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720263" cy="10801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4DA71E-EF70-4043-9F80-C09601B3A76C}" v="4" dt="2023-05-05T00:10:11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1932" y="-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767722"/>
            <a:ext cx="8262224" cy="3760470"/>
          </a:xfrm>
        </p:spPr>
        <p:txBody>
          <a:bodyPr anchor="b"/>
          <a:lstStyle>
            <a:lvl1pPr algn="ctr">
              <a:defRPr sz="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5673210"/>
            <a:ext cx="7290197" cy="2607825"/>
          </a:xfrm>
        </p:spPr>
        <p:txBody>
          <a:bodyPr/>
          <a:lstStyle>
            <a:lvl1pPr marL="0" indent="0" algn="ctr">
              <a:buNone/>
              <a:defRPr sz="2551"/>
            </a:lvl1pPr>
            <a:lvl2pPr marL="486004" indent="0" algn="ctr">
              <a:buNone/>
              <a:defRPr sz="2126"/>
            </a:lvl2pPr>
            <a:lvl3pPr marL="972007" indent="0" algn="ctr">
              <a:buNone/>
              <a:defRPr sz="1913"/>
            </a:lvl3pPr>
            <a:lvl4pPr marL="1458011" indent="0" algn="ctr">
              <a:buNone/>
              <a:defRPr sz="1701"/>
            </a:lvl4pPr>
            <a:lvl5pPr marL="1944014" indent="0" algn="ctr">
              <a:buNone/>
              <a:defRPr sz="1701"/>
            </a:lvl5pPr>
            <a:lvl6pPr marL="2430018" indent="0" algn="ctr">
              <a:buNone/>
              <a:defRPr sz="1701"/>
            </a:lvl6pPr>
            <a:lvl7pPr marL="2916022" indent="0" algn="ctr">
              <a:buNone/>
              <a:defRPr sz="1701"/>
            </a:lvl7pPr>
            <a:lvl8pPr marL="3402025" indent="0" algn="ctr">
              <a:buNone/>
              <a:defRPr sz="1701"/>
            </a:lvl8pPr>
            <a:lvl9pPr marL="3888029" indent="0" algn="ctr">
              <a:buNone/>
              <a:defRPr sz="170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612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0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575072"/>
            <a:ext cx="2095932" cy="91536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575072"/>
            <a:ext cx="6166292" cy="91536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862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398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2692840"/>
            <a:ext cx="8383727" cy="4493061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7228406"/>
            <a:ext cx="8383727" cy="2362795"/>
          </a:xfrm>
        </p:spPr>
        <p:txBody>
          <a:bodyPr/>
          <a:lstStyle>
            <a:lvl1pPr marL="0" indent="0">
              <a:buNone/>
              <a:defRPr sz="2551">
                <a:solidFill>
                  <a:schemeClr val="tx1"/>
                </a:solidFill>
              </a:defRPr>
            </a:lvl1pPr>
            <a:lvl2pPr marL="48600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972007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3pPr>
            <a:lvl4pPr marL="1458011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4pPr>
            <a:lvl5pPr marL="1944014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5pPr>
            <a:lvl6pPr marL="243001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6pPr>
            <a:lvl7pPr marL="2916022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7pPr>
            <a:lvl8pPr marL="3402025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8pPr>
            <a:lvl9pPr marL="388802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67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2875360"/>
            <a:ext cx="4131112" cy="6853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2875360"/>
            <a:ext cx="4131112" cy="6853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427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575074"/>
            <a:ext cx="8383727" cy="2087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2647832"/>
            <a:ext cx="4112126" cy="1297661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3945493"/>
            <a:ext cx="4112126" cy="5803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2647832"/>
            <a:ext cx="4132378" cy="1297661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3945493"/>
            <a:ext cx="4132378" cy="5803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949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046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33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720090"/>
            <a:ext cx="3135038" cy="2520315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1555197"/>
            <a:ext cx="4920883" cy="7675959"/>
          </a:xfrm>
        </p:spPr>
        <p:txBody>
          <a:bodyPr/>
          <a:lstStyle>
            <a:lvl1pPr>
              <a:defRPr sz="3402"/>
            </a:lvl1pPr>
            <a:lvl2pPr>
              <a:defRPr sz="2976"/>
            </a:lvl2pPr>
            <a:lvl3pPr>
              <a:defRPr sz="2551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3240405"/>
            <a:ext cx="3135038" cy="6003251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73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720090"/>
            <a:ext cx="3135038" cy="2520315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1555197"/>
            <a:ext cx="4920883" cy="7675959"/>
          </a:xfrm>
        </p:spPr>
        <p:txBody>
          <a:bodyPr anchor="t"/>
          <a:lstStyle>
            <a:lvl1pPr marL="0" indent="0">
              <a:buNone/>
              <a:defRPr sz="3402"/>
            </a:lvl1pPr>
            <a:lvl2pPr marL="486004" indent="0">
              <a:buNone/>
              <a:defRPr sz="2976"/>
            </a:lvl2pPr>
            <a:lvl3pPr marL="972007" indent="0">
              <a:buNone/>
              <a:defRPr sz="2551"/>
            </a:lvl3pPr>
            <a:lvl4pPr marL="1458011" indent="0">
              <a:buNone/>
              <a:defRPr sz="2126"/>
            </a:lvl4pPr>
            <a:lvl5pPr marL="1944014" indent="0">
              <a:buNone/>
              <a:defRPr sz="2126"/>
            </a:lvl5pPr>
            <a:lvl6pPr marL="2430018" indent="0">
              <a:buNone/>
              <a:defRPr sz="2126"/>
            </a:lvl6pPr>
            <a:lvl7pPr marL="2916022" indent="0">
              <a:buNone/>
              <a:defRPr sz="2126"/>
            </a:lvl7pPr>
            <a:lvl8pPr marL="3402025" indent="0">
              <a:buNone/>
              <a:defRPr sz="2126"/>
            </a:lvl8pPr>
            <a:lvl9pPr marL="3888029" indent="0">
              <a:buNone/>
              <a:defRPr sz="212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3240405"/>
            <a:ext cx="3135038" cy="6003251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112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575074"/>
            <a:ext cx="8383727" cy="2087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2875360"/>
            <a:ext cx="8383727" cy="6853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10011254"/>
            <a:ext cx="2187059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10011254"/>
            <a:ext cx="3280589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10011254"/>
            <a:ext cx="2187059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710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72007" rtl="0" eaLnBrk="1" latinLnBrk="0" hangingPunct="1">
        <a:lnSpc>
          <a:spcPct val="90000"/>
        </a:lnSpc>
        <a:spcBef>
          <a:spcPct val="0"/>
        </a:spcBef>
        <a:buNone/>
        <a:defRPr sz="4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002" indent="-243002" algn="l" defTabSz="972007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29005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15009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70101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2187016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2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645027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4131031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8600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72007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58011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4401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30018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916022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402025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888029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D4F9D45-5B99-091A-08CB-5D527EE754DD}"/>
              </a:ext>
            </a:extLst>
          </p:cNvPr>
          <p:cNvSpPr/>
          <p:nvPr/>
        </p:nvSpPr>
        <p:spPr>
          <a:xfrm>
            <a:off x="1142413" y="3408689"/>
            <a:ext cx="8142264" cy="54539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514362" indent="-514362" algn="ctr">
              <a:buFontTx/>
              <a:buAutoNum type="arabicPeriod"/>
              <a:defRPr/>
            </a:pPr>
            <a:endParaRPr lang="fa-IR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C789BD-8E8C-37A9-DCCC-53B3C65C940F}"/>
              </a:ext>
            </a:extLst>
          </p:cNvPr>
          <p:cNvSpPr/>
          <p:nvPr/>
        </p:nvSpPr>
        <p:spPr>
          <a:xfrm rot="16200000">
            <a:off x="-1044524" y="5813810"/>
            <a:ext cx="3657601" cy="3415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Markov Chain Monte Carlo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062B20-B590-5949-E069-5029FE320F9C}"/>
              </a:ext>
            </a:extLst>
          </p:cNvPr>
          <p:cNvSpPr/>
          <p:nvPr/>
        </p:nvSpPr>
        <p:spPr>
          <a:xfrm>
            <a:off x="2103021" y="3506241"/>
            <a:ext cx="5937916" cy="4500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Calculating the initial chi-square based on A(m)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366F22-5553-A93A-92A7-601E38366A66}"/>
              </a:ext>
            </a:extLst>
          </p:cNvPr>
          <p:cNvSpPr/>
          <p:nvPr/>
        </p:nvSpPr>
        <p:spPr>
          <a:xfrm>
            <a:off x="2769892" y="4262746"/>
            <a:ext cx="4604172" cy="6699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Drawing a random trial step from a gaussian distribution (</a:t>
            </a:r>
            <a:r>
              <a:rPr lang="en-CA" dirty="0" err="1"/>
              <a:t>m</a:t>
            </a:r>
            <a:r>
              <a:rPr lang="en-CA" baseline="-25000" dirty="0" err="1"/>
              <a:t>new</a:t>
            </a:r>
            <a:r>
              <a:rPr lang="en-CA" dirty="0"/>
              <a:t>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A1F1FF-BBA7-0CD9-A872-393035D9CBC4}"/>
              </a:ext>
            </a:extLst>
          </p:cNvPr>
          <p:cNvSpPr/>
          <p:nvPr/>
        </p:nvSpPr>
        <p:spPr>
          <a:xfrm>
            <a:off x="2273836" y="7282120"/>
            <a:ext cx="641414" cy="2728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Yes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B6633B-F288-D1E1-3207-38845DCAD087}"/>
              </a:ext>
            </a:extLst>
          </p:cNvPr>
          <p:cNvSpPr/>
          <p:nvPr/>
        </p:nvSpPr>
        <p:spPr>
          <a:xfrm>
            <a:off x="7572885" y="7208301"/>
            <a:ext cx="565897" cy="2728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AFC9A0-AD1A-3C95-1224-409B2A6E3F49}"/>
              </a:ext>
            </a:extLst>
          </p:cNvPr>
          <p:cNvSpPr/>
          <p:nvPr/>
        </p:nvSpPr>
        <p:spPr>
          <a:xfrm>
            <a:off x="6037943" y="7915498"/>
            <a:ext cx="2840051" cy="6447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accepting the proposed parameters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6F61D4E-F4AD-5084-7A97-9A5CB3179EAE}"/>
              </a:ext>
            </a:extLst>
          </p:cNvPr>
          <p:cNvSpPr/>
          <p:nvPr/>
        </p:nvSpPr>
        <p:spPr>
          <a:xfrm>
            <a:off x="1556330" y="7912881"/>
            <a:ext cx="4352706" cy="778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accepting the proposed parameters with the defined probability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2408446-10A0-FBAB-1E27-612B8C430A0A}"/>
              </a:ext>
            </a:extLst>
          </p:cNvPr>
          <p:cNvCxnSpPr>
            <a:cxnSpLocks/>
            <a:stCxn id="35" idx="2"/>
            <a:endCxn id="42" idx="0"/>
          </p:cNvCxnSpPr>
          <p:nvPr/>
        </p:nvCxnSpPr>
        <p:spPr>
          <a:xfrm flipH="1">
            <a:off x="5071978" y="3956318"/>
            <a:ext cx="1" cy="30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8" name="Connector: Curved 477">
            <a:extLst>
              <a:ext uri="{FF2B5EF4-FFF2-40B4-BE49-F238E27FC236}">
                <a16:creationId xmlns:a16="http://schemas.microsoft.com/office/drawing/2014/main" id="{7CBDDBF9-0ADB-7FA5-CEB5-F0C86DC8BB94}"/>
              </a:ext>
            </a:extLst>
          </p:cNvPr>
          <p:cNvCxnSpPr>
            <a:cxnSpLocks/>
            <a:stCxn id="54" idx="1"/>
            <a:endCxn id="35" idx="1"/>
          </p:cNvCxnSpPr>
          <p:nvPr/>
        </p:nvCxnSpPr>
        <p:spPr>
          <a:xfrm rot="10800000" flipH="1">
            <a:off x="1556329" y="3731281"/>
            <a:ext cx="546691" cy="4571073"/>
          </a:xfrm>
          <a:prstGeom prst="curvedConnector3">
            <a:avLst>
              <a:gd name="adj1" fmla="val -418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4" name="Connector: Curved 483">
            <a:extLst>
              <a:ext uri="{FF2B5EF4-FFF2-40B4-BE49-F238E27FC236}">
                <a16:creationId xmlns:a16="http://schemas.microsoft.com/office/drawing/2014/main" id="{803CB2CD-3610-0D62-72B5-7D70AA419213}"/>
              </a:ext>
            </a:extLst>
          </p:cNvPr>
          <p:cNvCxnSpPr>
            <a:stCxn id="53" idx="3"/>
            <a:endCxn id="35" idx="3"/>
          </p:cNvCxnSpPr>
          <p:nvPr/>
        </p:nvCxnSpPr>
        <p:spPr>
          <a:xfrm flipH="1" flipV="1">
            <a:off x="8040937" y="3731280"/>
            <a:ext cx="837057" cy="4506584"/>
          </a:xfrm>
          <a:prstGeom prst="curvedConnector3">
            <a:avLst>
              <a:gd name="adj1" fmla="val -2731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5A666DE4-7028-2F2D-280C-9FAD4B3E0BDA}"/>
              </a:ext>
            </a:extLst>
          </p:cNvPr>
          <p:cNvCxnSpPr>
            <a:cxnSpLocks/>
            <a:stCxn id="6" idx="2"/>
            <a:endCxn id="49" idx="0"/>
          </p:cNvCxnSpPr>
          <p:nvPr/>
        </p:nvCxnSpPr>
        <p:spPr>
          <a:xfrm>
            <a:off x="5213545" y="8862646"/>
            <a:ext cx="0" cy="30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CC7663E2-F96F-D8B3-5EBE-DA2C1AF00E7B}"/>
              </a:ext>
            </a:extLst>
          </p:cNvPr>
          <p:cNvSpPr/>
          <p:nvPr/>
        </p:nvSpPr>
        <p:spPr>
          <a:xfrm>
            <a:off x="3932431" y="1908231"/>
            <a:ext cx="2562225" cy="118819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An arbitrary set of parameters m</a:t>
            </a:r>
          </a:p>
          <a:p>
            <a:pPr algn="ctr"/>
            <a:r>
              <a:rPr lang="en-CA" dirty="0"/>
              <a:t>(initial guess)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B3746B-2E2C-B738-EBE0-D8B5CB5513E2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>
            <a:off x="5213544" y="3096428"/>
            <a:ext cx="1" cy="312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413477BA-D3DC-86D9-DFA2-B2748E4BA8C4}"/>
              </a:ext>
            </a:extLst>
          </p:cNvPr>
          <p:cNvSpPr/>
          <p:nvPr/>
        </p:nvSpPr>
        <p:spPr>
          <a:xfrm>
            <a:off x="3338545" y="6144635"/>
            <a:ext cx="3466869" cy="1529010"/>
          </a:xfrm>
          <a:prstGeom prst="flowChartDecision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Is </a:t>
            </a:r>
            <a:r>
              <a:rPr lang="en-CA" dirty="0" err="1"/>
              <a:t>chi</a:t>
            </a:r>
            <a:r>
              <a:rPr lang="en-CA" baseline="-25000" dirty="0" err="1"/>
              <a:t>new</a:t>
            </a:r>
            <a:r>
              <a:rPr lang="en-CA" dirty="0"/>
              <a:t>&gt;</a:t>
            </a:r>
            <a:r>
              <a:rPr lang="en-CA" dirty="0" err="1"/>
              <a:t>chi</a:t>
            </a:r>
            <a:r>
              <a:rPr lang="en-CA" baseline="-25000" dirty="0" err="1"/>
              <a:t>old</a:t>
            </a:r>
            <a:r>
              <a:rPr lang="en-CA" dirty="0"/>
              <a:t>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32696F-AEED-23FE-035C-77A61F578574}"/>
              </a:ext>
            </a:extLst>
          </p:cNvPr>
          <p:cNvSpPr/>
          <p:nvPr/>
        </p:nvSpPr>
        <p:spPr>
          <a:xfrm>
            <a:off x="2769842" y="5213299"/>
            <a:ext cx="4604172" cy="6699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Calculating the chi-square based on A(</a:t>
            </a:r>
            <a:r>
              <a:rPr lang="en-CA" dirty="0" err="1"/>
              <a:t>m</a:t>
            </a:r>
            <a:r>
              <a:rPr lang="en-CA" baseline="-25000" dirty="0" err="1"/>
              <a:t>new</a:t>
            </a:r>
            <a:r>
              <a:rPr lang="en-CA" dirty="0"/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2CDE10-21BE-9258-B207-C93F91293B76}"/>
              </a:ext>
            </a:extLst>
          </p:cNvPr>
          <p:cNvCxnSpPr>
            <a:cxnSpLocks/>
            <a:stCxn id="42" idx="2"/>
            <a:endCxn id="7" idx="0"/>
          </p:cNvCxnSpPr>
          <p:nvPr/>
        </p:nvCxnSpPr>
        <p:spPr>
          <a:xfrm flipH="1">
            <a:off x="5071928" y="4932744"/>
            <a:ext cx="50" cy="280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7AA019-EA4D-736F-9E15-AC0ADFA09827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>
            <a:off x="5071928" y="5883297"/>
            <a:ext cx="52" cy="261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058FCEF-9C64-87A3-B350-1FE8AD3E2402}"/>
              </a:ext>
            </a:extLst>
          </p:cNvPr>
          <p:cNvCxnSpPr>
            <a:cxnSpLocks/>
            <a:stCxn id="3" idx="1"/>
            <a:endCxn id="54" idx="0"/>
          </p:cNvCxnSpPr>
          <p:nvPr/>
        </p:nvCxnSpPr>
        <p:spPr>
          <a:xfrm rot="10800000" flipH="1" flipV="1">
            <a:off x="3338545" y="6909139"/>
            <a:ext cx="394138" cy="1003741"/>
          </a:xfrm>
          <a:prstGeom prst="bentConnector4">
            <a:avLst>
              <a:gd name="adj1" fmla="val -58000"/>
              <a:gd name="adj2" fmla="val 8808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A5CDADA-E808-966F-DAEE-CA35F4CD8B96}"/>
              </a:ext>
            </a:extLst>
          </p:cNvPr>
          <p:cNvCxnSpPr>
            <a:cxnSpLocks/>
            <a:stCxn id="3" idx="3"/>
            <a:endCxn id="53" idx="0"/>
          </p:cNvCxnSpPr>
          <p:nvPr/>
        </p:nvCxnSpPr>
        <p:spPr>
          <a:xfrm>
            <a:off x="6805414" y="6909140"/>
            <a:ext cx="652555" cy="10063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A407CFE-93F3-2098-704D-78577DC43CA7}"/>
              </a:ext>
            </a:extLst>
          </p:cNvPr>
          <p:cNvSpPr/>
          <p:nvPr/>
        </p:nvSpPr>
        <p:spPr>
          <a:xfrm>
            <a:off x="4104656" y="9169074"/>
            <a:ext cx="2217777" cy="13413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 set of best-fit parameters (</a:t>
            </a:r>
            <a:r>
              <a:rPr lang="en-CA" dirty="0" err="1"/>
              <a:t>m_fit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022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963</TotalTime>
  <Words>74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Aryana Haghjoo</dc:creator>
  <cp:lastModifiedBy>Aryana Haghjoo</cp:lastModifiedBy>
  <cp:revision>26</cp:revision>
  <dcterms:created xsi:type="dcterms:W3CDTF">2023-03-13T20:24:25Z</dcterms:created>
  <dcterms:modified xsi:type="dcterms:W3CDTF">2023-05-05T00:16:32Z</dcterms:modified>
</cp:coreProperties>
</file>