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8288000" cy="10287000"/>
  <p:notesSz cx="6858000" cy="9144000"/>
  <p:embeddedFontLst>
    <p:embeddedFont>
      <p:font typeface="Proxima Nova Bold" charset="1" panose="02000506030000020004"/>
      <p:regular r:id="rId62"/>
    </p:embeddedFont>
    <p:embeddedFont>
      <p:font typeface="Proxima Nova" charset="1" panose="02000506030000020004"/>
      <p:regular r:id="rId63"/>
    </p:embeddedFont>
    <p:embeddedFont>
      <p:font typeface="Proxima Nova Bold Italics" charset="1" panose="02000506030000020004"/>
      <p:regular r:id="rId64"/>
    </p:embeddedFont>
    <p:embeddedFont>
      <p:font typeface="Proxima Nova Italics" charset="1" panose="02000506030000020004"/>
      <p:regular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fonts/font62.fntdata" Type="http://schemas.openxmlformats.org/officeDocument/2006/relationships/font"/><Relationship Id="rId63" Target="fonts/font63.fntdata" Type="http://schemas.openxmlformats.org/officeDocument/2006/relationships/font"/><Relationship Id="rId64" Target="fonts/font64.fntdata" Type="http://schemas.openxmlformats.org/officeDocument/2006/relationships/font"/><Relationship Id="rId65" Target="fonts/font65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1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4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png" Type="http://schemas.openxmlformats.org/officeDocument/2006/relationships/image"/><Relationship Id="rId4" Target="../media/image67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0.png" Type="http://schemas.openxmlformats.org/officeDocument/2006/relationships/image"/><Relationship Id="rId3" Target="../media/image71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png" Type="http://schemas.openxmlformats.org/officeDocument/2006/relationships/image"/><Relationship Id="rId3" Target="../media/image73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4.png" Type="http://schemas.openxmlformats.org/officeDocument/2006/relationships/image"/><Relationship Id="rId3" Target="../media/image75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18355" y="0"/>
            <a:ext cx="6939054" cy="10287000"/>
            <a:chOff x="0" y="0"/>
            <a:chExt cx="2667653" cy="39547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67653" cy="3954739"/>
            </a:xfrm>
            <a:custGeom>
              <a:avLst/>
              <a:gdLst/>
              <a:ahLst/>
              <a:cxnLst/>
              <a:rect r="r" b="b" t="t" l="l"/>
              <a:pathLst>
                <a:path h="3954739" w="2667653">
                  <a:moveTo>
                    <a:pt x="0" y="0"/>
                  </a:moveTo>
                  <a:lnTo>
                    <a:pt x="2667653" y="0"/>
                  </a:lnTo>
                  <a:lnTo>
                    <a:pt x="2667653" y="3954739"/>
                  </a:lnTo>
                  <a:lnTo>
                    <a:pt x="0" y="3954739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67653" cy="4011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2125108" cy="669409"/>
          </a:xfrm>
          <a:custGeom>
            <a:avLst/>
            <a:gdLst/>
            <a:ahLst/>
            <a:cxnLst/>
            <a:rect r="r" b="b" t="t" l="l"/>
            <a:pathLst>
              <a:path h="669409" w="2125108">
                <a:moveTo>
                  <a:pt x="0" y="0"/>
                </a:moveTo>
                <a:lnTo>
                  <a:pt x="2125108" y="0"/>
                </a:lnTo>
                <a:lnTo>
                  <a:pt x="2125108" y="669409"/>
                </a:lnTo>
                <a:lnTo>
                  <a:pt x="0" y="669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3535621"/>
            <a:ext cx="18220292" cy="2905003"/>
            <a:chOff x="0" y="0"/>
            <a:chExt cx="4798760" cy="7651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760" cy="765104"/>
            </a:xfrm>
            <a:custGeom>
              <a:avLst/>
              <a:gdLst/>
              <a:ahLst/>
              <a:cxnLst/>
              <a:rect r="r" b="b" t="t" l="l"/>
              <a:pathLst>
                <a:path h="765104" w="4798760">
                  <a:moveTo>
                    <a:pt x="0" y="0"/>
                  </a:moveTo>
                  <a:lnTo>
                    <a:pt x="4798760" y="0"/>
                  </a:lnTo>
                  <a:lnTo>
                    <a:pt x="4798760" y="765104"/>
                  </a:lnTo>
                  <a:lnTo>
                    <a:pt x="0" y="765104"/>
                  </a:lnTo>
                  <a:close/>
                </a:path>
              </a:pathLst>
            </a:custGeom>
            <a:gradFill rotWithShape="true">
              <a:gsLst>
                <a:gs pos="0">
                  <a:srgbClr val="DFE4DA">
                    <a:alpha val="67000"/>
                  </a:srgbClr>
                </a:gs>
                <a:gs pos="100000">
                  <a:srgbClr val="2F2F2F">
                    <a:alpha val="67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798760" cy="822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977519"/>
            <a:ext cx="16662387" cy="222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9899" spc="-277" b="true">
                <a:solidFill>
                  <a:srgbClr val="000000">
                    <a:alpha val="72941"/>
                  </a:srgbClr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Case Project: </a:t>
            </a:r>
            <a:r>
              <a:rPr lang="en-US" sz="9899" spc="-277" b="true">
                <a:solidFill>
                  <a:srgbClr val="000000">
                    <a:alpha val="72941"/>
                  </a:srgbClr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Banking</a:t>
            </a:r>
          </a:p>
          <a:p>
            <a:pPr algn="l">
              <a:lnSpc>
                <a:spcPts val="7500"/>
              </a:lnSpc>
            </a:pPr>
            <a:r>
              <a:rPr lang="en-US" sz="7500" spc="-210">
                <a:solidFill>
                  <a:srgbClr val="000000">
                    <a:alpha val="72941"/>
                  </a:srgbClr>
                </a:solidFill>
                <a:latin typeface="Proxima Nova"/>
                <a:ea typeface="Proxima Nova"/>
                <a:cs typeface="Proxima Nova"/>
                <a:sym typeface="Proxima Nova"/>
              </a:rPr>
              <a:t>Exploring Customer Trends and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542" y="8599802"/>
            <a:ext cx="9518530" cy="34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 b="true">
                <a:solidFill>
                  <a:srgbClr val="000000">
                    <a:alpha val="83922"/>
                  </a:srgbClr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Prepared by Aryan Rajesh Aher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7542" y="8912224"/>
            <a:ext cx="9518530" cy="34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500" spc="-50">
                <a:solidFill>
                  <a:srgbClr val="000000">
                    <a:alpha val="83922"/>
                  </a:srgbClr>
                </a:solidFill>
                <a:latin typeface="Proxima Nova"/>
                <a:ea typeface="Proxima Nova"/>
                <a:cs typeface="Proxima Nova"/>
                <a:sym typeface="Proxima Nova"/>
              </a:rPr>
              <a:t>Student at IIT Kharagpur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831622"/>
            <a:ext cx="5948125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199" spc="-31">
                <a:solidFill>
                  <a:srgbClr val="000000">
                    <a:alpha val="83922"/>
                  </a:srgbClr>
                </a:solidFill>
                <a:latin typeface="Proxima Nova"/>
                <a:ea typeface="Proxima Nova"/>
                <a:cs typeface="Proxima Nova"/>
                <a:sym typeface="Proxima Nova"/>
              </a:rPr>
              <a:t>Data Science Experience Program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33492" y="1892705"/>
            <a:ext cx="5309754" cy="2648608"/>
            <a:chOff x="0" y="0"/>
            <a:chExt cx="7079672" cy="353147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079672" cy="3531477"/>
              <a:chOff x="0" y="0"/>
              <a:chExt cx="1260214" cy="62861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60214" cy="628619"/>
              </a:xfrm>
              <a:custGeom>
                <a:avLst/>
                <a:gdLst/>
                <a:ahLst/>
                <a:cxnLst/>
                <a:rect r="r" b="b" t="t" l="l"/>
                <a:pathLst>
                  <a:path h="628619" w="1260214">
                    <a:moveTo>
                      <a:pt x="0" y="0"/>
                    </a:moveTo>
                    <a:lnTo>
                      <a:pt x="1260214" y="0"/>
                    </a:lnTo>
                    <a:lnTo>
                      <a:pt x="1260214" y="628619"/>
                    </a:lnTo>
                    <a:lnTo>
                      <a:pt x="0" y="628619"/>
                    </a:lnTo>
                    <a:close/>
                  </a:path>
                </a:pathLst>
              </a:custGeom>
              <a:solidFill>
                <a:srgbClr val="6C7167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1260214" cy="704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611608" y="119767"/>
              <a:ext cx="3856455" cy="671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7"/>
                </a:lnSpc>
                <a:spcBef>
                  <a:spcPct val="0"/>
                </a:spcBef>
              </a:pPr>
              <a:r>
                <a:rPr lang="en-US" sz="2885" spc="-28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Client Count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152522" y="918603"/>
              <a:ext cx="6754081" cy="2513068"/>
            </a:xfrm>
            <a:custGeom>
              <a:avLst/>
              <a:gdLst/>
              <a:ahLst/>
              <a:cxnLst/>
              <a:rect r="r" b="b" t="t" l="l"/>
              <a:pathLst>
                <a:path h="2513068" w="6754081">
                  <a:moveTo>
                    <a:pt x="0" y="0"/>
                  </a:moveTo>
                  <a:lnTo>
                    <a:pt x="6754081" y="0"/>
                  </a:lnTo>
                  <a:lnTo>
                    <a:pt x="6754081" y="2513068"/>
                  </a:lnTo>
                  <a:lnTo>
                    <a:pt x="0" y="2513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834" t="-49558" r="-29503" b="-164095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348440" y="1314862"/>
            <a:ext cx="10342036" cy="6605976"/>
          </a:xfrm>
          <a:custGeom>
            <a:avLst/>
            <a:gdLst/>
            <a:ahLst/>
            <a:cxnLst/>
            <a:rect r="r" b="b" t="t" l="l"/>
            <a:pathLst>
              <a:path h="6605976" w="10342036">
                <a:moveTo>
                  <a:pt x="0" y="0"/>
                </a:moveTo>
                <a:lnTo>
                  <a:pt x="10342036" y="0"/>
                </a:lnTo>
                <a:lnTo>
                  <a:pt x="10342036" y="6605976"/>
                </a:lnTo>
                <a:lnTo>
                  <a:pt x="0" y="6605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level of education among the clients?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39429" y="7785445"/>
            <a:ext cx="15547880" cy="220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b="true" sz="2399" spc="-23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Observation: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distribution shows a healthy pyramid structure with clear segmentation: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Strong base of secondary-educated clients (over half the market)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Nearly 1/3 have tertiary education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Primary-educated represent a substantial minority (15%)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75956" y="5193987"/>
            <a:ext cx="6224827" cy="2648608"/>
            <a:chOff x="0" y="0"/>
            <a:chExt cx="8299770" cy="353147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299770" cy="3531477"/>
              <a:chOff x="0" y="0"/>
              <a:chExt cx="1477397" cy="62861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77397" cy="628619"/>
              </a:xfrm>
              <a:custGeom>
                <a:avLst/>
                <a:gdLst/>
                <a:ahLst/>
                <a:cxnLst/>
                <a:rect r="r" b="b" t="t" l="l"/>
                <a:pathLst>
                  <a:path h="628619" w="1477397">
                    <a:moveTo>
                      <a:pt x="0" y="0"/>
                    </a:moveTo>
                    <a:lnTo>
                      <a:pt x="1477397" y="0"/>
                    </a:lnTo>
                    <a:lnTo>
                      <a:pt x="1477397" y="628619"/>
                    </a:lnTo>
                    <a:lnTo>
                      <a:pt x="0" y="628619"/>
                    </a:lnTo>
                    <a:close/>
                  </a:path>
                </a:pathLst>
              </a:custGeom>
              <a:solidFill>
                <a:srgbClr val="6C7167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1477397" cy="7048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08604" y="917750"/>
              <a:ext cx="8082562" cy="2470624"/>
            </a:xfrm>
            <a:custGeom>
              <a:avLst/>
              <a:gdLst/>
              <a:ahLst/>
              <a:cxnLst/>
              <a:rect r="r" b="b" t="t" l="l"/>
              <a:pathLst>
                <a:path h="2470624" w="8082562">
                  <a:moveTo>
                    <a:pt x="0" y="0"/>
                  </a:moveTo>
                  <a:lnTo>
                    <a:pt x="8082562" y="0"/>
                  </a:lnTo>
                  <a:lnTo>
                    <a:pt x="8082562" y="2470625"/>
                  </a:lnTo>
                  <a:lnTo>
                    <a:pt x="0" y="2470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218" t="-204943" r="-8218" b="-14098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221657" y="91718"/>
              <a:ext cx="3856455" cy="694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94"/>
                </a:lnSpc>
                <a:spcBef>
                  <a:spcPct val="0"/>
                </a:spcBef>
              </a:pPr>
              <a:r>
                <a:rPr lang="en-US" sz="2996" spc="-29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Percentage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670" y="1028700"/>
            <a:ext cx="11356444" cy="6185836"/>
          </a:xfrm>
          <a:custGeom>
            <a:avLst/>
            <a:gdLst/>
            <a:ahLst/>
            <a:cxnLst/>
            <a:rect r="r" b="b" t="t" l="l"/>
            <a:pathLst>
              <a:path h="6185836" w="11356444">
                <a:moveTo>
                  <a:pt x="0" y="0"/>
                </a:moveTo>
                <a:lnTo>
                  <a:pt x="11356443" y="0"/>
                </a:lnTo>
                <a:lnTo>
                  <a:pt x="11356443" y="6185836"/>
                </a:lnTo>
                <a:lnTo>
                  <a:pt x="0" y="6185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5317" y="7639545"/>
            <a:ext cx="5929456" cy="2242133"/>
          </a:xfrm>
          <a:custGeom>
            <a:avLst/>
            <a:gdLst/>
            <a:ahLst/>
            <a:cxnLst/>
            <a:rect r="r" b="b" t="t" l="l"/>
            <a:pathLst>
              <a:path h="2242133" w="5929456">
                <a:moveTo>
                  <a:pt x="0" y="0"/>
                </a:moveTo>
                <a:lnTo>
                  <a:pt x="5929456" y="0"/>
                </a:lnTo>
                <a:lnTo>
                  <a:pt x="5929456" y="2242133"/>
                </a:lnTo>
                <a:lnTo>
                  <a:pt x="0" y="2242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04" t="-19459" r="-25292" b="-1879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2670" y="516255"/>
            <a:ext cx="6394490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Term Deposit conversion by Education level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63919" y="1326832"/>
            <a:ext cx="4815595" cy="757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b="true" sz="2399" spc="-23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Takeaways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Performance Gradient: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Tertiary clients outperform by 28%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 clients underperform by 26%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Revenue Opportunity: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Closing the tertiary-primary gap could yield ~300 additional subscriptions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 Characteristics: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Tertiary: Tech-savvy, high-balance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Secondary: Mainstream, mobile-oriented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Primary: Needs simplified, human-assisted solutions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2403" y="1653130"/>
            <a:ext cx="9956933" cy="8104152"/>
            <a:chOff x="0" y="0"/>
            <a:chExt cx="13275911" cy="108055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75911" cy="10805536"/>
            </a:xfrm>
            <a:custGeom>
              <a:avLst/>
              <a:gdLst/>
              <a:ahLst/>
              <a:cxnLst/>
              <a:rect r="r" b="b" t="t" l="l"/>
              <a:pathLst>
                <a:path h="10805536" w="13275911">
                  <a:moveTo>
                    <a:pt x="0" y="0"/>
                  </a:moveTo>
                  <a:lnTo>
                    <a:pt x="13275911" y="0"/>
                  </a:lnTo>
                  <a:lnTo>
                    <a:pt x="13275911" y="10805536"/>
                  </a:lnTo>
                  <a:lnTo>
                    <a:pt x="0" y="108055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869841" y="2982172"/>
              <a:ext cx="2914977" cy="932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7"/>
                </a:lnSpc>
              </a:pPr>
              <a:r>
                <a:rPr lang="en-US" b="true" sz="4111" spc="-41">
                  <a:solidFill>
                    <a:srgbClr val="E0F0E7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98</a:t>
              </a:r>
              <a:r>
                <a:rPr lang="en-US" b="true" sz="4111" spc="-41">
                  <a:solidFill>
                    <a:srgbClr val="E0F0E7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.2%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709926" y="8231693"/>
              <a:ext cx="2914977" cy="932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7"/>
                </a:lnSpc>
              </a:pPr>
              <a:r>
                <a:rPr lang="en-US" b="true" sz="4111" spc="-41">
                  <a:solidFill>
                    <a:srgbClr val="B21A1A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1.8</a:t>
              </a:r>
              <a:r>
                <a:rPr lang="en-US" b="true" sz="4111" spc="-41">
                  <a:solidFill>
                    <a:srgbClr val="B21A1A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%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137378" y="4017505"/>
            <a:ext cx="3006622" cy="1125995"/>
          </a:xfrm>
          <a:custGeom>
            <a:avLst/>
            <a:gdLst/>
            <a:ahLst/>
            <a:cxnLst/>
            <a:rect r="r" b="b" t="t" l="l"/>
            <a:pathLst>
              <a:path h="1125995" w="3006622">
                <a:moveTo>
                  <a:pt x="0" y="0"/>
                </a:moveTo>
                <a:lnTo>
                  <a:pt x="3006622" y="0"/>
                </a:lnTo>
                <a:lnTo>
                  <a:pt x="3006622" y="1125995"/>
                </a:lnTo>
                <a:lnTo>
                  <a:pt x="0" y="1125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27" t="-11510" r="-19182" b="-1438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proportion</a:t>
            </a: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of clients have credit in default?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604243" y="2991007"/>
            <a:ext cx="7306507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 bank default rates range 1-3%. this bank’s 1.8% rate suggests: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Effective credit risk management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Conservative lending policies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Healthy client financial behavior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49872" y="5667247"/>
            <a:ext cx="7306507" cy="409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Portfolio Health:</a:t>
            </a:r>
          </a:p>
          <a:p>
            <a:pPr algn="l" marL="1036330" indent="-345443" lvl="2">
              <a:lnSpc>
                <a:spcPts val="360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Exce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ptionally low default rate indicates strong credit quality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Moni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toring Focus: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815 default cases warrant targeted interventions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Opportunity:</a:t>
            </a:r>
          </a:p>
          <a:p>
            <a:pPr algn="l" marL="1036330" indent="-345443" lvl="2">
              <a:lnSpc>
                <a:spcPts val="3600"/>
              </a:lnSpc>
              <a:buFont typeface="Arial"/>
              <a:buChar char="⚬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44,401 clients with clean records are prime for relationship deepening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49872" y="1240419"/>
            <a:ext cx="7306507" cy="1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1.8% of clients (815 individuals) currently have credit in default, indicating a healthy 98.2% clean credit rate across the customer base.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1281" y="1192122"/>
            <a:ext cx="13563192" cy="6696826"/>
          </a:xfrm>
          <a:custGeom>
            <a:avLst/>
            <a:gdLst/>
            <a:ahLst/>
            <a:cxnLst/>
            <a:rect r="r" b="b" t="t" l="l"/>
            <a:pathLst>
              <a:path h="6696826" w="13563192">
                <a:moveTo>
                  <a:pt x="0" y="0"/>
                </a:moveTo>
                <a:lnTo>
                  <a:pt x="13563191" y="0"/>
                </a:lnTo>
                <a:lnTo>
                  <a:pt x="13563191" y="6696825"/>
                </a:lnTo>
                <a:lnTo>
                  <a:pt x="0" y="6696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71467" y="7240427"/>
            <a:ext cx="3620514" cy="2760985"/>
          </a:xfrm>
          <a:custGeom>
            <a:avLst/>
            <a:gdLst/>
            <a:ahLst/>
            <a:cxnLst/>
            <a:rect r="r" b="b" t="t" l="l"/>
            <a:pathLst>
              <a:path h="2760985" w="3620514">
                <a:moveTo>
                  <a:pt x="0" y="0"/>
                </a:moveTo>
                <a:lnTo>
                  <a:pt x="3620514" y="0"/>
                </a:lnTo>
                <a:lnTo>
                  <a:pt x="3620514" y="2760985"/>
                </a:lnTo>
                <a:lnTo>
                  <a:pt x="0" y="2760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67" t="-2180" r="-11638" b="-763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</a:t>
            </a: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of average yearly balance among the clients?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83956" y="8162075"/>
            <a:ext cx="14505331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analysis of 45,216 client balances reveals: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8.33% (3,766 clients) have negative balances, with 144 high-risk cases (&gt;€1k overdraft)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Clear balance tiers showing optimal conversion potential in €1k-5k range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Strong correlation between higher balances and term deposit adoption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30470" y="1534397"/>
            <a:ext cx="3682290" cy="454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ht-skewed distribution confirms most clients cluster at lower balances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Red dashed line highlights 3,766 clients (8.33%) in overdraft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Long right tail indicates few clients with very high balances (&gt;€20k)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328" y="457117"/>
            <a:ext cx="16182897" cy="9608595"/>
          </a:xfrm>
          <a:custGeom>
            <a:avLst/>
            <a:gdLst/>
            <a:ahLst/>
            <a:cxnLst/>
            <a:rect r="r" b="b" t="t" l="l"/>
            <a:pathLst>
              <a:path h="9608595" w="16182897">
                <a:moveTo>
                  <a:pt x="0" y="0"/>
                </a:moveTo>
                <a:lnTo>
                  <a:pt x="16182897" y="0"/>
                </a:lnTo>
                <a:lnTo>
                  <a:pt x="16182897" y="9608595"/>
                </a:lnTo>
                <a:lnTo>
                  <a:pt x="0" y="960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15377" y="2635957"/>
            <a:ext cx="5691599" cy="2799395"/>
          </a:xfrm>
          <a:custGeom>
            <a:avLst/>
            <a:gdLst/>
            <a:ahLst/>
            <a:cxnLst/>
            <a:rect r="r" b="b" t="t" l="l"/>
            <a:pathLst>
              <a:path h="2799395" w="5691599">
                <a:moveTo>
                  <a:pt x="0" y="0"/>
                </a:moveTo>
                <a:lnTo>
                  <a:pt x="5691599" y="0"/>
                </a:lnTo>
                <a:lnTo>
                  <a:pt x="5691599" y="2799394"/>
                </a:lnTo>
                <a:lnTo>
                  <a:pt x="0" y="2799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37" t="-4004" r="-5745" b="-1334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63390" y="2635957"/>
            <a:ext cx="5694311" cy="2793661"/>
          </a:xfrm>
          <a:custGeom>
            <a:avLst/>
            <a:gdLst/>
            <a:ahLst/>
            <a:cxnLst/>
            <a:rect r="r" b="b" t="t" l="l"/>
            <a:pathLst>
              <a:path h="2793661" w="5694311">
                <a:moveTo>
                  <a:pt x="0" y="0"/>
                </a:moveTo>
                <a:lnTo>
                  <a:pt x="5694311" y="0"/>
                </a:lnTo>
                <a:lnTo>
                  <a:pt x="5694311" y="2793661"/>
                </a:lnTo>
                <a:lnTo>
                  <a:pt x="0" y="2793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5" t="0" r="-4721" b="-87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43030" y="6552332"/>
            <a:ext cx="8443917" cy="1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Most overdrafts are small (&lt;€500, left of black dotted line)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ht-skewed distribution with extreme values up to €8,019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144 clients (0.32%) exceed €1k threshold (high-risk zone)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945" y="311094"/>
            <a:ext cx="12548538" cy="7450694"/>
          </a:xfrm>
          <a:custGeom>
            <a:avLst/>
            <a:gdLst/>
            <a:ahLst/>
            <a:cxnLst/>
            <a:rect r="r" b="b" t="t" l="l"/>
            <a:pathLst>
              <a:path h="7450694" w="12548538">
                <a:moveTo>
                  <a:pt x="0" y="0"/>
                </a:moveTo>
                <a:lnTo>
                  <a:pt x="12548538" y="0"/>
                </a:lnTo>
                <a:lnTo>
                  <a:pt x="12548538" y="7450695"/>
                </a:lnTo>
                <a:lnTo>
                  <a:pt x="0" y="7450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4399" y="7988581"/>
            <a:ext cx="9555491" cy="1969012"/>
          </a:xfrm>
          <a:custGeom>
            <a:avLst/>
            <a:gdLst/>
            <a:ahLst/>
            <a:cxnLst/>
            <a:rect r="r" b="b" t="t" l="l"/>
            <a:pathLst>
              <a:path h="1969012" w="9555491">
                <a:moveTo>
                  <a:pt x="0" y="0"/>
                </a:moveTo>
                <a:lnTo>
                  <a:pt x="9555491" y="0"/>
                </a:lnTo>
                <a:lnTo>
                  <a:pt x="9555491" y="1969012"/>
                </a:lnTo>
                <a:lnTo>
                  <a:pt x="0" y="1969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04" t="-13682" r="-11164" b="-1258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99972" y="815087"/>
            <a:ext cx="4804323" cy="637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Subscribers (y=1):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Median balance = €733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(75% have &gt;€1,428)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Non-subscribers (y=0):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Median balance = €417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(75% have &gt;€1,303)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terpretation: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Subscribers typically maintain 1.76× higher median balances than non-subscribers, suggesting financial capacity correlates with term deposit adoption.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91994" y="7747982"/>
            <a:ext cx="7311542" cy="2718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IQR for subscribers is wider and shifted upwa</a:t>
            </a:r>
            <a:r>
              <a:rPr lang="en-US" sz="2400" spc="-24" u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rd, indicat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ing: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More variability in balances among subscribers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Stronger representation of mid-range balances (€1k-5k)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9194" y="1485653"/>
            <a:ext cx="10890748" cy="8324625"/>
          </a:xfrm>
          <a:custGeom>
            <a:avLst/>
            <a:gdLst/>
            <a:ahLst/>
            <a:cxnLst/>
            <a:rect r="r" b="b" t="t" l="l"/>
            <a:pathLst>
              <a:path h="8324625" w="10890748">
                <a:moveTo>
                  <a:pt x="0" y="0"/>
                </a:moveTo>
                <a:lnTo>
                  <a:pt x="10890748" y="0"/>
                </a:lnTo>
                <a:lnTo>
                  <a:pt x="10890748" y="8324625"/>
                </a:lnTo>
                <a:lnTo>
                  <a:pt x="0" y="8324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</a:t>
            </a: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many clients have housing loans?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423440" y="1485882"/>
            <a:ext cx="6298822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ore clients hav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hous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ing loans (55.6%) than those without (44.4%), suggesting that housing loans are a common financial product among the bank’s customers.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bank’s client base has a higher proportion of borrowers, which may indicate: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14380" y="7091844"/>
            <a:ext cx="6298822" cy="2718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Conclusion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bank’s marketing strategies (e.g., loan offers, term deposits) should account for the fact that a majority of clients already have housing loans, as this may influence their financial decisions.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7523" y="5230887"/>
            <a:ext cx="6074739" cy="1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focus on mortgage products.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customer segment that is more likely to take on debt.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09875" y="2046580"/>
          <a:ext cx="8176950" cy="3096920"/>
        </p:xfrm>
        <a:graphic>
          <a:graphicData uri="http://schemas.openxmlformats.org/drawingml/2006/table">
            <a:tbl>
              <a:tblPr/>
              <a:tblGrid>
                <a:gridCol w="3009257"/>
                <a:gridCol w="2497382"/>
                <a:gridCol w="2670311"/>
              </a:tblGrid>
              <a:tr h="10318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Housing Loan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Percentage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4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25130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55.6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44.4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357501" y="305896"/>
            <a:ext cx="7585274" cy="6969038"/>
          </a:xfrm>
          <a:custGeom>
            <a:avLst/>
            <a:gdLst/>
            <a:ahLst/>
            <a:cxnLst/>
            <a:rect r="r" b="b" t="t" l="l"/>
            <a:pathLst>
              <a:path h="6969038" w="7585274">
                <a:moveTo>
                  <a:pt x="0" y="0"/>
                </a:moveTo>
                <a:lnTo>
                  <a:pt x="7585274" y="0"/>
                </a:lnTo>
                <a:lnTo>
                  <a:pt x="7585274" y="6969038"/>
                </a:lnTo>
                <a:lnTo>
                  <a:pt x="0" y="6969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358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9875" y="565785"/>
            <a:ext cx="6004560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Proportion of Clients with Housing Loans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6096000"/>
            <a:ext cx="16744950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Insights: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slight majority (55.6%) of clients have housing loans, but the split is not extremely skewed.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suggests that while housing loans are common, a significant portion (44.4%) of clients are not housing loan holders, meaning they might have different financial priorities.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Conclusion: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 should segment its marketing campaigns: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 housing loans may be more debt-sensitive.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without housing loans might have more liquidity for investments like term deposits.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28021" y="419273"/>
            <a:ext cx="9156753" cy="6999201"/>
          </a:xfrm>
          <a:custGeom>
            <a:avLst/>
            <a:gdLst/>
            <a:ahLst/>
            <a:cxnLst/>
            <a:rect r="r" b="b" t="t" l="l"/>
            <a:pathLst>
              <a:path h="6999201" w="9156753">
                <a:moveTo>
                  <a:pt x="0" y="0"/>
                </a:moveTo>
                <a:lnTo>
                  <a:pt x="9156753" y="0"/>
                </a:lnTo>
                <a:lnTo>
                  <a:pt x="9156753" y="6999201"/>
                </a:lnTo>
                <a:lnTo>
                  <a:pt x="0" y="6999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0855" y="441961"/>
            <a:ext cx="7478792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Housing Loan Status vs. Term Deposit Subscription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51071" y="1257300"/>
          <a:ext cx="7860048" cy="3886200"/>
        </p:xfrm>
        <a:graphic>
          <a:graphicData uri="http://schemas.openxmlformats.org/drawingml/2006/table">
            <a:tbl>
              <a:tblPr/>
              <a:tblGrid>
                <a:gridCol w="2077272"/>
                <a:gridCol w="1912901"/>
                <a:gridCol w="2193900"/>
                <a:gridCol w="1675975"/>
              </a:tblGrid>
              <a:tr h="1394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Term Deposit Subscription Not Taken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Term Deposit Subscription Taken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Housing loan Not taken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16727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3359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20086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Housing loan taken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23195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1935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25130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3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Total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39922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5294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45216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547648" y="8164680"/>
            <a:ext cx="16948940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Targeting clients without housing loans could improve term deposit conversion rates.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clients with housing loans, the bank could: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Offer term deposits with lower minimum deposits to accommodate their financial constraints.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Bundle term deposits with mortgage benefits (e.g., reduced interest rates for depositors).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0855" y="5410200"/>
            <a:ext cx="8407165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without housing loans are 2.2x more likely to subscribe to term deposits (16.72%) than those with loans (7.70%).</a:t>
            </a:r>
          </a:p>
          <a:p>
            <a:pPr algn="l" marL="518165" indent="-25908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suggests: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1468" y="7246471"/>
            <a:ext cx="11786949" cy="88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 housing loans may have less disposable income to invest in term deposits.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without loans are more financially flexible and open to savings products.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690140" y="1294840"/>
            <a:ext cx="5596458" cy="5353856"/>
          </a:xfrm>
          <a:custGeom>
            <a:avLst/>
            <a:gdLst/>
            <a:ahLst/>
            <a:cxnLst/>
            <a:rect r="r" b="b" t="t" l="l"/>
            <a:pathLst>
              <a:path h="5353856" w="5596458">
                <a:moveTo>
                  <a:pt x="0" y="0"/>
                </a:moveTo>
                <a:lnTo>
                  <a:pt x="5596458" y="0"/>
                </a:lnTo>
                <a:lnTo>
                  <a:pt x="5596458" y="5353856"/>
                </a:lnTo>
                <a:lnTo>
                  <a:pt x="0" y="5353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59" t="-19413" r="-10877" b="-132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543856"/>
            <a:ext cx="10991814" cy="8479939"/>
          </a:xfrm>
          <a:custGeom>
            <a:avLst/>
            <a:gdLst/>
            <a:ahLst/>
            <a:cxnLst/>
            <a:rect r="r" b="b" t="t" l="l"/>
            <a:pathLst>
              <a:path h="8479939" w="10991814">
                <a:moveTo>
                  <a:pt x="0" y="0"/>
                </a:moveTo>
                <a:lnTo>
                  <a:pt x="10991814" y="0"/>
                </a:lnTo>
                <a:lnTo>
                  <a:pt x="10991814" y="8479938"/>
                </a:lnTo>
                <a:lnTo>
                  <a:pt x="0" y="847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</a:t>
            </a: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many clients have personal loans?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991814" y="6848160"/>
            <a:ext cx="6993111" cy="317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bank’s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client base is ov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erwhelm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ingly debt-averse (or uninterested) in personal loans, suggesting: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demand for unsecured credit.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barriers (e.g., high interest rates, strict eligibility).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Opportunity to cross-sell other products (e.g., term deposits) to this low-debt segment.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658557" y="3754653"/>
            <a:ext cx="3553985" cy="949867"/>
            <a:chOff x="0" y="0"/>
            <a:chExt cx="4738646" cy="126649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738646" cy="1266490"/>
              <a:chOff x="0" y="0"/>
              <a:chExt cx="843501" cy="22544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43501" cy="225441"/>
              </a:xfrm>
              <a:custGeom>
                <a:avLst/>
                <a:gdLst/>
                <a:ahLst/>
                <a:cxnLst/>
                <a:rect r="r" b="b" t="t" l="l"/>
                <a:pathLst>
                  <a:path h="225441" w="843501">
                    <a:moveTo>
                      <a:pt x="0" y="0"/>
                    </a:moveTo>
                    <a:lnTo>
                      <a:pt x="843501" y="0"/>
                    </a:lnTo>
                    <a:lnTo>
                      <a:pt x="843501" y="225441"/>
                    </a:lnTo>
                    <a:lnTo>
                      <a:pt x="0" y="225441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76200"/>
                <a:ext cx="843501" cy="301641"/>
              </a:xfrm>
              <a:prstGeom prst="rect">
                <a:avLst/>
              </a:prstGeom>
            </p:spPr>
            <p:txBody>
              <a:bodyPr anchor="ctr" rtlCol="false" tIns="56373" lIns="56373" bIns="56373" rIns="56373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71812" y="180871"/>
              <a:ext cx="4395022" cy="923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12"/>
                </a:lnSpc>
              </a:pPr>
              <a:r>
                <a:rPr lang="en-US" sz="2400" spc="-24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72,44 clients (16.02%) have personal loans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58557" y="5066761"/>
            <a:ext cx="3553985" cy="949867"/>
            <a:chOff x="0" y="0"/>
            <a:chExt cx="4738646" cy="126649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4738646" cy="1266490"/>
              <a:chOff x="0" y="0"/>
              <a:chExt cx="843501" cy="22544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43501" cy="225441"/>
              </a:xfrm>
              <a:custGeom>
                <a:avLst/>
                <a:gdLst/>
                <a:ahLst/>
                <a:cxnLst/>
                <a:rect r="r" b="b" t="t" l="l"/>
                <a:pathLst>
                  <a:path h="225441" w="843501">
                    <a:moveTo>
                      <a:pt x="0" y="0"/>
                    </a:moveTo>
                    <a:lnTo>
                      <a:pt x="843501" y="0"/>
                    </a:lnTo>
                    <a:lnTo>
                      <a:pt x="843501" y="225441"/>
                    </a:lnTo>
                    <a:lnTo>
                      <a:pt x="0" y="225441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76200"/>
                <a:ext cx="843501" cy="301641"/>
              </a:xfrm>
              <a:prstGeom prst="rect">
                <a:avLst/>
              </a:prstGeom>
            </p:spPr>
            <p:txBody>
              <a:bodyPr anchor="ctr" rtlCol="false" tIns="56373" lIns="56373" bIns="56373" rIns="56373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85906" y="197000"/>
              <a:ext cx="4566834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0"/>
                </a:lnSpc>
              </a:pPr>
              <a:r>
                <a:rPr lang="en-US" sz="2400" spc="-24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37,972 clients (83.98%) don't have personal loans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71605" y="2390586"/>
            <a:ext cx="5295922" cy="4051608"/>
          </a:xfrm>
          <a:custGeom>
            <a:avLst/>
            <a:gdLst/>
            <a:ahLst/>
            <a:cxnLst/>
            <a:rect r="r" b="b" t="t" l="l"/>
            <a:pathLst>
              <a:path h="4051608" w="5295922">
                <a:moveTo>
                  <a:pt x="0" y="0"/>
                </a:moveTo>
                <a:lnTo>
                  <a:pt x="5295922" y="0"/>
                </a:lnTo>
                <a:lnTo>
                  <a:pt x="5295922" y="4051608"/>
                </a:lnTo>
                <a:lnTo>
                  <a:pt x="0" y="405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24" t="-6368" r="-9203" b="-1219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9429" y="355758"/>
            <a:ext cx="13848941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 of age among the clients?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578075"/>
            <a:ext cx="14609484" cy="220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Observations:</a:t>
            </a:r>
          </a:p>
          <a:p>
            <a:pPr algn="l" marL="518158" indent="-259079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distribution is slightly right-skewed (mean &gt; median), indicating more variability among older clients</a:t>
            </a:r>
          </a:p>
          <a:p>
            <a:pPr algn="l" marL="518158" indent="-259079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interquartile range (33-48 years) contains your most common customer demographic</a:t>
            </a:r>
          </a:p>
          <a:p>
            <a:pPr algn="l" marL="518158" indent="-259079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While rare, clients up to age 95 exist (important for retirement product planning)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39429" y="1197555"/>
            <a:ext cx="11547390" cy="6437670"/>
          </a:xfrm>
          <a:custGeom>
            <a:avLst/>
            <a:gdLst/>
            <a:ahLst/>
            <a:cxnLst/>
            <a:rect r="r" b="b" t="t" l="l"/>
            <a:pathLst>
              <a:path h="6437670" w="11547390">
                <a:moveTo>
                  <a:pt x="0" y="0"/>
                </a:moveTo>
                <a:lnTo>
                  <a:pt x="11547389" y="0"/>
                </a:lnTo>
                <a:lnTo>
                  <a:pt x="11547389" y="6437670"/>
                </a:lnTo>
                <a:lnTo>
                  <a:pt x="0" y="6437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701" y="129800"/>
            <a:ext cx="16783642" cy="9986267"/>
          </a:xfrm>
          <a:custGeom>
            <a:avLst/>
            <a:gdLst/>
            <a:ahLst/>
            <a:cxnLst/>
            <a:rect r="r" b="b" t="t" l="l"/>
            <a:pathLst>
              <a:path h="9986267" w="16783642">
                <a:moveTo>
                  <a:pt x="0" y="0"/>
                </a:moveTo>
                <a:lnTo>
                  <a:pt x="16783642" y="0"/>
                </a:lnTo>
                <a:lnTo>
                  <a:pt x="16783642" y="9986267"/>
                </a:lnTo>
                <a:lnTo>
                  <a:pt x="0" y="998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82381" y="3985487"/>
            <a:ext cx="7300174" cy="3482791"/>
            <a:chOff x="0" y="0"/>
            <a:chExt cx="9733566" cy="464372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733566" cy="4643722"/>
              <a:chOff x="0" y="0"/>
              <a:chExt cx="1732620" cy="82660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732620" cy="826604"/>
              </a:xfrm>
              <a:custGeom>
                <a:avLst/>
                <a:gdLst/>
                <a:ahLst/>
                <a:cxnLst/>
                <a:rect r="r" b="b" t="t" l="l"/>
                <a:pathLst>
                  <a:path h="826604" w="1732620">
                    <a:moveTo>
                      <a:pt x="0" y="0"/>
                    </a:moveTo>
                    <a:lnTo>
                      <a:pt x="1732620" y="0"/>
                    </a:lnTo>
                    <a:lnTo>
                      <a:pt x="1732620" y="826604"/>
                    </a:lnTo>
                    <a:lnTo>
                      <a:pt x="0" y="826604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732620" cy="902804"/>
              </a:xfrm>
              <a:prstGeom prst="rect">
                <a:avLst/>
              </a:prstGeom>
            </p:spPr>
            <p:txBody>
              <a:bodyPr anchor="ctr" rtlCol="false" tIns="56373" lIns="56373" bIns="56373" rIns="56373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324083"/>
              <a:ext cx="9584585" cy="39765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96605" indent="-198302" lvl="1">
                <a:lnSpc>
                  <a:spcPts val="2369"/>
                </a:lnSpc>
                <a:buFont typeface="Arial"/>
                <a:buChar char="•"/>
              </a:pPr>
              <a:r>
                <a:rPr lang="en-US" sz="1836" spc="-18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Blue-collar and management workers are key segments for personal loan targeting.</a:t>
              </a:r>
            </a:p>
            <a:p>
              <a:pPr algn="l" marL="396605" indent="-198302" lvl="1">
                <a:lnSpc>
                  <a:spcPts val="2369"/>
                </a:lnSpc>
                <a:buFont typeface="Arial"/>
                <a:buChar char="•"/>
              </a:pPr>
              <a:r>
                <a:rPr lang="en-US" sz="1836" spc="-18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Loan adoption is low among stable mid-tier jobs (technicians, admin) — potential for growth.</a:t>
              </a:r>
            </a:p>
            <a:p>
              <a:pPr algn="l" marL="396605" indent="-198302" lvl="1">
                <a:lnSpc>
                  <a:spcPts val="2369"/>
                </a:lnSpc>
                <a:buFont typeface="Arial"/>
                <a:buChar char="•"/>
              </a:pPr>
              <a:r>
                <a:rPr lang="en-US" sz="1836" spc="-18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Students, retirees, and unemployed are largely excluded — likely due to lack of income or access barriers.</a:t>
              </a:r>
            </a:p>
            <a:p>
              <a:pPr algn="l" marL="396605" indent="-198302" lvl="1">
                <a:lnSpc>
                  <a:spcPts val="2369"/>
                </a:lnSpc>
                <a:buFont typeface="Arial"/>
                <a:buChar char="•"/>
              </a:pPr>
              <a:r>
                <a:rPr lang="en-US" sz="1836" spc="-18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Self-employed and services sector are under-leveraged despite decent representation — need customized financial products.</a:t>
              </a:r>
            </a:p>
            <a:p>
              <a:pPr algn="l" marL="396605" indent="-198302" lvl="1">
                <a:lnSpc>
                  <a:spcPts val="2369"/>
                </a:lnSpc>
                <a:buFont typeface="Arial"/>
                <a:buChar char="•"/>
              </a:pPr>
              <a:r>
                <a:rPr lang="en-US" sz="1836" spc="-18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Lending seems to favor income stability, potentially overlooking viable but informal earners.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0878" y="335568"/>
            <a:ext cx="15426504" cy="9834396"/>
          </a:xfrm>
          <a:custGeom>
            <a:avLst/>
            <a:gdLst/>
            <a:ahLst/>
            <a:cxnLst/>
            <a:rect r="r" b="b" t="t" l="l"/>
            <a:pathLst>
              <a:path h="9834396" w="15426504">
                <a:moveTo>
                  <a:pt x="0" y="0"/>
                </a:moveTo>
                <a:lnTo>
                  <a:pt x="15426504" y="0"/>
                </a:lnTo>
                <a:lnTo>
                  <a:pt x="15426504" y="9834397"/>
                </a:lnTo>
                <a:lnTo>
                  <a:pt x="0" y="9834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5658" y="3116624"/>
            <a:ext cx="6833642" cy="4272285"/>
            <a:chOff x="0" y="0"/>
            <a:chExt cx="9111523" cy="56963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11523" cy="5696380"/>
              <a:chOff x="0" y="0"/>
              <a:chExt cx="1549127" cy="9684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549127" cy="968490"/>
              </a:xfrm>
              <a:custGeom>
                <a:avLst/>
                <a:gdLst/>
                <a:ahLst/>
                <a:cxnLst/>
                <a:rect r="r" b="b" t="t" l="l"/>
                <a:pathLst>
                  <a:path h="968490" w="1549127">
                    <a:moveTo>
                      <a:pt x="0" y="0"/>
                    </a:moveTo>
                    <a:lnTo>
                      <a:pt x="1549127" y="0"/>
                    </a:lnTo>
                    <a:lnTo>
                      <a:pt x="1549127" y="968490"/>
                    </a:lnTo>
                    <a:lnTo>
                      <a:pt x="0" y="968490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549127" cy="1044690"/>
              </a:xfrm>
              <a:prstGeom prst="rect">
                <a:avLst/>
              </a:prstGeom>
            </p:spPr>
            <p:txBody>
              <a:bodyPr anchor="ctr" rtlCol="false" tIns="56373" lIns="56373" bIns="56373" rIns="56373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340200"/>
              <a:ext cx="8921175" cy="499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5234" indent="-207617" lvl="1">
                <a:lnSpc>
                  <a:spcPts val="2481"/>
                </a:lnSpc>
                <a:buFont typeface="Arial"/>
                <a:buChar char="•"/>
              </a:pPr>
              <a:r>
                <a:rPr lang="en-US" sz="1923" spc="-19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</a:t>
              </a:r>
              <a:r>
                <a:rPr lang="en-US" sz="1923" spc="-19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lients aged 30–50 are the most likely to take personal loans — this group shows the highest density for loan holders.</a:t>
              </a:r>
            </a:p>
            <a:p>
              <a:pPr algn="l" marL="415234" indent="-207617" lvl="1">
                <a:lnSpc>
                  <a:spcPts val="2481"/>
                </a:lnSpc>
                <a:buFont typeface="Arial"/>
                <a:buChar char="•"/>
              </a:pPr>
              <a:r>
                <a:rPr lang="en-US" sz="1923" spc="-19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Loan uptake declines after age 50, despite many clients still being present — possibly due to reduced eligibility or financial caution.</a:t>
              </a:r>
            </a:p>
            <a:p>
              <a:pPr algn="l" marL="415234" indent="-207617" lvl="1">
                <a:lnSpc>
                  <a:spcPts val="2481"/>
                </a:lnSpc>
                <a:buFont typeface="Arial"/>
                <a:buChar char="•"/>
              </a:pPr>
              <a:r>
                <a:rPr lang="en-US" sz="1923" spc="-19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Very young (&lt;25) and older (&gt;60) individuals rarely hold loans — likely due to unstable income (young) and retirement (old).</a:t>
              </a:r>
            </a:p>
            <a:p>
              <a:pPr algn="l" marL="415234" indent="-207617" lvl="1">
                <a:lnSpc>
                  <a:spcPts val="2481"/>
                </a:lnSpc>
                <a:buFont typeface="Arial"/>
                <a:buChar char="•"/>
              </a:pPr>
              <a:r>
                <a:rPr lang="en-US" sz="1923" spc="-19">
                  <a:solidFill>
                    <a:srgbClr val="E0F0E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The age peak for loan holders is slightly older than for non-loan holders — suggesting loans are more common once clients are financially settled.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71536" y="7378672"/>
            <a:ext cx="8778766" cy="2439663"/>
            <a:chOff x="0" y="0"/>
            <a:chExt cx="11705021" cy="325288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705021" cy="3252884"/>
              <a:chOff x="0" y="0"/>
              <a:chExt cx="1990070" cy="55305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90070" cy="553050"/>
              </a:xfrm>
              <a:custGeom>
                <a:avLst/>
                <a:gdLst/>
                <a:ahLst/>
                <a:cxnLst/>
                <a:rect r="r" b="b" t="t" l="l"/>
                <a:pathLst>
                  <a:path h="553050" w="1990070">
                    <a:moveTo>
                      <a:pt x="0" y="0"/>
                    </a:moveTo>
                    <a:lnTo>
                      <a:pt x="1990070" y="0"/>
                    </a:lnTo>
                    <a:lnTo>
                      <a:pt x="1990070" y="553050"/>
                    </a:lnTo>
                    <a:lnTo>
                      <a:pt x="0" y="553050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76200"/>
                <a:ext cx="1990070" cy="629250"/>
              </a:xfrm>
              <a:prstGeom prst="rect">
                <a:avLst/>
              </a:prstGeom>
            </p:spPr>
            <p:txBody>
              <a:bodyPr anchor="ctr" rtlCol="false" tIns="57015" lIns="57015" bIns="57015" rIns="57015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93466" y="179830"/>
              <a:ext cx="5318494" cy="2926056"/>
            </a:xfrm>
            <a:custGeom>
              <a:avLst/>
              <a:gdLst/>
              <a:ahLst/>
              <a:cxnLst/>
              <a:rect r="r" b="b" t="t" l="l"/>
              <a:pathLst>
                <a:path h="2926056" w="5318494">
                  <a:moveTo>
                    <a:pt x="0" y="0"/>
                  </a:moveTo>
                  <a:lnTo>
                    <a:pt x="5318494" y="0"/>
                  </a:lnTo>
                  <a:lnTo>
                    <a:pt x="5318494" y="2926055"/>
                  </a:lnTo>
                  <a:lnTo>
                    <a:pt x="0" y="2926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189" t="-12078" r="-71237" b="-16073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691077" y="179830"/>
              <a:ext cx="5820478" cy="2926056"/>
            </a:xfrm>
            <a:custGeom>
              <a:avLst/>
              <a:gdLst/>
              <a:ahLst/>
              <a:cxnLst/>
              <a:rect r="r" b="b" t="t" l="l"/>
              <a:pathLst>
                <a:path h="2926056" w="5820478">
                  <a:moveTo>
                    <a:pt x="0" y="0"/>
                  </a:moveTo>
                  <a:lnTo>
                    <a:pt x="5820478" y="0"/>
                  </a:lnTo>
                  <a:lnTo>
                    <a:pt x="5820478" y="2926055"/>
                  </a:lnTo>
                  <a:lnTo>
                    <a:pt x="0" y="2926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4796" t="-138063" r="-51576" b="-25558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5044" y="1112057"/>
            <a:ext cx="12261217" cy="5839405"/>
          </a:xfrm>
          <a:custGeom>
            <a:avLst/>
            <a:gdLst/>
            <a:ahLst/>
            <a:cxnLst/>
            <a:rect r="r" b="b" t="t" l="l"/>
            <a:pathLst>
              <a:path h="5839405" w="12261217">
                <a:moveTo>
                  <a:pt x="0" y="0"/>
                </a:moveTo>
                <a:lnTo>
                  <a:pt x="12261217" y="0"/>
                </a:lnTo>
                <a:lnTo>
                  <a:pt x="12261217" y="5839404"/>
                </a:lnTo>
                <a:lnTo>
                  <a:pt x="0" y="5839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655641" y="1278117"/>
            <a:ext cx="5270976" cy="5880402"/>
          </a:xfrm>
          <a:custGeom>
            <a:avLst/>
            <a:gdLst/>
            <a:ahLst/>
            <a:cxnLst/>
            <a:rect r="r" b="b" t="t" l="l"/>
            <a:pathLst>
              <a:path h="5880402" w="5270976">
                <a:moveTo>
                  <a:pt x="0" y="0"/>
                </a:moveTo>
                <a:lnTo>
                  <a:pt x="5270976" y="0"/>
                </a:lnTo>
                <a:lnTo>
                  <a:pt x="5270976" y="5880402"/>
                </a:lnTo>
                <a:lnTo>
                  <a:pt x="0" y="5880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75" t="-4369" r="-17682" b="-927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are the communication types used for contacting clients during the campaign?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24164" y="6929929"/>
            <a:ext cx="8845019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obile calls dominate: 65% of total contacts.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Landlines underused: Only 6% usage despite potential for higher conversions.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Tracking gap: 29% of contacts are untracked, limiting optimization.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Inefficient allocation: Over-reliance on mobile misses opportunities.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63" y="71965"/>
            <a:ext cx="13446532" cy="7479634"/>
          </a:xfrm>
          <a:custGeom>
            <a:avLst/>
            <a:gdLst/>
            <a:ahLst/>
            <a:cxnLst/>
            <a:rect r="r" b="b" t="t" l="l"/>
            <a:pathLst>
              <a:path h="7479634" w="13446532">
                <a:moveTo>
                  <a:pt x="0" y="0"/>
                </a:moveTo>
                <a:lnTo>
                  <a:pt x="13446532" y="0"/>
                </a:lnTo>
                <a:lnTo>
                  <a:pt x="13446532" y="7479634"/>
                </a:lnTo>
                <a:lnTo>
                  <a:pt x="0" y="7479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55" y="1028700"/>
            <a:ext cx="5351245" cy="2945022"/>
            <a:chOff x="0" y="0"/>
            <a:chExt cx="7134993" cy="392669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134993" cy="3926696"/>
              <a:chOff x="0" y="0"/>
              <a:chExt cx="1213081" cy="66761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13081" cy="667611"/>
              </a:xfrm>
              <a:custGeom>
                <a:avLst/>
                <a:gdLst/>
                <a:ahLst/>
                <a:cxnLst/>
                <a:rect r="r" b="b" t="t" l="l"/>
                <a:pathLst>
                  <a:path h="667611" w="1213081">
                    <a:moveTo>
                      <a:pt x="0" y="0"/>
                    </a:moveTo>
                    <a:lnTo>
                      <a:pt x="1213081" y="0"/>
                    </a:lnTo>
                    <a:lnTo>
                      <a:pt x="1213081" y="667611"/>
                    </a:lnTo>
                    <a:lnTo>
                      <a:pt x="0" y="667611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213081" cy="743811"/>
              </a:xfrm>
              <a:prstGeom prst="rect">
                <a:avLst/>
              </a:prstGeom>
            </p:spPr>
            <p:txBody>
              <a:bodyPr anchor="ctr" rtlCol="false" tIns="57015" lIns="57015" bIns="57015" rIns="57015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08064" y="184149"/>
              <a:ext cx="6718866" cy="3558399"/>
            </a:xfrm>
            <a:custGeom>
              <a:avLst/>
              <a:gdLst/>
              <a:ahLst/>
              <a:cxnLst/>
              <a:rect r="r" b="b" t="t" l="l"/>
              <a:pathLst>
                <a:path h="3558399" w="6718866">
                  <a:moveTo>
                    <a:pt x="0" y="0"/>
                  </a:moveTo>
                  <a:lnTo>
                    <a:pt x="6718866" y="0"/>
                  </a:lnTo>
                  <a:lnTo>
                    <a:pt x="6718866" y="3558398"/>
                  </a:lnTo>
                  <a:lnTo>
                    <a:pt x="0" y="35583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917" t="-5866" r="-11436" b="-7308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21527" y="7568566"/>
            <a:ext cx="16630732" cy="1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drives most sign-ups (4,374) with a solid 14.9% conversion rate. Landlines show strong potential (13.4% conversion) despite minimal usage. Unknown methods perform worst (4.1% conversion).</a:t>
            </a:r>
          </a:p>
          <a:p>
            <a:pPr algn="just" marL="518165" indent="-25908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Opportunities: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13998" y="8672018"/>
            <a:ext cx="15141341" cy="134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Boost landline calls from 6% to 10-15% of contacts to leverage their high conversion rate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Fix tracking gaps to convert wasted unknown contacts into measurable results</a:t>
            </a:r>
          </a:p>
          <a:p>
            <a:pPr algn="l" marL="518165" indent="-259082" lvl="1">
              <a:lnSpc>
                <a:spcPts val="3600"/>
              </a:lnSpc>
              <a:buAutoNum type="arabicPeriod" startAt="1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Refine mobile targeting to maintain volume while improving efficiency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48640"/>
            <a:ext cx="18288000" cy="9738360"/>
          </a:xfrm>
          <a:custGeom>
            <a:avLst/>
            <a:gdLst/>
            <a:ahLst/>
            <a:cxnLst/>
            <a:rect r="r" b="b" t="t" l="l"/>
            <a:pathLst>
              <a:path h="9738360" w="18288000">
                <a:moveTo>
                  <a:pt x="0" y="0"/>
                </a:moveTo>
                <a:lnTo>
                  <a:pt x="18288000" y="0"/>
                </a:lnTo>
                <a:lnTo>
                  <a:pt x="18288000" y="9738360"/>
                </a:lnTo>
                <a:lnTo>
                  <a:pt x="0" y="973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96757" y="3513172"/>
            <a:ext cx="6486990" cy="2563690"/>
            <a:chOff x="0" y="0"/>
            <a:chExt cx="8649320" cy="341825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649320" cy="3418254"/>
              <a:chOff x="0" y="0"/>
              <a:chExt cx="1213081" cy="47941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13081" cy="479415"/>
              </a:xfrm>
              <a:custGeom>
                <a:avLst/>
                <a:gdLst/>
                <a:ahLst/>
                <a:cxnLst/>
                <a:rect r="r" b="b" t="t" l="l"/>
                <a:pathLst>
                  <a:path h="479415" w="1213081">
                    <a:moveTo>
                      <a:pt x="0" y="0"/>
                    </a:moveTo>
                    <a:lnTo>
                      <a:pt x="1213081" y="0"/>
                    </a:lnTo>
                    <a:lnTo>
                      <a:pt x="1213081" y="479415"/>
                    </a:lnTo>
                    <a:lnTo>
                      <a:pt x="0" y="479415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213081" cy="555615"/>
              </a:xfrm>
              <a:prstGeom prst="rect">
                <a:avLst/>
              </a:prstGeom>
            </p:spPr>
            <p:txBody>
              <a:bodyPr anchor="ctr" rtlCol="false" tIns="57015" lIns="57015" bIns="57015" rIns="57015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7826" y="243116"/>
              <a:ext cx="8213667" cy="2932022"/>
            </a:xfrm>
            <a:custGeom>
              <a:avLst/>
              <a:gdLst/>
              <a:ahLst/>
              <a:cxnLst/>
              <a:rect r="r" b="b" t="t" l="l"/>
              <a:pathLst>
                <a:path h="2932022" w="8213667">
                  <a:moveTo>
                    <a:pt x="0" y="0"/>
                  </a:moveTo>
                  <a:lnTo>
                    <a:pt x="8213668" y="0"/>
                  </a:lnTo>
                  <a:lnTo>
                    <a:pt x="8213668" y="2932022"/>
                  </a:lnTo>
                  <a:lnTo>
                    <a:pt x="0" y="2932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303" t="-7197" r="-6240" b="-12339"/>
              </a:stretch>
            </a:blip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030" y="962025"/>
            <a:ext cx="15982387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Cellular (Mobile) – High Volume, Moderate Conversion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Observation: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Cellular calls account for 64.8% of total contacts but only 14.9% conversion.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Why?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Mobile outreach is efficient for mass campaigns but may lack personalization.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Takeaway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Maintain as primary channel but refine targeting (e.g., demographic filters) to improve conversion.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9030" y="2981349"/>
            <a:ext cx="17139360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Telephone (Landline) – Low Volume, High Efficiency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Observation: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Despite just 6.4% of calls, landlines achieve 13.4% conversion (3x better than unknown methods).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Why?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Landline calls may reach more engaged demographics (e.g., older clients, businesses).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Takeaway: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Test scaling landline calls to 10-15% of outreach—could boost subscriptions without increasing total calls.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9030" y="5004459"/>
            <a:ext cx="16673037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Unknown – Critical Tracking Gap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Observation: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28.8% of contacts are untracked, with a dismal 4.1% conversion.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Why?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Lack of data means missed optimization (e.g., wrong timing, poor scripting).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Takeaway: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Fix tracking immediately—converting even half of these to measurable methods could increase subscriptions by 10%.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8060" y="7600528"/>
            <a:ext cx="6610588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Strategic Summary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Double down on landlines (high ROI)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 mobile (volume driver)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Eliminate unknown contacts (lowest performer)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6247" y="1214491"/>
            <a:ext cx="11930981" cy="9072509"/>
          </a:xfrm>
          <a:custGeom>
            <a:avLst/>
            <a:gdLst/>
            <a:ahLst/>
            <a:cxnLst/>
            <a:rect r="r" b="b" t="t" l="l"/>
            <a:pathLst>
              <a:path h="9072509" w="11930981">
                <a:moveTo>
                  <a:pt x="0" y="0"/>
                </a:moveTo>
                <a:lnTo>
                  <a:pt x="11930981" y="0"/>
                </a:lnTo>
                <a:lnTo>
                  <a:pt x="11930981" y="9072509"/>
                </a:lnTo>
                <a:lnTo>
                  <a:pt x="0" y="907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190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9429" y="355758"/>
            <a:ext cx="13848941" cy="1632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 of the last contact day of the month?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354378" y="1614991"/>
            <a:ext cx="5523526" cy="820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Key Trends in Contact Timing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bank's outreach follows a clear monthly rhythm, with significant variation in call volumes: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Peak Days: 20th (2,752 contacts), 18th, and 21st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Lowest Days: 1st (322 contacts) and 24th (447 contacts)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 Pattern: Contacts increase steadily until the 21st, then decline sharply after the 28th.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 This Matters: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75% of calls occur before the 21st, suggesting campaigns are front-loaded.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last week (days 29–31) has 60% fewer calls than peak days, potentially missing opportunities.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63382"/>
            <a:ext cx="18288000" cy="9829800"/>
          </a:xfrm>
          <a:custGeom>
            <a:avLst/>
            <a:gdLst/>
            <a:ahLst/>
            <a:cxnLst/>
            <a:rect r="r" b="b" t="t" l="l"/>
            <a:pathLst>
              <a:path h="9829800" w="18288000">
                <a:moveTo>
                  <a:pt x="0" y="0"/>
                </a:moveTo>
                <a:lnTo>
                  <a:pt x="18288000" y="0"/>
                </a:lnTo>
                <a:lnTo>
                  <a:pt x="18288000" y="9829800"/>
                </a:lnTo>
                <a:lnTo>
                  <a:pt x="0" y="9829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725" y="373653"/>
            <a:ext cx="11504651" cy="9661048"/>
          </a:xfrm>
          <a:custGeom>
            <a:avLst/>
            <a:gdLst/>
            <a:ahLst/>
            <a:cxnLst/>
            <a:rect r="r" b="b" t="t" l="l"/>
            <a:pathLst>
              <a:path h="9661048" w="11504651">
                <a:moveTo>
                  <a:pt x="0" y="0"/>
                </a:moveTo>
                <a:lnTo>
                  <a:pt x="11504651" y="0"/>
                </a:lnTo>
                <a:lnTo>
                  <a:pt x="11504651" y="9661048"/>
                </a:lnTo>
                <a:lnTo>
                  <a:pt x="0" y="9661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924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18917" y="604672"/>
            <a:ext cx="5532829" cy="911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i="true" spc="-24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Central Tendency:</a:t>
            </a:r>
          </a:p>
          <a:p>
            <a:pPr algn="l">
              <a:lnSpc>
                <a:spcPts val="3600"/>
              </a:lnSpc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(50th percentile): 16th day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Half of all contacts occur before the 16th, half after.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~15.8 days (slightly left of median)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Indicates a mild left skew—more calls cluster in the first half of the month.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i="true" spc="-24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Spread &amp; Variability: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Interquartile Range (IQR):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8th to 21st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middle 50% of contacts fall in this two-week window.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Outliers: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Few contacts on extreme days (e.g., 1st, 31st).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i="true" spc="-24">
                <a:solidFill>
                  <a:srgbClr val="000000"/>
                </a:solidFill>
                <a:latin typeface="Proxima Nova Italics"/>
                <a:ea typeface="Proxima Nova Italics"/>
                <a:cs typeface="Proxima Nova Italics"/>
                <a:sym typeface="Proxima Nova Italics"/>
              </a:rPr>
              <a:t>Range: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Minimum: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1st day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31st day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75th percentile: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21st day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25% of calls happen after the 21st.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3990" y="1538870"/>
            <a:ext cx="11574095" cy="8442586"/>
          </a:xfrm>
          <a:custGeom>
            <a:avLst/>
            <a:gdLst/>
            <a:ahLst/>
            <a:cxnLst/>
            <a:rect r="r" b="b" t="t" l="l"/>
            <a:pathLst>
              <a:path h="8442586" w="11574095">
                <a:moveTo>
                  <a:pt x="0" y="0"/>
                </a:moveTo>
                <a:lnTo>
                  <a:pt x="11574095" y="0"/>
                </a:lnTo>
                <a:lnTo>
                  <a:pt x="11574095" y="8442586"/>
                </a:lnTo>
                <a:lnTo>
                  <a:pt x="0" y="8442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0628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9429" y="355758"/>
            <a:ext cx="13848941" cy="218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 does the last contact month vary among the clients?</a:t>
            </a: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183461" y="1911731"/>
            <a:ext cx="7104539" cy="7566977"/>
          </a:xfrm>
          <a:custGeom>
            <a:avLst/>
            <a:gdLst/>
            <a:ahLst/>
            <a:cxnLst/>
            <a:rect r="r" b="b" t="t" l="l"/>
            <a:pathLst>
              <a:path h="7566977" w="7104539">
                <a:moveTo>
                  <a:pt x="0" y="0"/>
                </a:moveTo>
                <a:lnTo>
                  <a:pt x="7104539" y="0"/>
                </a:lnTo>
                <a:lnTo>
                  <a:pt x="7104539" y="7566976"/>
                </a:lnTo>
                <a:lnTo>
                  <a:pt x="0" y="7566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548" t="0" r="0" b="-7788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3485" y="1744274"/>
            <a:ext cx="13095659" cy="7950936"/>
          </a:xfrm>
          <a:custGeom>
            <a:avLst/>
            <a:gdLst/>
            <a:ahLst/>
            <a:cxnLst/>
            <a:rect r="r" b="b" t="t" l="l"/>
            <a:pathLst>
              <a:path h="7950936" w="13095659">
                <a:moveTo>
                  <a:pt x="0" y="0"/>
                </a:moveTo>
                <a:lnTo>
                  <a:pt x="13095658" y="0"/>
                </a:lnTo>
                <a:lnTo>
                  <a:pt x="13095658" y="7950936"/>
                </a:lnTo>
                <a:lnTo>
                  <a:pt x="0" y="79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485" y="759142"/>
            <a:ext cx="2434471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Boxplot </a:t>
            </a: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241875" y="3246099"/>
            <a:ext cx="3271934" cy="489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"whiskers" show a natural range from ~18 to ~70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Few outliers beyond 70 exist but are valid (retirees)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compact box shows most data clustered around the median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67337" y="0"/>
            <a:ext cx="7699670" cy="10672860"/>
            <a:chOff x="0" y="0"/>
            <a:chExt cx="2027897" cy="2810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7897" cy="2810959"/>
            </a:xfrm>
            <a:custGeom>
              <a:avLst/>
              <a:gdLst/>
              <a:ahLst/>
              <a:cxnLst/>
              <a:rect r="r" b="b" t="t" l="l"/>
              <a:pathLst>
                <a:path h="2810959" w="2027897">
                  <a:moveTo>
                    <a:pt x="0" y="0"/>
                  </a:moveTo>
                  <a:lnTo>
                    <a:pt x="2027897" y="0"/>
                  </a:lnTo>
                  <a:lnTo>
                    <a:pt x="2027897" y="2810959"/>
                  </a:lnTo>
                  <a:lnTo>
                    <a:pt x="0" y="2810959"/>
                  </a:lnTo>
                  <a:close/>
                </a:path>
              </a:pathLst>
            </a:custGeom>
            <a:solidFill>
              <a:srgbClr val="1923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027897" cy="2887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54716" y="550545"/>
            <a:ext cx="14862456" cy="911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Monthly Contact Volume (Jan-Dec)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bank's outreach shows strong seasonal patterns: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Peak Months: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May dominates (30.5% of annual contacts)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July (15.3%) and August (13.8%) are secondary peaks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Lowest Months: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December (0.5%) and March (1.0%) have minimal activity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September (1.3%) and October (1.6%) are also underutilized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spc="-24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Observation: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75% of annual contacts occur in just 5 months (May-August + November)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First quarter (Jan-Mar) receives only 9.0% of yearly outreach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Strategic Implications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Strengths: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Effective focus on Q2 (May-Jun) and Q3 (Jul-Aug)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November shows healthy activity (8.8%)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Missed Opportunities: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Year-end slump (Dec-Feb) coincides with budget cycles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Spring underutilization (Mar-Apr) despite good conversion rates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83908" y="349407"/>
            <a:ext cx="3939057" cy="4795105"/>
          </a:xfrm>
          <a:custGeom>
            <a:avLst/>
            <a:gdLst/>
            <a:ahLst/>
            <a:cxnLst/>
            <a:rect r="r" b="b" t="t" l="l"/>
            <a:pathLst>
              <a:path h="4795105" w="3939057">
                <a:moveTo>
                  <a:pt x="0" y="0"/>
                </a:moveTo>
                <a:lnTo>
                  <a:pt x="3939057" y="0"/>
                </a:lnTo>
                <a:lnTo>
                  <a:pt x="3939057" y="4795104"/>
                </a:lnTo>
                <a:lnTo>
                  <a:pt x="0" y="4795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43" t="-1737" r="-10604" b="-834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83908" y="5199122"/>
            <a:ext cx="3939057" cy="4738472"/>
          </a:xfrm>
          <a:custGeom>
            <a:avLst/>
            <a:gdLst/>
            <a:ahLst/>
            <a:cxnLst/>
            <a:rect r="r" b="b" t="t" l="l"/>
            <a:pathLst>
              <a:path h="4738472" w="3939057">
                <a:moveTo>
                  <a:pt x="0" y="0"/>
                </a:moveTo>
                <a:lnTo>
                  <a:pt x="3939057" y="0"/>
                </a:lnTo>
                <a:lnTo>
                  <a:pt x="3939057" y="4738471"/>
                </a:lnTo>
                <a:lnTo>
                  <a:pt x="0" y="4738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320" t="-4972" r="-15873" b="-688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593707" y="230242"/>
            <a:ext cx="4886439" cy="4930851"/>
            <a:chOff x="0" y="0"/>
            <a:chExt cx="1286963" cy="12986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6963" cy="1298660"/>
            </a:xfrm>
            <a:custGeom>
              <a:avLst/>
              <a:gdLst/>
              <a:ahLst/>
              <a:cxnLst/>
              <a:rect r="r" b="b" t="t" l="l"/>
              <a:pathLst>
                <a:path h="1298660" w="1286963">
                  <a:moveTo>
                    <a:pt x="0" y="0"/>
                  </a:moveTo>
                  <a:lnTo>
                    <a:pt x="1286963" y="0"/>
                  </a:lnTo>
                  <a:lnTo>
                    <a:pt x="1286963" y="1298660"/>
                  </a:lnTo>
                  <a:lnTo>
                    <a:pt x="0" y="1298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286963" cy="1374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93707" y="5243179"/>
            <a:ext cx="4835423" cy="4930851"/>
            <a:chOff x="0" y="0"/>
            <a:chExt cx="1273527" cy="12986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3527" cy="1298660"/>
            </a:xfrm>
            <a:custGeom>
              <a:avLst/>
              <a:gdLst/>
              <a:ahLst/>
              <a:cxnLst/>
              <a:rect r="r" b="b" t="t" l="l"/>
              <a:pathLst>
                <a:path h="1298660" w="1273527">
                  <a:moveTo>
                    <a:pt x="0" y="0"/>
                  </a:moveTo>
                  <a:lnTo>
                    <a:pt x="1273527" y="0"/>
                  </a:lnTo>
                  <a:lnTo>
                    <a:pt x="1273527" y="1298660"/>
                  </a:lnTo>
                  <a:lnTo>
                    <a:pt x="0" y="1298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273527" cy="1374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99"/>
                </a:lnSpc>
              </a:pP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044" y="1184952"/>
            <a:ext cx="9550619" cy="9000208"/>
          </a:xfrm>
          <a:custGeom>
            <a:avLst/>
            <a:gdLst/>
            <a:ahLst/>
            <a:cxnLst/>
            <a:rect r="r" b="b" t="t" l="l"/>
            <a:pathLst>
              <a:path h="9000208" w="9550619">
                <a:moveTo>
                  <a:pt x="0" y="0"/>
                </a:moveTo>
                <a:lnTo>
                  <a:pt x="9550619" y="0"/>
                </a:lnTo>
                <a:lnTo>
                  <a:pt x="9550619" y="9000208"/>
                </a:lnTo>
                <a:lnTo>
                  <a:pt x="0" y="9000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556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36422" y="5685056"/>
            <a:ext cx="6390212" cy="4047671"/>
            <a:chOff x="0" y="0"/>
            <a:chExt cx="8520282" cy="539689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520282" cy="5396895"/>
              <a:chOff x="0" y="0"/>
              <a:chExt cx="1347803" cy="85372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47803" cy="853722"/>
              </a:xfrm>
              <a:custGeom>
                <a:avLst/>
                <a:gdLst/>
                <a:ahLst/>
                <a:cxnLst/>
                <a:rect r="r" b="b" t="t" l="l"/>
                <a:pathLst>
                  <a:path h="853722" w="1347803">
                    <a:moveTo>
                      <a:pt x="0" y="0"/>
                    </a:moveTo>
                    <a:lnTo>
                      <a:pt x="1347803" y="0"/>
                    </a:lnTo>
                    <a:lnTo>
                      <a:pt x="1347803" y="853722"/>
                    </a:lnTo>
                    <a:lnTo>
                      <a:pt x="0" y="853722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76200"/>
                <a:ext cx="1347803" cy="929922"/>
              </a:xfrm>
              <a:prstGeom prst="rect">
                <a:avLst/>
              </a:prstGeom>
            </p:spPr>
            <p:txBody>
              <a:bodyPr anchor="ctr" rtlCol="false" tIns="69116" lIns="69116" bIns="69116" rIns="69116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39115" y="213237"/>
              <a:ext cx="8042052" cy="4970421"/>
            </a:xfrm>
            <a:custGeom>
              <a:avLst/>
              <a:gdLst/>
              <a:ahLst/>
              <a:cxnLst/>
              <a:rect r="r" b="b" t="t" l="l"/>
              <a:pathLst>
                <a:path h="4970421" w="8042052">
                  <a:moveTo>
                    <a:pt x="0" y="0"/>
                  </a:moveTo>
                  <a:lnTo>
                    <a:pt x="8042052" y="0"/>
                  </a:lnTo>
                  <a:lnTo>
                    <a:pt x="8042052" y="4970421"/>
                  </a:lnTo>
                  <a:lnTo>
                    <a:pt x="0" y="4970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703" t="-5510" r="-25542" b="-1343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39429" y="355758"/>
            <a:ext cx="13848941" cy="273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 of the duration of the last contact?</a:t>
            </a: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675663" y="1651808"/>
            <a:ext cx="8111728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Call Length: 3 minutes (180 seconds)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Half of all calls are shorter, half are longer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Most Calls Are Brief: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75% of calls end before 5.5 minutes (319 seconds)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90% conclude within 9 minutes (550 seconds)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Rare Long Calls: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1% exceed 15 minutes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recorded: 82 minutes (4,918 seconds)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094" y="322297"/>
            <a:ext cx="9268882" cy="9964703"/>
          </a:xfrm>
          <a:custGeom>
            <a:avLst/>
            <a:gdLst/>
            <a:ahLst/>
            <a:cxnLst/>
            <a:rect r="r" b="b" t="t" l="l"/>
            <a:pathLst>
              <a:path h="9964703" w="9268882">
                <a:moveTo>
                  <a:pt x="0" y="0"/>
                </a:moveTo>
                <a:lnTo>
                  <a:pt x="9268882" y="0"/>
                </a:lnTo>
                <a:lnTo>
                  <a:pt x="9268882" y="9964703"/>
                </a:lnTo>
                <a:lnTo>
                  <a:pt x="0" y="9964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639" t="0" r="-10713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03370" y="1192704"/>
            <a:ext cx="7984094" cy="774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(50th percentile):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3 minutes (180s)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Half of calls are shorter, half are longer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Interquartile Range (IQR): 1.7–5.3 minutes (103–319s)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Middle 50% of calls fall in this efficient range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Whisker Range: 0–8.2 minutes (0–491s)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Covers 99% of typical call durations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Right-Skewed Distribution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Mean (258s) &gt; Median (180s) confirms longer calls pull average up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Outlier Insights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Calls beyond 8.2 minutes (top whisker) are statistical outliers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Recommendation: Audit these for unnecessary prolongation and complex cases needing specialized handling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640" y="161149"/>
            <a:ext cx="9935286" cy="9964703"/>
          </a:xfrm>
          <a:custGeom>
            <a:avLst/>
            <a:gdLst/>
            <a:ahLst/>
            <a:cxnLst/>
            <a:rect r="r" b="b" t="t" l="l"/>
            <a:pathLst>
              <a:path h="9964703" w="9935286">
                <a:moveTo>
                  <a:pt x="0" y="0"/>
                </a:moveTo>
                <a:lnTo>
                  <a:pt x="9935286" y="0"/>
                </a:lnTo>
                <a:lnTo>
                  <a:pt x="9935286" y="9964702"/>
                </a:lnTo>
                <a:lnTo>
                  <a:pt x="0" y="996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038" t="0" r="-88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87571" y="1236345"/>
            <a:ext cx="6428039" cy="774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50% Threshold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Median (180s/3m): Half of all calls complete within 3 minutes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Strategic Implication: Train agents to deliver core pitch within this window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Efficiency Benchmark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75th Percentile (319s/5.3min): 75% of calls finish under 5.5 minutes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Operational Insight: Set 5-minute target for call resolution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2400" i="true" spc="-24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Long-Tail Reality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 (550s/9m): 90% complete within 9 minutes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(4,918s/82m): Extreme outliers exist but are statistically insignificant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455" y="1182349"/>
            <a:ext cx="14028165" cy="7345586"/>
          </a:xfrm>
          <a:custGeom>
            <a:avLst/>
            <a:gdLst/>
            <a:ahLst/>
            <a:cxnLst/>
            <a:rect r="r" b="b" t="t" l="l"/>
            <a:pathLst>
              <a:path h="7345586" w="14028165">
                <a:moveTo>
                  <a:pt x="0" y="0"/>
                </a:moveTo>
                <a:lnTo>
                  <a:pt x="14028165" y="0"/>
                </a:lnTo>
                <a:lnTo>
                  <a:pt x="14028165" y="7345586"/>
                </a:lnTo>
                <a:lnTo>
                  <a:pt x="0" y="73455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61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458482" y="2493460"/>
            <a:ext cx="5179949" cy="3953540"/>
            <a:chOff x="0" y="0"/>
            <a:chExt cx="6906598" cy="527138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906598" cy="5271386"/>
              <a:chOff x="0" y="0"/>
              <a:chExt cx="1092538" cy="83386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92538" cy="833868"/>
              </a:xfrm>
              <a:custGeom>
                <a:avLst/>
                <a:gdLst/>
                <a:ahLst/>
                <a:cxnLst/>
                <a:rect r="r" b="b" t="t" l="l"/>
                <a:pathLst>
                  <a:path h="833868" w="1092538">
                    <a:moveTo>
                      <a:pt x="0" y="0"/>
                    </a:moveTo>
                    <a:lnTo>
                      <a:pt x="1092538" y="0"/>
                    </a:lnTo>
                    <a:lnTo>
                      <a:pt x="1092538" y="833868"/>
                    </a:lnTo>
                    <a:lnTo>
                      <a:pt x="0" y="833868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76200"/>
                <a:ext cx="1092538" cy="910068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91823" y="176076"/>
              <a:ext cx="6522952" cy="4919235"/>
            </a:xfrm>
            <a:custGeom>
              <a:avLst/>
              <a:gdLst/>
              <a:ahLst/>
              <a:cxnLst/>
              <a:rect r="r" b="b" t="t" l="l"/>
              <a:pathLst>
                <a:path h="4919235" w="6522952">
                  <a:moveTo>
                    <a:pt x="0" y="0"/>
                  </a:moveTo>
                  <a:lnTo>
                    <a:pt x="6522952" y="0"/>
                  </a:lnTo>
                  <a:lnTo>
                    <a:pt x="6522952" y="4919235"/>
                  </a:lnTo>
                  <a:lnTo>
                    <a:pt x="0" y="4919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088" t="-10051" r="-48590" b="-2545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39429" y="355758"/>
            <a:ext cx="13848941" cy="328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 many contacts were performed during the campaign for each client?</a:t>
            </a: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5869256" y="2892939"/>
            <a:ext cx="5008419" cy="962645"/>
            <a:chOff x="0" y="0"/>
            <a:chExt cx="6677892" cy="128352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677892" cy="1283526"/>
              <a:chOff x="0" y="0"/>
              <a:chExt cx="1319090" cy="25353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19090" cy="253536"/>
              </a:xfrm>
              <a:custGeom>
                <a:avLst/>
                <a:gdLst/>
                <a:ahLst/>
                <a:cxnLst/>
                <a:rect r="r" b="b" t="t" l="l"/>
                <a:pathLst>
                  <a:path h="253536" w="1319090">
                    <a:moveTo>
                      <a:pt x="0" y="0"/>
                    </a:moveTo>
                    <a:lnTo>
                      <a:pt x="1319090" y="0"/>
                    </a:lnTo>
                    <a:lnTo>
                      <a:pt x="1319090" y="253536"/>
                    </a:lnTo>
                    <a:lnTo>
                      <a:pt x="0" y="253536"/>
                    </a:lnTo>
                    <a:close/>
                  </a:path>
                </a:pathLst>
              </a:custGeom>
              <a:solidFill>
                <a:srgbClr val="6C7167">
                  <a:alpha val="21961"/>
                </a:srgbClr>
              </a:solidFill>
              <a:ln w="57150" cap="sq">
                <a:solidFill>
                  <a:srgbClr val="19232D">
                    <a:alpha val="21961"/>
                  </a:srgbClr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76200"/>
                <a:ext cx="1319090" cy="3297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86126" y="182616"/>
              <a:ext cx="6105640" cy="9182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37"/>
                </a:lnSpc>
              </a:pPr>
              <a:r>
                <a:rPr lang="en-US" sz="2300" spc="-112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Since the data is highly skewed, a log-scale y-axis helps visualize the long tail.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852284" y="8696024"/>
            <a:ext cx="11897171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Most of the clients (17,548) were only contacted once.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Sharp drop-off after 2 contacts (only 33.53% of clients were contacted more than twice).</a:t>
            </a:r>
          </a:p>
          <a:p>
            <a:pPr algn="l" marL="518165" indent="-259082" lvl="1">
              <a:lnSpc>
                <a:spcPts val="336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Extreme outliers (20+ contacts) are rare but may indicate inefficiency.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9646920"/>
          </a:xfrm>
          <a:custGeom>
            <a:avLst/>
            <a:gdLst/>
            <a:ahLst/>
            <a:cxnLst/>
            <a:rect r="r" b="b" t="t" l="l"/>
            <a:pathLst>
              <a:path h="9646920" w="18288000">
                <a:moveTo>
                  <a:pt x="0" y="0"/>
                </a:moveTo>
                <a:lnTo>
                  <a:pt x="18288000" y="0"/>
                </a:lnTo>
                <a:lnTo>
                  <a:pt x="18288000" y="9646920"/>
                </a:lnTo>
                <a:lnTo>
                  <a:pt x="0" y="9646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95716" y="3328098"/>
            <a:ext cx="7697382" cy="2635698"/>
            <a:chOff x="0" y="0"/>
            <a:chExt cx="1623507" cy="5559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3507" cy="555913"/>
            </a:xfrm>
            <a:custGeom>
              <a:avLst/>
              <a:gdLst/>
              <a:ahLst/>
              <a:cxnLst/>
              <a:rect r="r" b="b" t="t" l="l"/>
              <a:pathLst>
                <a:path h="555913" w="1623507">
                  <a:moveTo>
                    <a:pt x="0" y="0"/>
                  </a:moveTo>
                  <a:lnTo>
                    <a:pt x="1623507" y="0"/>
                  </a:lnTo>
                  <a:lnTo>
                    <a:pt x="1623507" y="555913"/>
                  </a:lnTo>
                  <a:lnTo>
                    <a:pt x="0" y="555913"/>
                  </a:lnTo>
                  <a:close/>
                </a:path>
              </a:pathLst>
            </a:custGeom>
            <a:solidFill>
              <a:srgbClr val="6C7167">
                <a:alpha val="21961"/>
              </a:srgbClr>
            </a:solidFill>
            <a:ln w="114300" cap="sq">
              <a:solidFill>
                <a:srgbClr val="000000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623507" cy="632113"/>
            </a:xfrm>
            <a:prstGeom prst="rect">
              <a:avLst/>
            </a:prstGeom>
          </p:spPr>
          <p:txBody>
            <a:bodyPr anchor="ctr" rtlCol="false" tIns="61279" lIns="61279" bIns="61279" rIns="61279"/>
            <a:lstStyle/>
            <a:p>
              <a:pPr algn="ctr">
                <a:lnSpc>
                  <a:spcPts val="38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48301" y="3481993"/>
            <a:ext cx="7444796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Insights from Pareto Chart:</a:t>
            </a:r>
          </a:p>
          <a:p>
            <a:pPr algn="l" marL="518165" indent="-25908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first 3 contacts account for 66.47% of all cases</a:t>
            </a:r>
          </a:p>
          <a:p>
            <a:pPr algn="l" marL="518165" indent="-25908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There's a steep drop-off after 3 contacts</a:t>
            </a:r>
          </a:p>
          <a:p>
            <a:pPr algn="l" marL="518165" indent="-25908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80/20 rule appears to hold roughly: ~80% of contacts are in the 1-5 range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0384" y="305692"/>
            <a:ext cx="15599463" cy="9675616"/>
          </a:xfrm>
          <a:custGeom>
            <a:avLst/>
            <a:gdLst/>
            <a:ahLst/>
            <a:cxnLst/>
            <a:rect r="r" b="b" t="t" l="l"/>
            <a:pathLst>
              <a:path h="9675616" w="15599463">
                <a:moveTo>
                  <a:pt x="0" y="0"/>
                </a:moveTo>
                <a:lnTo>
                  <a:pt x="15599463" y="0"/>
                </a:lnTo>
                <a:lnTo>
                  <a:pt x="15599463" y="9675616"/>
                </a:lnTo>
                <a:lnTo>
                  <a:pt x="0" y="9675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60035" y="3415253"/>
            <a:ext cx="4400842" cy="3358895"/>
            <a:chOff x="0" y="0"/>
            <a:chExt cx="5867789" cy="447852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867789" cy="4478527"/>
              <a:chOff x="0" y="0"/>
              <a:chExt cx="1092538" cy="83386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92538" cy="833868"/>
              </a:xfrm>
              <a:custGeom>
                <a:avLst/>
                <a:gdLst/>
                <a:ahLst/>
                <a:cxnLst/>
                <a:rect r="r" b="b" t="t" l="l"/>
                <a:pathLst>
                  <a:path h="833868" w="1092538">
                    <a:moveTo>
                      <a:pt x="0" y="0"/>
                    </a:moveTo>
                    <a:lnTo>
                      <a:pt x="1092538" y="0"/>
                    </a:lnTo>
                    <a:lnTo>
                      <a:pt x="1092538" y="833868"/>
                    </a:lnTo>
                    <a:lnTo>
                      <a:pt x="0" y="833868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092538" cy="910068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62971" y="149593"/>
              <a:ext cx="5541847" cy="4179342"/>
            </a:xfrm>
            <a:custGeom>
              <a:avLst/>
              <a:gdLst/>
              <a:ahLst/>
              <a:cxnLst/>
              <a:rect r="r" b="b" t="t" l="l"/>
              <a:pathLst>
                <a:path h="4179342" w="5541847">
                  <a:moveTo>
                    <a:pt x="0" y="0"/>
                  </a:moveTo>
                  <a:lnTo>
                    <a:pt x="5541847" y="0"/>
                  </a:lnTo>
                  <a:lnTo>
                    <a:pt x="5541847" y="4179341"/>
                  </a:lnTo>
                  <a:lnTo>
                    <a:pt x="0" y="4179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088" t="-10051" r="-48590" b="-2545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738812" y="3100830"/>
            <a:ext cx="4133044" cy="989937"/>
            <a:chOff x="0" y="0"/>
            <a:chExt cx="871728" cy="2087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1728" cy="208794"/>
            </a:xfrm>
            <a:custGeom>
              <a:avLst/>
              <a:gdLst/>
              <a:ahLst/>
              <a:cxnLst/>
              <a:rect r="r" b="b" t="t" l="l"/>
              <a:pathLst>
                <a:path h="208794" w="871728">
                  <a:moveTo>
                    <a:pt x="0" y="0"/>
                  </a:moveTo>
                  <a:lnTo>
                    <a:pt x="871728" y="0"/>
                  </a:lnTo>
                  <a:lnTo>
                    <a:pt x="871728" y="208794"/>
                  </a:lnTo>
                  <a:lnTo>
                    <a:pt x="0" y="208794"/>
                  </a:lnTo>
                  <a:close/>
                </a:path>
              </a:pathLst>
            </a:custGeom>
            <a:solidFill>
              <a:srgbClr val="6C7167">
                <a:alpha val="21961"/>
              </a:srgbClr>
            </a:solidFill>
            <a:ln w="47625" cap="sq">
              <a:solidFill>
                <a:srgbClr val="000000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71728" cy="284994"/>
            </a:xfrm>
            <a:prstGeom prst="rect">
              <a:avLst/>
            </a:prstGeom>
          </p:spPr>
          <p:txBody>
            <a:bodyPr anchor="ctr" rtlCol="false" tIns="61279" lIns="61279" bIns="61279" rIns="61279"/>
            <a:lstStyle/>
            <a:p>
              <a:pPr algn="ctr">
                <a:lnSpc>
                  <a:spcPts val="38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912133" y="3217466"/>
            <a:ext cx="3786402" cy="7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2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Too many outliers in Boxplot without any clipping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7706" y="301949"/>
            <a:ext cx="15656682" cy="9711106"/>
          </a:xfrm>
          <a:custGeom>
            <a:avLst/>
            <a:gdLst/>
            <a:ahLst/>
            <a:cxnLst/>
            <a:rect r="r" b="b" t="t" l="l"/>
            <a:pathLst>
              <a:path h="9711106" w="15656682">
                <a:moveTo>
                  <a:pt x="0" y="0"/>
                </a:moveTo>
                <a:lnTo>
                  <a:pt x="15656681" y="0"/>
                </a:lnTo>
                <a:lnTo>
                  <a:pt x="15656681" y="9711106"/>
                </a:lnTo>
                <a:lnTo>
                  <a:pt x="0" y="9711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8394" y="5640574"/>
            <a:ext cx="734616" cy="43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99267" y="4523411"/>
            <a:ext cx="4400842" cy="3358895"/>
            <a:chOff x="0" y="0"/>
            <a:chExt cx="5867789" cy="447852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5867789" cy="4478527"/>
              <a:chOff x="0" y="0"/>
              <a:chExt cx="1092538" cy="83386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92538" cy="833868"/>
              </a:xfrm>
              <a:custGeom>
                <a:avLst/>
                <a:gdLst/>
                <a:ahLst/>
                <a:cxnLst/>
                <a:rect r="r" b="b" t="t" l="l"/>
                <a:pathLst>
                  <a:path h="833868" w="1092538">
                    <a:moveTo>
                      <a:pt x="0" y="0"/>
                    </a:moveTo>
                    <a:lnTo>
                      <a:pt x="1092538" y="0"/>
                    </a:lnTo>
                    <a:lnTo>
                      <a:pt x="1092538" y="833868"/>
                    </a:lnTo>
                    <a:lnTo>
                      <a:pt x="0" y="833868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76200"/>
                <a:ext cx="1092538" cy="910068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62971" y="149593"/>
              <a:ext cx="5541847" cy="4179342"/>
            </a:xfrm>
            <a:custGeom>
              <a:avLst/>
              <a:gdLst/>
              <a:ahLst/>
              <a:cxnLst/>
              <a:rect r="r" b="b" t="t" l="l"/>
              <a:pathLst>
                <a:path h="4179342" w="5541847">
                  <a:moveTo>
                    <a:pt x="0" y="0"/>
                  </a:moveTo>
                  <a:lnTo>
                    <a:pt x="5541847" y="0"/>
                  </a:lnTo>
                  <a:lnTo>
                    <a:pt x="5541847" y="4179341"/>
                  </a:lnTo>
                  <a:lnTo>
                    <a:pt x="0" y="4179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088" t="-10051" r="-48590" b="-25450"/>
              </a:stretch>
            </a:blipFill>
          </p:spPr>
        </p:sp>
      </p:grpSp>
      <p:sp>
        <p:nvSpPr>
          <p:cNvPr name="AutoShape 9" id="9"/>
          <p:cNvSpPr/>
          <p:nvPr/>
        </p:nvSpPr>
        <p:spPr>
          <a:xfrm>
            <a:off x="6124006" y="6073008"/>
            <a:ext cx="1682238" cy="1240017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513" y="384260"/>
            <a:ext cx="16735787" cy="9518479"/>
          </a:xfrm>
          <a:custGeom>
            <a:avLst/>
            <a:gdLst/>
            <a:ahLst/>
            <a:cxnLst/>
            <a:rect r="r" b="b" t="t" l="l"/>
            <a:pathLst>
              <a:path h="9518479" w="16735787">
                <a:moveTo>
                  <a:pt x="0" y="0"/>
                </a:moveTo>
                <a:lnTo>
                  <a:pt x="16735787" y="0"/>
                </a:lnTo>
                <a:lnTo>
                  <a:pt x="16735787" y="9518480"/>
                </a:lnTo>
                <a:lnTo>
                  <a:pt x="0" y="9518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695995" y="6368748"/>
          <a:ext cx="6503805" cy="3442181"/>
        </p:xfrm>
        <a:graphic>
          <a:graphicData uri="http://schemas.openxmlformats.org/drawingml/2006/table">
            <a:tbl>
              <a:tblPr/>
              <a:tblGrid>
                <a:gridCol w="1578133"/>
                <a:gridCol w="1408654"/>
                <a:gridCol w="3517018"/>
              </a:tblGrid>
              <a:tr h="866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Contact Range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% of Clients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Recommended Action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68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1-3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78.7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Optimal range for conversions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4-5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11.7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Diminishing returns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6-10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7.0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Likely inefficient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&gt;10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2.6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Audit for waste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69255" y="6345178"/>
            <a:ext cx="9383838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Core Distribution (Typical Client Experience)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Median: 2 contacts (50% of clients received ≤2 contacts)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IQR (Middle 50%): 1–3 contacts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2.76 contacts (higher than median due to right skew)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Outliers &amp; Extreme Cases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5% of clients received &gt;7 contacts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contacts: 63 (likely data errors or exceptional cases)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Impact: These outliers inflate the mean but represent &lt;1% of cases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9255" y="339377"/>
            <a:ext cx="8507327" cy="59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2600" spc="-26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Peak Conversion: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Maximum subscription rate typically occurs at 2-4 contacts (e.g., ~12% at 3 contacts).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Why? -  Initial contacts build awareness, but too many annoy clients.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Diminishing Returns: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Beyond 5 contacts, rates drop sharply (e.g., may fall to ~5% at 10 contacts).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Implication: Excessive calls waste resources and reduce ROI.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First-Contact Effectiveness: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Single-contact conversion is often lower than peak (e.g., 8% vs. 12% at 3 contacts).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Improve call scripts for initial outreach.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144000" y="877926"/>
            <a:ext cx="8776743" cy="4980802"/>
          </a:xfrm>
          <a:custGeom>
            <a:avLst/>
            <a:gdLst/>
            <a:ahLst/>
            <a:cxnLst/>
            <a:rect r="r" b="b" t="t" l="l"/>
            <a:pathLst>
              <a:path h="4980802" w="8776743">
                <a:moveTo>
                  <a:pt x="0" y="0"/>
                </a:moveTo>
                <a:lnTo>
                  <a:pt x="8776743" y="0"/>
                </a:lnTo>
                <a:lnTo>
                  <a:pt x="8776743" y="4980802"/>
                </a:lnTo>
                <a:lnTo>
                  <a:pt x="0" y="4980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85372" y="3646225"/>
            <a:ext cx="9911537" cy="6417720"/>
          </a:xfrm>
          <a:custGeom>
            <a:avLst/>
            <a:gdLst/>
            <a:ahLst/>
            <a:cxnLst/>
            <a:rect r="r" b="b" t="t" l="l"/>
            <a:pathLst>
              <a:path h="6417720" w="9911537">
                <a:moveTo>
                  <a:pt x="0" y="0"/>
                </a:moveTo>
                <a:lnTo>
                  <a:pt x="9911536" y="0"/>
                </a:lnTo>
                <a:lnTo>
                  <a:pt x="9911536" y="6417720"/>
                </a:lnTo>
                <a:lnTo>
                  <a:pt x="0" y="6417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3485" y="759142"/>
            <a:ext cx="4820245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Age Group Subscription </a:t>
            </a: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Analysis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85372" y="835342"/>
            <a:ext cx="6797723" cy="2299627"/>
          </a:xfrm>
          <a:custGeom>
            <a:avLst/>
            <a:gdLst/>
            <a:ahLst/>
            <a:cxnLst/>
            <a:rect r="r" b="b" t="t" l="l"/>
            <a:pathLst>
              <a:path h="2299627" w="6797723">
                <a:moveTo>
                  <a:pt x="0" y="0"/>
                </a:moveTo>
                <a:lnTo>
                  <a:pt x="6797722" y="0"/>
                </a:lnTo>
                <a:lnTo>
                  <a:pt x="6797722" y="2299627"/>
                </a:lnTo>
                <a:lnTo>
                  <a:pt x="0" y="2299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13" t="-4526" r="-1879" b="-1314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3485" y="2338197"/>
            <a:ext cx="6456115" cy="712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etirees Drive Conversions: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aged 60+ account for &gt;40% subscription rates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Develop retirement-focused deposit products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Mid-Life Gap: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Surprisingly low conversion (9.8%) despite peak earning years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Investigate: Competing financial priorities or product mismatch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Young Adult Potential: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16.2% conversion suggests digital-first approaches work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Opportunity: Mobile app enhancements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1235443"/>
            <a:chOff x="0" y="0"/>
            <a:chExt cx="4816593" cy="3253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384"/>
            </a:xfrm>
            <a:custGeom>
              <a:avLst/>
              <a:gdLst/>
              <a:ahLst/>
              <a:cxnLst/>
              <a:rect r="r" b="b" t="t" l="l"/>
              <a:pathLst>
                <a:path h="3253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384"/>
                  </a:lnTo>
                  <a:lnTo>
                    <a:pt x="0" y="325384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825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5688" y="5483678"/>
            <a:ext cx="3222357" cy="4066353"/>
          </a:xfrm>
          <a:custGeom>
            <a:avLst/>
            <a:gdLst/>
            <a:ahLst/>
            <a:cxnLst/>
            <a:rect r="r" b="b" t="t" l="l"/>
            <a:pathLst>
              <a:path h="4066353" w="3222357">
                <a:moveTo>
                  <a:pt x="0" y="0"/>
                </a:moveTo>
                <a:lnTo>
                  <a:pt x="3222357" y="0"/>
                </a:lnTo>
                <a:lnTo>
                  <a:pt x="3222357" y="4066353"/>
                </a:lnTo>
                <a:lnTo>
                  <a:pt x="0" y="4066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0" t="-4417" r="-42422" b="-133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13114" y="1830643"/>
            <a:ext cx="11667315" cy="8405095"/>
          </a:xfrm>
          <a:custGeom>
            <a:avLst/>
            <a:gdLst/>
            <a:ahLst/>
            <a:cxnLst/>
            <a:rect r="r" b="b" t="t" l="l"/>
            <a:pathLst>
              <a:path h="8405095" w="11667315">
                <a:moveTo>
                  <a:pt x="0" y="0"/>
                </a:moveTo>
                <a:lnTo>
                  <a:pt x="11667315" y="0"/>
                </a:lnTo>
                <a:lnTo>
                  <a:pt x="11667315" y="8405095"/>
                </a:lnTo>
                <a:lnTo>
                  <a:pt x="0" y="8405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1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9429" y="331017"/>
            <a:ext cx="16494976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 of the number of days passed since the client was last contacted from a previous campaign?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9429" y="1921668"/>
            <a:ext cx="5295888" cy="3632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clients: 45216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never contacted before: 36956 (81.7%)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contacted before: 8260 (18.3%)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previously contacted clients: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12710740" y="2483491"/>
            <a:ext cx="450308" cy="2223743"/>
          </a:xfrm>
          <a:custGeom>
            <a:avLst/>
            <a:gdLst/>
            <a:ahLst/>
            <a:cxnLst/>
            <a:rect r="r" b="b" t="t" l="l"/>
            <a:pathLst>
              <a:path h="2223743" w="450308">
                <a:moveTo>
                  <a:pt x="0" y="0"/>
                </a:moveTo>
                <a:lnTo>
                  <a:pt x="450308" y="0"/>
                </a:lnTo>
                <a:lnTo>
                  <a:pt x="450308" y="2223743"/>
                </a:lnTo>
                <a:lnTo>
                  <a:pt x="0" y="2223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18792" y="3286309"/>
            <a:ext cx="2554756" cy="56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sz="1800" spc="-1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Extreme values stretch to 871 days (2.4 years)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658" y="1222674"/>
            <a:ext cx="18094475" cy="8505225"/>
          </a:xfrm>
          <a:custGeom>
            <a:avLst/>
            <a:gdLst/>
            <a:ahLst/>
            <a:cxnLst/>
            <a:rect r="r" b="b" t="t" l="l"/>
            <a:pathLst>
              <a:path h="8505225" w="18094475">
                <a:moveTo>
                  <a:pt x="0" y="0"/>
                </a:moveTo>
                <a:lnTo>
                  <a:pt x="18094475" y="0"/>
                </a:lnTo>
                <a:lnTo>
                  <a:pt x="18094475" y="8505225"/>
                </a:lnTo>
                <a:lnTo>
                  <a:pt x="0" y="8505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7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6121" y="565785"/>
            <a:ext cx="5927857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Client Count by Days Since Last Contact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111" y="133432"/>
            <a:ext cx="17831193" cy="7065610"/>
          </a:xfrm>
          <a:custGeom>
            <a:avLst/>
            <a:gdLst/>
            <a:ahLst/>
            <a:cxnLst/>
            <a:rect r="r" b="b" t="t" l="l"/>
            <a:pathLst>
              <a:path h="7065610" w="17831193">
                <a:moveTo>
                  <a:pt x="0" y="0"/>
                </a:moveTo>
                <a:lnTo>
                  <a:pt x="17831193" y="0"/>
                </a:lnTo>
                <a:lnTo>
                  <a:pt x="17831193" y="7065610"/>
                </a:lnTo>
                <a:lnTo>
                  <a:pt x="0" y="7065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4960" y="7529938"/>
            <a:ext cx="17458079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line plot reveals a clear 7-day follow-up pattern, with consistent spikes in contacts at weekly intervals (7, 14, 21, 28 days), showing the team's systematic outreach rhythm. These spikes are 3-5x more frequent than non-spike days, indicating targeted manual follow-ups rather than mass campaigns. The pattern abruptly flattens after 30 days, exposing a drop-off in persistence—most clients aren't recontacted beyond a month. The long tail (90+ days) shows sporadic contacts with extreme gaps (up to 2.4 years), highlighting lost re-engagement opportunities.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216642" y="5561058"/>
            <a:ext cx="5655361" cy="1350244"/>
            <a:chOff x="0" y="0"/>
            <a:chExt cx="1489478" cy="3556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89478" cy="355620"/>
            </a:xfrm>
            <a:custGeom>
              <a:avLst/>
              <a:gdLst/>
              <a:ahLst/>
              <a:cxnLst/>
              <a:rect r="r" b="b" t="t" l="l"/>
              <a:pathLst>
                <a:path h="355620" w="1489478">
                  <a:moveTo>
                    <a:pt x="744739" y="0"/>
                  </a:moveTo>
                  <a:cubicBezTo>
                    <a:pt x="333431" y="0"/>
                    <a:pt x="0" y="79608"/>
                    <a:pt x="0" y="177810"/>
                  </a:cubicBezTo>
                  <a:cubicBezTo>
                    <a:pt x="0" y="276012"/>
                    <a:pt x="333431" y="355620"/>
                    <a:pt x="744739" y="355620"/>
                  </a:cubicBezTo>
                  <a:cubicBezTo>
                    <a:pt x="1156047" y="355620"/>
                    <a:pt x="1489478" y="276012"/>
                    <a:pt x="1489478" y="177810"/>
                  </a:cubicBezTo>
                  <a:cubicBezTo>
                    <a:pt x="1489478" y="79608"/>
                    <a:pt x="1156047" y="0"/>
                    <a:pt x="7447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BA1818">
                  <a:alpha val="78824"/>
                </a:srgbClr>
              </a:solidFill>
              <a:prstDash val="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39639" y="-23811"/>
              <a:ext cx="1210201" cy="346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3016849" y="5042299"/>
            <a:ext cx="329590" cy="386728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>
            <a:off x="1837169" y="5045180"/>
            <a:ext cx="329590" cy="386728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>
            <a:off x="2439777" y="5561701"/>
            <a:ext cx="329590" cy="386728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0" id="10"/>
          <p:cNvSpPr/>
          <p:nvPr/>
        </p:nvSpPr>
        <p:spPr>
          <a:xfrm>
            <a:off x="5714329" y="5240419"/>
            <a:ext cx="329590" cy="386728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1" id="11"/>
          <p:cNvSpPr/>
          <p:nvPr/>
        </p:nvSpPr>
        <p:spPr>
          <a:xfrm>
            <a:off x="8216851" y="461732"/>
            <a:ext cx="329590" cy="386728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3515742" y="2590064"/>
            <a:ext cx="2614372" cy="45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400" spc="-1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Grey dotted lines mark weekly/monthly intervals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06555" y="5084053"/>
            <a:ext cx="3952429" cy="26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400" spc="-1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Orange markers highlight rare long-interval contacts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0005" y="527973"/>
            <a:ext cx="14828108" cy="9810289"/>
          </a:xfrm>
          <a:custGeom>
            <a:avLst/>
            <a:gdLst/>
            <a:ahLst/>
            <a:cxnLst/>
            <a:rect r="r" b="b" t="t" l="l"/>
            <a:pathLst>
              <a:path h="9810289" w="14828108">
                <a:moveTo>
                  <a:pt x="0" y="0"/>
                </a:moveTo>
                <a:lnTo>
                  <a:pt x="14828109" y="0"/>
                </a:lnTo>
                <a:lnTo>
                  <a:pt x="14828109" y="9810289"/>
                </a:lnTo>
                <a:lnTo>
                  <a:pt x="0" y="9810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5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4244" y="357275"/>
            <a:ext cx="4978532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Client Contact Recency Segments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002" y="321945"/>
            <a:ext cx="17135996" cy="9576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Client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Distribution by Recency: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majority of clients (over 4,000) were contacted between 6–12 months ago, making this the largest segment by far.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second-largest group is those contacted 3–6 months ago (~2,500 clients).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contacted within the last month form the smallest segment.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Engagement Momentum is Low in Recent Months: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surprisingly low number of clients were contacted in the most recent time brackets (&lt;1 month, 1–3 months), suggesting a decline in campaign frequency or a focus on older leads.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may indicate untapped potential — recently contacted clients are generally more likely to recall previous interactions, which could improve conversion rates if prioritized.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Campaign Lag Risks Conversion Drop: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bulk of outreach is concentrated in the 6–12 months window, which may lead to diminished recall and lower engagement.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raises questions about the efficacy of delayed follow-ups and whether this contact strategy is optimal for subscription outcomes.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Opp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ortunity in Re-Engagement Strategy: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presence of a sizable population with contact older than 1 year (&gt; 600 clients) highlights a pool that may have been neglected.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These clients can either be targeted with reawakening offers, or deprioritized based on historical subscription patterns.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84" y="820190"/>
            <a:ext cx="18087033" cy="9466810"/>
          </a:xfrm>
          <a:custGeom>
            <a:avLst/>
            <a:gdLst/>
            <a:ahLst/>
            <a:cxnLst/>
            <a:rect r="r" b="b" t="t" l="l"/>
            <a:pathLst>
              <a:path h="9466810" w="18087033">
                <a:moveTo>
                  <a:pt x="0" y="0"/>
                </a:moveTo>
                <a:lnTo>
                  <a:pt x="18087032" y="0"/>
                </a:lnTo>
                <a:lnTo>
                  <a:pt x="18087032" y="9466810"/>
                </a:lnTo>
                <a:lnTo>
                  <a:pt x="0" y="946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6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4244" y="357275"/>
            <a:ext cx="5603081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Subscription Rate by Contact Recency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5840" y="1053466"/>
            <a:ext cx="16253460" cy="8204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Optimal Recency Window (1–3 Months):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contacted 1–3 months ago exhibit the highest subscription rate at 42.2%.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highlights a critical sweet spot for campaign timing — recent enough to retain familiarity, yet spaced enough to not seem intrusive.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Underperformance of Very Recent Contacts (&lt;1 Month):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Surprisingly, clients contacted within the last month show the lowest conversion rate at 14.9%.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could suggest that immediate follow-ups may come off as too aggressive, or clients need more time between contacts to respond positively.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Unexpected Receptiveness in &gt;1 Year Segment: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contacted after more than a year show a respectable 29.2% subscription rate, higher than the much more recently contacted 6–12 months group.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may indicate that long-dormant leads still hold potential and can be re-activated effectively with the right messaging.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Decline in Mid-Term Recency: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6–12 month group (despite having the highest client volume, as seen in the previous chart) only converts at 17.8%, signaling low efficiency.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Similarly, the 3–6 month range sits at 27.4%, indicating that subscription likelihood decreases with increasing time since contact—until a recovery in the &gt;1 year group.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 many contacts were performed before the current campaign for each client?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5044" y="1254247"/>
            <a:ext cx="12874127" cy="6211766"/>
          </a:xfrm>
          <a:custGeom>
            <a:avLst/>
            <a:gdLst/>
            <a:ahLst/>
            <a:cxnLst/>
            <a:rect r="r" b="b" t="t" l="l"/>
            <a:pathLst>
              <a:path h="6211766" w="12874127">
                <a:moveTo>
                  <a:pt x="0" y="0"/>
                </a:moveTo>
                <a:lnTo>
                  <a:pt x="12874128" y="0"/>
                </a:lnTo>
                <a:lnTo>
                  <a:pt x="12874128" y="6211766"/>
                </a:lnTo>
                <a:lnTo>
                  <a:pt x="0" y="621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755075" y="1333475"/>
            <a:ext cx="3011098" cy="5683910"/>
            <a:chOff x="0" y="0"/>
            <a:chExt cx="4014798" cy="75785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014798" cy="7578547"/>
              <a:chOff x="0" y="0"/>
              <a:chExt cx="635091" cy="119883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91" cy="1198832"/>
              </a:xfrm>
              <a:custGeom>
                <a:avLst/>
                <a:gdLst/>
                <a:ahLst/>
                <a:cxnLst/>
                <a:rect r="r" b="b" t="t" l="l"/>
                <a:pathLst>
                  <a:path h="1198832" w="635091">
                    <a:moveTo>
                      <a:pt x="0" y="0"/>
                    </a:moveTo>
                    <a:lnTo>
                      <a:pt x="635091" y="0"/>
                    </a:lnTo>
                    <a:lnTo>
                      <a:pt x="635091" y="1198832"/>
                    </a:lnTo>
                    <a:lnTo>
                      <a:pt x="0" y="1198832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76200"/>
                <a:ext cx="635091" cy="1275032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91706" y="90968"/>
              <a:ext cx="3831385" cy="7389427"/>
            </a:xfrm>
            <a:custGeom>
              <a:avLst/>
              <a:gdLst/>
              <a:ahLst/>
              <a:cxnLst/>
              <a:rect r="r" b="b" t="t" l="l"/>
              <a:pathLst>
                <a:path h="7389427" w="3831385">
                  <a:moveTo>
                    <a:pt x="0" y="0"/>
                  </a:moveTo>
                  <a:lnTo>
                    <a:pt x="3831386" y="0"/>
                  </a:lnTo>
                  <a:lnTo>
                    <a:pt x="3831386" y="7389427"/>
                  </a:lnTo>
                  <a:lnTo>
                    <a:pt x="0" y="7389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6" t="0" r="-297105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514792" y="5589501"/>
            <a:ext cx="1973578" cy="172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0"/>
              </a:lnSpc>
            </a:pPr>
            <a:r>
              <a:rPr lang="en-US" sz="2000" spc="-2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Huge difference between clients who haven’t been contacted before and the rest count.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14488369" y="4013944"/>
            <a:ext cx="1317129" cy="1575557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2050313" y="2255179"/>
            <a:ext cx="2252167" cy="2938638"/>
          </a:xfrm>
          <a:custGeom>
            <a:avLst/>
            <a:gdLst/>
            <a:ahLst/>
            <a:cxnLst/>
            <a:rect r="r" b="b" t="t" l="l"/>
            <a:pathLst>
              <a:path h="2938638" w="2252167">
                <a:moveTo>
                  <a:pt x="0" y="0"/>
                </a:moveTo>
                <a:lnTo>
                  <a:pt x="2252168" y="0"/>
                </a:lnTo>
                <a:lnTo>
                  <a:pt x="2252168" y="2938638"/>
                </a:lnTo>
                <a:lnTo>
                  <a:pt x="0" y="2938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061" t="-11712" r="-60205" b="-828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6155" y="7545923"/>
            <a:ext cx="17395689" cy="22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distribution reveals an extreme concentration of first-time contacts (81.7% of clients with 0 attempts) followed by rapid decay - each additional attempt reduces the client count by roughly half, with just 1.2% of clients needing 5+ contacts. The pattern confirms that most successful conversions happen early (1-3 attempts), while contacts beyond 5 become statistically insignificant (only 2.4% of cases). The remaining outlier (58 attempts) represents just 0.002% of clients and can be treated as an exception. This suggests optimal resource allocation should prioritize initial contact sequences while automating or capping follow-ups beyond 5 attempts.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3954" y="167054"/>
            <a:ext cx="16520093" cy="8177446"/>
          </a:xfrm>
          <a:custGeom>
            <a:avLst/>
            <a:gdLst/>
            <a:ahLst/>
            <a:cxnLst/>
            <a:rect r="r" b="b" t="t" l="l"/>
            <a:pathLst>
              <a:path h="8177446" w="16520093">
                <a:moveTo>
                  <a:pt x="0" y="0"/>
                </a:moveTo>
                <a:lnTo>
                  <a:pt x="16520092" y="0"/>
                </a:lnTo>
                <a:lnTo>
                  <a:pt x="16520092" y="8177446"/>
                </a:lnTo>
                <a:lnTo>
                  <a:pt x="0" y="8177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3500102" y="3071465"/>
            <a:ext cx="925332" cy="507519"/>
          </a:xfrm>
          <a:prstGeom prst="line">
            <a:avLst/>
          </a:prstGeom>
          <a:ln cap="flat" w="47625">
            <a:solidFill>
              <a:srgbClr val="B2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" id="4"/>
          <p:cNvSpPr txBox="true"/>
          <p:nvPr/>
        </p:nvSpPr>
        <p:spPr>
          <a:xfrm rot="0">
            <a:off x="10622588" y="3304556"/>
            <a:ext cx="2744761" cy="113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0"/>
              </a:lnSpc>
              <a:spcBef>
                <a:spcPct val="0"/>
              </a:spcBef>
            </a:pPr>
            <a:r>
              <a:rPr lang="en-US" sz="1513" spc="-1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Marks the </a:t>
            </a:r>
            <a:r>
              <a:rPr lang="en-US" b="true" sz="1513" spc="-15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80% threshold</a:t>
            </a:r>
            <a:r>
              <a:rPr lang="en-US" sz="1513" spc="-1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(classic Pareto principle reference), it helps identify the "vital few" contact counts that matter most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7057" y="8551545"/>
            <a:ext cx="17333887" cy="134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Pareto Chart reveals that 80% of repeat contacts occur within the first 5 attempts, with attempts 1–3 alone covering nearly 70%. Beyond 10 attempts, cases drop to just 7%, forming a long tail of rare events. This distribution suggests that optimization should focus on the 1–5 range for maximum impact, while higher attempt counts may benefit from automated or escalated handling.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4310"/>
            <a:ext cx="18288000" cy="9898380"/>
          </a:xfrm>
          <a:custGeom>
            <a:avLst/>
            <a:gdLst/>
            <a:ahLst/>
            <a:cxnLst/>
            <a:rect r="r" b="b" t="t" l="l"/>
            <a:pathLst>
              <a:path h="9898380" w="18288000">
                <a:moveTo>
                  <a:pt x="0" y="0"/>
                </a:moveTo>
                <a:lnTo>
                  <a:pt x="18288000" y="0"/>
                </a:lnTo>
                <a:lnTo>
                  <a:pt x="18288000" y="9898380"/>
                </a:lnTo>
                <a:lnTo>
                  <a:pt x="0" y="9898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1869" y="1459488"/>
            <a:ext cx="11666670" cy="5789585"/>
          </a:xfrm>
          <a:custGeom>
            <a:avLst/>
            <a:gdLst/>
            <a:ahLst/>
            <a:cxnLst/>
            <a:rect r="r" b="b" t="t" l="l"/>
            <a:pathLst>
              <a:path h="5789585" w="11666670">
                <a:moveTo>
                  <a:pt x="0" y="0"/>
                </a:moveTo>
                <a:lnTo>
                  <a:pt x="11666670" y="0"/>
                </a:lnTo>
                <a:lnTo>
                  <a:pt x="11666670" y="5789585"/>
                </a:lnTo>
                <a:lnTo>
                  <a:pt x="0" y="5789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96055" y="6353224"/>
            <a:ext cx="2984696" cy="3509016"/>
          </a:xfrm>
          <a:custGeom>
            <a:avLst/>
            <a:gdLst/>
            <a:ahLst/>
            <a:cxnLst/>
            <a:rect r="r" b="b" t="t" l="l"/>
            <a:pathLst>
              <a:path h="3509016" w="2984696">
                <a:moveTo>
                  <a:pt x="0" y="0"/>
                </a:moveTo>
                <a:lnTo>
                  <a:pt x="2984696" y="0"/>
                </a:lnTo>
                <a:lnTo>
                  <a:pt x="2984696" y="3509015"/>
                </a:lnTo>
                <a:lnTo>
                  <a:pt x="0" y="3509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20" t="-12275" r="-19112" b="-3717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10886" y="4741203"/>
            <a:ext cx="6561516" cy="1773116"/>
            <a:chOff x="0" y="0"/>
            <a:chExt cx="1728136" cy="466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28136" cy="466993"/>
            </a:xfrm>
            <a:custGeom>
              <a:avLst/>
              <a:gdLst/>
              <a:ahLst/>
              <a:cxnLst/>
              <a:rect r="r" b="b" t="t" l="l"/>
              <a:pathLst>
                <a:path h="466993" w="1728136">
                  <a:moveTo>
                    <a:pt x="864068" y="0"/>
                  </a:moveTo>
                  <a:cubicBezTo>
                    <a:pt x="386856" y="0"/>
                    <a:pt x="0" y="104540"/>
                    <a:pt x="0" y="233497"/>
                  </a:cubicBezTo>
                  <a:cubicBezTo>
                    <a:pt x="0" y="362453"/>
                    <a:pt x="386856" y="466993"/>
                    <a:pt x="864068" y="466993"/>
                  </a:cubicBezTo>
                  <a:cubicBezTo>
                    <a:pt x="1341279" y="466993"/>
                    <a:pt x="1728136" y="362453"/>
                    <a:pt x="1728136" y="233497"/>
                  </a:cubicBezTo>
                  <a:cubicBezTo>
                    <a:pt x="1728136" y="104540"/>
                    <a:pt x="1341279" y="0"/>
                    <a:pt x="864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BA1818">
                  <a:alpha val="78824"/>
                </a:srgbClr>
              </a:solidFill>
              <a:prstDash val="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62013" y="-13369"/>
              <a:ext cx="1404110" cy="436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9429" y="355758"/>
            <a:ext cx="13848941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How</a:t>
            </a: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does the job type vary among the clients?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2857" y="7197402"/>
            <a:ext cx="13629088" cy="220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Fi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ndings: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Blu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e-collar workers (21.5%) and management professionals (20.9%) form the largest segments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roles (technician + admin) collectively account for 28.2% of clients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Retirees (5%) and students (2.1%) represent smaller but strategically important groups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266039" y="1742714"/>
            <a:ext cx="5543235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199" spc="-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bar chart shows a steep drop after the top 3 job types, indicating: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bank's client base is heavily weighted toward working-class and professional roles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There's a long tail of specialized occupations (entrepreneurs, self-employed) with smaller representations</a:t>
            </a:r>
          </a:p>
          <a:p>
            <a:pPr algn="l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 spc="-2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"unknown" category is negligible after cleaning (0.6%), confirming data quality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044" y="1142038"/>
            <a:ext cx="14363325" cy="7109846"/>
          </a:xfrm>
          <a:custGeom>
            <a:avLst/>
            <a:gdLst/>
            <a:ahLst/>
            <a:cxnLst/>
            <a:rect r="r" b="b" t="t" l="l"/>
            <a:pathLst>
              <a:path h="7109846" w="14363325">
                <a:moveTo>
                  <a:pt x="0" y="0"/>
                </a:moveTo>
                <a:lnTo>
                  <a:pt x="14363325" y="0"/>
                </a:lnTo>
                <a:lnTo>
                  <a:pt x="14363325" y="7109846"/>
                </a:lnTo>
                <a:lnTo>
                  <a:pt x="0" y="7109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772919" y="2926377"/>
            <a:ext cx="6486381" cy="2628267"/>
            <a:chOff x="0" y="0"/>
            <a:chExt cx="8648508" cy="350435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648508" cy="3504356"/>
              <a:chOff x="0" y="0"/>
              <a:chExt cx="1368087" cy="55434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68087" cy="554346"/>
              </a:xfrm>
              <a:custGeom>
                <a:avLst/>
                <a:gdLst/>
                <a:ahLst/>
                <a:cxnLst/>
                <a:rect r="r" b="b" t="t" l="l"/>
                <a:pathLst>
                  <a:path h="554346" w="1368087">
                    <a:moveTo>
                      <a:pt x="0" y="0"/>
                    </a:moveTo>
                    <a:lnTo>
                      <a:pt x="1368087" y="0"/>
                    </a:lnTo>
                    <a:lnTo>
                      <a:pt x="1368087" y="554346"/>
                    </a:lnTo>
                    <a:lnTo>
                      <a:pt x="0" y="554346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76200"/>
                <a:ext cx="1368087" cy="630546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87636" y="128446"/>
              <a:ext cx="8264992" cy="3247463"/>
            </a:xfrm>
            <a:custGeom>
              <a:avLst/>
              <a:gdLst/>
              <a:ahLst/>
              <a:cxnLst/>
              <a:rect r="r" b="b" t="t" l="l"/>
              <a:pathLst>
                <a:path h="3247463" w="8264992">
                  <a:moveTo>
                    <a:pt x="0" y="0"/>
                  </a:moveTo>
                  <a:lnTo>
                    <a:pt x="8264992" y="0"/>
                  </a:lnTo>
                  <a:lnTo>
                    <a:pt x="8264992" y="3247464"/>
                  </a:lnTo>
                  <a:lnTo>
                    <a:pt x="0" y="3247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448" t="-10900" r="-9580" b="-803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were the outcomes of the previous marketing campaigns?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39429" y="8252102"/>
            <a:ext cx="14283427" cy="180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81.7% Unknown → Mostly new leads or poor tracking. Action: Improve data collection.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3.3% Success (1,513 clients) → High reconversion potential (49.8%). Action: Prioritize these clients.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10.8% Failure (4,902 clients) → Still convert at 14.7%. Action: Test new offers/messaging.</a:t>
            </a:r>
          </a:p>
          <a:p>
            <a:pPr algn="l" marL="518165" indent="-259082" lvl="1">
              <a:lnSpc>
                <a:spcPts val="3600"/>
              </a:lnSpc>
              <a:buFont typeface="Arial"/>
              <a:buChar char="•"/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Success Rate (3.3%) → Campaigns underperform. Root Cause: Weak offers, targeting, or execution.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49343"/>
            <a:ext cx="11497838" cy="6611257"/>
          </a:xfrm>
          <a:custGeom>
            <a:avLst/>
            <a:gdLst/>
            <a:ahLst/>
            <a:cxnLst/>
            <a:rect r="r" b="b" t="t" l="l"/>
            <a:pathLst>
              <a:path h="6611257" w="11497838">
                <a:moveTo>
                  <a:pt x="0" y="0"/>
                </a:moveTo>
                <a:lnTo>
                  <a:pt x="11497838" y="0"/>
                </a:lnTo>
                <a:lnTo>
                  <a:pt x="11497838" y="6611257"/>
                </a:lnTo>
                <a:lnTo>
                  <a:pt x="0" y="6611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952652"/>
            <a:ext cx="9662310" cy="2845716"/>
            <a:chOff x="0" y="0"/>
            <a:chExt cx="12883080" cy="379428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883080" cy="3794289"/>
              <a:chOff x="0" y="0"/>
              <a:chExt cx="1827707" cy="53829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7707" cy="538291"/>
              </a:xfrm>
              <a:custGeom>
                <a:avLst/>
                <a:gdLst/>
                <a:ahLst/>
                <a:cxnLst/>
                <a:rect r="r" b="b" t="t" l="l"/>
                <a:pathLst>
                  <a:path h="538291" w="1827707">
                    <a:moveTo>
                      <a:pt x="0" y="0"/>
                    </a:moveTo>
                    <a:lnTo>
                      <a:pt x="1827707" y="0"/>
                    </a:lnTo>
                    <a:lnTo>
                      <a:pt x="1827707" y="538291"/>
                    </a:lnTo>
                    <a:lnTo>
                      <a:pt x="0" y="538291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76200"/>
                <a:ext cx="1827707" cy="614491"/>
              </a:xfrm>
              <a:prstGeom prst="rect">
                <a:avLst/>
              </a:prstGeom>
            </p:spPr>
            <p:txBody>
              <a:bodyPr anchor="ctr" rtlCol="false" tIns="61279" lIns="61279" bIns="61279" rIns="61279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22694" y="101478"/>
              <a:ext cx="12637692" cy="3591332"/>
            </a:xfrm>
            <a:custGeom>
              <a:avLst/>
              <a:gdLst/>
              <a:ahLst/>
              <a:cxnLst/>
              <a:rect r="r" b="b" t="t" l="l"/>
              <a:pathLst>
                <a:path h="3591332" w="12637692">
                  <a:moveTo>
                    <a:pt x="0" y="0"/>
                  </a:moveTo>
                  <a:lnTo>
                    <a:pt x="12637692" y="0"/>
                  </a:lnTo>
                  <a:lnTo>
                    <a:pt x="12637692" y="3591332"/>
                  </a:lnTo>
                  <a:lnTo>
                    <a:pt x="0" y="3591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074" t="-9952" r="-7825" b="-2620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64311" y="431481"/>
            <a:ext cx="6322810" cy="9366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"Success" Clients (64.8% Conversion)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3.3% of total clients but highest conversion potential.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Prioritize these clients—they’re 6x more likely to subscribe than "unknown" leads.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"Other" Clients (16.7% Conversion)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4.1% of total clients but 2x better than "failures".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Investigate what worked—these may be warm leads needing tailored follow-ups.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"Failure" Clients (12.6% Conversion)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10.8% of total clients—still 30% higher conversion than "unknowns".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Test new messaging—they’re rejecting past offers but still engage.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"Unknown" Clients (9.2% Conversion)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81.7% of total clients but lowest conversion rate.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Action: Improve tracking to reduce "unknowns" and nurture these leads better.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9429" y="355758"/>
            <a:ext cx="16422180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distribution of clients who subscribed to a term deposit vs. those who did not?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70553" y="1235773"/>
            <a:ext cx="17746894" cy="8784713"/>
          </a:xfrm>
          <a:custGeom>
            <a:avLst/>
            <a:gdLst/>
            <a:ahLst/>
            <a:cxnLst/>
            <a:rect r="r" b="b" t="t" l="l"/>
            <a:pathLst>
              <a:path h="8784713" w="17746894">
                <a:moveTo>
                  <a:pt x="0" y="0"/>
                </a:moveTo>
                <a:lnTo>
                  <a:pt x="17746894" y="0"/>
                </a:lnTo>
                <a:lnTo>
                  <a:pt x="17746894" y="8784713"/>
                </a:lnTo>
                <a:lnTo>
                  <a:pt x="0" y="8784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721861" y="2428434"/>
            <a:ext cx="4339747" cy="4139683"/>
            <a:chOff x="0" y="0"/>
            <a:chExt cx="5786330" cy="551957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5786330" cy="5519577"/>
              <a:chOff x="0" y="0"/>
              <a:chExt cx="983470" cy="93813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983470" cy="938132"/>
              </a:xfrm>
              <a:custGeom>
                <a:avLst/>
                <a:gdLst/>
                <a:ahLst/>
                <a:cxnLst/>
                <a:rect r="r" b="b" t="t" l="l"/>
                <a:pathLst>
                  <a:path h="938132" w="983470">
                    <a:moveTo>
                      <a:pt x="0" y="0"/>
                    </a:moveTo>
                    <a:lnTo>
                      <a:pt x="983470" y="0"/>
                    </a:lnTo>
                    <a:lnTo>
                      <a:pt x="983470" y="938132"/>
                    </a:lnTo>
                    <a:lnTo>
                      <a:pt x="0" y="938132"/>
                    </a:lnTo>
                    <a:close/>
                  </a:path>
                </a:pathLst>
              </a:custGeom>
              <a:solidFill>
                <a:srgbClr val="6C7167">
                  <a:alpha val="93725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76200"/>
                <a:ext cx="983470" cy="1014332"/>
              </a:xfrm>
              <a:prstGeom prst="rect">
                <a:avLst/>
              </a:prstGeom>
            </p:spPr>
            <p:txBody>
              <a:bodyPr anchor="ctr" rtlCol="false" tIns="68328" lIns="68328" bIns="68328" rIns="68328"/>
              <a:lstStyle/>
              <a:p>
                <a:pPr algn="ctr">
                  <a:lnSpc>
                    <a:spcPts val="389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28648" y="218108"/>
              <a:ext cx="5329033" cy="5083362"/>
            </a:xfrm>
            <a:custGeom>
              <a:avLst/>
              <a:gdLst/>
              <a:ahLst/>
              <a:cxnLst/>
              <a:rect r="r" b="b" t="t" l="l"/>
              <a:pathLst>
                <a:path h="5083362" w="5329033">
                  <a:moveTo>
                    <a:pt x="0" y="0"/>
                  </a:moveTo>
                  <a:lnTo>
                    <a:pt x="5329033" y="0"/>
                  </a:lnTo>
                  <a:lnTo>
                    <a:pt x="5329033" y="5083361"/>
                  </a:lnTo>
                  <a:lnTo>
                    <a:pt x="0" y="5083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99" t="-9608" r="-733" b="-3459"/>
              </a:stretch>
            </a:blipFill>
          </p:spPr>
        </p:sp>
      </p:grp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9429" y="355758"/>
            <a:ext cx="18545215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Are there any correlations between different attributes and the likelihood of subscribing to a term deposit?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39429" y="1505223"/>
            <a:ext cx="16914612" cy="88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 spc="-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After a comprehensive attribute-by-attribute analysis, clear correlations emerge between several client characteristics and their subscription behavior. Here's a structured summary: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9429" y="3082814"/>
            <a:ext cx="16914612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D</a:t>
            </a: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emographic Attributes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9429" y="3971976"/>
            <a:ext cx="14899640" cy="5785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Age: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Strong correlation: Clients aged 60+ showed the highest conversion rates (&gt;40%), likely due to retirement planning.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Mid-aged clients (35–50) underperformed despite being in peak earning years.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Young adults (20s) responded well to digital outreach.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ob Type: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Students: Highest subscription rate (28.7%).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Unemployed and retired individuals also performed well.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Blue-collar and management roles, while numerous, had lower-than-average conversions.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Marital Status: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Singles converted 48% more than married clients.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Divorced clients also performed better than married ones.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Suggests that non-married clients may have more disposable income or flexibility.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77664"/>
            <a:ext cx="8728075" cy="2204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Education Level: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Clear upward trend:</a:t>
            </a:r>
          </a:p>
          <a:p>
            <a:pPr algn="l" marL="518149" indent="-259074" lvl="1">
              <a:lnSpc>
                <a:spcPts val="3599"/>
              </a:lnSpc>
              <a:buAutoNum type="arabicPeriod" startAt="1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Tertiary-educated clients: 28% above average.</a:t>
            </a:r>
          </a:p>
          <a:p>
            <a:pPr algn="l" marL="518149" indent="-259074" lvl="1">
              <a:lnSpc>
                <a:spcPts val="3599"/>
              </a:lnSpc>
              <a:buAutoNum type="arabicPeriod" startAt="1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Primary-educated: 26% below average.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Education correlates with tech-savviness and financial capacity.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30863"/>
            <a:ext cx="17531832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F</a:t>
            </a: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inancial Attributes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15838"/>
            <a:ext cx="9992254" cy="4442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Yearly Balan</a:t>
            </a: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ce:</a:t>
            </a:r>
          </a:p>
          <a:p>
            <a:pPr algn="l" marL="518149" indent="-259074" lvl="1">
              <a:lnSpc>
                <a:spcPts val="359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Higher balances = higher subscription rates.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Subscrib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ers had a 76% higher median balanc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than non-subscribers.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Most subscribers had balances in the €1k–€5k range.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Housing Loan: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without housing loans were 2.2× more likely to subscribe.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uggests those with mortgages may have less liquidity for term deposits.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 Loan: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Clients without personal loans showed higher subscription rates.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Debt-averse clients may be more financially stable and inclined to save.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6993"/>
            <a:ext cx="17531832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Campa</a:t>
            </a:r>
            <a:r>
              <a:rPr lang="en-US" b="true" sz="2600" i="true" spc="-26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ign &amp; Contact Behavior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46196"/>
            <a:ext cx="13672874" cy="623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Typ</a:t>
            </a: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calls dominated (65%) but had moderate effici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ency.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Landline calls (just 6%) had high conversion (13.4%).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Unknown methods had poor performanc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due to tracking gaps.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Timing: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Best conversion rates were seen when clients were contacted 1–3 months prior (42.2%).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urprisingly, very recent (&lt;1 month) contacts performed poorly (14.9%).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Contacts: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Peak subscription occ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urred around 3 contacts.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Too few (1) or too many (&gt;5) contacts led to diminished returns.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Persistence pays—but only to a point.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Previous </a:t>
            </a: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Campaign Outcome: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Previous “success” clients had a 64.8% conversion rate.</a:t>
            </a:r>
          </a:p>
          <a:p>
            <a:pPr algn="l" marL="518149" indent="-259074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Even those with previous “failures” converted at a reasonable 12.6%, better than new/unknown leads.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146326" cy="10287000"/>
          </a:xfrm>
          <a:custGeom>
            <a:avLst/>
            <a:gdLst/>
            <a:ahLst/>
            <a:cxnLst/>
            <a:rect r="r" b="b" t="t" l="l"/>
            <a:pathLst>
              <a:path h="10287000" w="13146326">
                <a:moveTo>
                  <a:pt x="0" y="0"/>
                </a:moveTo>
                <a:lnTo>
                  <a:pt x="13146326" y="0"/>
                </a:lnTo>
                <a:lnTo>
                  <a:pt x="131463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5897880" y="4105460"/>
            <a:ext cx="1890264" cy="1038040"/>
          </a:xfrm>
          <a:prstGeom prst="line">
            <a:avLst/>
          </a:prstGeom>
          <a:ln cap="flat" w="57150">
            <a:solidFill>
              <a:srgbClr val="BA18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4189144" y="3126105"/>
            <a:ext cx="3070156" cy="394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2600" spc="-26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</a:p>
          <a:p>
            <a:pPr algn="just">
              <a:lnSpc>
                <a:spcPts val="3900"/>
              </a:lnSpc>
              <a:spcBef>
                <a:spcPct val="0"/>
              </a:spcBef>
            </a:pPr>
            <a:r>
              <a:rPr lang="en-US" sz="2600" spc="-26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Small discrepancies may arise due to non-linear relationships and categorical data handling, which Pearson correlation doesn’t capture well.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3931" y="1808543"/>
            <a:ext cx="12442324" cy="6174503"/>
          </a:xfrm>
          <a:custGeom>
            <a:avLst/>
            <a:gdLst/>
            <a:ahLst/>
            <a:cxnLst/>
            <a:rect r="r" b="b" t="t" l="l"/>
            <a:pathLst>
              <a:path h="6174503" w="12442324">
                <a:moveTo>
                  <a:pt x="0" y="0"/>
                </a:moveTo>
                <a:lnTo>
                  <a:pt x="12442324" y="0"/>
                </a:lnTo>
                <a:lnTo>
                  <a:pt x="12442324" y="6174503"/>
                </a:lnTo>
                <a:lnTo>
                  <a:pt x="0" y="617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39173" y="5725201"/>
            <a:ext cx="4288139" cy="4107779"/>
          </a:xfrm>
          <a:custGeom>
            <a:avLst/>
            <a:gdLst/>
            <a:ahLst/>
            <a:cxnLst/>
            <a:rect r="r" b="b" t="t" l="l"/>
            <a:pathLst>
              <a:path h="4107779" w="4288139">
                <a:moveTo>
                  <a:pt x="0" y="0"/>
                </a:moveTo>
                <a:lnTo>
                  <a:pt x="4288139" y="0"/>
                </a:lnTo>
                <a:lnTo>
                  <a:pt x="4288139" y="4107779"/>
                </a:lnTo>
                <a:lnTo>
                  <a:pt x="0" y="4107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96" t="-2167" r="-11788" b="-889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2670" y="516255"/>
            <a:ext cx="6643211" cy="94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Subscription Rate Performanc</a:t>
            </a: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e by Profession</a:t>
            </a:r>
          </a:p>
          <a:p>
            <a:pPr algn="l">
              <a:lnSpc>
                <a:spcPts val="38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60278" y="1167718"/>
            <a:ext cx="14822965" cy="41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By calculating subscription rates across job types, we identify which groups are most likely to adopt term deposits.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4466" y="8076569"/>
            <a:ext cx="14094588" cy="175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Key Statistics: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Top Performer: Students (28.7%, 2.4× overall average)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Biggest Opportunity Gap: 21.3% between students and blue-collar workers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Surprise Finding: Unemployed (15.5%) outperform management (13.8%)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044" y="296225"/>
            <a:ext cx="18288000" cy="732475"/>
            <a:chOff x="0" y="0"/>
            <a:chExt cx="4816593" cy="192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915"/>
            </a:xfrm>
            <a:custGeom>
              <a:avLst/>
              <a:gdLst/>
              <a:ahLst/>
              <a:cxnLst/>
              <a:rect r="r" b="b" t="t" l="l"/>
              <a:pathLst>
                <a:path h="1929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915"/>
                  </a:lnTo>
                  <a:lnTo>
                    <a:pt x="0" y="192915"/>
                  </a:lnTo>
                  <a:close/>
                </a:path>
              </a:pathLst>
            </a:custGeom>
            <a:solidFill>
              <a:srgbClr val="6C71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250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23166" y="1412584"/>
            <a:ext cx="10066078" cy="6001899"/>
          </a:xfrm>
          <a:custGeom>
            <a:avLst/>
            <a:gdLst/>
            <a:ahLst/>
            <a:cxnLst/>
            <a:rect r="r" b="b" t="t" l="l"/>
            <a:pathLst>
              <a:path h="6001899" w="10066078">
                <a:moveTo>
                  <a:pt x="0" y="0"/>
                </a:moveTo>
                <a:lnTo>
                  <a:pt x="10066078" y="0"/>
                </a:lnTo>
                <a:lnTo>
                  <a:pt x="10066078" y="6001899"/>
                </a:lnTo>
                <a:lnTo>
                  <a:pt x="0" y="6001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6578" y="7442370"/>
            <a:ext cx="4002503" cy="2555448"/>
          </a:xfrm>
          <a:custGeom>
            <a:avLst/>
            <a:gdLst/>
            <a:ahLst/>
            <a:cxnLst/>
            <a:rect r="r" b="b" t="t" l="l"/>
            <a:pathLst>
              <a:path h="2555448" w="4002503">
                <a:moveTo>
                  <a:pt x="0" y="0"/>
                </a:moveTo>
                <a:lnTo>
                  <a:pt x="4002502" y="0"/>
                </a:lnTo>
                <a:lnTo>
                  <a:pt x="4002502" y="2555448"/>
                </a:lnTo>
                <a:lnTo>
                  <a:pt x="0" y="255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11" t="-1764" r="-3630" b="-1098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9429" y="355758"/>
            <a:ext cx="13848941" cy="108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2900" spc="-29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- What is the marital status distribution of the clients?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61470" y="1422362"/>
            <a:ext cx="7558932" cy="847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1. Dominant Market Segment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Married clients dominate at 60.2% of your client base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 3 out of every 5 customers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Strategic Implication: Products/services should cater to family financial needs as the core offering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2. Secondary but Significant Segment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clients comprise 28.3% - nearly 1 in 3 customers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Notable Characteristic: This group's needs differ substantially from married clients (individual vs family finances)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3. Niche but Important Group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Divorced clients make up 11.5%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Though smaller, this segment often has: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Unique financial restructuring needs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Higher urgency for certain banking products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for premium services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416" y="1222058"/>
            <a:ext cx="10551734" cy="9722385"/>
          </a:xfrm>
          <a:custGeom>
            <a:avLst/>
            <a:gdLst/>
            <a:ahLst/>
            <a:cxnLst/>
            <a:rect r="r" b="b" t="t" l="l"/>
            <a:pathLst>
              <a:path h="9722385" w="10551734">
                <a:moveTo>
                  <a:pt x="0" y="0"/>
                </a:moveTo>
                <a:lnTo>
                  <a:pt x="10551734" y="0"/>
                </a:lnTo>
                <a:lnTo>
                  <a:pt x="10551734" y="9722384"/>
                </a:lnTo>
                <a:lnTo>
                  <a:pt x="0" y="972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94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60128" y="5271525"/>
            <a:ext cx="5952323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  <a:spcBef>
                <a:spcPct val="0"/>
              </a:spcBef>
            </a:pPr>
          </a:p>
          <a:p>
            <a:pPr algn="l">
              <a:lnSpc>
                <a:spcPts val="3599"/>
              </a:lnSpc>
              <a:spcBef>
                <a:spcPct val="0"/>
              </a:spcBef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4. Demographic Benchmarking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Compared to general population statistics (typical Western markets):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Married % is 10-15% higher than national averages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Single % is 5-8% lower than expected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Interpretation: Subscription may naturally attract family-oriented customers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60128" y="1963579"/>
            <a:ext cx="3784036" cy="2389166"/>
          </a:xfrm>
          <a:custGeom>
            <a:avLst/>
            <a:gdLst/>
            <a:ahLst/>
            <a:cxnLst/>
            <a:rect r="r" b="b" t="t" l="l"/>
            <a:pathLst>
              <a:path h="2389166" w="3784036">
                <a:moveTo>
                  <a:pt x="0" y="0"/>
                </a:moveTo>
                <a:lnTo>
                  <a:pt x="3784036" y="0"/>
                </a:lnTo>
                <a:lnTo>
                  <a:pt x="3784036" y="2389165"/>
                </a:lnTo>
                <a:lnTo>
                  <a:pt x="0" y="2389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11" t="-108346" r="-3630" b="-566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4498" y="565785"/>
            <a:ext cx="4803458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Client Marital Status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1635" y="1708053"/>
            <a:ext cx="10313731" cy="5761386"/>
          </a:xfrm>
          <a:custGeom>
            <a:avLst/>
            <a:gdLst/>
            <a:ahLst/>
            <a:cxnLst/>
            <a:rect r="r" b="b" t="t" l="l"/>
            <a:pathLst>
              <a:path h="5761386" w="10313731">
                <a:moveTo>
                  <a:pt x="0" y="0"/>
                </a:moveTo>
                <a:lnTo>
                  <a:pt x="10313731" y="0"/>
                </a:lnTo>
                <a:lnTo>
                  <a:pt x="10313731" y="5761385"/>
                </a:lnTo>
                <a:lnTo>
                  <a:pt x="0" y="5761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3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06717" y="1028700"/>
            <a:ext cx="5752583" cy="2266967"/>
          </a:xfrm>
          <a:custGeom>
            <a:avLst/>
            <a:gdLst/>
            <a:ahLst/>
            <a:cxnLst/>
            <a:rect r="r" b="b" t="t" l="l"/>
            <a:pathLst>
              <a:path h="2266967" w="5752583">
                <a:moveTo>
                  <a:pt x="0" y="0"/>
                </a:moveTo>
                <a:lnTo>
                  <a:pt x="5752583" y="0"/>
                </a:lnTo>
                <a:lnTo>
                  <a:pt x="5752583" y="2266967"/>
                </a:lnTo>
                <a:lnTo>
                  <a:pt x="0" y="2266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27" t="0" r="-110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06717" y="3622138"/>
            <a:ext cx="6170879" cy="623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-23" b="true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Key Takeaway:</a:t>
            </a:r>
          </a:p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While mar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ried clients provide volume stability, singles and divorced segments </a:t>
            </a: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offer disproportionate conversion potential that warrants targeted strategies.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Immediate Actions:</a:t>
            </a:r>
          </a:p>
          <a:p>
            <a:pPr algn="l" marL="518158" indent="-259079" lvl="1">
              <a:lnSpc>
                <a:spcPts val="3599"/>
              </a:lnSpc>
              <a:buAutoNum type="arabicPeriod" startAt="1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Prioritize digital tools for single clients</a:t>
            </a:r>
          </a:p>
          <a:p>
            <a:pPr algn="l" marL="518158" indent="-259079" lvl="1">
              <a:lnSpc>
                <a:spcPts val="3599"/>
              </a:lnSpc>
              <a:buAutoNum type="arabicPeriod" startAt="1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divorce financial advisory program</a:t>
            </a:r>
          </a:p>
          <a:p>
            <a:pPr algn="l" marL="518158" indent="-259079" lvl="1">
              <a:lnSpc>
                <a:spcPts val="3599"/>
              </a:lnSpc>
              <a:buAutoNum type="arabicPeriod" startAt="1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 family banking experiences</a:t>
            </a:r>
          </a:p>
          <a:p>
            <a:pPr algn="l">
              <a:lnSpc>
                <a:spcPts val="3599"/>
              </a:lnSpc>
            </a:pPr>
            <a:r>
              <a:rPr lang="en-US" sz="2399" spc="-23" u="sng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Measurement: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Track conversion gap monthly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 balance trends by marital status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Survey client satisfaction per segment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649274"/>
            <a:ext cx="9819943" cy="220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Critical Insights: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Conversion Gap: Singles convert 48% more often than married clients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Divorced Potential: Outperform married clients by 18% despite smaller base</a:t>
            </a:r>
          </a:p>
          <a:p>
            <a:pPr algn="l" marL="518158" indent="-259079" lvl="1">
              <a:lnSpc>
                <a:spcPts val="3599"/>
              </a:lnSpc>
              <a:buFont typeface="Arial"/>
              <a:buChar char="•"/>
            </a:pPr>
            <a:r>
              <a:rPr lang="en-US" sz="2399" spc="-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Married Challenge: Lowest conversion despite largest volume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5988" y="565785"/>
            <a:ext cx="5272683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b="true" sz="2599" i="true" spc="-25">
                <a:solidFill>
                  <a:srgbClr val="000000"/>
                </a:solidFill>
                <a:latin typeface="Proxima Nova Bold Italics"/>
                <a:ea typeface="Proxima Nova Bold Italics"/>
                <a:cs typeface="Proxima Nova Bold Italics"/>
                <a:sym typeface="Proxima Nova Bold Italics"/>
              </a:rPr>
              <a:t>Subscription Rate by Marital Status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DAGsC8Q_MS4</dc:identifier>
  <dcterms:modified xsi:type="dcterms:W3CDTF">2011-08-01T06:04:30Z</dcterms:modified>
  <cp:revision>1</cp:revision>
  <dc:title>Case Project_PPT</dc:title>
</cp:coreProperties>
</file>