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D5657-2CC8-47CE-B518-B01DB6D4D73F}" v="203" dt="2023-06-27T18:38:28.285"/>
    <p1510:client id="{DE043B27-AB74-46BC-9780-0AB07AD30F45}" v="11" dt="2023-06-29T08:15:15.705"/>
    <p1510:client id="{FAE80E90-9389-4EBD-8D7E-CC398527EC73}" v="1679" dt="2023-06-27T16:05:51.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29159-C096-4A4F-A854-28E3B0E03A5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09DB6F4-69D9-4596-A936-727FA65A181A}">
      <dgm:prSet/>
      <dgm:spPr/>
      <dgm:t>
        <a:bodyPr/>
        <a:lstStyle/>
        <a:p>
          <a:r>
            <a:rPr lang="en-US" dirty="0"/>
            <a:t>Created By:</a:t>
          </a:r>
        </a:p>
      </dgm:t>
    </dgm:pt>
    <dgm:pt modelId="{F74EF96C-872E-42F0-B3E7-259038D77B61}" type="parTrans" cxnId="{5C00E025-99A4-447F-820A-DC7F3FA8AA68}">
      <dgm:prSet/>
      <dgm:spPr/>
      <dgm:t>
        <a:bodyPr/>
        <a:lstStyle/>
        <a:p>
          <a:endParaRPr lang="en-US"/>
        </a:p>
      </dgm:t>
    </dgm:pt>
    <dgm:pt modelId="{02682228-B906-4847-992C-D2E3144F28FA}" type="sibTrans" cxnId="{5C00E025-99A4-447F-820A-DC7F3FA8AA68}">
      <dgm:prSet/>
      <dgm:spPr/>
      <dgm:t>
        <a:bodyPr/>
        <a:lstStyle/>
        <a:p>
          <a:endParaRPr lang="en-US"/>
        </a:p>
      </dgm:t>
    </dgm:pt>
    <dgm:pt modelId="{8D1CEC54-0AB6-4982-9C13-5FCB2495A81E}">
      <dgm:prSet/>
      <dgm:spPr/>
      <dgm:t>
        <a:bodyPr/>
        <a:lstStyle/>
        <a:p>
          <a:pPr rtl="0"/>
          <a:r>
            <a:rPr lang="en-US" b="1" dirty="0"/>
            <a:t>Aadesh Shetty​</a:t>
          </a:r>
          <a:r>
            <a:rPr lang="en-US" b="1" dirty="0">
              <a:latin typeface="Calibri Light" panose="020F0302020204030204"/>
            </a:rPr>
            <a:t>                                                             Project Guide: </a:t>
          </a:r>
          <a:r>
            <a:rPr lang="en-US" b="1" dirty="0" err="1">
              <a:latin typeface="Calibri Light" panose="020F0302020204030204"/>
            </a:rPr>
            <a:t>M.V.Khond</a:t>
          </a:r>
          <a:endParaRPr lang="en-US" b="1" dirty="0"/>
        </a:p>
      </dgm:t>
    </dgm:pt>
    <dgm:pt modelId="{97E4F17D-EFBC-46F1-8454-2850E5431C97}" type="parTrans" cxnId="{8F990ABD-D033-4A01-B5BD-70E96B81E4F9}">
      <dgm:prSet/>
      <dgm:spPr/>
      <dgm:t>
        <a:bodyPr/>
        <a:lstStyle/>
        <a:p>
          <a:endParaRPr lang="en-US"/>
        </a:p>
      </dgm:t>
    </dgm:pt>
    <dgm:pt modelId="{39D0D09C-E6E8-4145-AE9C-CFE6AC59305D}" type="sibTrans" cxnId="{8F990ABD-D033-4A01-B5BD-70E96B81E4F9}">
      <dgm:prSet/>
      <dgm:spPr/>
      <dgm:t>
        <a:bodyPr/>
        <a:lstStyle/>
        <a:p>
          <a:endParaRPr lang="en-US"/>
        </a:p>
      </dgm:t>
    </dgm:pt>
    <dgm:pt modelId="{74D6BD27-75E7-497B-8F42-48046E87D148}">
      <dgm:prSet/>
      <dgm:spPr/>
      <dgm:t>
        <a:bodyPr/>
        <a:lstStyle/>
        <a:p>
          <a:r>
            <a:rPr lang="en-US" b="1" dirty="0"/>
            <a:t>Aryan Aher​</a:t>
          </a:r>
          <a:endParaRPr lang="en-US" dirty="0"/>
        </a:p>
      </dgm:t>
    </dgm:pt>
    <dgm:pt modelId="{BDDF2E21-FFC0-4892-89BF-CE5064885143}" type="parTrans" cxnId="{6D6FB0E4-10BD-43BE-97BE-60F35A562E11}">
      <dgm:prSet/>
      <dgm:spPr/>
      <dgm:t>
        <a:bodyPr/>
        <a:lstStyle/>
        <a:p>
          <a:endParaRPr lang="en-US"/>
        </a:p>
      </dgm:t>
    </dgm:pt>
    <dgm:pt modelId="{57DDC03C-B782-4A3A-8817-10EA001A950C}" type="sibTrans" cxnId="{6D6FB0E4-10BD-43BE-97BE-60F35A562E11}">
      <dgm:prSet/>
      <dgm:spPr/>
      <dgm:t>
        <a:bodyPr/>
        <a:lstStyle/>
        <a:p>
          <a:endParaRPr lang="en-US"/>
        </a:p>
      </dgm:t>
    </dgm:pt>
    <dgm:pt modelId="{8F91390B-91F5-47CC-861D-7EB5D40F3FCC}">
      <dgm:prSet/>
      <dgm:spPr/>
      <dgm:t>
        <a:bodyPr/>
        <a:lstStyle/>
        <a:p>
          <a:r>
            <a:rPr lang="en-US" b="1" dirty="0"/>
            <a:t>Mohit Khairnar​</a:t>
          </a:r>
          <a:endParaRPr lang="en-US" dirty="0"/>
        </a:p>
      </dgm:t>
    </dgm:pt>
    <dgm:pt modelId="{2A1EE44B-AAD7-4676-8233-A08B9B9FEE20}" type="parTrans" cxnId="{45D24E68-6C13-4539-A8D1-8D9DCA12315D}">
      <dgm:prSet/>
      <dgm:spPr/>
      <dgm:t>
        <a:bodyPr/>
        <a:lstStyle/>
        <a:p>
          <a:endParaRPr lang="en-US"/>
        </a:p>
      </dgm:t>
    </dgm:pt>
    <dgm:pt modelId="{8B9C7619-F2C0-46DC-852C-8A3D3D905542}" type="sibTrans" cxnId="{45D24E68-6C13-4539-A8D1-8D9DCA12315D}">
      <dgm:prSet/>
      <dgm:spPr/>
      <dgm:t>
        <a:bodyPr/>
        <a:lstStyle/>
        <a:p>
          <a:endParaRPr lang="en-US"/>
        </a:p>
      </dgm:t>
    </dgm:pt>
    <dgm:pt modelId="{3350E14F-C0B3-4F2C-8450-A7EEDFB4FB0E}">
      <dgm:prSet/>
      <dgm:spPr/>
      <dgm:t>
        <a:bodyPr/>
        <a:lstStyle/>
        <a:p>
          <a:r>
            <a:rPr lang="en-US" b="1" dirty="0"/>
            <a:t>Saalim Shaikh</a:t>
          </a:r>
          <a:endParaRPr lang="en-US" dirty="0"/>
        </a:p>
      </dgm:t>
    </dgm:pt>
    <dgm:pt modelId="{841E8A94-DBBF-47F6-9D42-487F61552586}" type="parTrans" cxnId="{6232CEA4-3E2F-4FFC-83B3-6409001AD3D7}">
      <dgm:prSet/>
      <dgm:spPr/>
      <dgm:t>
        <a:bodyPr/>
        <a:lstStyle/>
        <a:p>
          <a:endParaRPr lang="en-US"/>
        </a:p>
      </dgm:t>
    </dgm:pt>
    <dgm:pt modelId="{82BCF563-B540-4DE1-92C7-34946585908D}" type="sibTrans" cxnId="{6232CEA4-3E2F-4FFC-83B3-6409001AD3D7}">
      <dgm:prSet/>
      <dgm:spPr/>
      <dgm:t>
        <a:bodyPr/>
        <a:lstStyle/>
        <a:p>
          <a:endParaRPr lang="en-US"/>
        </a:p>
      </dgm:t>
    </dgm:pt>
    <dgm:pt modelId="{A626F621-B9B4-4992-AEE4-B64062CCB65D}" type="pres">
      <dgm:prSet presAssocID="{11B29159-C096-4A4F-A854-28E3B0E03A54}" presName="linear" presStyleCnt="0">
        <dgm:presLayoutVars>
          <dgm:dir/>
          <dgm:animLvl val="lvl"/>
          <dgm:resizeHandles val="exact"/>
        </dgm:presLayoutVars>
      </dgm:prSet>
      <dgm:spPr/>
    </dgm:pt>
    <dgm:pt modelId="{30CD3860-6022-41F4-810E-34962D9E263A}" type="pres">
      <dgm:prSet presAssocID="{409DB6F4-69D9-4596-A936-727FA65A181A}" presName="parentLin" presStyleCnt="0"/>
      <dgm:spPr/>
    </dgm:pt>
    <dgm:pt modelId="{469ED7D9-65A8-4B71-A7DC-4EEEEFDEDD32}" type="pres">
      <dgm:prSet presAssocID="{409DB6F4-69D9-4596-A936-727FA65A181A}" presName="parentLeftMargin" presStyleLbl="node1" presStyleIdx="0" presStyleCnt="1"/>
      <dgm:spPr/>
    </dgm:pt>
    <dgm:pt modelId="{280FB103-796D-436E-812C-BEA3EF595FA7}" type="pres">
      <dgm:prSet presAssocID="{409DB6F4-69D9-4596-A936-727FA65A181A}" presName="parentText" presStyleLbl="node1" presStyleIdx="0" presStyleCnt="1">
        <dgm:presLayoutVars>
          <dgm:chMax val="0"/>
          <dgm:bulletEnabled val="1"/>
        </dgm:presLayoutVars>
      </dgm:prSet>
      <dgm:spPr/>
    </dgm:pt>
    <dgm:pt modelId="{A2B187D6-3DC9-4A99-932D-367CC9CD8CA8}" type="pres">
      <dgm:prSet presAssocID="{409DB6F4-69D9-4596-A936-727FA65A181A}" presName="negativeSpace" presStyleCnt="0"/>
      <dgm:spPr/>
    </dgm:pt>
    <dgm:pt modelId="{9725DFB0-15F2-44E2-ADBD-5CB70E148C86}" type="pres">
      <dgm:prSet presAssocID="{409DB6F4-69D9-4596-A936-727FA65A181A}" presName="childText" presStyleLbl="conFgAcc1" presStyleIdx="0" presStyleCnt="1">
        <dgm:presLayoutVars>
          <dgm:bulletEnabled val="1"/>
        </dgm:presLayoutVars>
      </dgm:prSet>
      <dgm:spPr/>
    </dgm:pt>
  </dgm:ptLst>
  <dgm:cxnLst>
    <dgm:cxn modelId="{67949810-C27B-41DF-ADFF-4AA053C3EF1A}" type="presOf" srcId="{11B29159-C096-4A4F-A854-28E3B0E03A54}" destId="{A626F621-B9B4-4992-AEE4-B64062CCB65D}" srcOrd="0" destOrd="0" presId="urn:microsoft.com/office/officeart/2005/8/layout/list1"/>
    <dgm:cxn modelId="{5C00E025-99A4-447F-820A-DC7F3FA8AA68}" srcId="{11B29159-C096-4A4F-A854-28E3B0E03A54}" destId="{409DB6F4-69D9-4596-A936-727FA65A181A}" srcOrd="0" destOrd="0" parTransId="{F74EF96C-872E-42F0-B3E7-259038D77B61}" sibTransId="{02682228-B906-4847-992C-D2E3144F28FA}"/>
    <dgm:cxn modelId="{DA593C36-1FB6-408A-8B1D-1D9397E3C783}" type="presOf" srcId="{409DB6F4-69D9-4596-A936-727FA65A181A}" destId="{469ED7D9-65A8-4B71-A7DC-4EEEEFDEDD32}" srcOrd="0" destOrd="0" presId="urn:microsoft.com/office/officeart/2005/8/layout/list1"/>
    <dgm:cxn modelId="{45D24E68-6C13-4539-A8D1-8D9DCA12315D}" srcId="{409DB6F4-69D9-4596-A936-727FA65A181A}" destId="{8F91390B-91F5-47CC-861D-7EB5D40F3FCC}" srcOrd="2" destOrd="0" parTransId="{2A1EE44B-AAD7-4676-8233-A08B9B9FEE20}" sibTransId="{8B9C7619-F2C0-46DC-852C-8A3D3D905542}"/>
    <dgm:cxn modelId="{D3A24370-3F74-46AF-AFC0-B2A20E136704}" type="presOf" srcId="{8F91390B-91F5-47CC-861D-7EB5D40F3FCC}" destId="{9725DFB0-15F2-44E2-ADBD-5CB70E148C86}" srcOrd="0" destOrd="2" presId="urn:microsoft.com/office/officeart/2005/8/layout/list1"/>
    <dgm:cxn modelId="{4C174153-A3C3-4383-B125-EB6764FC4C50}" type="presOf" srcId="{3350E14F-C0B3-4F2C-8450-A7EEDFB4FB0E}" destId="{9725DFB0-15F2-44E2-ADBD-5CB70E148C86}" srcOrd="0" destOrd="3" presId="urn:microsoft.com/office/officeart/2005/8/layout/list1"/>
    <dgm:cxn modelId="{91991255-5D8C-479C-BFD9-2BFAEF4D0A2C}" type="presOf" srcId="{74D6BD27-75E7-497B-8F42-48046E87D148}" destId="{9725DFB0-15F2-44E2-ADBD-5CB70E148C86}" srcOrd="0" destOrd="1" presId="urn:microsoft.com/office/officeart/2005/8/layout/list1"/>
    <dgm:cxn modelId="{9A3E3079-4B4E-4F1D-8252-7EC187A14463}" type="presOf" srcId="{409DB6F4-69D9-4596-A936-727FA65A181A}" destId="{280FB103-796D-436E-812C-BEA3EF595FA7}" srcOrd="1" destOrd="0" presId="urn:microsoft.com/office/officeart/2005/8/layout/list1"/>
    <dgm:cxn modelId="{91217C96-A7A7-456E-908A-9502187F6F6A}" type="presOf" srcId="{8D1CEC54-0AB6-4982-9C13-5FCB2495A81E}" destId="{9725DFB0-15F2-44E2-ADBD-5CB70E148C86}" srcOrd="0" destOrd="0" presId="urn:microsoft.com/office/officeart/2005/8/layout/list1"/>
    <dgm:cxn modelId="{6232CEA4-3E2F-4FFC-83B3-6409001AD3D7}" srcId="{409DB6F4-69D9-4596-A936-727FA65A181A}" destId="{3350E14F-C0B3-4F2C-8450-A7EEDFB4FB0E}" srcOrd="3" destOrd="0" parTransId="{841E8A94-DBBF-47F6-9D42-487F61552586}" sibTransId="{82BCF563-B540-4DE1-92C7-34946585908D}"/>
    <dgm:cxn modelId="{8F990ABD-D033-4A01-B5BD-70E96B81E4F9}" srcId="{409DB6F4-69D9-4596-A936-727FA65A181A}" destId="{8D1CEC54-0AB6-4982-9C13-5FCB2495A81E}" srcOrd="0" destOrd="0" parTransId="{97E4F17D-EFBC-46F1-8454-2850E5431C97}" sibTransId="{39D0D09C-E6E8-4145-AE9C-CFE6AC59305D}"/>
    <dgm:cxn modelId="{6D6FB0E4-10BD-43BE-97BE-60F35A562E11}" srcId="{409DB6F4-69D9-4596-A936-727FA65A181A}" destId="{74D6BD27-75E7-497B-8F42-48046E87D148}" srcOrd="1" destOrd="0" parTransId="{BDDF2E21-FFC0-4892-89BF-CE5064885143}" sibTransId="{57DDC03C-B782-4A3A-8817-10EA001A950C}"/>
    <dgm:cxn modelId="{6C163C82-0FE7-43D6-A0BC-3B0EFEBC6715}" type="presParOf" srcId="{A626F621-B9B4-4992-AEE4-B64062CCB65D}" destId="{30CD3860-6022-41F4-810E-34962D9E263A}" srcOrd="0" destOrd="0" presId="urn:microsoft.com/office/officeart/2005/8/layout/list1"/>
    <dgm:cxn modelId="{98EBF42B-A5D6-4FEC-8BA9-C8E734699925}" type="presParOf" srcId="{30CD3860-6022-41F4-810E-34962D9E263A}" destId="{469ED7D9-65A8-4B71-A7DC-4EEEEFDEDD32}" srcOrd="0" destOrd="0" presId="urn:microsoft.com/office/officeart/2005/8/layout/list1"/>
    <dgm:cxn modelId="{5AC81ECE-CB02-4253-B0F2-92CE61F9DAF6}" type="presParOf" srcId="{30CD3860-6022-41F4-810E-34962D9E263A}" destId="{280FB103-796D-436E-812C-BEA3EF595FA7}" srcOrd="1" destOrd="0" presId="urn:microsoft.com/office/officeart/2005/8/layout/list1"/>
    <dgm:cxn modelId="{B454609A-E7ED-4743-8696-2D55CD26FF41}" type="presParOf" srcId="{A626F621-B9B4-4992-AEE4-B64062CCB65D}" destId="{A2B187D6-3DC9-4A99-932D-367CC9CD8CA8}" srcOrd="1" destOrd="0" presId="urn:microsoft.com/office/officeart/2005/8/layout/list1"/>
    <dgm:cxn modelId="{DD444528-554D-4FA7-8EDE-AAA536756F9E}" type="presParOf" srcId="{A626F621-B9B4-4992-AEE4-B64062CCB65D}" destId="{9725DFB0-15F2-44E2-ADBD-5CB70E148C8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E421F0-3005-41EE-8803-0FB88306073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9EC3FFB8-0D54-475E-BAB2-23816DBA7615}">
      <dgm:prSet/>
      <dgm:spPr/>
      <dgm:t>
        <a:bodyPr/>
        <a:lstStyle/>
        <a:p>
          <a:r>
            <a:rPr lang="en-US" b="1" u="sng" dirty="0"/>
            <a:t>Transparency and Trust</a:t>
          </a:r>
          <a:r>
            <a:rPr lang="en-US" dirty="0"/>
            <a:t>: The blockchain voting system provides a transparent and immutable ledger</a:t>
          </a:r>
        </a:p>
      </dgm:t>
    </dgm:pt>
    <dgm:pt modelId="{D91F057B-2D67-4100-9F32-5557157DC699}" type="parTrans" cxnId="{4B15CEFF-38B1-405E-AFE8-37815B237926}">
      <dgm:prSet/>
      <dgm:spPr/>
      <dgm:t>
        <a:bodyPr/>
        <a:lstStyle/>
        <a:p>
          <a:endParaRPr lang="en-US"/>
        </a:p>
      </dgm:t>
    </dgm:pt>
    <dgm:pt modelId="{D4C61F26-B2EF-4E46-BF38-B19B3CED1088}" type="sibTrans" cxnId="{4B15CEFF-38B1-405E-AFE8-37815B237926}">
      <dgm:prSet/>
      <dgm:spPr/>
      <dgm:t>
        <a:bodyPr/>
        <a:lstStyle/>
        <a:p>
          <a:endParaRPr lang="en-US"/>
        </a:p>
      </dgm:t>
    </dgm:pt>
    <dgm:pt modelId="{300CDEB2-9830-4295-8CA6-64D8EDD327FF}">
      <dgm:prSet/>
      <dgm:spPr/>
      <dgm:t>
        <a:bodyPr/>
        <a:lstStyle/>
        <a:p>
          <a:r>
            <a:rPr lang="en-US" b="1" u="sng" dirty="0"/>
            <a:t>Enhanced Security</a:t>
          </a:r>
          <a:r>
            <a:rPr lang="en-US" u="sng" dirty="0"/>
            <a:t>:</a:t>
          </a:r>
          <a:r>
            <a:rPr lang="en-US" dirty="0"/>
            <a:t> Blockchain technology employs robust cryptographic algorithms to secure the voting data.</a:t>
          </a:r>
        </a:p>
      </dgm:t>
    </dgm:pt>
    <dgm:pt modelId="{83FBEC42-8FE6-4DCA-A785-26D7C0BB2118}" type="parTrans" cxnId="{003EE257-83B6-41D3-886D-80530F9BD687}">
      <dgm:prSet/>
      <dgm:spPr/>
      <dgm:t>
        <a:bodyPr/>
        <a:lstStyle/>
        <a:p>
          <a:endParaRPr lang="en-US"/>
        </a:p>
      </dgm:t>
    </dgm:pt>
    <dgm:pt modelId="{5334372D-7841-46CC-93F7-6BC59C7B611B}" type="sibTrans" cxnId="{003EE257-83B6-41D3-886D-80530F9BD687}">
      <dgm:prSet/>
      <dgm:spPr/>
      <dgm:t>
        <a:bodyPr/>
        <a:lstStyle/>
        <a:p>
          <a:endParaRPr lang="en-US"/>
        </a:p>
      </dgm:t>
    </dgm:pt>
    <dgm:pt modelId="{463ED6FA-BEB0-40FD-8A43-3D66272A1D39}">
      <dgm:prSet/>
      <dgm:spPr/>
      <dgm:t>
        <a:bodyPr/>
        <a:lstStyle/>
        <a:p>
          <a:r>
            <a:rPr lang="en-US" b="1" u="sng" dirty="0"/>
            <a:t>Increased Accessibility</a:t>
          </a:r>
          <a:r>
            <a:rPr lang="en-US" u="sng" dirty="0"/>
            <a:t>:</a:t>
          </a:r>
          <a:r>
            <a:rPr lang="en-US" dirty="0"/>
            <a:t> The blockchain voting system can enhance accessibility for voters, especially those who face geographical, physical, or time constraints.</a:t>
          </a:r>
        </a:p>
      </dgm:t>
    </dgm:pt>
    <dgm:pt modelId="{B042A859-87D3-4417-9F83-4A99948E0214}" type="parTrans" cxnId="{8FE422D5-4573-4611-A9D5-3DE42B5D9F2E}">
      <dgm:prSet/>
      <dgm:spPr/>
      <dgm:t>
        <a:bodyPr/>
        <a:lstStyle/>
        <a:p>
          <a:endParaRPr lang="en-US"/>
        </a:p>
      </dgm:t>
    </dgm:pt>
    <dgm:pt modelId="{121E0425-D8A4-456A-A7AF-AB040EBF0E1C}" type="sibTrans" cxnId="{8FE422D5-4573-4611-A9D5-3DE42B5D9F2E}">
      <dgm:prSet/>
      <dgm:spPr/>
      <dgm:t>
        <a:bodyPr/>
        <a:lstStyle/>
        <a:p>
          <a:endParaRPr lang="en-US"/>
        </a:p>
      </dgm:t>
    </dgm:pt>
    <dgm:pt modelId="{526C196E-1226-443A-B39E-1430A5EE8AF6}">
      <dgm:prSet/>
      <dgm:spPr/>
      <dgm:t>
        <a:bodyPr/>
        <a:lstStyle/>
        <a:p>
          <a:r>
            <a:rPr lang="en-US" b="1" u="sng" dirty="0"/>
            <a:t>Integrity and Auditabilit</a:t>
          </a:r>
          <a:r>
            <a:rPr lang="en-US" u="sng" dirty="0"/>
            <a:t>y:</a:t>
          </a:r>
          <a:r>
            <a:rPr lang="en-US" dirty="0"/>
            <a:t> With a blockchain-based voting system, the entire voting process becomes auditable and traceable</a:t>
          </a:r>
        </a:p>
      </dgm:t>
    </dgm:pt>
    <dgm:pt modelId="{1582C8E1-5DD0-4CB2-83C9-564BB8D292CE}" type="parTrans" cxnId="{CE791D91-3458-4451-A244-208826B102B5}">
      <dgm:prSet/>
      <dgm:spPr/>
      <dgm:t>
        <a:bodyPr/>
        <a:lstStyle/>
        <a:p>
          <a:endParaRPr lang="en-US"/>
        </a:p>
      </dgm:t>
    </dgm:pt>
    <dgm:pt modelId="{19699162-929C-4B5E-8A8C-A15BA221F06A}" type="sibTrans" cxnId="{CE791D91-3458-4451-A244-208826B102B5}">
      <dgm:prSet/>
      <dgm:spPr/>
      <dgm:t>
        <a:bodyPr/>
        <a:lstStyle/>
        <a:p>
          <a:endParaRPr lang="en-US"/>
        </a:p>
      </dgm:t>
    </dgm:pt>
    <dgm:pt modelId="{27B406F1-8811-4C07-963A-9B5BD6DEE920}">
      <dgm:prSet/>
      <dgm:spPr/>
      <dgm:t>
        <a:bodyPr/>
        <a:lstStyle/>
        <a:p>
          <a:r>
            <a:rPr lang="en-US" b="1" u="sng" dirty="0"/>
            <a:t>Elimination of Intermediaries</a:t>
          </a:r>
          <a:r>
            <a:rPr lang="en-US" dirty="0"/>
            <a:t>: Traditional voting processes often involve intermediaries such as election officials or third-party auditors</a:t>
          </a:r>
        </a:p>
      </dgm:t>
    </dgm:pt>
    <dgm:pt modelId="{DE62E0B6-2D22-460F-84FF-5D5F379F56BC}" type="parTrans" cxnId="{849B77E0-CA4A-4155-B609-77C7B3F3EA94}">
      <dgm:prSet/>
      <dgm:spPr/>
      <dgm:t>
        <a:bodyPr/>
        <a:lstStyle/>
        <a:p>
          <a:endParaRPr lang="en-US"/>
        </a:p>
      </dgm:t>
    </dgm:pt>
    <dgm:pt modelId="{4034352F-2046-48A1-B3C6-E1B287FFE88D}" type="sibTrans" cxnId="{849B77E0-CA4A-4155-B609-77C7B3F3EA94}">
      <dgm:prSet/>
      <dgm:spPr/>
      <dgm:t>
        <a:bodyPr/>
        <a:lstStyle/>
        <a:p>
          <a:endParaRPr lang="en-US"/>
        </a:p>
      </dgm:t>
    </dgm:pt>
    <dgm:pt modelId="{5D5F5BE0-02F7-427A-A746-A61EA797796D}" type="pres">
      <dgm:prSet presAssocID="{F0E421F0-3005-41EE-8803-0FB88306073F}" presName="Name0" presStyleCnt="0">
        <dgm:presLayoutVars>
          <dgm:dir/>
          <dgm:resizeHandles val="exact"/>
        </dgm:presLayoutVars>
      </dgm:prSet>
      <dgm:spPr/>
    </dgm:pt>
    <dgm:pt modelId="{B1BE87DA-C765-4A41-8ED2-ABC2240BD35F}" type="pres">
      <dgm:prSet presAssocID="{9EC3FFB8-0D54-475E-BAB2-23816DBA7615}" presName="node" presStyleLbl="node1" presStyleIdx="0" presStyleCnt="5">
        <dgm:presLayoutVars>
          <dgm:bulletEnabled val="1"/>
        </dgm:presLayoutVars>
      </dgm:prSet>
      <dgm:spPr/>
    </dgm:pt>
    <dgm:pt modelId="{93A6C2C3-B305-4C89-906B-C4FF57531B2E}" type="pres">
      <dgm:prSet presAssocID="{D4C61F26-B2EF-4E46-BF38-B19B3CED1088}" presName="sibTrans" presStyleLbl="sibTrans1D1" presStyleIdx="0" presStyleCnt="4"/>
      <dgm:spPr/>
    </dgm:pt>
    <dgm:pt modelId="{D4D198EF-55FD-477E-AA0D-BD6E778929CB}" type="pres">
      <dgm:prSet presAssocID="{D4C61F26-B2EF-4E46-BF38-B19B3CED1088}" presName="connectorText" presStyleLbl="sibTrans1D1" presStyleIdx="0" presStyleCnt="4"/>
      <dgm:spPr/>
    </dgm:pt>
    <dgm:pt modelId="{05E71912-3132-42AA-ACAC-47931FA69E73}" type="pres">
      <dgm:prSet presAssocID="{300CDEB2-9830-4295-8CA6-64D8EDD327FF}" presName="node" presStyleLbl="node1" presStyleIdx="1" presStyleCnt="5">
        <dgm:presLayoutVars>
          <dgm:bulletEnabled val="1"/>
        </dgm:presLayoutVars>
      </dgm:prSet>
      <dgm:spPr/>
    </dgm:pt>
    <dgm:pt modelId="{E640B279-A654-4252-87E2-EE8D2B14A3A1}" type="pres">
      <dgm:prSet presAssocID="{5334372D-7841-46CC-93F7-6BC59C7B611B}" presName="sibTrans" presStyleLbl="sibTrans1D1" presStyleIdx="1" presStyleCnt="4"/>
      <dgm:spPr/>
    </dgm:pt>
    <dgm:pt modelId="{C3B8E9DD-C322-4D7C-A601-1F7F2FBD8BF6}" type="pres">
      <dgm:prSet presAssocID="{5334372D-7841-46CC-93F7-6BC59C7B611B}" presName="connectorText" presStyleLbl="sibTrans1D1" presStyleIdx="1" presStyleCnt="4"/>
      <dgm:spPr/>
    </dgm:pt>
    <dgm:pt modelId="{02DF0D72-E639-4D87-9E65-0549E1CAA9D9}" type="pres">
      <dgm:prSet presAssocID="{463ED6FA-BEB0-40FD-8A43-3D66272A1D39}" presName="node" presStyleLbl="node1" presStyleIdx="2" presStyleCnt="5">
        <dgm:presLayoutVars>
          <dgm:bulletEnabled val="1"/>
        </dgm:presLayoutVars>
      </dgm:prSet>
      <dgm:spPr/>
    </dgm:pt>
    <dgm:pt modelId="{7FE3FEC6-32CB-41C6-903F-DAC37FF65682}" type="pres">
      <dgm:prSet presAssocID="{121E0425-D8A4-456A-A7AF-AB040EBF0E1C}" presName="sibTrans" presStyleLbl="sibTrans1D1" presStyleIdx="2" presStyleCnt="4"/>
      <dgm:spPr/>
    </dgm:pt>
    <dgm:pt modelId="{CED488EC-D26E-4D9A-931C-8E0BCC71F3AD}" type="pres">
      <dgm:prSet presAssocID="{121E0425-D8A4-456A-A7AF-AB040EBF0E1C}" presName="connectorText" presStyleLbl="sibTrans1D1" presStyleIdx="2" presStyleCnt="4"/>
      <dgm:spPr/>
    </dgm:pt>
    <dgm:pt modelId="{A9AFA5C8-56DF-430A-827B-325FE939CE1E}" type="pres">
      <dgm:prSet presAssocID="{526C196E-1226-443A-B39E-1430A5EE8AF6}" presName="node" presStyleLbl="node1" presStyleIdx="3" presStyleCnt="5">
        <dgm:presLayoutVars>
          <dgm:bulletEnabled val="1"/>
        </dgm:presLayoutVars>
      </dgm:prSet>
      <dgm:spPr/>
    </dgm:pt>
    <dgm:pt modelId="{05BB4334-13E4-4174-858B-D6C7E2D92D01}" type="pres">
      <dgm:prSet presAssocID="{19699162-929C-4B5E-8A8C-A15BA221F06A}" presName="sibTrans" presStyleLbl="sibTrans1D1" presStyleIdx="3" presStyleCnt="4"/>
      <dgm:spPr/>
    </dgm:pt>
    <dgm:pt modelId="{60E6FEB4-85A5-457B-A838-32DB3EC225FE}" type="pres">
      <dgm:prSet presAssocID="{19699162-929C-4B5E-8A8C-A15BA221F06A}" presName="connectorText" presStyleLbl="sibTrans1D1" presStyleIdx="3" presStyleCnt="4"/>
      <dgm:spPr/>
    </dgm:pt>
    <dgm:pt modelId="{D8CB3916-BA18-470B-BB13-A44CB80B9231}" type="pres">
      <dgm:prSet presAssocID="{27B406F1-8811-4C07-963A-9B5BD6DEE920}" presName="node" presStyleLbl="node1" presStyleIdx="4" presStyleCnt="5">
        <dgm:presLayoutVars>
          <dgm:bulletEnabled val="1"/>
        </dgm:presLayoutVars>
      </dgm:prSet>
      <dgm:spPr/>
    </dgm:pt>
  </dgm:ptLst>
  <dgm:cxnLst>
    <dgm:cxn modelId="{F587870C-2598-4249-AC26-76C8861B0AF1}" type="presOf" srcId="{19699162-929C-4B5E-8A8C-A15BA221F06A}" destId="{60E6FEB4-85A5-457B-A838-32DB3EC225FE}" srcOrd="1" destOrd="0" presId="urn:microsoft.com/office/officeart/2016/7/layout/RepeatingBendingProcessNew"/>
    <dgm:cxn modelId="{FA6A9414-09F3-46BC-B759-18B45B0B5755}" type="presOf" srcId="{526C196E-1226-443A-B39E-1430A5EE8AF6}" destId="{A9AFA5C8-56DF-430A-827B-325FE939CE1E}" srcOrd="0" destOrd="0" presId="urn:microsoft.com/office/officeart/2016/7/layout/RepeatingBendingProcessNew"/>
    <dgm:cxn modelId="{D7D78416-492D-4A0A-968C-98463699477C}" type="presOf" srcId="{19699162-929C-4B5E-8A8C-A15BA221F06A}" destId="{05BB4334-13E4-4174-858B-D6C7E2D92D01}" srcOrd="0" destOrd="0" presId="urn:microsoft.com/office/officeart/2016/7/layout/RepeatingBendingProcessNew"/>
    <dgm:cxn modelId="{51131446-2BCE-41E2-B115-E667C9FE94B1}" type="presOf" srcId="{5334372D-7841-46CC-93F7-6BC59C7B611B}" destId="{E640B279-A654-4252-87E2-EE8D2B14A3A1}" srcOrd="0" destOrd="0" presId="urn:microsoft.com/office/officeart/2016/7/layout/RepeatingBendingProcessNew"/>
    <dgm:cxn modelId="{532CD768-5FE2-43E5-B2F9-B5AE62878ACC}" type="presOf" srcId="{121E0425-D8A4-456A-A7AF-AB040EBF0E1C}" destId="{7FE3FEC6-32CB-41C6-903F-DAC37FF65682}" srcOrd="0" destOrd="0" presId="urn:microsoft.com/office/officeart/2016/7/layout/RepeatingBendingProcessNew"/>
    <dgm:cxn modelId="{98263370-1274-4421-86CB-834B70C73745}" type="presOf" srcId="{F0E421F0-3005-41EE-8803-0FB88306073F}" destId="{5D5F5BE0-02F7-427A-A746-A61EA797796D}" srcOrd="0" destOrd="0" presId="urn:microsoft.com/office/officeart/2016/7/layout/RepeatingBendingProcessNew"/>
    <dgm:cxn modelId="{8CB93A70-09D6-44B1-853A-C6AB9641885C}" type="presOf" srcId="{D4C61F26-B2EF-4E46-BF38-B19B3CED1088}" destId="{D4D198EF-55FD-477E-AA0D-BD6E778929CB}" srcOrd="1" destOrd="0" presId="urn:microsoft.com/office/officeart/2016/7/layout/RepeatingBendingProcessNew"/>
    <dgm:cxn modelId="{B5AD1354-54E9-41C4-A0B2-3839A7F006AB}" type="presOf" srcId="{27B406F1-8811-4C07-963A-9B5BD6DEE920}" destId="{D8CB3916-BA18-470B-BB13-A44CB80B9231}" srcOrd="0" destOrd="0" presId="urn:microsoft.com/office/officeart/2016/7/layout/RepeatingBendingProcessNew"/>
    <dgm:cxn modelId="{003EE257-83B6-41D3-886D-80530F9BD687}" srcId="{F0E421F0-3005-41EE-8803-0FB88306073F}" destId="{300CDEB2-9830-4295-8CA6-64D8EDD327FF}" srcOrd="1" destOrd="0" parTransId="{83FBEC42-8FE6-4DCA-A785-26D7C0BB2118}" sibTransId="{5334372D-7841-46CC-93F7-6BC59C7B611B}"/>
    <dgm:cxn modelId="{EB67D05A-80AA-4688-8E18-234D5C84DF3B}" type="presOf" srcId="{D4C61F26-B2EF-4E46-BF38-B19B3CED1088}" destId="{93A6C2C3-B305-4C89-906B-C4FF57531B2E}" srcOrd="0" destOrd="0" presId="urn:microsoft.com/office/officeart/2016/7/layout/RepeatingBendingProcessNew"/>
    <dgm:cxn modelId="{ABC33A90-E644-4799-B97E-595EF8B50DD9}" type="presOf" srcId="{9EC3FFB8-0D54-475E-BAB2-23816DBA7615}" destId="{B1BE87DA-C765-4A41-8ED2-ABC2240BD35F}" srcOrd="0" destOrd="0" presId="urn:microsoft.com/office/officeart/2016/7/layout/RepeatingBendingProcessNew"/>
    <dgm:cxn modelId="{CE791D91-3458-4451-A244-208826B102B5}" srcId="{F0E421F0-3005-41EE-8803-0FB88306073F}" destId="{526C196E-1226-443A-B39E-1430A5EE8AF6}" srcOrd="3" destOrd="0" parTransId="{1582C8E1-5DD0-4CB2-83C9-564BB8D292CE}" sibTransId="{19699162-929C-4B5E-8A8C-A15BA221F06A}"/>
    <dgm:cxn modelId="{9B1D5F99-682A-45A1-943E-A8B84B162489}" type="presOf" srcId="{300CDEB2-9830-4295-8CA6-64D8EDD327FF}" destId="{05E71912-3132-42AA-ACAC-47931FA69E73}" srcOrd="0" destOrd="0" presId="urn:microsoft.com/office/officeart/2016/7/layout/RepeatingBendingProcessNew"/>
    <dgm:cxn modelId="{C01B6DB4-1339-4CBC-AAB7-74A3CBD66E21}" type="presOf" srcId="{5334372D-7841-46CC-93F7-6BC59C7B611B}" destId="{C3B8E9DD-C322-4D7C-A601-1F7F2FBD8BF6}" srcOrd="1" destOrd="0" presId="urn:microsoft.com/office/officeart/2016/7/layout/RepeatingBendingProcessNew"/>
    <dgm:cxn modelId="{8FE422D5-4573-4611-A9D5-3DE42B5D9F2E}" srcId="{F0E421F0-3005-41EE-8803-0FB88306073F}" destId="{463ED6FA-BEB0-40FD-8A43-3D66272A1D39}" srcOrd="2" destOrd="0" parTransId="{B042A859-87D3-4417-9F83-4A99948E0214}" sibTransId="{121E0425-D8A4-456A-A7AF-AB040EBF0E1C}"/>
    <dgm:cxn modelId="{80BA18DB-40E0-4652-BFDE-236D80125777}" type="presOf" srcId="{463ED6FA-BEB0-40FD-8A43-3D66272A1D39}" destId="{02DF0D72-E639-4D87-9E65-0549E1CAA9D9}" srcOrd="0" destOrd="0" presId="urn:microsoft.com/office/officeart/2016/7/layout/RepeatingBendingProcessNew"/>
    <dgm:cxn modelId="{849B77E0-CA4A-4155-B609-77C7B3F3EA94}" srcId="{F0E421F0-3005-41EE-8803-0FB88306073F}" destId="{27B406F1-8811-4C07-963A-9B5BD6DEE920}" srcOrd="4" destOrd="0" parTransId="{DE62E0B6-2D22-460F-84FF-5D5F379F56BC}" sibTransId="{4034352F-2046-48A1-B3C6-E1B287FFE88D}"/>
    <dgm:cxn modelId="{1C95CEE1-0877-4DF8-B04A-BCD7320DA211}" type="presOf" srcId="{121E0425-D8A4-456A-A7AF-AB040EBF0E1C}" destId="{CED488EC-D26E-4D9A-931C-8E0BCC71F3AD}" srcOrd="1" destOrd="0" presId="urn:microsoft.com/office/officeart/2016/7/layout/RepeatingBendingProcessNew"/>
    <dgm:cxn modelId="{4B15CEFF-38B1-405E-AFE8-37815B237926}" srcId="{F0E421F0-3005-41EE-8803-0FB88306073F}" destId="{9EC3FFB8-0D54-475E-BAB2-23816DBA7615}" srcOrd="0" destOrd="0" parTransId="{D91F057B-2D67-4100-9F32-5557157DC699}" sibTransId="{D4C61F26-B2EF-4E46-BF38-B19B3CED1088}"/>
    <dgm:cxn modelId="{9D33FE18-23EE-44D7-951F-38DA126F50BD}" type="presParOf" srcId="{5D5F5BE0-02F7-427A-A746-A61EA797796D}" destId="{B1BE87DA-C765-4A41-8ED2-ABC2240BD35F}" srcOrd="0" destOrd="0" presId="urn:microsoft.com/office/officeart/2016/7/layout/RepeatingBendingProcessNew"/>
    <dgm:cxn modelId="{F55F590C-0837-469C-B946-4E8E7148EA3B}" type="presParOf" srcId="{5D5F5BE0-02F7-427A-A746-A61EA797796D}" destId="{93A6C2C3-B305-4C89-906B-C4FF57531B2E}" srcOrd="1" destOrd="0" presId="urn:microsoft.com/office/officeart/2016/7/layout/RepeatingBendingProcessNew"/>
    <dgm:cxn modelId="{ED7D8A65-2E80-4D3F-8234-C649F87F9CFD}" type="presParOf" srcId="{93A6C2C3-B305-4C89-906B-C4FF57531B2E}" destId="{D4D198EF-55FD-477E-AA0D-BD6E778929CB}" srcOrd="0" destOrd="0" presId="urn:microsoft.com/office/officeart/2016/7/layout/RepeatingBendingProcessNew"/>
    <dgm:cxn modelId="{1638919D-C512-433C-AF17-3A41163C19B5}" type="presParOf" srcId="{5D5F5BE0-02F7-427A-A746-A61EA797796D}" destId="{05E71912-3132-42AA-ACAC-47931FA69E73}" srcOrd="2" destOrd="0" presId="urn:microsoft.com/office/officeart/2016/7/layout/RepeatingBendingProcessNew"/>
    <dgm:cxn modelId="{FF25487E-7190-4C6A-B166-75EF82CD784A}" type="presParOf" srcId="{5D5F5BE0-02F7-427A-A746-A61EA797796D}" destId="{E640B279-A654-4252-87E2-EE8D2B14A3A1}" srcOrd="3" destOrd="0" presId="urn:microsoft.com/office/officeart/2016/7/layout/RepeatingBendingProcessNew"/>
    <dgm:cxn modelId="{C485A17A-738B-4A15-A19C-F477988BA543}" type="presParOf" srcId="{E640B279-A654-4252-87E2-EE8D2B14A3A1}" destId="{C3B8E9DD-C322-4D7C-A601-1F7F2FBD8BF6}" srcOrd="0" destOrd="0" presId="urn:microsoft.com/office/officeart/2016/7/layout/RepeatingBendingProcessNew"/>
    <dgm:cxn modelId="{9CF94253-68C0-490B-A559-112060D91144}" type="presParOf" srcId="{5D5F5BE0-02F7-427A-A746-A61EA797796D}" destId="{02DF0D72-E639-4D87-9E65-0549E1CAA9D9}" srcOrd="4" destOrd="0" presId="urn:microsoft.com/office/officeart/2016/7/layout/RepeatingBendingProcessNew"/>
    <dgm:cxn modelId="{E2052C03-3A21-415B-AF01-C56DEED483AA}" type="presParOf" srcId="{5D5F5BE0-02F7-427A-A746-A61EA797796D}" destId="{7FE3FEC6-32CB-41C6-903F-DAC37FF65682}" srcOrd="5" destOrd="0" presId="urn:microsoft.com/office/officeart/2016/7/layout/RepeatingBendingProcessNew"/>
    <dgm:cxn modelId="{BDD9477B-5A2B-454F-A1E1-929FEA5345B6}" type="presParOf" srcId="{7FE3FEC6-32CB-41C6-903F-DAC37FF65682}" destId="{CED488EC-D26E-4D9A-931C-8E0BCC71F3AD}" srcOrd="0" destOrd="0" presId="urn:microsoft.com/office/officeart/2016/7/layout/RepeatingBendingProcessNew"/>
    <dgm:cxn modelId="{E9DC3FE9-F04F-4519-9234-6CAA2C0C4810}" type="presParOf" srcId="{5D5F5BE0-02F7-427A-A746-A61EA797796D}" destId="{A9AFA5C8-56DF-430A-827B-325FE939CE1E}" srcOrd="6" destOrd="0" presId="urn:microsoft.com/office/officeart/2016/7/layout/RepeatingBendingProcessNew"/>
    <dgm:cxn modelId="{3F4747C9-505B-4BAF-8C01-10597FD99E63}" type="presParOf" srcId="{5D5F5BE0-02F7-427A-A746-A61EA797796D}" destId="{05BB4334-13E4-4174-858B-D6C7E2D92D01}" srcOrd="7" destOrd="0" presId="urn:microsoft.com/office/officeart/2016/7/layout/RepeatingBendingProcessNew"/>
    <dgm:cxn modelId="{DE100180-61E4-4F02-B7C1-29CB2F993D6F}" type="presParOf" srcId="{05BB4334-13E4-4174-858B-D6C7E2D92D01}" destId="{60E6FEB4-85A5-457B-A838-32DB3EC225FE}" srcOrd="0" destOrd="0" presId="urn:microsoft.com/office/officeart/2016/7/layout/RepeatingBendingProcessNew"/>
    <dgm:cxn modelId="{E10AA768-C2CE-4140-A3FB-8EBA1AF26C29}" type="presParOf" srcId="{5D5F5BE0-02F7-427A-A746-A61EA797796D}" destId="{D8CB3916-BA18-470B-BB13-A44CB80B9231}"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5DFB0-15F2-44E2-ADBD-5CB70E148C86}">
      <dsp:nvSpPr>
        <dsp:cNvPr id="0" name=""/>
        <dsp:cNvSpPr/>
      </dsp:nvSpPr>
      <dsp:spPr>
        <a:xfrm>
          <a:off x="0" y="464852"/>
          <a:ext cx="844826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5679" tIns="374904" rIns="655679" bIns="128016"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a:t>Aadesh Shetty​</a:t>
          </a:r>
          <a:r>
            <a:rPr lang="en-US" sz="1800" b="1" kern="1200" dirty="0">
              <a:latin typeface="Calibri Light" panose="020F0302020204030204"/>
            </a:rPr>
            <a:t>                                                             Project Guide: </a:t>
          </a:r>
          <a:r>
            <a:rPr lang="en-US" sz="1800" b="1" kern="1200" dirty="0" err="1">
              <a:latin typeface="Calibri Light" panose="020F0302020204030204"/>
            </a:rPr>
            <a:t>M.V.Khond</a:t>
          </a:r>
          <a:endParaRPr lang="en-US" sz="1800" b="1" kern="1200" dirty="0"/>
        </a:p>
        <a:p>
          <a:pPr marL="171450" lvl="1" indent="-171450" algn="l" defTabSz="800100">
            <a:lnSpc>
              <a:spcPct val="90000"/>
            </a:lnSpc>
            <a:spcBef>
              <a:spcPct val="0"/>
            </a:spcBef>
            <a:spcAft>
              <a:spcPct val="15000"/>
            </a:spcAft>
            <a:buChar char="•"/>
          </a:pPr>
          <a:r>
            <a:rPr lang="en-US" sz="1800" b="1" kern="1200" dirty="0"/>
            <a:t>Aryan Aher​</a:t>
          </a:r>
          <a:endParaRPr lang="en-US" sz="1800" kern="1200" dirty="0"/>
        </a:p>
        <a:p>
          <a:pPr marL="171450" lvl="1" indent="-171450" algn="l" defTabSz="800100">
            <a:lnSpc>
              <a:spcPct val="90000"/>
            </a:lnSpc>
            <a:spcBef>
              <a:spcPct val="0"/>
            </a:spcBef>
            <a:spcAft>
              <a:spcPct val="15000"/>
            </a:spcAft>
            <a:buChar char="•"/>
          </a:pPr>
          <a:r>
            <a:rPr lang="en-US" sz="1800" b="1" kern="1200" dirty="0"/>
            <a:t>Mohit Khairnar​</a:t>
          </a:r>
          <a:endParaRPr lang="en-US" sz="1800" kern="1200" dirty="0"/>
        </a:p>
        <a:p>
          <a:pPr marL="171450" lvl="1" indent="-171450" algn="l" defTabSz="800100">
            <a:lnSpc>
              <a:spcPct val="90000"/>
            </a:lnSpc>
            <a:spcBef>
              <a:spcPct val="0"/>
            </a:spcBef>
            <a:spcAft>
              <a:spcPct val="15000"/>
            </a:spcAft>
            <a:buChar char="•"/>
          </a:pPr>
          <a:r>
            <a:rPr lang="en-US" sz="1800" b="1" kern="1200" dirty="0"/>
            <a:t>Saalim Shaikh</a:t>
          </a:r>
          <a:endParaRPr lang="en-US" sz="1800" kern="1200" dirty="0"/>
        </a:p>
      </dsp:txBody>
      <dsp:txXfrm>
        <a:off x="0" y="464852"/>
        <a:ext cx="8448260" cy="1644300"/>
      </dsp:txXfrm>
    </dsp:sp>
    <dsp:sp modelId="{280FB103-796D-436E-812C-BEA3EF595FA7}">
      <dsp:nvSpPr>
        <dsp:cNvPr id="0" name=""/>
        <dsp:cNvSpPr/>
      </dsp:nvSpPr>
      <dsp:spPr>
        <a:xfrm>
          <a:off x="422413" y="199171"/>
          <a:ext cx="591378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527" tIns="0" rIns="223527" bIns="0" numCol="1" spcCol="1270" anchor="ctr" anchorCtr="0">
          <a:noAutofit/>
        </a:bodyPr>
        <a:lstStyle/>
        <a:p>
          <a:pPr marL="0" lvl="0" indent="0" algn="l" defTabSz="800100">
            <a:lnSpc>
              <a:spcPct val="90000"/>
            </a:lnSpc>
            <a:spcBef>
              <a:spcPct val="0"/>
            </a:spcBef>
            <a:spcAft>
              <a:spcPct val="35000"/>
            </a:spcAft>
            <a:buNone/>
          </a:pPr>
          <a:r>
            <a:rPr lang="en-US" sz="1800" kern="1200" dirty="0"/>
            <a:t>Created By:</a:t>
          </a:r>
        </a:p>
      </dsp:txBody>
      <dsp:txXfrm>
        <a:off x="448352" y="225110"/>
        <a:ext cx="586190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6C2C3-B305-4C89-906B-C4FF57531B2E}">
      <dsp:nvSpPr>
        <dsp:cNvPr id="0" name=""/>
        <dsp:cNvSpPr/>
      </dsp:nvSpPr>
      <dsp:spPr>
        <a:xfrm>
          <a:off x="2814970" y="806726"/>
          <a:ext cx="616954" cy="91440"/>
        </a:xfrm>
        <a:custGeom>
          <a:avLst/>
          <a:gdLst/>
          <a:ahLst/>
          <a:cxnLst/>
          <a:rect l="0" t="0" r="0" b="0"/>
          <a:pathLst>
            <a:path>
              <a:moveTo>
                <a:pt x="0" y="45720"/>
              </a:moveTo>
              <a:lnTo>
                <a:pt x="6169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59" y="849208"/>
        <a:ext cx="32377" cy="6475"/>
      </dsp:txXfrm>
    </dsp:sp>
    <dsp:sp modelId="{B1BE87DA-C765-4A41-8ED2-ABC2240BD35F}">
      <dsp:nvSpPr>
        <dsp:cNvPr id="0" name=""/>
        <dsp:cNvSpPr/>
      </dsp:nvSpPr>
      <dsp:spPr>
        <a:xfrm>
          <a:off x="1318" y="7811"/>
          <a:ext cx="2815452" cy="1689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960" tIns="144813" rIns="137960" bIns="144813" numCol="1" spcCol="1270" anchor="ctr" anchorCtr="0">
          <a:noAutofit/>
        </a:bodyPr>
        <a:lstStyle/>
        <a:p>
          <a:pPr marL="0" lvl="0" indent="0" algn="ctr" defTabSz="711200">
            <a:lnSpc>
              <a:spcPct val="90000"/>
            </a:lnSpc>
            <a:spcBef>
              <a:spcPct val="0"/>
            </a:spcBef>
            <a:spcAft>
              <a:spcPct val="35000"/>
            </a:spcAft>
            <a:buNone/>
          </a:pPr>
          <a:r>
            <a:rPr lang="en-US" sz="1600" b="1" u="sng" kern="1200" dirty="0"/>
            <a:t>Transparency and Trust</a:t>
          </a:r>
          <a:r>
            <a:rPr lang="en-US" sz="1600" kern="1200" dirty="0"/>
            <a:t>: The blockchain voting system provides a transparent and immutable ledger</a:t>
          </a:r>
        </a:p>
      </dsp:txBody>
      <dsp:txXfrm>
        <a:off x="1318" y="7811"/>
        <a:ext cx="2815452" cy="1689271"/>
      </dsp:txXfrm>
    </dsp:sp>
    <dsp:sp modelId="{E640B279-A654-4252-87E2-EE8D2B14A3A1}">
      <dsp:nvSpPr>
        <dsp:cNvPr id="0" name=""/>
        <dsp:cNvSpPr/>
      </dsp:nvSpPr>
      <dsp:spPr>
        <a:xfrm>
          <a:off x="1409044" y="1695282"/>
          <a:ext cx="3463006" cy="616954"/>
        </a:xfrm>
        <a:custGeom>
          <a:avLst/>
          <a:gdLst/>
          <a:ahLst/>
          <a:cxnLst/>
          <a:rect l="0" t="0" r="0" b="0"/>
          <a:pathLst>
            <a:path>
              <a:moveTo>
                <a:pt x="3463006" y="0"/>
              </a:moveTo>
              <a:lnTo>
                <a:pt x="3463006" y="325577"/>
              </a:lnTo>
              <a:lnTo>
                <a:pt x="0" y="325577"/>
              </a:lnTo>
              <a:lnTo>
                <a:pt x="0" y="61695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2472" y="2000521"/>
        <a:ext cx="176151" cy="6475"/>
      </dsp:txXfrm>
    </dsp:sp>
    <dsp:sp modelId="{05E71912-3132-42AA-ACAC-47931FA69E73}">
      <dsp:nvSpPr>
        <dsp:cNvPr id="0" name=""/>
        <dsp:cNvSpPr/>
      </dsp:nvSpPr>
      <dsp:spPr>
        <a:xfrm>
          <a:off x="3464325" y="7811"/>
          <a:ext cx="2815452" cy="1689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960" tIns="144813" rIns="137960" bIns="144813" numCol="1" spcCol="1270" anchor="ctr" anchorCtr="0">
          <a:noAutofit/>
        </a:bodyPr>
        <a:lstStyle/>
        <a:p>
          <a:pPr marL="0" lvl="0" indent="0" algn="ctr" defTabSz="711200">
            <a:lnSpc>
              <a:spcPct val="90000"/>
            </a:lnSpc>
            <a:spcBef>
              <a:spcPct val="0"/>
            </a:spcBef>
            <a:spcAft>
              <a:spcPct val="35000"/>
            </a:spcAft>
            <a:buNone/>
          </a:pPr>
          <a:r>
            <a:rPr lang="en-US" sz="1600" b="1" u="sng" kern="1200" dirty="0"/>
            <a:t>Enhanced Security</a:t>
          </a:r>
          <a:r>
            <a:rPr lang="en-US" sz="1600" u="sng" kern="1200" dirty="0"/>
            <a:t>:</a:t>
          </a:r>
          <a:r>
            <a:rPr lang="en-US" sz="1600" kern="1200" dirty="0"/>
            <a:t> Blockchain technology employs robust cryptographic algorithms to secure the voting data.</a:t>
          </a:r>
        </a:p>
      </dsp:txBody>
      <dsp:txXfrm>
        <a:off x="3464325" y="7811"/>
        <a:ext cx="2815452" cy="1689271"/>
      </dsp:txXfrm>
    </dsp:sp>
    <dsp:sp modelId="{7FE3FEC6-32CB-41C6-903F-DAC37FF65682}">
      <dsp:nvSpPr>
        <dsp:cNvPr id="0" name=""/>
        <dsp:cNvSpPr/>
      </dsp:nvSpPr>
      <dsp:spPr>
        <a:xfrm>
          <a:off x="2814970" y="3143552"/>
          <a:ext cx="616954" cy="91440"/>
        </a:xfrm>
        <a:custGeom>
          <a:avLst/>
          <a:gdLst/>
          <a:ahLst/>
          <a:cxnLst/>
          <a:rect l="0" t="0" r="0" b="0"/>
          <a:pathLst>
            <a:path>
              <a:moveTo>
                <a:pt x="0" y="45720"/>
              </a:moveTo>
              <a:lnTo>
                <a:pt x="61695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59" y="3186034"/>
        <a:ext cx="32377" cy="6475"/>
      </dsp:txXfrm>
    </dsp:sp>
    <dsp:sp modelId="{02DF0D72-E639-4D87-9E65-0549E1CAA9D9}">
      <dsp:nvSpPr>
        <dsp:cNvPr id="0" name=""/>
        <dsp:cNvSpPr/>
      </dsp:nvSpPr>
      <dsp:spPr>
        <a:xfrm>
          <a:off x="1318" y="2344636"/>
          <a:ext cx="2815452" cy="1689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960" tIns="144813" rIns="137960" bIns="144813" numCol="1" spcCol="1270" anchor="ctr" anchorCtr="0">
          <a:noAutofit/>
        </a:bodyPr>
        <a:lstStyle/>
        <a:p>
          <a:pPr marL="0" lvl="0" indent="0" algn="ctr" defTabSz="711200">
            <a:lnSpc>
              <a:spcPct val="90000"/>
            </a:lnSpc>
            <a:spcBef>
              <a:spcPct val="0"/>
            </a:spcBef>
            <a:spcAft>
              <a:spcPct val="35000"/>
            </a:spcAft>
            <a:buNone/>
          </a:pPr>
          <a:r>
            <a:rPr lang="en-US" sz="1600" b="1" u="sng" kern="1200" dirty="0"/>
            <a:t>Increased Accessibility</a:t>
          </a:r>
          <a:r>
            <a:rPr lang="en-US" sz="1600" u="sng" kern="1200" dirty="0"/>
            <a:t>:</a:t>
          </a:r>
          <a:r>
            <a:rPr lang="en-US" sz="1600" kern="1200" dirty="0"/>
            <a:t> The blockchain voting system can enhance accessibility for voters, especially those who face geographical, physical, or time constraints.</a:t>
          </a:r>
        </a:p>
      </dsp:txBody>
      <dsp:txXfrm>
        <a:off x="1318" y="2344636"/>
        <a:ext cx="2815452" cy="1689271"/>
      </dsp:txXfrm>
    </dsp:sp>
    <dsp:sp modelId="{05BB4334-13E4-4174-858B-D6C7E2D92D01}">
      <dsp:nvSpPr>
        <dsp:cNvPr id="0" name=""/>
        <dsp:cNvSpPr/>
      </dsp:nvSpPr>
      <dsp:spPr>
        <a:xfrm>
          <a:off x="1409044" y="4032107"/>
          <a:ext cx="3463006" cy="616954"/>
        </a:xfrm>
        <a:custGeom>
          <a:avLst/>
          <a:gdLst/>
          <a:ahLst/>
          <a:cxnLst/>
          <a:rect l="0" t="0" r="0" b="0"/>
          <a:pathLst>
            <a:path>
              <a:moveTo>
                <a:pt x="3463006" y="0"/>
              </a:moveTo>
              <a:lnTo>
                <a:pt x="3463006" y="325577"/>
              </a:lnTo>
              <a:lnTo>
                <a:pt x="0" y="325577"/>
              </a:lnTo>
              <a:lnTo>
                <a:pt x="0" y="61695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2472" y="4337346"/>
        <a:ext cx="176151" cy="6475"/>
      </dsp:txXfrm>
    </dsp:sp>
    <dsp:sp modelId="{A9AFA5C8-56DF-430A-827B-325FE939CE1E}">
      <dsp:nvSpPr>
        <dsp:cNvPr id="0" name=""/>
        <dsp:cNvSpPr/>
      </dsp:nvSpPr>
      <dsp:spPr>
        <a:xfrm>
          <a:off x="3464325" y="2344636"/>
          <a:ext cx="2815452" cy="1689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960" tIns="144813" rIns="137960" bIns="144813" numCol="1" spcCol="1270" anchor="ctr" anchorCtr="0">
          <a:noAutofit/>
        </a:bodyPr>
        <a:lstStyle/>
        <a:p>
          <a:pPr marL="0" lvl="0" indent="0" algn="ctr" defTabSz="711200">
            <a:lnSpc>
              <a:spcPct val="90000"/>
            </a:lnSpc>
            <a:spcBef>
              <a:spcPct val="0"/>
            </a:spcBef>
            <a:spcAft>
              <a:spcPct val="35000"/>
            </a:spcAft>
            <a:buNone/>
          </a:pPr>
          <a:r>
            <a:rPr lang="en-US" sz="1600" b="1" u="sng" kern="1200" dirty="0"/>
            <a:t>Integrity and Auditabilit</a:t>
          </a:r>
          <a:r>
            <a:rPr lang="en-US" sz="1600" u="sng" kern="1200" dirty="0"/>
            <a:t>y:</a:t>
          </a:r>
          <a:r>
            <a:rPr lang="en-US" sz="1600" kern="1200" dirty="0"/>
            <a:t> With a blockchain-based voting system, the entire voting process becomes auditable and traceable</a:t>
          </a:r>
        </a:p>
      </dsp:txBody>
      <dsp:txXfrm>
        <a:off x="3464325" y="2344636"/>
        <a:ext cx="2815452" cy="1689271"/>
      </dsp:txXfrm>
    </dsp:sp>
    <dsp:sp modelId="{D8CB3916-BA18-470B-BB13-A44CB80B9231}">
      <dsp:nvSpPr>
        <dsp:cNvPr id="0" name=""/>
        <dsp:cNvSpPr/>
      </dsp:nvSpPr>
      <dsp:spPr>
        <a:xfrm>
          <a:off x="1318" y="4681461"/>
          <a:ext cx="2815452" cy="16892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960" tIns="144813" rIns="137960" bIns="144813" numCol="1" spcCol="1270" anchor="ctr" anchorCtr="0">
          <a:noAutofit/>
        </a:bodyPr>
        <a:lstStyle/>
        <a:p>
          <a:pPr marL="0" lvl="0" indent="0" algn="ctr" defTabSz="711200">
            <a:lnSpc>
              <a:spcPct val="90000"/>
            </a:lnSpc>
            <a:spcBef>
              <a:spcPct val="0"/>
            </a:spcBef>
            <a:spcAft>
              <a:spcPct val="35000"/>
            </a:spcAft>
            <a:buNone/>
          </a:pPr>
          <a:r>
            <a:rPr lang="en-US" sz="1600" b="1" u="sng" kern="1200" dirty="0"/>
            <a:t>Elimination of Intermediaries</a:t>
          </a:r>
          <a:r>
            <a:rPr lang="en-US" sz="1600" kern="1200" dirty="0"/>
            <a:t>: Traditional voting processes often involve intermediaries such as election officials or third-party auditors</a:t>
          </a:r>
        </a:p>
      </dsp:txBody>
      <dsp:txXfrm>
        <a:off x="1318" y="4681461"/>
        <a:ext cx="2815452" cy="16892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29"/>
            <a:ext cx="9144000" cy="2387600"/>
          </a:xfrm>
        </p:spPr>
        <p:txBody>
          <a:bodyPr/>
          <a:lstStyle/>
          <a:p>
            <a:r>
              <a:rPr lang="en-US" b="1" dirty="0">
                <a:solidFill>
                  <a:schemeClr val="bg1"/>
                </a:solidFill>
                <a:latin typeface="Cambria"/>
                <a:ea typeface="Cambria"/>
                <a:cs typeface="Calibri Light"/>
              </a:rPr>
              <a:t>Block chain E-Voting System</a:t>
            </a:r>
            <a:endParaRPr lang="en-US" b="1" dirty="0">
              <a:solidFill>
                <a:schemeClr val="bg1"/>
              </a:solidFill>
              <a:latin typeface="Cambria"/>
              <a:ea typeface="Cambria"/>
            </a:endParaRPr>
          </a:p>
        </p:txBody>
      </p:sp>
      <p:sp>
        <p:nvSpPr>
          <p:cNvPr id="3" name="Subtitle 2"/>
          <p:cNvSpPr>
            <a:spLocks noGrp="1"/>
          </p:cNvSpPr>
          <p:nvPr>
            <p:ph type="subTitle" idx="1"/>
          </p:nvPr>
        </p:nvSpPr>
        <p:spPr>
          <a:xfrm>
            <a:off x="1524000" y="2595623"/>
            <a:ext cx="9144000" cy="1655762"/>
          </a:xfrm>
        </p:spPr>
        <p:txBody>
          <a:bodyPr vert="horz" lIns="91440" tIns="45720" rIns="91440" bIns="45720" rtlCol="0" anchor="t">
            <a:normAutofit/>
          </a:bodyPr>
          <a:lstStyle/>
          <a:p>
            <a:r>
              <a:rPr lang="en-US" sz="3200" dirty="0">
                <a:solidFill>
                  <a:schemeClr val="bg1"/>
                </a:solidFill>
                <a:latin typeface="Franklin Gothic"/>
                <a:ea typeface="Dotum"/>
                <a:cs typeface="Calibri"/>
              </a:rPr>
              <a:t>Using Meta-mask And Ganache Truffle </a:t>
            </a:r>
            <a:endParaRPr lang="en-US" sz="3200" dirty="0">
              <a:solidFill>
                <a:schemeClr val="bg1"/>
              </a:solidFill>
              <a:cs typeface="Calibri" panose="020F0502020204030204"/>
            </a:endParaRPr>
          </a:p>
          <a:p>
            <a:r>
              <a:rPr lang="en-US" dirty="0">
                <a:solidFill>
                  <a:schemeClr val="bg1"/>
                </a:solidFill>
                <a:latin typeface="Franklin Gothic"/>
                <a:ea typeface="Dotum"/>
                <a:cs typeface="Calibri"/>
              </a:rPr>
              <a:t>To initiate safe and digitalized voting process</a:t>
            </a:r>
            <a:endParaRPr lang="en-US" sz="1400" dirty="0">
              <a:solidFill>
                <a:schemeClr val="bg1"/>
              </a:solidFill>
              <a:latin typeface="Arial"/>
              <a:ea typeface="Dotum"/>
              <a:cs typeface="Arial"/>
            </a:endParaRPr>
          </a:p>
          <a:p>
            <a:endParaRPr lang="en-US" dirty="0">
              <a:solidFill>
                <a:schemeClr val="bg1"/>
              </a:solidFill>
              <a:latin typeface="Franklin Gothic"/>
              <a:ea typeface="Dotum"/>
              <a:cs typeface="Calibri"/>
            </a:endParaRPr>
          </a:p>
          <a:p>
            <a:pPr marL="285750" indent="-285750" algn="l">
              <a:buFont typeface="Arial"/>
              <a:buChar char="•"/>
            </a:pPr>
            <a:endParaRPr lang="en-US" dirty="0">
              <a:solidFill>
                <a:schemeClr val="bg1"/>
              </a:solidFill>
              <a:latin typeface="Franklin Gothic"/>
              <a:ea typeface="Dotum"/>
              <a:cs typeface="Calibri"/>
            </a:endParaRPr>
          </a:p>
        </p:txBody>
      </p:sp>
      <p:graphicFrame>
        <p:nvGraphicFramePr>
          <p:cNvPr id="6" name="TextBox 3">
            <a:extLst>
              <a:ext uri="{FF2B5EF4-FFF2-40B4-BE49-F238E27FC236}">
                <a16:creationId xmlns:a16="http://schemas.microsoft.com/office/drawing/2014/main" id="{D303F4F9-A674-A47A-98F8-18374B049A56}"/>
              </a:ext>
            </a:extLst>
          </p:cNvPr>
          <p:cNvGraphicFramePr/>
          <p:nvPr/>
        </p:nvGraphicFramePr>
        <p:xfrm>
          <a:off x="318177" y="3920955"/>
          <a:ext cx="844826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0FB3-EFDB-CC76-D4CE-A2F1C269E8A6}"/>
              </a:ext>
            </a:extLst>
          </p:cNvPr>
          <p:cNvSpPr>
            <a:spLocks noGrp="1"/>
          </p:cNvSpPr>
          <p:nvPr>
            <p:ph type="title"/>
          </p:nvPr>
        </p:nvSpPr>
        <p:spPr>
          <a:xfrm>
            <a:off x="895709" y="5691"/>
            <a:ext cx="10515600" cy="1325563"/>
          </a:xfrm>
        </p:spPr>
        <p:txBody>
          <a:bodyPr/>
          <a:lstStyle/>
          <a:p>
            <a:pPr algn="ctr"/>
            <a:r>
              <a:rPr lang="en-US" b="1" i="1" u="sng" dirty="0">
                <a:solidFill>
                  <a:schemeClr val="bg1"/>
                </a:solidFill>
                <a:cs typeface="Calibri Light"/>
              </a:rPr>
              <a:t>Introduction:</a:t>
            </a:r>
            <a:endParaRPr lang="en-US"/>
          </a:p>
        </p:txBody>
      </p:sp>
      <p:sp>
        <p:nvSpPr>
          <p:cNvPr id="3" name="Content Placeholder 2">
            <a:extLst>
              <a:ext uri="{FF2B5EF4-FFF2-40B4-BE49-F238E27FC236}">
                <a16:creationId xmlns:a16="http://schemas.microsoft.com/office/drawing/2014/main" id="{D2AE2386-A5FD-11E5-DDA3-F615296DFFF7}"/>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A382B20F-6036-F60C-7098-75164F21A761}"/>
              </a:ext>
            </a:extLst>
          </p:cNvPr>
          <p:cNvSpPr txBox="1"/>
          <p:nvPr/>
        </p:nvSpPr>
        <p:spPr>
          <a:xfrm>
            <a:off x="900146" y="1072363"/>
            <a:ext cx="1093304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Arial"/>
                <a:ea typeface="+mn-lt"/>
                <a:cs typeface="+mn-lt"/>
              </a:rPr>
              <a:t>This project focuses on the development of a blockchain-based voting system using Ganache, Truffle, and MetaMask. By harnessing the power of blockchain technology, the proposed system aims to revolutionize the way elections are conducted, ensuring integrity, security, and transparency throughout the voting process</a:t>
            </a:r>
            <a:endParaRPr lang="en-US"/>
          </a:p>
          <a:p>
            <a:pPr algn="ctr"/>
            <a:endParaRPr lang="en-US" sz="2800" dirty="0">
              <a:solidFill>
                <a:schemeClr val="bg1"/>
              </a:solidFill>
              <a:ea typeface="+mn-lt"/>
              <a:cs typeface="+mn-lt"/>
            </a:endParaRPr>
          </a:p>
          <a:p>
            <a:pPr algn="ctr"/>
            <a:r>
              <a:rPr lang="en-US" sz="2800" b="1" i="1" u="sng" dirty="0">
                <a:solidFill>
                  <a:schemeClr val="bg1"/>
                </a:solidFill>
                <a:cs typeface="Calibri"/>
              </a:rPr>
              <a:t>Problem Statement: </a:t>
            </a:r>
          </a:p>
          <a:p>
            <a:pPr algn="ctr"/>
            <a:endParaRPr lang="en-US" sz="2800" b="1" i="1" u="sng" dirty="0">
              <a:solidFill>
                <a:schemeClr val="bg1"/>
              </a:solidFill>
              <a:latin typeface="Calibri"/>
              <a:cs typeface="Calibri"/>
            </a:endParaRPr>
          </a:p>
          <a:p>
            <a:r>
              <a:rPr lang="en-US" sz="2800" dirty="0">
                <a:solidFill>
                  <a:schemeClr val="bg1"/>
                </a:solidFill>
                <a:latin typeface="Arial"/>
                <a:cs typeface="Calibri"/>
              </a:rPr>
              <a:t>This Project demonstrates how a simple Block-chain application can simplify the voting process as well as provide enhanced security as compared to traditional voting systems.</a:t>
            </a:r>
          </a:p>
        </p:txBody>
      </p:sp>
    </p:spTree>
    <p:extLst>
      <p:ext uri="{BB962C8B-B14F-4D97-AF65-F5344CB8AC3E}">
        <p14:creationId xmlns:p14="http://schemas.microsoft.com/office/powerpoint/2010/main" val="27330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useBgFill="1">
        <p:nvSpPr>
          <p:cNvPr id="57" name="Rectangle 48">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B71C8-7908-CDDE-94C5-DE8648E25C5A}"/>
              </a:ext>
            </a:extLst>
          </p:cNvPr>
          <p:cNvSpPr>
            <a:spLocks noGrp="1"/>
          </p:cNvSpPr>
          <p:nvPr>
            <p:ph type="title"/>
          </p:nvPr>
        </p:nvSpPr>
        <p:spPr>
          <a:xfrm>
            <a:off x="478768" y="135087"/>
            <a:ext cx="4161151" cy="1938076"/>
          </a:xfrm>
        </p:spPr>
        <p:txBody>
          <a:bodyPr>
            <a:normAutofit/>
          </a:bodyPr>
          <a:lstStyle/>
          <a:p>
            <a:r>
              <a:rPr lang="en-US" b="1" dirty="0">
                <a:cs typeface="Calibri Light"/>
              </a:rPr>
              <a:t>Working and Implementation</a:t>
            </a:r>
            <a:endParaRPr lang="en-US" b="1" dirty="0"/>
          </a:p>
        </p:txBody>
      </p:sp>
      <p:sp>
        <p:nvSpPr>
          <p:cNvPr id="3" name="Content Placeholder 2">
            <a:extLst>
              <a:ext uri="{FF2B5EF4-FFF2-40B4-BE49-F238E27FC236}">
                <a16:creationId xmlns:a16="http://schemas.microsoft.com/office/drawing/2014/main" id="{779E4C33-BD57-8558-4123-FE50AF782659}"/>
              </a:ext>
            </a:extLst>
          </p:cNvPr>
          <p:cNvSpPr>
            <a:spLocks noGrp="1"/>
          </p:cNvSpPr>
          <p:nvPr>
            <p:ph idx="1"/>
          </p:nvPr>
        </p:nvSpPr>
        <p:spPr>
          <a:xfrm>
            <a:off x="823824" y="2080023"/>
            <a:ext cx="3816096" cy="3694373"/>
          </a:xfrm>
        </p:spPr>
        <p:txBody>
          <a:bodyPr vert="horz" lIns="91440" tIns="45720" rIns="91440" bIns="45720" rtlCol="0" anchor="t">
            <a:noAutofit/>
          </a:bodyPr>
          <a:lstStyle/>
          <a:p>
            <a:r>
              <a:rPr lang="en-US" sz="2400" b="1" dirty="0">
                <a:cs typeface="Calibri"/>
              </a:rPr>
              <a:t>The Application uses MetaMask which acts as a database and also a means of connection between the application and local storage .</a:t>
            </a:r>
            <a:endParaRPr lang="en-US" dirty="0"/>
          </a:p>
          <a:p>
            <a:r>
              <a:rPr lang="en-US" sz="2400" b="1" dirty="0">
                <a:cs typeface="Calibri"/>
              </a:rPr>
              <a:t> Ganache provides a real life account replica that we can use for the working of this project which helps in transacting and storing information</a:t>
            </a:r>
            <a:endParaRPr lang="en-US"/>
          </a:p>
        </p:txBody>
      </p:sp>
      <p:pic>
        <p:nvPicPr>
          <p:cNvPr id="19" name="Picture 20">
            <a:extLst>
              <a:ext uri="{FF2B5EF4-FFF2-40B4-BE49-F238E27FC236}">
                <a16:creationId xmlns:a16="http://schemas.microsoft.com/office/drawing/2014/main" id="{D5ED79E1-9909-025E-2630-D012AF02AD86}"/>
              </a:ext>
            </a:extLst>
          </p:cNvPr>
          <p:cNvPicPr>
            <a:picLocks noChangeAspect="1"/>
          </p:cNvPicPr>
          <p:nvPr/>
        </p:nvPicPr>
        <p:blipFill rotWithShape="1">
          <a:blip r:embed="rId2"/>
          <a:srcRect t="2460" r="-1" b="7418"/>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21" name="Picture 22">
            <a:extLst>
              <a:ext uri="{FF2B5EF4-FFF2-40B4-BE49-F238E27FC236}">
                <a16:creationId xmlns:a16="http://schemas.microsoft.com/office/drawing/2014/main" id="{A231510E-D92E-733F-0A66-E662170EBF01}"/>
              </a:ext>
            </a:extLst>
          </p:cNvPr>
          <p:cNvPicPr>
            <a:picLocks noChangeAspect="1"/>
          </p:cNvPicPr>
          <p:nvPr/>
        </p:nvPicPr>
        <p:blipFill rotWithShape="1">
          <a:blip r:embed="rId3"/>
          <a:srcRect t="19681" b="39435"/>
          <a:stretch/>
        </p:blipFill>
        <p:spPr>
          <a:xfrm>
            <a:off x="4726728" y="3802961"/>
            <a:ext cx="7400495"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361430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D08800F-54D7-C993-FA3D-2030325DD97B}"/>
              </a:ext>
            </a:extLst>
          </p:cNvPr>
          <p:cNvPicPr>
            <a:picLocks noChangeAspect="1"/>
          </p:cNvPicPr>
          <p:nvPr/>
        </p:nvPicPr>
        <p:blipFill rotWithShape="1">
          <a:blip r:embed="rId2"/>
          <a:srcRect l="8404" r="22240" b="2464"/>
          <a:stretch/>
        </p:blipFill>
        <p:spPr>
          <a:xfrm>
            <a:off x="3048015" y="10"/>
            <a:ext cx="9215870" cy="6944254"/>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B99A-E537-42C2-8DAC-8401723C0864}"/>
              </a:ext>
            </a:extLst>
          </p:cNvPr>
          <p:cNvSpPr>
            <a:spLocks noGrp="1"/>
          </p:cNvSpPr>
          <p:nvPr>
            <p:ph type="title"/>
          </p:nvPr>
        </p:nvSpPr>
        <p:spPr>
          <a:xfrm>
            <a:off x="428604" y="-463354"/>
            <a:ext cx="10382407" cy="1124712"/>
          </a:xfrm>
        </p:spPr>
        <p:txBody>
          <a:bodyPr anchor="b">
            <a:normAutofit/>
          </a:bodyPr>
          <a:lstStyle/>
          <a:p>
            <a:pPr algn="ctr"/>
            <a:r>
              <a:rPr lang="en-US" sz="2800" b="1" dirty="0">
                <a:solidFill>
                  <a:schemeClr val="bg1"/>
                </a:solidFill>
                <a:latin typeface="Franklin Gothic"/>
                <a:cs typeface="Calibri Light"/>
              </a:rPr>
              <a:t>Information and Data Storage</a:t>
            </a:r>
            <a:endParaRPr lang="en-US" b="1" dirty="0">
              <a:solidFill>
                <a:schemeClr val="bg1"/>
              </a:solidFill>
              <a:latin typeface="Franklin Gothic"/>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94E455-A3FD-2EBA-C926-30E77BAD35AF}"/>
              </a:ext>
            </a:extLst>
          </p:cNvPr>
          <p:cNvSpPr>
            <a:spLocks noGrp="1"/>
          </p:cNvSpPr>
          <p:nvPr>
            <p:ph idx="1"/>
          </p:nvPr>
        </p:nvSpPr>
        <p:spPr>
          <a:xfrm>
            <a:off x="169811" y="920884"/>
            <a:ext cx="5753660" cy="5852691"/>
          </a:xfrm>
        </p:spPr>
        <p:txBody>
          <a:bodyPr vert="horz" lIns="91440" tIns="45720" rIns="91440" bIns="45720" rtlCol="0" anchor="t">
            <a:noAutofit/>
          </a:bodyPr>
          <a:lstStyle/>
          <a:p>
            <a:r>
              <a:rPr lang="en-US" dirty="0">
                <a:solidFill>
                  <a:schemeClr val="bg1"/>
                </a:solidFill>
                <a:cs typeface="Calibri"/>
              </a:rPr>
              <a:t>Most of the data is stored in the form of transactions in both MetaMask and Ganache. Each and every activity is recorded and stored as each step requires the use of </a:t>
            </a:r>
            <a:r>
              <a:rPr lang="en-US" dirty="0">
                <a:solidFill>
                  <a:schemeClr val="accent6">
                    <a:lumMod val="40000"/>
                    <a:lumOff val="60000"/>
                  </a:schemeClr>
                </a:solidFill>
                <a:cs typeface="Calibri"/>
              </a:rPr>
              <a:t>ETH currency</a:t>
            </a:r>
            <a:r>
              <a:rPr lang="en-US" dirty="0">
                <a:solidFill>
                  <a:schemeClr val="bg1"/>
                </a:solidFill>
                <a:cs typeface="Calibri"/>
              </a:rPr>
              <a:t>.</a:t>
            </a:r>
            <a:endParaRPr lang="en-US" dirty="0">
              <a:solidFill>
                <a:schemeClr val="bg1"/>
              </a:solidFill>
            </a:endParaRPr>
          </a:p>
          <a:p>
            <a:r>
              <a:rPr lang="en-US" dirty="0">
                <a:solidFill>
                  <a:schemeClr val="bg1"/>
                </a:solidFill>
                <a:cs typeface="Calibri"/>
              </a:rPr>
              <a:t> Both the wallets ( user and admin) can be used as a proof of transactions and actions. Also there will one wallet connected per voter and no wallet can carry out the same transaction twice i.e Voter can cast a vote to a single representative only a single time.</a:t>
            </a:r>
            <a:endParaRPr lang="en-US">
              <a:solidFill>
                <a:schemeClr val="bg1"/>
              </a:solidFill>
            </a:endParaRPr>
          </a:p>
          <a:p>
            <a:pPr marL="0" indent="0">
              <a:buNone/>
            </a:pPr>
            <a:endParaRPr lang="en-US" sz="2000" dirty="0">
              <a:solidFill>
                <a:schemeClr val="bg1"/>
              </a:solidFill>
              <a:cs typeface="Calibri"/>
            </a:endParaRPr>
          </a:p>
          <a:p>
            <a:endParaRPr lang="en-US" sz="2000" dirty="0">
              <a:solidFill>
                <a:schemeClr val="bg1"/>
              </a:solidFill>
              <a:cs typeface="Calibri"/>
            </a:endParaRPr>
          </a:p>
          <a:p>
            <a:endParaRPr lang="en-US" sz="2000" dirty="0">
              <a:solidFill>
                <a:schemeClr val="bg1"/>
              </a:solidFill>
              <a:cs typeface="Calibri"/>
            </a:endParaRPr>
          </a:p>
        </p:txBody>
      </p:sp>
    </p:spTree>
    <p:extLst>
      <p:ext uri="{BB962C8B-B14F-4D97-AF65-F5344CB8AC3E}">
        <p14:creationId xmlns:p14="http://schemas.microsoft.com/office/powerpoint/2010/main" val="15238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3AA5F-3566-9E83-78F6-F1346D7E9E95}"/>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latin typeface="Franklin Gothic"/>
                <a:cs typeface="Calibri Light"/>
              </a:rPr>
              <a:t>Benefits over Traditional Voting</a:t>
            </a:r>
            <a:endParaRPr lang="en-US">
              <a:solidFill>
                <a:schemeClr val="bg1"/>
              </a:solidFill>
              <a:latin typeface="Franklin Gothic"/>
            </a:endParaRPr>
          </a:p>
        </p:txBody>
      </p:sp>
      <p:grpSp>
        <p:nvGrpSpPr>
          <p:cNvPr id="48"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4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5" name="Content Placeholder 2">
            <a:extLst>
              <a:ext uri="{FF2B5EF4-FFF2-40B4-BE49-F238E27FC236}">
                <a16:creationId xmlns:a16="http://schemas.microsoft.com/office/drawing/2014/main" id="{4E5D642D-297A-092C-4C27-317B0F6FE57C}"/>
              </a:ext>
            </a:extLst>
          </p:cNvPr>
          <p:cNvGraphicFramePr>
            <a:graphicFrameLocks noGrp="1"/>
          </p:cNvGraphicFramePr>
          <p:nvPr>
            <p:ph idx="1"/>
            <p:extLst>
              <p:ext uri="{D42A27DB-BD31-4B8C-83A1-F6EECF244321}">
                <p14:modId xmlns:p14="http://schemas.microsoft.com/office/powerpoint/2010/main" val="2689103174"/>
              </p:ext>
            </p:extLst>
          </p:nvPr>
        </p:nvGraphicFramePr>
        <p:xfrm>
          <a:off x="5817925" y="239451"/>
          <a:ext cx="6281096" cy="6378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3"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7547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09F4B92-D2F2-60EC-277C-9A093BDED854}"/>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538380-AA5E-7ABF-416D-7FF74A275E27}"/>
              </a:ext>
            </a:extLst>
          </p:cNvPr>
          <p:cNvSpPr>
            <a:spLocks noGrp="1"/>
          </p:cNvSpPr>
          <p:nvPr>
            <p:ph type="title"/>
          </p:nvPr>
        </p:nvSpPr>
        <p:spPr>
          <a:xfrm>
            <a:off x="838200" y="365125"/>
            <a:ext cx="3822189" cy="1899912"/>
          </a:xfrm>
        </p:spPr>
        <p:txBody>
          <a:bodyPr>
            <a:normAutofit/>
          </a:bodyPr>
          <a:lstStyle/>
          <a:p>
            <a:r>
              <a:rPr lang="en-US" sz="4000" b="1" u="sng" dirty="0">
                <a:latin typeface="Franklin Gothic"/>
                <a:cs typeface="Calibri Light"/>
              </a:rPr>
              <a:t>Future Enhancements</a:t>
            </a:r>
            <a:endParaRPr lang="en-US" sz="4000" b="1" u="sng" dirty="0">
              <a:latin typeface="Franklin Gothic"/>
            </a:endParaRPr>
          </a:p>
        </p:txBody>
      </p:sp>
      <p:sp>
        <p:nvSpPr>
          <p:cNvPr id="3" name="Content Placeholder 2">
            <a:extLst>
              <a:ext uri="{FF2B5EF4-FFF2-40B4-BE49-F238E27FC236}">
                <a16:creationId xmlns:a16="http://schemas.microsoft.com/office/drawing/2014/main" id="{CE13C1CF-6E84-EE87-3E21-17403E71D20F}"/>
              </a:ext>
            </a:extLst>
          </p:cNvPr>
          <p:cNvSpPr>
            <a:spLocks noGrp="1"/>
          </p:cNvSpPr>
          <p:nvPr>
            <p:ph idx="1"/>
          </p:nvPr>
        </p:nvSpPr>
        <p:spPr>
          <a:xfrm>
            <a:off x="306237" y="2276050"/>
            <a:ext cx="4612943" cy="4145328"/>
          </a:xfrm>
        </p:spPr>
        <p:txBody>
          <a:bodyPr vert="horz" lIns="91440" tIns="45720" rIns="91440" bIns="45720" rtlCol="0" anchor="t">
            <a:noAutofit/>
          </a:bodyPr>
          <a:lstStyle/>
          <a:p>
            <a:r>
              <a:rPr lang="en-US" sz="2400" b="1" dirty="0">
                <a:cs typeface="Calibri"/>
              </a:rPr>
              <a:t>Improved Scalability</a:t>
            </a:r>
            <a:endParaRPr lang="en-US" sz="2400">
              <a:cs typeface="Calibri" panose="020F0502020204030204"/>
            </a:endParaRPr>
          </a:p>
          <a:p>
            <a:r>
              <a:rPr lang="en-US" sz="2400" b="1" dirty="0">
                <a:cs typeface="Calibri"/>
              </a:rPr>
              <a:t>Enhanced Privacy Features</a:t>
            </a:r>
          </a:p>
          <a:p>
            <a:r>
              <a:rPr lang="en-US" sz="2400" b="1" dirty="0">
                <a:cs typeface="Calibri"/>
              </a:rPr>
              <a:t>Mobile Application Development</a:t>
            </a:r>
          </a:p>
          <a:p>
            <a:r>
              <a:rPr lang="en-US" sz="2400" b="1" dirty="0">
                <a:cs typeface="Calibri"/>
              </a:rPr>
              <a:t>Integration with Digital Identity Systems</a:t>
            </a:r>
          </a:p>
          <a:p>
            <a:r>
              <a:rPr lang="en-US" sz="2400" b="1" dirty="0">
                <a:cs typeface="Calibri"/>
              </a:rPr>
              <a:t>Auditing and Verification Tools</a:t>
            </a:r>
          </a:p>
          <a:p>
            <a:r>
              <a:rPr lang="en-US" sz="2400" b="1" dirty="0">
                <a:cs typeface="Calibri"/>
              </a:rPr>
              <a:t>Integration with External Voting Systems</a:t>
            </a:r>
          </a:p>
          <a:p>
            <a:r>
              <a:rPr lang="en-US" sz="2400" b="1" dirty="0">
                <a:cs typeface="Calibri"/>
              </a:rPr>
              <a:t>Integration with Blockchain Oracles</a:t>
            </a:r>
          </a:p>
        </p:txBody>
      </p:sp>
    </p:spTree>
    <p:extLst>
      <p:ext uri="{BB962C8B-B14F-4D97-AF65-F5344CB8AC3E}">
        <p14:creationId xmlns:p14="http://schemas.microsoft.com/office/powerpoint/2010/main" val="249487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62FB240-9179-0B13-58E8-B440A13A476E}"/>
              </a:ext>
            </a:extLst>
          </p:cNvPr>
          <p:cNvSpPr>
            <a:spLocks noGrp="1"/>
          </p:cNvSpPr>
          <p:nvPr>
            <p:ph type="title"/>
          </p:nvPr>
        </p:nvSpPr>
        <p:spPr>
          <a:xfrm>
            <a:off x="1366482" y="-606633"/>
            <a:ext cx="7134415" cy="1331296"/>
          </a:xfrm>
        </p:spPr>
        <p:txBody>
          <a:bodyPr anchor="b">
            <a:normAutofit/>
          </a:bodyPr>
          <a:lstStyle/>
          <a:p>
            <a:pPr algn="ctr"/>
            <a:r>
              <a:rPr lang="en-US" sz="3600" b="1" u="sng" dirty="0">
                <a:cs typeface="Calibri Light"/>
              </a:rPr>
              <a:t>Limitations</a:t>
            </a:r>
          </a:p>
        </p:txBody>
      </p:sp>
      <p:sp>
        <p:nvSpPr>
          <p:cNvPr id="47" name="Freeform: Shape 46">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4">
            <a:extLst>
              <a:ext uri="{FF2B5EF4-FFF2-40B4-BE49-F238E27FC236}">
                <a16:creationId xmlns:a16="http://schemas.microsoft.com/office/drawing/2014/main" id="{81858BCA-87F3-DCE3-E183-2623D056F758}"/>
              </a:ext>
            </a:extLst>
          </p:cNvPr>
          <p:cNvPicPr>
            <a:picLocks noChangeAspect="1"/>
          </p:cNvPicPr>
          <p:nvPr/>
        </p:nvPicPr>
        <p:blipFill rotWithShape="1">
          <a:blip r:embed="rId2"/>
          <a:srcRect r="7095" b="1"/>
          <a:stretch/>
        </p:blipFill>
        <p:spPr>
          <a:xfrm>
            <a:off x="6232303" y="3297831"/>
            <a:ext cx="5959692" cy="3560169"/>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p:spPr>
      </p:pic>
      <p:sp>
        <p:nvSpPr>
          <p:cNvPr id="49" name="Freeform: Shape 48">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Content Placeholder 8">
            <a:extLst>
              <a:ext uri="{FF2B5EF4-FFF2-40B4-BE49-F238E27FC236}">
                <a16:creationId xmlns:a16="http://schemas.microsoft.com/office/drawing/2014/main" id="{E9DCA15E-F9A8-0DAF-5091-A8B37FACFF01}"/>
              </a:ext>
            </a:extLst>
          </p:cNvPr>
          <p:cNvSpPr>
            <a:spLocks noGrp="1"/>
          </p:cNvSpPr>
          <p:nvPr>
            <p:ph idx="1"/>
          </p:nvPr>
        </p:nvSpPr>
        <p:spPr>
          <a:xfrm>
            <a:off x="187538" y="830620"/>
            <a:ext cx="5485331" cy="3997807"/>
          </a:xfrm>
        </p:spPr>
        <p:txBody>
          <a:bodyPr vert="horz" lIns="91440" tIns="45720" rIns="91440" bIns="45720" rtlCol="0" anchor="t">
            <a:noAutofit/>
          </a:bodyPr>
          <a:lstStyle/>
          <a:p>
            <a:r>
              <a:rPr lang="en-US" sz="2300" b="1" dirty="0">
                <a:ea typeface="+mn-lt"/>
                <a:cs typeface="+mn-lt"/>
              </a:rPr>
              <a:t>Scalability</a:t>
            </a:r>
            <a:r>
              <a:rPr lang="en-US" sz="2300" dirty="0">
                <a:ea typeface="+mn-lt"/>
                <a:cs typeface="+mn-lt"/>
              </a:rPr>
              <a:t>: Blockchain technology, especially public blockchains, can face scalability challenges when it comes to process</a:t>
            </a:r>
            <a:endParaRPr lang="en-US" sz="2300">
              <a:cs typeface="Calibri"/>
            </a:endParaRPr>
          </a:p>
          <a:p>
            <a:r>
              <a:rPr lang="en-US" sz="2300" b="1" dirty="0">
                <a:ea typeface="+mn-lt"/>
                <a:cs typeface="+mn-lt"/>
              </a:rPr>
              <a:t>Security Risks:</a:t>
            </a:r>
            <a:r>
              <a:rPr lang="en-US" sz="2300" dirty="0">
                <a:ea typeface="+mn-lt"/>
                <a:cs typeface="+mn-lt"/>
              </a:rPr>
              <a:t> It is not entirely immune to security risks.ng a large number of transactions. </a:t>
            </a:r>
            <a:endParaRPr lang="en-US" sz="2300">
              <a:cs typeface="Calibri"/>
            </a:endParaRPr>
          </a:p>
          <a:p>
            <a:r>
              <a:rPr lang="en-US" sz="2300" dirty="0">
                <a:ea typeface="+mn-lt"/>
                <a:cs typeface="+mn-lt"/>
              </a:rPr>
              <a:t>L</a:t>
            </a:r>
            <a:r>
              <a:rPr lang="en-US" sz="2300" b="1" dirty="0">
                <a:ea typeface="+mn-lt"/>
                <a:cs typeface="+mn-lt"/>
              </a:rPr>
              <a:t>egal and Regulatory Compliance:</a:t>
            </a:r>
            <a:r>
              <a:rPr lang="en-US" sz="2300" dirty="0">
                <a:ea typeface="+mn-lt"/>
                <a:cs typeface="+mn-lt"/>
              </a:rPr>
              <a:t> Blockchain voting systems must comply with existing legal and regulatory frameworks, which can vary from one jurisdiction to a no Cost and Infrastructure</a:t>
            </a:r>
          </a:p>
          <a:p>
            <a:r>
              <a:rPr lang="en-US" sz="2300" b="1" dirty="0">
                <a:ea typeface="+mn-lt"/>
                <a:cs typeface="+mn-lt"/>
              </a:rPr>
              <a:t>Requirements:</a:t>
            </a:r>
            <a:r>
              <a:rPr lang="en-US" sz="2300" dirty="0">
                <a:ea typeface="+mn-lt"/>
                <a:cs typeface="+mn-lt"/>
              </a:rPr>
              <a:t> Implementing a blockchain voting system may involve significant costs, including infrastructure setup, maintenance, and blockchain network fees. </a:t>
            </a:r>
            <a:endParaRPr lang="en-US" sz="2200" dirty="0">
              <a:cs typeface="Calibri"/>
            </a:endParaRPr>
          </a:p>
        </p:txBody>
      </p:sp>
      <p:pic>
        <p:nvPicPr>
          <p:cNvPr id="5" name="Picture 5">
            <a:extLst>
              <a:ext uri="{FF2B5EF4-FFF2-40B4-BE49-F238E27FC236}">
                <a16:creationId xmlns:a16="http://schemas.microsoft.com/office/drawing/2014/main" id="{E846D5F3-8F4F-F5A4-1E84-255D0A7418C1}"/>
              </a:ext>
            </a:extLst>
          </p:cNvPr>
          <p:cNvPicPr>
            <a:picLocks noChangeAspect="1"/>
          </p:cNvPicPr>
          <p:nvPr/>
        </p:nvPicPr>
        <p:blipFill rotWithShape="1">
          <a:blip r:embed="rId3"/>
          <a:srcRect l="7136" r="17819" b="2"/>
          <a:stretch/>
        </p:blipFill>
        <p:spPr>
          <a:xfrm>
            <a:off x="8898128" y="10"/>
            <a:ext cx="3293877" cy="2743202"/>
          </a:xfrm>
          <a:custGeom>
            <a:avLst/>
            <a:gdLst/>
            <a:ahLst/>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p:spPr>
      </p:pic>
      <p:sp>
        <p:nvSpPr>
          <p:cNvPr id="53" name="Freeform: Shape 52">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7904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9AA09-3780-BCF6-92BC-61595CBAB8A8}"/>
              </a:ext>
            </a:extLst>
          </p:cNvPr>
          <p:cNvSpPr>
            <a:spLocks noGrp="1"/>
          </p:cNvSpPr>
          <p:nvPr>
            <p:ph type="title"/>
          </p:nvPr>
        </p:nvSpPr>
        <p:spPr>
          <a:xfrm>
            <a:off x="838201" y="345810"/>
            <a:ext cx="5120561" cy="1325563"/>
          </a:xfrm>
        </p:spPr>
        <p:txBody>
          <a:bodyPr>
            <a:normAutofit/>
          </a:bodyPr>
          <a:lstStyle/>
          <a:p>
            <a:r>
              <a:rPr lang="en-US" b="1" u="sng">
                <a:latin typeface="Franklin Gothic"/>
                <a:cs typeface="Calibri Light"/>
              </a:rPr>
              <a:t>Conclusion</a:t>
            </a:r>
            <a:endParaRPr lang="en-US" b="1" u="sng">
              <a:latin typeface="Franklin Gothic"/>
            </a:endParaRPr>
          </a:p>
        </p:txBody>
      </p:sp>
      <p:sp>
        <p:nvSpPr>
          <p:cNvPr id="3" name="Content Placeholder 2">
            <a:extLst>
              <a:ext uri="{FF2B5EF4-FFF2-40B4-BE49-F238E27FC236}">
                <a16:creationId xmlns:a16="http://schemas.microsoft.com/office/drawing/2014/main" id="{9ADDEAE4-1463-8A11-6176-3933DACA67EF}"/>
              </a:ext>
            </a:extLst>
          </p:cNvPr>
          <p:cNvSpPr>
            <a:spLocks noGrp="1"/>
          </p:cNvSpPr>
          <p:nvPr>
            <p:ph idx="1"/>
          </p:nvPr>
        </p:nvSpPr>
        <p:spPr>
          <a:xfrm>
            <a:off x="838201" y="1825625"/>
            <a:ext cx="4862156" cy="4380092"/>
          </a:xfrm>
        </p:spPr>
        <p:txBody>
          <a:bodyPr vert="horz" lIns="91440" tIns="45720" rIns="91440" bIns="45720" rtlCol="0" anchor="t">
            <a:normAutofit/>
          </a:bodyPr>
          <a:lstStyle/>
          <a:p>
            <a:r>
              <a:rPr lang="en-US" sz="2400" dirty="0">
                <a:ea typeface="+mn-lt"/>
                <a:cs typeface="+mn-lt"/>
              </a:rPr>
              <a:t>In conclusion, the development of a blockchain voting system using </a:t>
            </a:r>
            <a:r>
              <a:rPr lang="en-US" sz="2400" b="1" dirty="0">
                <a:ea typeface="+mn-lt"/>
                <a:cs typeface="+mn-lt"/>
              </a:rPr>
              <a:t>Ganache Truffle</a:t>
            </a:r>
            <a:r>
              <a:rPr lang="en-US" sz="2400" dirty="0">
                <a:ea typeface="+mn-lt"/>
                <a:cs typeface="+mn-lt"/>
              </a:rPr>
              <a:t> and </a:t>
            </a:r>
            <a:r>
              <a:rPr lang="en-US" sz="2400" b="1" err="1">
                <a:ea typeface="+mn-lt"/>
                <a:cs typeface="+mn-lt"/>
              </a:rPr>
              <a:t>Metamask</a:t>
            </a:r>
            <a:r>
              <a:rPr lang="en-US" sz="2400" b="1" dirty="0">
                <a:ea typeface="+mn-lt"/>
                <a:cs typeface="+mn-lt"/>
              </a:rPr>
              <a:t> </a:t>
            </a:r>
            <a:r>
              <a:rPr lang="en-US" sz="2400" dirty="0">
                <a:ea typeface="+mn-lt"/>
                <a:cs typeface="+mn-lt"/>
              </a:rPr>
              <a:t>holds great potential for revolutionizing the electoral process. The project focuses on leveraging the benefits of blockchain technology, such as </a:t>
            </a:r>
            <a:r>
              <a:rPr lang="en-US" sz="2400" b="1" dirty="0">
                <a:ea typeface="+mn-lt"/>
                <a:cs typeface="+mn-lt"/>
              </a:rPr>
              <a:t>transparency</a:t>
            </a:r>
            <a:r>
              <a:rPr lang="en-US" sz="2400" dirty="0">
                <a:ea typeface="+mn-lt"/>
                <a:cs typeface="+mn-lt"/>
              </a:rPr>
              <a:t>, </a:t>
            </a:r>
            <a:r>
              <a:rPr lang="en-US" sz="2400" b="1" dirty="0">
                <a:ea typeface="+mn-lt"/>
                <a:cs typeface="+mn-lt"/>
              </a:rPr>
              <a:t>immutability,</a:t>
            </a:r>
            <a:r>
              <a:rPr lang="en-US" sz="2400" dirty="0">
                <a:ea typeface="+mn-lt"/>
                <a:cs typeface="+mn-lt"/>
              </a:rPr>
              <a:t> and </a:t>
            </a:r>
            <a:r>
              <a:rPr lang="en-US" sz="2400" b="1" dirty="0">
                <a:ea typeface="+mn-lt"/>
                <a:cs typeface="+mn-lt"/>
              </a:rPr>
              <a:t>decentralized consensus</a:t>
            </a:r>
            <a:r>
              <a:rPr lang="en-US" sz="2400" dirty="0">
                <a:ea typeface="+mn-lt"/>
                <a:cs typeface="+mn-lt"/>
              </a:rPr>
              <a:t>, to enhance the integrity and efficiency of voting systems. </a:t>
            </a:r>
            <a:endParaRPr lang="en-US" sz="2400" dirty="0"/>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0CEB1C8D-1786-C8B1-2368-05E4A1F666F6}"/>
              </a:ext>
            </a:extLst>
          </p:cNvPr>
          <p:cNvPicPr>
            <a:picLocks noChangeAspect="1"/>
          </p:cNvPicPr>
          <p:nvPr/>
        </p:nvPicPr>
        <p:blipFill rotWithShape="1">
          <a:blip r:embed="rId2"/>
          <a:srcRect l="15712" r="19360"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5" name="Arc 2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5">
            <a:extLst>
              <a:ext uri="{FF2B5EF4-FFF2-40B4-BE49-F238E27FC236}">
                <a16:creationId xmlns:a16="http://schemas.microsoft.com/office/drawing/2014/main" id="{2934AD1B-6B7A-15D8-5035-09E745798598}"/>
              </a:ext>
            </a:extLst>
          </p:cNvPr>
          <p:cNvPicPr>
            <a:picLocks noChangeAspect="1"/>
          </p:cNvPicPr>
          <p:nvPr/>
        </p:nvPicPr>
        <p:blipFill rotWithShape="1">
          <a:blip r:embed="rId3"/>
          <a:srcRect l="10600" r="7204"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34367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12F8743A-0EEB-BD8D-6E85-F8BAF2EAF147}"/>
              </a:ext>
            </a:extLst>
          </p:cNvPr>
          <p:cNvPicPr>
            <a:picLocks noChangeAspect="1"/>
          </p:cNvPicPr>
          <p:nvPr/>
        </p:nvPicPr>
        <p:blipFill rotWithShape="1">
          <a:blip r:embed="rId2"/>
          <a:srcRect l="23011" t="514" r="-2" b="8576"/>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ACEB24-CF7A-B4A8-8BA0-D34B9FC48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solidFill>
                  <a:schemeClr val="bg1"/>
                </a:solidFill>
              </a:rPr>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90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Block chain E-Voting System</vt:lpstr>
      <vt:lpstr>Introduction:</vt:lpstr>
      <vt:lpstr>Working and Implementation</vt:lpstr>
      <vt:lpstr>Information and Data Storage</vt:lpstr>
      <vt:lpstr>Benefits over Traditional Voting</vt:lpstr>
      <vt:lpstr>Future Enhancements</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381</cp:revision>
  <dcterms:created xsi:type="dcterms:W3CDTF">2023-06-27T15:04:42Z</dcterms:created>
  <dcterms:modified xsi:type="dcterms:W3CDTF">2023-06-30T05:58:24Z</dcterms:modified>
</cp:coreProperties>
</file>