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6" r:id="rId8"/>
    <p:sldId id="262" r:id="rId9"/>
    <p:sldId id="265" r:id="rId10"/>
  </p:sldIdLst>
  <p:sldSz cx="14630400" cy="8229600"/>
  <p:notesSz cx="8229600" cy="14630400"/>
  <p:embeddedFontLst>
    <p:embeddedFont>
      <p:font typeface="Barlow Bold" panose="00000800000000000000" pitchFamily="2" charset="0"/>
      <p:bold r:id="rId12"/>
    </p:embeddedFont>
    <p:embeddedFont>
      <p:font typeface="Montserrat" panose="00000500000000000000" pitchFamily="2" charset="0"/>
      <p:regular r:id="rId13"/>
      <p:bold r:id="rId14"/>
    </p:embeddedFont>
    <p:embeddedFont>
      <p:font typeface="Source Sans Pro" panose="020B0503030403020204"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68F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4610"/>
  </p:normalViewPr>
  <p:slideViewPr>
    <p:cSldViewPr snapToGrid="0" snapToObjects="1">
      <p:cViewPr varScale="1">
        <p:scale>
          <a:sx n="65" d="100"/>
          <a:sy n="65" d="100"/>
        </p:scale>
        <p:origin x="83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861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E8CDA-E8B5-83A5-91DC-53CC39237A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E5625C-1747-4DD6-325C-9F627CF9DF1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D0F95B-29B1-094A-3BF1-B61C2CDFA6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8CE11F-2A19-9683-7940-239144606195}"/>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5799697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EEEFF5"/>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58309" y="2536508"/>
            <a:ext cx="7627382" cy="2138124"/>
          </a:xfrm>
          <a:prstGeom prst="rect">
            <a:avLst/>
          </a:prstGeom>
          <a:noFill/>
          <a:ln/>
        </p:spPr>
        <p:txBody>
          <a:bodyPr wrap="squar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Elevating Library Management with Data-Driven Insights</a:t>
            </a:r>
            <a:endParaRPr lang="en-US" sz="4450" dirty="0"/>
          </a:p>
        </p:txBody>
      </p:sp>
      <p:sp>
        <p:nvSpPr>
          <p:cNvPr id="4" name="Text 1"/>
          <p:cNvSpPr/>
          <p:nvPr/>
        </p:nvSpPr>
        <p:spPr>
          <a:xfrm>
            <a:off x="758309" y="4999553"/>
            <a:ext cx="76273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 comprehensive overview of our interactive dashboard for optimising school library operations.</a:t>
            </a:r>
            <a:endParaRPr lang="en-US" sz="1700" dirty="0"/>
          </a:p>
        </p:txBody>
      </p:sp>
      <p:sp>
        <p:nvSpPr>
          <p:cNvPr id="5" name="TextBox 4">
            <a:extLst>
              <a:ext uri="{FF2B5EF4-FFF2-40B4-BE49-F238E27FC236}">
                <a16:creationId xmlns:a16="http://schemas.microsoft.com/office/drawing/2014/main" id="{732B640E-450F-2610-CAB2-AAE89C954FB0}"/>
              </a:ext>
            </a:extLst>
          </p:cNvPr>
          <p:cNvSpPr txBox="1"/>
          <p:nvPr/>
        </p:nvSpPr>
        <p:spPr>
          <a:xfrm>
            <a:off x="758308" y="6289287"/>
            <a:ext cx="5754003" cy="492443"/>
          </a:xfrm>
          <a:prstGeom prst="rect">
            <a:avLst/>
          </a:prstGeom>
          <a:noFill/>
        </p:spPr>
        <p:txBody>
          <a:bodyPr wrap="square" rtlCol="0">
            <a:spAutoFit/>
          </a:bodyPr>
          <a:lstStyle/>
          <a:p>
            <a:r>
              <a:rPr lang="en-US" sz="2600" b="1" dirty="0">
                <a:solidFill>
                  <a:srgbClr val="7068F4"/>
                </a:solidFill>
              </a:rPr>
              <a:t>Aryan Aman</a:t>
            </a:r>
            <a:endParaRPr lang="en-IN" sz="2600" b="1" dirty="0">
              <a:solidFill>
                <a:srgbClr val="7068F4"/>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58309" y="1581745"/>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Problem &amp; Objective</a:t>
            </a:r>
            <a:endParaRPr lang="en-US" sz="2200" dirty="0"/>
          </a:p>
        </p:txBody>
      </p:sp>
      <p:sp>
        <p:nvSpPr>
          <p:cNvPr id="3" name="Text 1"/>
          <p:cNvSpPr/>
          <p:nvPr/>
        </p:nvSpPr>
        <p:spPr>
          <a:xfrm>
            <a:off x="758309" y="2154555"/>
            <a:ext cx="8047196" cy="712708"/>
          </a:xfrm>
          <a:prstGeom prst="rect">
            <a:avLst/>
          </a:prstGeom>
          <a:noFill/>
          <a:ln/>
        </p:spPr>
        <p:txBody>
          <a:bodyPr wrap="none" lIns="0" tIns="0" rIns="0" bIns="0" rtlCol="0" anchor="t"/>
          <a:lstStyle/>
          <a:p>
            <a:pPr marL="0" indent="0" algn="l">
              <a:lnSpc>
                <a:spcPts val="5600"/>
              </a:lnSpc>
              <a:buNone/>
            </a:pPr>
            <a:r>
              <a:rPr lang="en-US" sz="4450" dirty="0">
                <a:solidFill>
                  <a:srgbClr val="7068F4"/>
                </a:solidFill>
              </a:rPr>
              <a:t>School Library Usage Dashboard</a:t>
            </a:r>
          </a:p>
        </p:txBody>
      </p:sp>
      <p:sp>
        <p:nvSpPr>
          <p:cNvPr id="4" name="Text 2"/>
          <p:cNvSpPr/>
          <p:nvPr/>
        </p:nvSpPr>
        <p:spPr>
          <a:xfrm>
            <a:off x="758309" y="3192185"/>
            <a:ext cx="11508032" cy="1040130"/>
          </a:xfrm>
          <a:prstGeom prst="rect">
            <a:avLst/>
          </a:prstGeom>
          <a:noFill/>
          <a:ln/>
        </p:spPr>
        <p:txBody>
          <a:bodyPr wrap="square" lIns="0" tIns="0" rIns="0" bIns="0" rtlCol="0" anchor="t"/>
          <a:lstStyle/>
          <a:p>
            <a:pPr marL="0" indent="0" algn="l">
              <a:lnSpc>
                <a:spcPts val="2700"/>
              </a:lnSpc>
              <a:buNone/>
            </a:pPr>
            <a:r>
              <a:rPr lang="en-US" sz="2000" dirty="0">
                <a:solidFill>
                  <a:srgbClr val="272525"/>
                </a:solidFill>
                <a:latin typeface="Montserrat" pitchFamily="34" charset="0"/>
                <a:ea typeface="Montserrat" pitchFamily="34" charset="-122"/>
                <a:cs typeface="Montserrat" pitchFamily="34" charset="-120"/>
              </a:rPr>
              <a:t>The objective is to develop an interactive dashboard for school library administrators and librarians. This tool will centralise the monitoring of book borrowing and return activities, providing actionable insights to enhance efficiency and resource allocation.</a:t>
            </a:r>
            <a:endParaRPr lang="en-US" sz="2000" dirty="0"/>
          </a:p>
        </p:txBody>
      </p:sp>
      <p:pic>
        <p:nvPicPr>
          <p:cNvPr id="16" name="Picture 15">
            <a:extLst>
              <a:ext uri="{FF2B5EF4-FFF2-40B4-BE49-F238E27FC236}">
                <a16:creationId xmlns:a16="http://schemas.microsoft.com/office/drawing/2014/main" id="{EEBC8C5F-E47F-25E9-569C-BE003B875FF2}"/>
              </a:ext>
            </a:extLst>
          </p:cNvPr>
          <p:cNvPicPr>
            <a:picLocks noChangeAspect="1"/>
          </p:cNvPicPr>
          <p:nvPr/>
        </p:nvPicPr>
        <p:blipFill>
          <a:blip r:embed="rId3"/>
          <a:stretch>
            <a:fillRect/>
          </a:stretch>
        </p:blipFill>
        <p:spPr>
          <a:xfrm>
            <a:off x="11752443" y="7783550"/>
            <a:ext cx="2877957" cy="43489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8309" y="810458"/>
            <a:ext cx="6460093"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Technology Stack &amp; Tools</a:t>
            </a:r>
            <a:endParaRPr lang="en-US" sz="4450" dirty="0"/>
          </a:p>
        </p:txBody>
      </p:sp>
      <p:sp>
        <p:nvSpPr>
          <p:cNvPr id="3" name="Text 1"/>
          <p:cNvSpPr/>
          <p:nvPr/>
        </p:nvSpPr>
        <p:spPr>
          <a:xfrm>
            <a:off x="758309" y="1956435"/>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Our dashboard development leverages a robust set of Python-based tools, chosen for their efficiency in data handling, visualisation, and deployment. This stack ensures a scalable and interactive solution.</a:t>
            </a:r>
            <a:endParaRPr lang="en-US" sz="1700" dirty="0"/>
          </a:p>
        </p:txBody>
      </p:sp>
      <p:pic>
        <p:nvPicPr>
          <p:cNvPr id="4" name="Image 0" descr="preencoded.png"/>
          <p:cNvPicPr>
            <a:picLocks noChangeAspect="1"/>
          </p:cNvPicPr>
          <p:nvPr/>
        </p:nvPicPr>
        <p:blipFill>
          <a:blip r:embed="rId3"/>
          <a:stretch>
            <a:fillRect/>
          </a:stretch>
        </p:blipFill>
        <p:spPr>
          <a:xfrm>
            <a:off x="758309" y="2893576"/>
            <a:ext cx="541615" cy="541615"/>
          </a:xfrm>
          <a:prstGeom prst="rect">
            <a:avLst/>
          </a:prstGeom>
        </p:spPr>
      </p:pic>
      <p:sp>
        <p:nvSpPr>
          <p:cNvPr id="5" name="Text 2"/>
          <p:cNvSpPr/>
          <p:nvPr/>
        </p:nvSpPr>
        <p:spPr>
          <a:xfrm>
            <a:off x="758309" y="370593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Python</a:t>
            </a:r>
            <a:endParaRPr lang="en-US" sz="2200" dirty="0"/>
          </a:p>
        </p:txBody>
      </p:sp>
      <p:sp>
        <p:nvSpPr>
          <p:cNvPr id="6" name="Text 3"/>
          <p:cNvSpPr/>
          <p:nvPr/>
        </p:nvSpPr>
        <p:spPr>
          <a:xfrm>
            <a:off x="758309" y="4192072"/>
            <a:ext cx="419076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Core programming language for data processing and backend logic.</a:t>
            </a:r>
            <a:endParaRPr lang="en-US" sz="1700" dirty="0"/>
          </a:p>
        </p:txBody>
      </p:sp>
      <p:pic>
        <p:nvPicPr>
          <p:cNvPr id="7" name="Image 1" descr="preencoded.png"/>
          <p:cNvPicPr>
            <a:picLocks noChangeAspect="1"/>
          </p:cNvPicPr>
          <p:nvPr/>
        </p:nvPicPr>
        <p:blipFill>
          <a:blip r:embed="rId4"/>
          <a:stretch>
            <a:fillRect/>
          </a:stretch>
        </p:blipFill>
        <p:spPr>
          <a:xfrm>
            <a:off x="5219819" y="2893576"/>
            <a:ext cx="541615" cy="541615"/>
          </a:xfrm>
          <a:prstGeom prst="rect">
            <a:avLst/>
          </a:prstGeom>
        </p:spPr>
      </p:pic>
      <p:sp>
        <p:nvSpPr>
          <p:cNvPr id="8" name="Text 4"/>
          <p:cNvSpPr/>
          <p:nvPr/>
        </p:nvSpPr>
        <p:spPr>
          <a:xfrm>
            <a:off x="5219819" y="3705939"/>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Pandas</a:t>
            </a:r>
            <a:endParaRPr lang="en-US" sz="2200" dirty="0"/>
          </a:p>
        </p:txBody>
      </p:sp>
      <p:sp>
        <p:nvSpPr>
          <p:cNvPr id="9" name="Text 5"/>
          <p:cNvSpPr/>
          <p:nvPr/>
        </p:nvSpPr>
        <p:spPr>
          <a:xfrm>
            <a:off x="5219819" y="4192072"/>
            <a:ext cx="419076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Essential for efficient data manipulation and analysis.</a:t>
            </a:r>
            <a:endParaRPr lang="en-US" sz="1700" dirty="0"/>
          </a:p>
        </p:txBody>
      </p:sp>
      <p:pic>
        <p:nvPicPr>
          <p:cNvPr id="10" name="Image 2" descr="preencoded.png"/>
          <p:cNvPicPr>
            <a:picLocks noChangeAspect="1"/>
          </p:cNvPicPr>
          <p:nvPr/>
        </p:nvPicPr>
        <p:blipFill>
          <a:blip r:embed="rId5"/>
          <a:stretch>
            <a:fillRect/>
          </a:stretch>
        </p:blipFill>
        <p:spPr>
          <a:xfrm>
            <a:off x="9681329" y="2893576"/>
            <a:ext cx="541615" cy="541615"/>
          </a:xfrm>
          <a:prstGeom prst="rect">
            <a:avLst/>
          </a:prstGeom>
        </p:spPr>
      </p:pic>
      <p:sp>
        <p:nvSpPr>
          <p:cNvPr id="11" name="Text 6"/>
          <p:cNvSpPr/>
          <p:nvPr/>
        </p:nvSpPr>
        <p:spPr>
          <a:xfrm>
            <a:off x="9681329" y="3705939"/>
            <a:ext cx="3297912"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Matplotlib/Seaborn/Plotly</a:t>
            </a:r>
            <a:endParaRPr lang="en-US" sz="2200" dirty="0"/>
          </a:p>
        </p:txBody>
      </p:sp>
      <p:sp>
        <p:nvSpPr>
          <p:cNvPr id="12" name="Text 7"/>
          <p:cNvSpPr/>
          <p:nvPr/>
        </p:nvSpPr>
        <p:spPr>
          <a:xfrm>
            <a:off x="9681329" y="4192072"/>
            <a:ext cx="419076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Used for creating diverse and insightful data visualisations.</a:t>
            </a:r>
            <a:endParaRPr lang="en-US" sz="1700" dirty="0"/>
          </a:p>
        </p:txBody>
      </p:sp>
      <p:pic>
        <p:nvPicPr>
          <p:cNvPr id="13" name="Image 3" descr="preencoded.png"/>
          <p:cNvPicPr>
            <a:picLocks noChangeAspect="1"/>
          </p:cNvPicPr>
          <p:nvPr/>
        </p:nvPicPr>
        <p:blipFill>
          <a:blip r:embed="rId6"/>
          <a:stretch>
            <a:fillRect/>
          </a:stretch>
        </p:blipFill>
        <p:spPr>
          <a:xfrm>
            <a:off x="758309" y="5427107"/>
            <a:ext cx="541615" cy="541615"/>
          </a:xfrm>
          <a:prstGeom prst="rect">
            <a:avLst/>
          </a:prstGeom>
        </p:spPr>
      </p:pic>
      <p:sp>
        <p:nvSpPr>
          <p:cNvPr id="14" name="Text 8"/>
          <p:cNvSpPr/>
          <p:nvPr/>
        </p:nvSpPr>
        <p:spPr>
          <a:xfrm>
            <a:off x="758309" y="623947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Streamlit</a:t>
            </a:r>
            <a:endParaRPr lang="en-US" sz="2200" dirty="0"/>
          </a:p>
        </p:txBody>
      </p:sp>
      <p:sp>
        <p:nvSpPr>
          <p:cNvPr id="15" name="Text 9"/>
          <p:cNvSpPr/>
          <p:nvPr/>
        </p:nvSpPr>
        <p:spPr>
          <a:xfrm>
            <a:off x="758309" y="6725603"/>
            <a:ext cx="419076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Facilitates quick development of interactive web-based dashboards.</a:t>
            </a:r>
            <a:endParaRPr lang="en-US" sz="1700" dirty="0"/>
          </a:p>
        </p:txBody>
      </p:sp>
      <p:pic>
        <p:nvPicPr>
          <p:cNvPr id="16" name="Image 4" descr="preencoded.png"/>
          <p:cNvPicPr>
            <a:picLocks noChangeAspect="1"/>
          </p:cNvPicPr>
          <p:nvPr/>
        </p:nvPicPr>
        <p:blipFill>
          <a:blip r:embed="rId7"/>
          <a:stretch>
            <a:fillRect/>
          </a:stretch>
        </p:blipFill>
        <p:spPr>
          <a:xfrm>
            <a:off x="5219819" y="5427107"/>
            <a:ext cx="541615" cy="541615"/>
          </a:xfrm>
          <a:prstGeom prst="rect">
            <a:avLst/>
          </a:prstGeom>
        </p:spPr>
      </p:pic>
      <p:sp>
        <p:nvSpPr>
          <p:cNvPr id="17" name="Text 10"/>
          <p:cNvSpPr/>
          <p:nvPr/>
        </p:nvSpPr>
        <p:spPr>
          <a:xfrm>
            <a:off x="5219819" y="6239470"/>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Jupyter Notebook</a:t>
            </a:r>
            <a:endParaRPr lang="en-US" sz="2200" dirty="0"/>
          </a:p>
        </p:txBody>
      </p:sp>
      <p:sp>
        <p:nvSpPr>
          <p:cNvPr id="18" name="Text 11"/>
          <p:cNvSpPr/>
          <p:nvPr/>
        </p:nvSpPr>
        <p:spPr>
          <a:xfrm>
            <a:off x="5219819" y="6725603"/>
            <a:ext cx="419076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Utilised for exploratory data analysis and prototyping.</a:t>
            </a:r>
            <a:endParaRPr lang="en-US" sz="1700" dirty="0"/>
          </a:p>
        </p:txBody>
      </p:sp>
      <p:pic>
        <p:nvPicPr>
          <p:cNvPr id="19" name="Picture 18">
            <a:extLst>
              <a:ext uri="{FF2B5EF4-FFF2-40B4-BE49-F238E27FC236}">
                <a16:creationId xmlns:a16="http://schemas.microsoft.com/office/drawing/2014/main" id="{BC08E426-0F5D-1CEA-CD46-FE686C3C1F08}"/>
              </a:ext>
            </a:extLst>
          </p:cNvPr>
          <p:cNvPicPr>
            <a:picLocks noChangeAspect="1"/>
          </p:cNvPicPr>
          <p:nvPr/>
        </p:nvPicPr>
        <p:blipFill>
          <a:blip r:embed="rId8"/>
          <a:stretch>
            <a:fillRect/>
          </a:stretch>
        </p:blipFill>
        <p:spPr>
          <a:xfrm>
            <a:off x="11752443" y="7783550"/>
            <a:ext cx="2877957" cy="43489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62201" y="363141"/>
            <a:ext cx="4908113" cy="434340"/>
          </a:xfrm>
          <a:prstGeom prst="rect">
            <a:avLst/>
          </a:prstGeom>
          <a:noFill/>
          <a:ln/>
        </p:spPr>
        <p:txBody>
          <a:bodyPr wrap="none" lIns="0" tIns="0" rIns="0" bIns="0" rtlCol="0" anchor="t"/>
          <a:lstStyle/>
          <a:p>
            <a:pPr marL="0" indent="0" algn="l">
              <a:lnSpc>
                <a:spcPts val="3400"/>
              </a:lnSpc>
              <a:buNone/>
            </a:pPr>
            <a:r>
              <a:rPr lang="en-US" sz="2700" b="1" dirty="0">
                <a:solidFill>
                  <a:srgbClr val="7068F4"/>
                </a:solidFill>
                <a:latin typeface="Barlow Bold" pitchFamily="34" charset="0"/>
                <a:ea typeface="Barlow Bold" pitchFamily="34" charset="-122"/>
                <a:cs typeface="Barlow Bold" pitchFamily="34" charset="-120"/>
              </a:rPr>
              <a:t>Dataset Overview &amp; Preparation</a:t>
            </a:r>
            <a:endParaRPr lang="en-US" sz="2700" dirty="0"/>
          </a:p>
        </p:txBody>
      </p:sp>
      <p:sp>
        <p:nvSpPr>
          <p:cNvPr id="3" name="Text 1"/>
          <p:cNvSpPr/>
          <p:nvPr/>
        </p:nvSpPr>
        <p:spPr>
          <a:xfrm>
            <a:off x="462201" y="1061561"/>
            <a:ext cx="13705999" cy="422434"/>
          </a:xfrm>
          <a:prstGeom prst="rect">
            <a:avLst/>
          </a:prstGeom>
          <a:noFill/>
          <a:ln/>
        </p:spPr>
        <p:txBody>
          <a:bodyPr wrap="square" lIns="0" tIns="0" rIns="0" bIns="0" rtlCol="0" anchor="t"/>
          <a:lstStyle/>
          <a:p>
            <a:pPr marL="0" indent="0" algn="l">
              <a:lnSpc>
                <a:spcPts val="1650"/>
              </a:lnSpc>
              <a:buNone/>
            </a:pPr>
            <a:r>
              <a:rPr lang="en-US" sz="1600" dirty="0">
                <a:solidFill>
                  <a:srgbClr val="272525"/>
                </a:solidFill>
                <a:latin typeface="Montserrat" pitchFamily="34" charset="0"/>
                <a:ea typeface="Montserrat" pitchFamily="34" charset="-122"/>
                <a:cs typeface="Montserrat" pitchFamily="34" charset="-120"/>
              </a:rPr>
              <a:t>The dashboard is powered by a comprehensive dataset containing over 1,000 entries, meticulously generated to simulate realistic library activities. This synthetic data ensures robust testing and demonstration of all dashboard functionalities.</a:t>
            </a:r>
            <a:endParaRPr lang="en-US" sz="1600" dirty="0"/>
          </a:p>
        </p:txBody>
      </p:sp>
      <p:sp>
        <p:nvSpPr>
          <p:cNvPr id="4" name="Text 2"/>
          <p:cNvSpPr/>
          <p:nvPr/>
        </p:nvSpPr>
        <p:spPr>
          <a:xfrm>
            <a:off x="462201" y="1764506"/>
            <a:ext cx="1737598" cy="217051"/>
          </a:xfrm>
          <a:prstGeom prst="rect">
            <a:avLst/>
          </a:prstGeom>
          <a:noFill/>
          <a:ln/>
        </p:spPr>
        <p:txBody>
          <a:bodyPr wrap="none" lIns="0" tIns="0" rIns="0" bIns="0" rtlCol="0" anchor="t"/>
          <a:lstStyle/>
          <a:p>
            <a:pPr marL="0" indent="0" algn="l">
              <a:lnSpc>
                <a:spcPts val="1700"/>
              </a:lnSpc>
              <a:buNone/>
            </a:pPr>
            <a:r>
              <a:rPr lang="en-US" sz="2400" b="1" dirty="0">
                <a:solidFill>
                  <a:srgbClr val="7068F4"/>
                </a:solidFill>
                <a:latin typeface="Barlow Bold" pitchFamily="34" charset="0"/>
                <a:ea typeface="Barlow Bold" pitchFamily="34" charset="-122"/>
                <a:cs typeface="Barlow Bold" pitchFamily="34" charset="-120"/>
              </a:rPr>
              <a:t>Key Data Fields</a:t>
            </a:r>
            <a:endParaRPr lang="en-US" sz="2400" dirty="0"/>
          </a:p>
        </p:txBody>
      </p:sp>
      <p:sp>
        <p:nvSpPr>
          <p:cNvPr id="5" name="Text 3"/>
          <p:cNvSpPr/>
          <p:nvPr/>
        </p:nvSpPr>
        <p:spPr>
          <a:xfrm>
            <a:off x="462201" y="2091296"/>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Book ID :</a:t>
            </a:r>
            <a:r>
              <a:rPr lang="en-US" dirty="0">
                <a:solidFill>
                  <a:srgbClr val="272525"/>
                </a:solidFill>
                <a:latin typeface="Montserrat" pitchFamily="34" charset="0"/>
                <a:ea typeface="Montserrat" pitchFamily="34" charset="-122"/>
                <a:cs typeface="Montserrat" pitchFamily="34" charset="-120"/>
              </a:rPr>
              <a:t> Unique identifier for each book.</a:t>
            </a:r>
            <a:endParaRPr lang="en-US" dirty="0"/>
          </a:p>
        </p:txBody>
      </p:sp>
      <p:sp>
        <p:nvSpPr>
          <p:cNvPr id="6" name="Text 4"/>
          <p:cNvSpPr/>
          <p:nvPr/>
        </p:nvSpPr>
        <p:spPr>
          <a:xfrm>
            <a:off x="462201" y="2481954"/>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Title :</a:t>
            </a:r>
            <a:r>
              <a:rPr lang="en-US" dirty="0">
                <a:solidFill>
                  <a:srgbClr val="272525"/>
                </a:solidFill>
                <a:latin typeface="Montserrat" pitchFamily="34" charset="0"/>
                <a:ea typeface="Montserrat" pitchFamily="34" charset="-122"/>
                <a:cs typeface="Montserrat" pitchFamily="34" charset="-120"/>
              </a:rPr>
              <a:t> Name of the book.</a:t>
            </a:r>
            <a:endParaRPr lang="en-US" dirty="0"/>
          </a:p>
        </p:txBody>
      </p:sp>
      <p:sp>
        <p:nvSpPr>
          <p:cNvPr id="7" name="Text 5"/>
          <p:cNvSpPr/>
          <p:nvPr/>
        </p:nvSpPr>
        <p:spPr>
          <a:xfrm>
            <a:off x="462201" y="2895344"/>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Genre :</a:t>
            </a:r>
            <a:r>
              <a:rPr lang="en-US" dirty="0">
                <a:solidFill>
                  <a:srgbClr val="272525"/>
                </a:solidFill>
                <a:latin typeface="Montserrat" pitchFamily="34" charset="0"/>
                <a:ea typeface="Montserrat" pitchFamily="34" charset="-122"/>
                <a:cs typeface="Montserrat" pitchFamily="34" charset="-120"/>
              </a:rPr>
              <a:t> Categorisation (e.g., Fiction, Science, History).</a:t>
            </a:r>
            <a:endParaRPr lang="en-US" dirty="0"/>
          </a:p>
        </p:txBody>
      </p:sp>
      <p:sp>
        <p:nvSpPr>
          <p:cNvPr id="8" name="Text 6"/>
          <p:cNvSpPr/>
          <p:nvPr/>
        </p:nvSpPr>
        <p:spPr>
          <a:xfrm>
            <a:off x="454580" y="3338494"/>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Borrower Name :</a:t>
            </a:r>
            <a:r>
              <a:rPr lang="en-US" dirty="0">
                <a:solidFill>
                  <a:srgbClr val="272525"/>
                </a:solidFill>
                <a:latin typeface="Montserrat" pitchFamily="34" charset="0"/>
                <a:ea typeface="Montserrat" pitchFamily="34" charset="-122"/>
                <a:cs typeface="Montserrat" pitchFamily="34" charset="-120"/>
              </a:rPr>
              <a:t> Name of the student or staff member.</a:t>
            </a:r>
            <a:endParaRPr lang="en-US" dirty="0"/>
          </a:p>
        </p:txBody>
      </p:sp>
      <p:sp>
        <p:nvSpPr>
          <p:cNvPr id="9" name="Text 7"/>
          <p:cNvSpPr/>
          <p:nvPr/>
        </p:nvSpPr>
        <p:spPr>
          <a:xfrm>
            <a:off x="462201" y="3784915"/>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Borrow Date :</a:t>
            </a:r>
            <a:r>
              <a:rPr lang="en-US" dirty="0">
                <a:solidFill>
                  <a:srgbClr val="272525"/>
                </a:solidFill>
                <a:latin typeface="Montserrat" pitchFamily="34" charset="0"/>
                <a:ea typeface="Montserrat" pitchFamily="34" charset="-122"/>
                <a:cs typeface="Montserrat" pitchFamily="34" charset="-120"/>
              </a:rPr>
              <a:t> Date the book was borrowed.</a:t>
            </a:r>
            <a:endParaRPr lang="en-US" dirty="0"/>
          </a:p>
        </p:txBody>
      </p:sp>
      <p:sp>
        <p:nvSpPr>
          <p:cNvPr id="10" name="Text 8"/>
          <p:cNvSpPr/>
          <p:nvPr/>
        </p:nvSpPr>
        <p:spPr>
          <a:xfrm>
            <a:off x="454580" y="4255323"/>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Return Date :</a:t>
            </a:r>
            <a:r>
              <a:rPr lang="en-US" dirty="0">
                <a:solidFill>
                  <a:srgbClr val="272525"/>
                </a:solidFill>
                <a:latin typeface="Montserrat" pitchFamily="34" charset="0"/>
                <a:ea typeface="Montserrat" pitchFamily="34" charset="-122"/>
                <a:cs typeface="Montserrat" pitchFamily="34" charset="-120"/>
              </a:rPr>
              <a:t> Expected or actual return date.</a:t>
            </a:r>
            <a:endParaRPr lang="en-US" dirty="0"/>
          </a:p>
        </p:txBody>
      </p:sp>
      <p:sp>
        <p:nvSpPr>
          <p:cNvPr id="11" name="Text 9"/>
          <p:cNvSpPr/>
          <p:nvPr/>
        </p:nvSpPr>
        <p:spPr>
          <a:xfrm>
            <a:off x="454580" y="4773706"/>
            <a:ext cx="6691908" cy="211217"/>
          </a:xfrm>
          <a:prstGeom prst="rect">
            <a:avLst/>
          </a:prstGeom>
          <a:noFill/>
          <a:ln/>
        </p:spPr>
        <p:txBody>
          <a:bodyPr wrap="none" lIns="0" tIns="0" rIns="0" bIns="0" rtlCol="0" anchor="t"/>
          <a:lstStyle/>
          <a:p>
            <a:pPr marL="342900" indent="-342900" algn="l">
              <a:lnSpc>
                <a:spcPts val="1650"/>
              </a:lnSpc>
              <a:buSzPct val="100000"/>
              <a:buChar char="•"/>
            </a:pPr>
            <a:r>
              <a:rPr lang="en-US" b="1" dirty="0">
                <a:solidFill>
                  <a:srgbClr val="272525"/>
                </a:solidFill>
                <a:latin typeface="Montserrat" pitchFamily="34" charset="0"/>
                <a:ea typeface="Montserrat" pitchFamily="34" charset="-122"/>
                <a:cs typeface="Montserrat" pitchFamily="34" charset="-120"/>
              </a:rPr>
              <a:t>Status: </a:t>
            </a:r>
            <a:r>
              <a:rPr lang="en-US" dirty="0">
                <a:solidFill>
                  <a:srgbClr val="272525"/>
                </a:solidFill>
                <a:latin typeface="Montserrat" pitchFamily="34" charset="0"/>
                <a:ea typeface="Montserrat" pitchFamily="34" charset="-122"/>
                <a:cs typeface="Montserrat" pitchFamily="34" charset="-120"/>
              </a:rPr>
              <a:t> Current state (Borrowed, Returned, Overdue).</a:t>
            </a:r>
            <a:endParaRPr lang="en-US" dirty="0"/>
          </a:p>
        </p:txBody>
      </p:sp>
      <p:sp>
        <p:nvSpPr>
          <p:cNvPr id="13" name="Text 10"/>
          <p:cNvSpPr/>
          <p:nvPr/>
        </p:nvSpPr>
        <p:spPr>
          <a:xfrm>
            <a:off x="7483912" y="8621316"/>
            <a:ext cx="6691908" cy="211217"/>
          </a:xfrm>
          <a:prstGeom prst="rect">
            <a:avLst/>
          </a:prstGeom>
          <a:noFill/>
          <a:ln/>
        </p:spPr>
        <p:txBody>
          <a:bodyPr wrap="none" lIns="0" tIns="0" rIns="0" bIns="0" rtlCol="0" anchor="t"/>
          <a:lstStyle/>
          <a:p>
            <a:pPr marL="0" indent="0" algn="l">
              <a:lnSpc>
                <a:spcPts val="1650"/>
              </a:lnSpc>
              <a:buNone/>
            </a:pPr>
            <a:r>
              <a:rPr lang="en-US" sz="1000" b="1" dirty="0">
                <a:solidFill>
                  <a:srgbClr val="272525"/>
                </a:solidFill>
                <a:latin typeface="Montserrat" pitchFamily="34" charset="0"/>
                <a:ea typeface="Montserrat" pitchFamily="34" charset="-122"/>
                <a:cs typeface="Montserrat" pitchFamily="34" charset="-120"/>
              </a:rPr>
              <a:t>Dataset Size:</a:t>
            </a:r>
            <a:r>
              <a:rPr lang="en-US" sz="1000" dirty="0">
                <a:solidFill>
                  <a:srgbClr val="272525"/>
                </a:solidFill>
                <a:latin typeface="Montserrat" pitchFamily="34" charset="0"/>
                <a:ea typeface="Montserrat" pitchFamily="34" charset="-122"/>
                <a:cs typeface="Montserrat" pitchFamily="34" charset="-120"/>
              </a:rPr>
              <a:t> 1000+ entries, ensuring a broad range of data for analysis.</a:t>
            </a:r>
            <a:endParaRPr lang="en-US" sz="1000" dirty="0"/>
          </a:p>
        </p:txBody>
      </p:sp>
      <p:sp>
        <p:nvSpPr>
          <p:cNvPr id="14" name="Text 11"/>
          <p:cNvSpPr/>
          <p:nvPr/>
        </p:nvSpPr>
        <p:spPr>
          <a:xfrm>
            <a:off x="7483912" y="8951357"/>
            <a:ext cx="6691908" cy="422434"/>
          </a:xfrm>
          <a:prstGeom prst="rect">
            <a:avLst/>
          </a:prstGeom>
          <a:noFill/>
          <a:ln/>
        </p:spPr>
        <p:txBody>
          <a:bodyPr wrap="square" lIns="0" tIns="0" rIns="0" bIns="0" rtlCol="0" anchor="t"/>
          <a:lstStyle/>
          <a:p>
            <a:pPr marL="0" indent="0" algn="l">
              <a:lnSpc>
                <a:spcPts val="1650"/>
              </a:lnSpc>
              <a:buNone/>
            </a:pPr>
            <a:r>
              <a:rPr lang="en-US" sz="1000" b="1" dirty="0">
                <a:solidFill>
                  <a:srgbClr val="272525"/>
                </a:solidFill>
                <a:latin typeface="Montserrat" pitchFamily="34" charset="0"/>
                <a:ea typeface="Montserrat" pitchFamily="34" charset="-122"/>
                <a:cs typeface="Montserrat" pitchFamily="34" charset="-120"/>
              </a:rPr>
              <a:t>Data Generation:</a:t>
            </a:r>
            <a:r>
              <a:rPr lang="en-US" sz="1000" dirty="0">
                <a:solidFill>
                  <a:srgbClr val="272525"/>
                </a:solidFill>
                <a:latin typeface="Montserrat" pitchFamily="34" charset="0"/>
                <a:ea typeface="Montserrat" pitchFamily="34" charset="-122"/>
                <a:cs typeface="Montserrat" pitchFamily="34" charset="-120"/>
              </a:rPr>
              <a:t> Utilised the Python Faker library to produce realistic, synthetic data, safeguarding privacy while maintaining data integrity.</a:t>
            </a:r>
            <a:endParaRPr lang="en-US" sz="1000" dirty="0"/>
          </a:p>
        </p:txBody>
      </p:sp>
      <p:pic>
        <p:nvPicPr>
          <p:cNvPr id="16" name="Picture 15">
            <a:extLst>
              <a:ext uri="{FF2B5EF4-FFF2-40B4-BE49-F238E27FC236}">
                <a16:creationId xmlns:a16="http://schemas.microsoft.com/office/drawing/2014/main" id="{709570E5-24F8-2D1E-657F-2AC52E07B6EE}"/>
              </a:ext>
            </a:extLst>
          </p:cNvPr>
          <p:cNvPicPr>
            <a:picLocks noChangeAspect="1"/>
          </p:cNvPicPr>
          <p:nvPr/>
        </p:nvPicPr>
        <p:blipFill>
          <a:blip r:embed="rId3"/>
          <a:stretch>
            <a:fillRect/>
          </a:stretch>
        </p:blipFill>
        <p:spPr>
          <a:xfrm>
            <a:off x="7343414" y="1748075"/>
            <a:ext cx="6972904" cy="5738357"/>
          </a:xfrm>
          <a:prstGeom prst="rect">
            <a:avLst/>
          </a:prstGeom>
        </p:spPr>
      </p:pic>
      <p:pic>
        <p:nvPicPr>
          <p:cNvPr id="17" name="Picture 16">
            <a:extLst>
              <a:ext uri="{FF2B5EF4-FFF2-40B4-BE49-F238E27FC236}">
                <a16:creationId xmlns:a16="http://schemas.microsoft.com/office/drawing/2014/main" id="{91D13A8F-88D2-594E-E803-F6AEBCF89555}"/>
              </a:ext>
            </a:extLst>
          </p:cNvPr>
          <p:cNvPicPr>
            <a:picLocks noChangeAspect="1"/>
          </p:cNvPicPr>
          <p:nvPr/>
        </p:nvPicPr>
        <p:blipFill>
          <a:blip r:embed="rId4"/>
          <a:stretch>
            <a:fillRect/>
          </a:stretch>
        </p:blipFill>
        <p:spPr>
          <a:xfrm>
            <a:off x="11752443" y="7783550"/>
            <a:ext cx="2877957" cy="43489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1602581"/>
            <a:ext cx="635686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Core Dashboard Features</a:t>
            </a:r>
            <a:endParaRPr lang="en-US" sz="4450" dirty="0"/>
          </a:p>
        </p:txBody>
      </p:sp>
      <p:sp>
        <p:nvSpPr>
          <p:cNvPr id="3" name="Text 1"/>
          <p:cNvSpPr/>
          <p:nvPr/>
        </p:nvSpPr>
        <p:spPr>
          <a:xfrm>
            <a:off x="758309" y="2748558"/>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dashboard is designed for intuitive navigation and comprehensive data exploration, providing librarians with a powerful tool to manage their collections and track usage patterns effectively.</a:t>
            </a:r>
            <a:endParaRPr lang="en-US" sz="1700" dirty="0"/>
          </a:p>
        </p:txBody>
      </p:sp>
      <p:sp>
        <p:nvSpPr>
          <p:cNvPr id="4" name="Shape 2"/>
          <p:cNvSpPr/>
          <p:nvPr/>
        </p:nvSpPr>
        <p:spPr>
          <a:xfrm>
            <a:off x="758309" y="3685699"/>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5" name="Text 3"/>
          <p:cNvSpPr/>
          <p:nvPr/>
        </p:nvSpPr>
        <p:spPr>
          <a:xfrm>
            <a:off x="830997" y="3715643"/>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1</a:t>
            </a:r>
            <a:endParaRPr lang="en-US" sz="2650" dirty="0"/>
          </a:p>
        </p:txBody>
      </p:sp>
      <p:sp>
        <p:nvSpPr>
          <p:cNvPr id="6" name="Text 4"/>
          <p:cNvSpPr/>
          <p:nvPr/>
        </p:nvSpPr>
        <p:spPr>
          <a:xfrm>
            <a:off x="1462326" y="376011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Interactive Table View</a:t>
            </a:r>
            <a:endParaRPr lang="en-US" sz="2200" dirty="0"/>
          </a:p>
        </p:txBody>
      </p:sp>
      <p:sp>
        <p:nvSpPr>
          <p:cNvPr id="7" name="Text 5"/>
          <p:cNvSpPr/>
          <p:nvPr/>
        </p:nvSpPr>
        <p:spPr>
          <a:xfrm>
            <a:off x="1462326" y="4246245"/>
            <a:ext cx="5717500"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 sortable and searchable table displaying all borrowing activities in detail.</a:t>
            </a:r>
            <a:endParaRPr lang="en-US" sz="1700" dirty="0"/>
          </a:p>
        </p:txBody>
      </p:sp>
      <p:sp>
        <p:nvSpPr>
          <p:cNvPr id="8" name="Shape 6"/>
          <p:cNvSpPr/>
          <p:nvPr/>
        </p:nvSpPr>
        <p:spPr>
          <a:xfrm>
            <a:off x="7450574" y="3685699"/>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9" name="Text 7"/>
          <p:cNvSpPr/>
          <p:nvPr/>
        </p:nvSpPr>
        <p:spPr>
          <a:xfrm>
            <a:off x="7523262" y="3715643"/>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2</a:t>
            </a:r>
            <a:endParaRPr lang="en-US" sz="2650" dirty="0"/>
          </a:p>
        </p:txBody>
      </p:sp>
      <p:sp>
        <p:nvSpPr>
          <p:cNvPr id="10" name="Text 8"/>
          <p:cNvSpPr/>
          <p:nvPr/>
        </p:nvSpPr>
        <p:spPr>
          <a:xfrm>
            <a:off x="8154591" y="3760113"/>
            <a:ext cx="4245650"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Visualisation of Borrowing Trends</a:t>
            </a:r>
            <a:endParaRPr lang="en-US" sz="2200" dirty="0"/>
          </a:p>
        </p:txBody>
      </p:sp>
      <p:sp>
        <p:nvSpPr>
          <p:cNvPr id="11" name="Text 9"/>
          <p:cNvSpPr/>
          <p:nvPr/>
        </p:nvSpPr>
        <p:spPr>
          <a:xfrm>
            <a:off x="8154591" y="4246245"/>
            <a:ext cx="5717500"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Bar chart for most borrowed books and pie chart for genre distribution.</a:t>
            </a:r>
            <a:endParaRPr lang="en-US" sz="1700" dirty="0"/>
          </a:p>
        </p:txBody>
      </p:sp>
      <p:sp>
        <p:nvSpPr>
          <p:cNvPr id="12" name="Shape 10"/>
          <p:cNvSpPr/>
          <p:nvPr/>
        </p:nvSpPr>
        <p:spPr>
          <a:xfrm>
            <a:off x="758309" y="5372933"/>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3" name="Text 11"/>
          <p:cNvSpPr/>
          <p:nvPr/>
        </p:nvSpPr>
        <p:spPr>
          <a:xfrm>
            <a:off x="830997" y="5402878"/>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3</a:t>
            </a:r>
            <a:endParaRPr lang="en-US" sz="2650" dirty="0"/>
          </a:p>
        </p:txBody>
      </p:sp>
      <p:sp>
        <p:nvSpPr>
          <p:cNvPr id="14" name="Text 12"/>
          <p:cNvSpPr/>
          <p:nvPr/>
        </p:nvSpPr>
        <p:spPr>
          <a:xfrm>
            <a:off x="1462326" y="5447348"/>
            <a:ext cx="4322921"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Key Performance Indicators (KPIs)</a:t>
            </a:r>
            <a:endParaRPr lang="en-US" sz="2200" dirty="0"/>
          </a:p>
        </p:txBody>
      </p:sp>
      <p:sp>
        <p:nvSpPr>
          <p:cNvPr id="15" name="Text 13"/>
          <p:cNvSpPr/>
          <p:nvPr/>
        </p:nvSpPr>
        <p:spPr>
          <a:xfrm>
            <a:off x="1462326" y="5933480"/>
            <a:ext cx="5717500"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Instant display of total books borrowed and current overdue counts.</a:t>
            </a:r>
            <a:endParaRPr lang="en-US" sz="1700" dirty="0"/>
          </a:p>
        </p:txBody>
      </p:sp>
      <p:sp>
        <p:nvSpPr>
          <p:cNvPr id="16" name="Shape 14"/>
          <p:cNvSpPr/>
          <p:nvPr/>
        </p:nvSpPr>
        <p:spPr>
          <a:xfrm>
            <a:off x="7450574" y="5372933"/>
            <a:ext cx="487442" cy="487442"/>
          </a:xfrm>
          <a:prstGeom prst="roundRect">
            <a:avLst>
              <a:gd name="adj" fmla="val 40004"/>
            </a:avLst>
          </a:prstGeom>
          <a:solidFill>
            <a:srgbClr val="EEEFF5"/>
          </a:solidFill>
          <a:ln/>
          <a:effectLst>
            <a:outerShdw blurRad="53340" dist="26670" dir="13500000" algn="bl" rotWithShape="0">
              <a:srgbClr val="FFFFFF">
                <a:alpha val="70000"/>
              </a:srgbClr>
            </a:outerShdw>
          </a:effectLst>
        </p:spPr>
      </p:sp>
      <p:sp>
        <p:nvSpPr>
          <p:cNvPr id="17" name="Text 15"/>
          <p:cNvSpPr/>
          <p:nvPr/>
        </p:nvSpPr>
        <p:spPr>
          <a:xfrm>
            <a:off x="7523262" y="5402878"/>
            <a:ext cx="342067" cy="427553"/>
          </a:xfrm>
          <a:prstGeom prst="rect">
            <a:avLst/>
          </a:prstGeom>
          <a:noFill/>
          <a:ln/>
        </p:spPr>
        <p:txBody>
          <a:bodyPr wrap="none" lIns="0" tIns="0" rIns="0" bIns="0" rtlCol="0" anchor="t"/>
          <a:lstStyle/>
          <a:p>
            <a:pPr marL="0" indent="0" algn="ctr">
              <a:lnSpc>
                <a:spcPts val="2650"/>
              </a:lnSpc>
              <a:buNone/>
            </a:pPr>
            <a:r>
              <a:rPr lang="en-US" sz="2650" b="1" dirty="0">
                <a:solidFill>
                  <a:srgbClr val="272525"/>
                </a:solidFill>
                <a:latin typeface="Barlow Bold" pitchFamily="34" charset="0"/>
                <a:ea typeface="Barlow Bold" pitchFamily="34" charset="-122"/>
                <a:cs typeface="Barlow Bold" pitchFamily="34" charset="-120"/>
              </a:rPr>
              <a:t>4</a:t>
            </a:r>
            <a:endParaRPr lang="en-US" sz="2650" dirty="0"/>
          </a:p>
        </p:txBody>
      </p:sp>
      <p:sp>
        <p:nvSpPr>
          <p:cNvPr id="18" name="Text 16"/>
          <p:cNvSpPr/>
          <p:nvPr/>
        </p:nvSpPr>
        <p:spPr>
          <a:xfrm>
            <a:off x="8154591" y="5447348"/>
            <a:ext cx="3133725"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Dynamic Filters &amp; Export</a:t>
            </a:r>
            <a:endParaRPr lang="en-US" sz="2200" dirty="0"/>
          </a:p>
        </p:txBody>
      </p:sp>
      <p:sp>
        <p:nvSpPr>
          <p:cNvPr id="19" name="Text 17"/>
          <p:cNvSpPr/>
          <p:nvPr/>
        </p:nvSpPr>
        <p:spPr>
          <a:xfrm>
            <a:off x="8154591" y="5933480"/>
            <a:ext cx="5717500"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Ability to filter by borrow date, status, or search by title, with export to CSV option.</a:t>
            </a:r>
            <a:endParaRPr lang="en-US" sz="1700" dirty="0"/>
          </a:p>
        </p:txBody>
      </p:sp>
      <p:pic>
        <p:nvPicPr>
          <p:cNvPr id="20" name="Picture 19">
            <a:extLst>
              <a:ext uri="{FF2B5EF4-FFF2-40B4-BE49-F238E27FC236}">
                <a16:creationId xmlns:a16="http://schemas.microsoft.com/office/drawing/2014/main" id="{E938A5B0-EB9B-3782-1220-43A9F37325E9}"/>
              </a:ext>
            </a:extLst>
          </p:cNvPr>
          <p:cNvPicPr>
            <a:picLocks noChangeAspect="1"/>
          </p:cNvPicPr>
          <p:nvPr/>
        </p:nvPicPr>
        <p:blipFill>
          <a:blip r:embed="rId3"/>
          <a:stretch>
            <a:fillRect/>
          </a:stretch>
        </p:blipFill>
        <p:spPr>
          <a:xfrm>
            <a:off x="11752443" y="7783550"/>
            <a:ext cx="2877957" cy="43489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379095" y="297894"/>
            <a:ext cx="2958465"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Visualisation Highlights</a:t>
            </a:r>
            <a:endParaRPr lang="en-US" sz="2200" dirty="0"/>
          </a:p>
        </p:txBody>
      </p:sp>
      <p:sp>
        <p:nvSpPr>
          <p:cNvPr id="5" name="Text 2"/>
          <p:cNvSpPr/>
          <p:nvPr/>
        </p:nvSpPr>
        <p:spPr>
          <a:xfrm rot="10800000" flipV="1">
            <a:off x="369598" y="2573014"/>
            <a:ext cx="4302763" cy="420455"/>
          </a:xfrm>
          <a:prstGeom prst="rect">
            <a:avLst/>
          </a:prstGeom>
          <a:noFill/>
          <a:ln/>
        </p:spPr>
        <p:txBody>
          <a:bodyPr wrap="none" lIns="0" tIns="0" rIns="0" bIns="0" rtlCol="0" anchor="t"/>
          <a:lstStyle/>
          <a:p>
            <a:pPr marL="0" indent="0" algn="l">
              <a:lnSpc>
                <a:spcPts val="1400"/>
              </a:lnSpc>
              <a:buNone/>
            </a:pPr>
            <a:r>
              <a:rPr lang="en-US" b="1" dirty="0">
                <a:solidFill>
                  <a:srgbClr val="7068F4"/>
                </a:solidFill>
              </a:rPr>
              <a:t>Interactive Table: </a:t>
            </a:r>
            <a:r>
              <a:rPr lang="en-US" dirty="0"/>
              <a:t>View records with book title, </a:t>
            </a:r>
          </a:p>
          <a:p>
            <a:pPr marL="0" indent="0" algn="l">
              <a:lnSpc>
                <a:spcPts val="1400"/>
              </a:lnSpc>
              <a:buNone/>
            </a:pPr>
            <a:endParaRPr lang="en-US" dirty="0"/>
          </a:p>
          <a:p>
            <a:pPr marL="0" indent="0" algn="l">
              <a:lnSpc>
                <a:spcPts val="1400"/>
              </a:lnSpc>
              <a:buNone/>
            </a:pPr>
            <a:r>
              <a:rPr lang="en-US" dirty="0"/>
              <a:t>borrower, and status.</a:t>
            </a:r>
          </a:p>
        </p:txBody>
      </p:sp>
      <p:sp>
        <p:nvSpPr>
          <p:cNvPr id="8" name="Text 4"/>
          <p:cNvSpPr/>
          <p:nvPr/>
        </p:nvSpPr>
        <p:spPr>
          <a:xfrm>
            <a:off x="7761249" y="1692949"/>
            <a:ext cx="2094190" cy="178118"/>
          </a:xfrm>
          <a:prstGeom prst="rect">
            <a:avLst/>
          </a:prstGeom>
          <a:noFill/>
          <a:ln/>
        </p:spPr>
        <p:txBody>
          <a:bodyPr wrap="none" lIns="0" tIns="0" rIns="0" bIns="0" rtlCol="0" anchor="t"/>
          <a:lstStyle/>
          <a:p>
            <a:pPr marL="0" indent="0" algn="l">
              <a:lnSpc>
                <a:spcPts val="1400"/>
              </a:lnSpc>
              <a:buNone/>
            </a:pPr>
            <a:r>
              <a:rPr lang="en-US" sz="2400" b="1" dirty="0">
                <a:solidFill>
                  <a:srgbClr val="7068F4"/>
                </a:solidFill>
                <a:latin typeface="Barlow Bold" pitchFamily="34" charset="0"/>
                <a:ea typeface="Barlow Bold" pitchFamily="34" charset="-122"/>
                <a:cs typeface="Barlow Bold" pitchFamily="34" charset="-120"/>
              </a:rPr>
              <a:t>Most Borrowed Books (Bar Chart)</a:t>
            </a:r>
            <a:endParaRPr lang="en-US" sz="2400" dirty="0"/>
          </a:p>
        </p:txBody>
      </p:sp>
      <p:sp>
        <p:nvSpPr>
          <p:cNvPr id="11" name="Text 6"/>
          <p:cNvSpPr/>
          <p:nvPr/>
        </p:nvSpPr>
        <p:spPr>
          <a:xfrm>
            <a:off x="379095" y="10219134"/>
            <a:ext cx="1852136" cy="178118"/>
          </a:xfrm>
          <a:prstGeom prst="rect">
            <a:avLst/>
          </a:prstGeom>
          <a:noFill/>
          <a:ln/>
        </p:spPr>
        <p:txBody>
          <a:bodyPr wrap="none" lIns="0" tIns="0" rIns="0" bIns="0" rtlCol="0" anchor="t"/>
          <a:lstStyle/>
          <a:p>
            <a:pPr marL="0" indent="0" algn="l">
              <a:lnSpc>
                <a:spcPts val="1400"/>
              </a:lnSpc>
              <a:buNone/>
            </a:pPr>
            <a:r>
              <a:rPr lang="en-US" sz="1100" b="1" dirty="0">
                <a:solidFill>
                  <a:srgbClr val="7068F4"/>
                </a:solidFill>
                <a:latin typeface="Barlow Bold" pitchFamily="34" charset="0"/>
                <a:ea typeface="Barlow Bold" pitchFamily="34" charset="-122"/>
                <a:cs typeface="Barlow Bold" pitchFamily="34" charset="-120"/>
              </a:rPr>
              <a:t>Genre Distribution (Pie Chart)</a:t>
            </a:r>
            <a:endParaRPr lang="en-US" sz="1100" dirty="0"/>
          </a:p>
        </p:txBody>
      </p:sp>
      <p:sp>
        <p:nvSpPr>
          <p:cNvPr id="12" name="Text 7"/>
          <p:cNvSpPr/>
          <p:nvPr/>
        </p:nvSpPr>
        <p:spPr>
          <a:xfrm>
            <a:off x="379095" y="10505480"/>
            <a:ext cx="6803946" cy="173355"/>
          </a:xfrm>
          <a:prstGeom prst="rect">
            <a:avLst/>
          </a:prstGeom>
          <a:noFill/>
          <a:ln/>
        </p:spPr>
        <p:txBody>
          <a:bodyPr wrap="none" lIns="0" tIns="0" rIns="0" bIns="0" rtlCol="0" anchor="t"/>
          <a:lstStyle/>
          <a:p>
            <a:pPr marL="0" indent="0" algn="l">
              <a:lnSpc>
                <a:spcPts val="1350"/>
              </a:lnSpc>
              <a:buNone/>
            </a:pPr>
            <a:r>
              <a:rPr lang="en-US" sz="850" dirty="0">
                <a:solidFill>
                  <a:srgbClr val="272525"/>
                </a:solidFill>
                <a:latin typeface="Montserrat" pitchFamily="34" charset="0"/>
                <a:ea typeface="Montserrat" pitchFamily="34" charset="-122"/>
                <a:cs typeface="Montserrat" pitchFamily="34" charset="-120"/>
              </a:rPr>
              <a:t>Illustrates the popularity of different genres among borrowers.</a:t>
            </a:r>
            <a:endParaRPr lang="en-US" sz="850" dirty="0"/>
          </a:p>
        </p:txBody>
      </p:sp>
      <p:sp>
        <p:nvSpPr>
          <p:cNvPr id="16" name="TextBox 15">
            <a:extLst>
              <a:ext uri="{FF2B5EF4-FFF2-40B4-BE49-F238E27FC236}">
                <a16:creationId xmlns:a16="http://schemas.microsoft.com/office/drawing/2014/main" id="{1BC0D10A-CACE-5158-F22C-45078B48DB0E}"/>
              </a:ext>
            </a:extLst>
          </p:cNvPr>
          <p:cNvSpPr txBox="1"/>
          <p:nvPr/>
        </p:nvSpPr>
        <p:spPr>
          <a:xfrm>
            <a:off x="245280" y="902172"/>
            <a:ext cx="5285725" cy="1477328"/>
          </a:xfrm>
          <a:prstGeom prst="rect">
            <a:avLst/>
          </a:prstGeom>
          <a:noFill/>
        </p:spPr>
        <p:txBody>
          <a:bodyPr wrap="square" rtlCol="0">
            <a:spAutoFit/>
          </a:bodyPr>
          <a:lstStyle/>
          <a:p>
            <a:r>
              <a:rPr lang="en-US" dirty="0">
                <a:solidFill>
                  <a:srgbClr val="272525"/>
                </a:solidFill>
                <a:latin typeface="Montserrat" pitchFamily="34" charset="0"/>
                <a:ea typeface="Montserrat" pitchFamily="34" charset="-122"/>
                <a:cs typeface="Montserrat" pitchFamily="34" charset="-120"/>
              </a:rPr>
              <a:t>The dashboard presents data through clear, impactful </a:t>
            </a:r>
            <a:r>
              <a:rPr lang="en-US" dirty="0" err="1">
                <a:solidFill>
                  <a:srgbClr val="272525"/>
                </a:solidFill>
                <a:latin typeface="Montserrat" pitchFamily="34" charset="0"/>
                <a:ea typeface="Montserrat" pitchFamily="34" charset="-122"/>
                <a:cs typeface="Montserrat" pitchFamily="34" charset="-120"/>
              </a:rPr>
              <a:t>visualisations</a:t>
            </a:r>
            <a:r>
              <a:rPr lang="en-US" dirty="0">
                <a:solidFill>
                  <a:srgbClr val="272525"/>
                </a:solidFill>
                <a:latin typeface="Montserrat" pitchFamily="34" charset="0"/>
                <a:ea typeface="Montserrat" pitchFamily="34" charset="-122"/>
                <a:cs typeface="Montserrat" pitchFamily="34" charset="-120"/>
              </a:rPr>
              <a:t>, allowing for quick comprehension of library performance and user </a:t>
            </a:r>
            <a:r>
              <a:rPr lang="en-US" dirty="0" err="1">
                <a:solidFill>
                  <a:srgbClr val="272525"/>
                </a:solidFill>
                <a:latin typeface="Montserrat" pitchFamily="34" charset="0"/>
                <a:ea typeface="Montserrat" pitchFamily="34" charset="-122"/>
                <a:cs typeface="Montserrat" pitchFamily="34" charset="-120"/>
              </a:rPr>
              <a:t>behaviour</a:t>
            </a:r>
            <a:r>
              <a:rPr lang="en-US" dirty="0">
                <a:solidFill>
                  <a:srgbClr val="272525"/>
                </a:solidFill>
                <a:latin typeface="Montserrat" pitchFamily="34" charset="0"/>
                <a:ea typeface="Montserrat" pitchFamily="34" charset="-122"/>
                <a:cs typeface="Montserrat" pitchFamily="34" charset="-120"/>
              </a:rPr>
              <a:t>.</a:t>
            </a:r>
            <a:endParaRPr lang="en-US" dirty="0"/>
          </a:p>
          <a:p>
            <a:endParaRPr lang="en-IN" sz="1600" dirty="0"/>
          </a:p>
        </p:txBody>
      </p:sp>
      <p:pic>
        <p:nvPicPr>
          <p:cNvPr id="19" name="Picture 18">
            <a:extLst>
              <a:ext uri="{FF2B5EF4-FFF2-40B4-BE49-F238E27FC236}">
                <a16:creationId xmlns:a16="http://schemas.microsoft.com/office/drawing/2014/main" id="{AECD5FB3-AB0D-3897-3D4A-B0AA4F295B4B}"/>
              </a:ext>
            </a:extLst>
          </p:cNvPr>
          <p:cNvPicPr>
            <a:picLocks noChangeAspect="1"/>
          </p:cNvPicPr>
          <p:nvPr/>
        </p:nvPicPr>
        <p:blipFill>
          <a:blip r:embed="rId3"/>
          <a:stretch>
            <a:fillRect/>
          </a:stretch>
        </p:blipFill>
        <p:spPr>
          <a:xfrm>
            <a:off x="369598" y="3372093"/>
            <a:ext cx="3664459" cy="3682644"/>
          </a:xfrm>
          <a:prstGeom prst="rect">
            <a:avLst/>
          </a:prstGeom>
        </p:spPr>
      </p:pic>
      <p:pic>
        <p:nvPicPr>
          <p:cNvPr id="20" name="Picture 19">
            <a:extLst>
              <a:ext uri="{FF2B5EF4-FFF2-40B4-BE49-F238E27FC236}">
                <a16:creationId xmlns:a16="http://schemas.microsoft.com/office/drawing/2014/main" id="{CD46BFBC-231C-233D-3738-5CDAD4120B83}"/>
              </a:ext>
            </a:extLst>
          </p:cNvPr>
          <p:cNvPicPr>
            <a:picLocks noChangeAspect="1"/>
          </p:cNvPicPr>
          <p:nvPr/>
        </p:nvPicPr>
        <p:blipFill>
          <a:blip r:embed="rId4"/>
          <a:srcRect l="22825" t="11802" r="7588" b="968"/>
          <a:stretch>
            <a:fillRect/>
          </a:stretch>
        </p:blipFill>
        <p:spPr>
          <a:xfrm>
            <a:off x="5111836" y="2379500"/>
            <a:ext cx="9487205" cy="4166844"/>
          </a:xfrm>
          <a:prstGeom prst="rect">
            <a:avLst/>
          </a:prstGeom>
        </p:spPr>
      </p:pic>
      <p:pic>
        <p:nvPicPr>
          <p:cNvPr id="21" name="Picture 20">
            <a:extLst>
              <a:ext uri="{FF2B5EF4-FFF2-40B4-BE49-F238E27FC236}">
                <a16:creationId xmlns:a16="http://schemas.microsoft.com/office/drawing/2014/main" id="{6B7C09EE-3BE0-1B84-B677-6356FD5F4783}"/>
              </a:ext>
            </a:extLst>
          </p:cNvPr>
          <p:cNvPicPr>
            <a:picLocks noChangeAspect="1"/>
          </p:cNvPicPr>
          <p:nvPr/>
        </p:nvPicPr>
        <p:blipFill>
          <a:blip r:embed="rId5"/>
          <a:stretch>
            <a:fillRect/>
          </a:stretch>
        </p:blipFill>
        <p:spPr>
          <a:xfrm>
            <a:off x="11752443" y="7783550"/>
            <a:ext cx="2877957" cy="43489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4E6CE9-95AC-949F-88B1-6EA468CB3647}"/>
            </a:ext>
          </a:extLst>
        </p:cNvPr>
        <p:cNvGrpSpPr/>
        <p:nvPr/>
      </p:nvGrpSpPr>
      <p:grpSpPr>
        <a:xfrm>
          <a:off x="0" y="0"/>
          <a:ext cx="0" cy="0"/>
          <a:chOff x="0" y="0"/>
          <a:chExt cx="0" cy="0"/>
        </a:xfrm>
      </p:grpSpPr>
      <p:sp>
        <p:nvSpPr>
          <p:cNvPr id="8" name="Text 4">
            <a:extLst>
              <a:ext uri="{FF2B5EF4-FFF2-40B4-BE49-F238E27FC236}">
                <a16:creationId xmlns:a16="http://schemas.microsoft.com/office/drawing/2014/main" id="{BBFB660C-E3D8-C37A-4168-F86CFF788C26}"/>
              </a:ext>
            </a:extLst>
          </p:cNvPr>
          <p:cNvSpPr/>
          <p:nvPr/>
        </p:nvSpPr>
        <p:spPr>
          <a:xfrm>
            <a:off x="524107" y="996745"/>
            <a:ext cx="2094190" cy="178118"/>
          </a:xfrm>
          <a:prstGeom prst="rect">
            <a:avLst/>
          </a:prstGeom>
          <a:noFill/>
          <a:ln/>
        </p:spPr>
        <p:txBody>
          <a:bodyPr wrap="none" lIns="0" tIns="0" rIns="0" bIns="0" rtlCol="0" anchor="t"/>
          <a:lstStyle/>
          <a:p>
            <a:pPr>
              <a:lnSpc>
                <a:spcPts val="1400"/>
              </a:lnSpc>
            </a:pPr>
            <a:r>
              <a:rPr lang="en-US" sz="2400" b="1" dirty="0">
                <a:solidFill>
                  <a:srgbClr val="7068F4"/>
                </a:solidFill>
              </a:rPr>
              <a:t>Pie: Borrowed books by genre</a:t>
            </a:r>
          </a:p>
        </p:txBody>
      </p:sp>
      <p:sp>
        <p:nvSpPr>
          <p:cNvPr id="11" name="Text 6">
            <a:extLst>
              <a:ext uri="{FF2B5EF4-FFF2-40B4-BE49-F238E27FC236}">
                <a16:creationId xmlns:a16="http://schemas.microsoft.com/office/drawing/2014/main" id="{3EEE361C-FEFB-369F-7D1D-D1AA5AEF98E9}"/>
              </a:ext>
            </a:extLst>
          </p:cNvPr>
          <p:cNvSpPr/>
          <p:nvPr/>
        </p:nvSpPr>
        <p:spPr>
          <a:xfrm>
            <a:off x="379095" y="10219134"/>
            <a:ext cx="1852136" cy="178118"/>
          </a:xfrm>
          <a:prstGeom prst="rect">
            <a:avLst/>
          </a:prstGeom>
          <a:noFill/>
          <a:ln/>
        </p:spPr>
        <p:txBody>
          <a:bodyPr wrap="none" lIns="0" tIns="0" rIns="0" bIns="0" rtlCol="0" anchor="t"/>
          <a:lstStyle/>
          <a:p>
            <a:pPr marL="0" indent="0" algn="l">
              <a:lnSpc>
                <a:spcPts val="1400"/>
              </a:lnSpc>
              <a:buNone/>
            </a:pPr>
            <a:r>
              <a:rPr lang="en-US" sz="1100" b="1" dirty="0">
                <a:solidFill>
                  <a:srgbClr val="7068F4"/>
                </a:solidFill>
                <a:latin typeface="Barlow Bold" pitchFamily="34" charset="0"/>
                <a:ea typeface="Barlow Bold" pitchFamily="34" charset="-122"/>
                <a:cs typeface="Barlow Bold" pitchFamily="34" charset="-120"/>
              </a:rPr>
              <a:t>Genre Distribution (Pie Chart)</a:t>
            </a:r>
            <a:endParaRPr lang="en-US" sz="1100" dirty="0"/>
          </a:p>
        </p:txBody>
      </p:sp>
      <p:sp>
        <p:nvSpPr>
          <p:cNvPr id="12" name="Text 7">
            <a:extLst>
              <a:ext uri="{FF2B5EF4-FFF2-40B4-BE49-F238E27FC236}">
                <a16:creationId xmlns:a16="http://schemas.microsoft.com/office/drawing/2014/main" id="{976EE6BA-160A-DDFF-2C17-0EAFA893C3A7}"/>
              </a:ext>
            </a:extLst>
          </p:cNvPr>
          <p:cNvSpPr/>
          <p:nvPr/>
        </p:nvSpPr>
        <p:spPr>
          <a:xfrm>
            <a:off x="379095" y="10505480"/>
            <a:ext cx="6803946" cy="173355"/>
          </a:xfrm>
          <a:prstGeom prst="rect">
            <a:avLst/>
          </a:prstGeom>
          <a:noFill/>
          <a:ln/>
        </p:spPr>
        <p:txBody>
          <a:bodyPr wrap="none" lIns="0" tIns="0" rIns="0" bIns="0" rtlCol="0" anchor="t"/>
          <a:lstStyle/>
          <a:p>
            <a:pPr marL="0" indent="0" algn="l">
              <a:lnSpc>
                <a:spcPts val="1350"/>
              </a:lnSpc>
              <a:buNone/>
            </a:pPr>
            <a:r>
              <a:rPr lang="en-US" sz="850" dirty="0">
                <a:solidFill>
                  <a:srgbClr val="272525"/>
                </a:solidFill>
                <a:latin typeface="Montserrat" pitchFamily="34" charset="0"/>
                <a:ea typeface="Montserrat" pitchFamily="34" charset="-122"/>
                <a:cs typeface="Montserrat" pitchFamily="34" charset="-120"/>
              </a:rPr>
              <a:t>Illustrates the popularity of different genres among borrowers.</a:t>
            </a:r>
            <a:endParaRPr lang="en-US" sz="850" dirty="0"/>
          </a:p>
        </p:txBody>
      </p:sp>
      <p:pic>
        <p:nvPicPr>
          <p:cNvPr id="4" name="Picture 3">
            <a:extLst>
              <a:ext uri="{FF2B5EF4-FFF2-40B4-BE49-F238E27FC236}">
                <a16:creationId xmlns:a16="http://schemas.microsoft.com/office/drawing/2014/main" id="{731F2D87-7F4B-5D71-3C0A-9F5533602EAA}"/>
              </a:ext>
            </a:extLst>
          </p:cNvPr>
          <p:cNvPicPr>
            <a:picLocks noChangeAspect="1"/>
          </p:cNvPicPr>
          <p:nvPr/>
        </p:nvPicPr>
        <p:blipFill>
          <a:blip r:embed="rId3"/>
          <a:stretch>
            <a:fillRect/>
          </a:stretch>
        </p:blipFill>
        <p:spPr>
          <a:xfrm>
            <a:off x="511804" y="1501646"/>
            <a:ext cx="6538527" cy="5471634"/>
          </a:xfrm>
          <a:prstGeom prst="rect">
            <a:avLst/>
          </a:prstGeom>
        </p:spPr>
      </p:pic>
      <p:sp>
        <p:nvSpPr>
          <p:cNvPr id="6" name="Text 4">
            <a:extLst>
              <a:ext uri="{FF2B5EF4-FFF2-40B4-BE49-F238E27FC236}">
                <a16:creationId xmlns:a16="http://schemas.microsoft.com/office/drawing/2014/main" id="{5DE45886-E6FA-65FE-9D07-06558CEDA2D6}"/>
              </a:ext>
            </a:extLst>
          </p:cNvPr>
          <p:cNvSpPr/>
          <p:nvPr/>
        </p:nvSpPr>
        <p:spPr>
          <a:xfrm>
            <a:off x="8225883" y="1001031"/>
            <a:ext cx="2094190" cy="178118"/>
          </a:xfrm>
          <a:prstGeom prst="rect">
            <a:avLst/>
          </a:prstGeom>
          <a:noFill/>
          <a:ln/>
        </p:spPr>
        <p:txBody>
          <a:bodyPr wrap="none" lIns="0" tIns="0" rIns="0" bIns="0" rtlCol="0" anchor="t"/>
          <a:lstStyle/>
          <a:p>
            <a:pPr>
              <a:lnSpc>
                <a:spcPts val="1400"/>
              </a:lnSpc>
            </a:pPr>
            <a:r>
              <a:rPr lang="en-US" sz="2400" b="1" dirty="0">
                <a:solidFill>
                  <a:srgbClr val="7068F4"/>
                </a:solidFill>
              </a:rPr>
              <a:t>KPIs: Total borrowed, overdue count</a:t>
            </a:r>
          </a:p>
        </p:txBody>
      </p:sp>
      <p:pic>
        <p:nvPicPr>
          <p:cNvPr id="10" name="Picture 9">
            <a:extLst>
              <a:ext uri="{FF2B5EF4-FFF2-40B4-BE49-F238E27FC236}">
                <a16:creationId xmlns:a16="http://schemas.microsoft.com/office/drawing/2014/main" id="{5B1B2762-2DEC-299C-3A96-2FA4882A3E54}"/>
              </a:ext>
            </a:extLst>
          </p:cNvPr>
          <p:cNvPicPr>
            <a:picLocks noChangeAspect="1"/>
          </p:cNvPicPr>
          <p:nvPr/>
        </p:nvPicPr>
        <p:blipFill>
          <a:blip r:embed="rId4"/>
          <a:stretch>
            <a:fillRect/>
          </a:stretch>
        </p:blipFill>
        <p:spPr>
          <a:xfrm>
            <a:off x="7805041" y="1501646"/>
            <a:ext cx="6269033" cy="1085026"/>
          </a:xfrm>
          <a:prstGeom prst="rect">
            <a:avLst/>
          </a:prstGeom>
        </p:spPr>
      </p:pic>
      <p:pic>
        <p:nvPicPr>
          <p:cNvPr id="13" name="Picture 12">
            <a:extLst>
              <a:ext uri="{FF2B5EF4-FFF2-40B4-BE49-F238E27FC236}">
                <a16:creationId xmlns:a16="http://schemas.microsoft.com/office/drawing/2014/main" id="{D6FF73F5-14BB-8FDF-1207-48AABCCF418D}"/>
              </a:ext>
            </a:extLst>
          </p:cNvPr>
          <p:cNvPicPr>
            <a:picLocks noChangeAspect="1"/>
          </p:cNvPicPr>
          <p:nvPr/>
        </p:nvPicPr>
        <p:blipFill>
          <a:blip r:embed="rId5"/>
          <a:stretch>
            <a:fillRect/>
          </a:stretch>
        </p:blipFill>
        <p:spPr>
          <a:xfrm>
            <a:off x="11752443" y="7783550"/>
            <a:ext cx="2877957" cy="434898"/>
          </a:xfrm>
          <a:prstGeom prst="rect">
            <a:avLst/>
          </a:prstGeom>
        </p:spPr>
      </p:pic>
    </p:spTree>
    <p:extLst>
      <p:ext uri="{BB962C8B-B14F-4D97-AF65-F5344CB8AC3E}">
        <p14:creationId xmlns:p14="http://schemas.microsoft.com/office/powerpoint/2010/main" val="1083896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02195" y="343876"/>
            <a:ext cx="9272230"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Key Insights &amp; Strategic Implications</a:t>
            </a:r>
            <a:endParaRPr lang="en-US" sz="4450" dirty="0"/>
          </a:p>
        </p:txBody>
      </p:sp>
      <p:sp>
        <p:nvSpPr>
          <p:cNvPr id="3" name="Text 1"/>
          <p:cNvSpPr/>
          <p:nvPr/>
        </p:nvSpPr>
        <p:spPr>
          <a:xfrm>
            <a:off x="602195" y="1371716"/>
            <a:ext cx="13113782"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The dashboard provides critical insights that can inform strategic decisions for library management, from collection development to policy adjustments.</a:t>
            </a:r>
            <a:endParaRPr lang="en-US" sz="1700" dirty="0"/>
          </a:p>
        </p:txBody>
      </p:sp>
      <p:sp>
        <p:nvSpPr>
          <p:cNvPr id="4" name="Shape 2"/>
          <p:cNvSpPr/>
          <p:nvPr/>
        </p:nvSpPr>
        <p:spPr>
          <a:xfrm>
            <a:off x="602195" y="2783347"/>
            <a:ext cx="6448544" cy="1673662"/>
          </a:xfrm>
          <a:prstGeom prst="roundRect">
            <a:avLst>
              <a:gd name="adj" fmla="val 8742"/>
            </a:avLst>
          </a:prstGeom>
          <a:solidFill>
            <a:srgbClr val="EEEFF5"/>
          </a:solidFill>
          <a:ln w="30480">
            <a:solidFill>
              <a:srgbClr val="C1C3D0"/>
            </a:solidFill>
            <a:prstDash val="solid"/>
          </a:ln>
          <a:effectLst>
            <a:outerShdw blurRad="53340" dist="26670" dir="13500000" algn="bl" rotWithShape="0">
              <a:srgbClr val="FFFFFF">
                <a:alpha val="70000"/>
              </a:srgbClr>
            </a:outerShdw>
          </a:effectLst>
        </p:spPr>
      </p:sp>
      <p:pic>
        <p:nvPicPr>
          <p:cNvPr id="5" name="Image 0" descr="preencoded.png"/>
          <p:cNvPicPr>
            <a:picLocks noChangeAspect="1"/>
          </p:cNvPicPr>
          <p:nvPr/>
        </p:nvPicPr>
        <p:blipFill>
          <a:blip r:embed="rId3"/>
          <a:stretch>
            <a:fillRect/>
          </a:stretch>
        </p:blipFill>
        <p:spPr>
          <a:xfrm>
            <a:off x="571715" y="2783347"/>
            <a:ext cx="121920" cy="1673662"/>
          </a:xfrm>
          <a:prstGeom prst="rect">
            <a:avLst/>
          </a:prstGeom>
        </p:spPr>
      </p:pic>
      <p:sp>
        <p:nvSpPr>
          <p:cNvPr id="6" name="Text 3"/>
          <p:cNvSpPr/>
          <p:nvPr/>
        </p:nvSpPr>
        <p:spPr>
          <a:xfrm>
            <a:off x="940690" y="3030402"/>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Popularity Trends</a:t>
            </a:r>
            <a:endParaRPr lang="en-US" sz="2200" dirty="0"/>
          </a:p>
        </p:txBody>
      </p:sp>
      <p:sp>
        <p:nvSpPr>
          <p:cNvPr id="7" name="Text 4"/>
          <p:cNvSpPr/>
          <p:nvPr/>
        </p:nvSpPr>
        <p:spPr>
          <a:xfrm>
            <a:off x="940690" y="3516534"/>
            <a:ext cx="5862995"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Identify consistently popular titles and genres, guiding future book purchases and promotions.</a:t>
            </a:r>
            <a:endParaRPr lang="en-US" sz="1700" dirty="0"/>
          </a:p>
        </p:txBody>
      </p:sp>
      <p:sp>
        <p:nvSpPr>
          <p:cNvPr id="8" name="Shape 5"/>
          <p:cNvSpPr/>
          <p:nvPr/>
        </p:nvSpPr>
        <p:spPr>
          <a:xfrm>
            <a:off x="7267314" y="2783347"/>
            <a:ext cx="6448663" cy="1673662"/>
          </a:xfrm>
          <a:prstGeom prst="roundRect">
            <a:avLst>
              <a:gd name="adj" fmla="val 8742"/>
            </a:avLst>
          </a:prstGeom>
          <a:solidFill>
            <a:srgbClr val="EEEFF5"/>
          </a:solidFill>
          <a:ln w="30480">
            <a:solidFill>
              <a:srgbClr val="C1C3D0"/>
            </a:solidFill>
            <a:prstDash val="solid"/>
          </a:ln>
          <a:effectLst>
            <a:outerShdw blurRad="53340" dist="26670" dir="13500000" algn="bl" rotWithShape="0">
              <a:srgbClr val="FFFFFF">
                <a:alpha val="70000"/>
              </a:srgbClr>
            </a:outerShdw>
          </a:effectLst>
        </p:spPr>
      </p:sp>
      <p:pic>
        <p:nvPicPr>
          <p:cNvPr id="9" name="Image 1" descr="preencoded.png"/>
          <p:cNvPicPr>
            <a:picLocks noChangeAspect="1"/>
          </p:cNvPicPr>
          <p:nvPr/>
        </p:nvPicPr>
        <p:blipFill>
          <a:blip r:embed="rId3"/>
          <a:stretch>
            <a:fillRect/>
          </a:stretch>
        </p:blipFill>
        <p:spPr>
          <a:xfrm>
            <a:off x="7236834" y="2783347"/>
            <a:ext cx="121920" cy="1673662"/>
          </a:xfrm>
          <a:prstGeom prst="rect">
            <a:avLst/>
          </a:prstGeom>
        </p:spPr>
      </p:pic>
      <p:sp>
        <p:nvSpPr>
          <p:cNvPr id="10" name="Text 6"/>
          <p:cNvSpPr/>
          <p:nvPr/>
        </p:nvSpPr>
        <p:spPr>
          <a:xfrm>
            <a:off x="7605809" y="3030402"/>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Overdue Performance</a:t>
            </a:r>
            <a:endParaRPr lang="en-US" sz="2200" dirty="0"/>
          </a:p>
        </p:txBody>
      </p:sp>
      <p:sp>
        <p:nvSpPr>
          <p:cNvPr id="11" name="Text 7"/>
          <p:cNvSpPr/>
          <p:nvPr/>
        </p:nvSpPr>
        <p:spPr>
          <a:xfrm>
            <a:off x="7605809" y="3516534"/>
            <a:ext cx="5863114"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Analyse overdue patterns.</a:t>
            </a:r>
            <a:endParaRPr lang="en-US" sz="1700" dirty="0"/>
          </a:p>
        </p:txBody>
      </p:sp>
      <p:sp>
        <p:nvSpPr>
          <p:cNvPr id="12" name="Shape 8"/>
          <p:cNvSpPr/>
          <p:nvPr/>
        </p:nvSpPr>
        <p:spPr>
          <a:xfrm>
            <a:off x="602195" y="4673584"/>
            <a:ext cx="6448544" cy="1673662"/>
          </a:xfrm>
          <a:prstGeom prst="roundRect">
            <a:avLst>
              <a:gd name="adj" fmla="val 8742"/>
            </a:avLst>
          </a:prstGeom>
          <a:solidFill>
            <a:srgbClr val="EEEFF5"/>
          </a:solidFill>
          <a:ln w="30480">
            <a:solidFill>
              <a:srgbClr val="C1C3D0"/>
            </a:solidFill>
            <a:prstDash val="solid"/>
          </a:ln>
          <a:effectLst>
            <a:outerShdw blurRad="53340" dist="26670" dir="13500000" algn="bl" rotWithShape="0">
              <a:srgbClr val="FFFFFF">
                <a:alpha val="70000"/>
              </a:srgbClr>
            </a:outerShdw>
          </a:effectLst>
        </p:spPr>
      </p:sp>
      <p:pic>
        <p:nvPicPr>
          <p:cNvPr id="13" name="Image 2" descr="preencoded.png"/>
          <p:cNvPicPr>
            <a:picLocks noChangeAspect="1"/>
          </p:cNvPicPr>
          <p:nvPr/>
        </p:nvPicPr>
        <p:blipFill>
          <a:blip r:embed="rId3"/>
          <a:stretch>
            <a:fillRect/>
          </a:stretch>
        </p:blipFill>
        <p:spPr>
          <a:xfrm>
            <a:off x="571715" y="4673584"/>
            <a:ext cx="121920" cy="1673662"/>
          </a:xfrm>
          <a:prstGeom prst="rect">
            <a:avLst/>
          </a:prstGeom>
        </p:spPr>
      </p:pic>
      <p:sp>
        <p:nvSpPr>
          <p:cNvPr id="14" name="Text 9"/>
          <p:cNvSpPr/>
          <p:nvPr/>
        </p:nvSpPr>
        <p:spPr>
          <a:xfrm>
            <a:off x="940690" y="492063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Usage by Date/Status</a:t>
            </a:r>
            <a:endParaRPr lang="en-US" sz="2200" dirty="0"/>
          </a:p>
        </p:txBody>
      </p:sp>
      <p:sp>
        <p:nvSpPr>
          <p:cNvPr id="15" name="Text 10"/>
          <p:cNvSpPr/>
          <p:nvPr/>
        </p:nvSpPr>
        <p:spPr>
          <a:xfrm>
            <a:off x="940690" y="5406770"/>
            <a:ext cx="5862995"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Understand borrowing peaks and lulls, optimising staffing and resource availability.</a:t>
            </a:r>
            <a:endParaRPr lang="en-US" sz="1700" dirty="0"/>
          </a:p>
        </p:txBody>
      </p:sp>
      <p:sp>
        <p:nvSpPr>
          <p:cNvPr id="16" name="Shape 11"/>
          <p:cNvSpPr/>
          <p:nvPr/>
        </p:nvSpPr>
        <p:spPr>
          <a:xfrm>
            <a:off x="7267314" y="4673584"/>
            <a:ext cx="6448663" cy="1673662"/>
          </a:xfrm>
          <a:prstGeom prst="roundRect">
            <a:avLst>
              <a:gd name="adj" fmla="val 8742"/>
            </a:avLst>
          </a:prstGeom>
          <a:solidFill>
            <a:srgbClr val="EEEFF5"/>
          </a:solidFill>
          <a:ln w="30480">
            <a:solidFill>
              <a:srgbClr val="C1C3D0"/>
            </a:solidFill>
            <a:prstDash val="solid"/>
          </a:ln>
          <a:effectLst>
            <a:outerShdw blurRad="53340" dist="26670" dir="13500000" algn="bl" rotWithShape="0">
              <a:srgbClr val="FFFFFF">
                <a:alpha val="70000"/>
              </a:srgbClr>
            </a:outerShdw>
          </a:effectLst>
        </p:spPr>
      </p:sp>
      <p:pic>
        <p:nvPicPr>
          <p:cNvPr id="17" name="Image 3" descr="preencoded.png"/>
          <p:cNvPicPr>
            <a:picLocks noChangeAspect="1"/>
          </p:cNvPicPr>
          <p:nvPr/>
        </p:nvPicPr>
        <p:blipFill>
          <a:blip r:embed="rId3"/>
          <a:stretch>
            <a:fillRect/>
          </a:stretch>
        </p:blipFill>
        <p:spPr>
          <a:xfrm>
            <a:off x="7236834" y="4673584"/>
            <a:ext cx="121920" cy="1673662"/>
          </a:xfrm>
          <a:prstGeom prst="rect">
            <a:avLst/>
          </a:prstGeom>
        </p:spPr>
      </p:pic>
      <p:sp>
        <p:nvSpPr>
          <p:cNvPr id="18" name="Text 12"/>
          <p:cNvSpPr/>
          <p:nvPr/>
        </p:nvSpPr>
        <p:spPr>
          <a:xfrm>
            <a:off x="7605809" y="4920638"/>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272525"/>
                </a:solidFill>
                <a:latin typeface="Barlow Bold" pitchFamily="34" charset="0"/>
                <a:ea typeface="Barlow Bold" pitchFamily="34" charset="-122"/>
                <a:cs typeface="Barlow Bold" pitchFamily="34" charset="-120"/>
              </a:rPr>
              <a:t>Collection Health</a:t>
            </a:r>
            <a:endParaRPr lang="en-US" sz="2200" dirty="0"/>
          </a:p>
        </p:txBody>
      </p:sp>
      <p:sp>
        <p:nvSpPr>
          <p:cNvPr id="19" name="Text 13"/>
          <p:cNvSpPr/>
          <p:nvPr/>
        </p:nvSpPr>
        <p:spPr>
          <a:xfrm>
            <a:off x="7605809" y="5406770"/>
            <a:ext cx="5863114" cy="693420"/>
          </a:xfrm>
          <a:prstGeom prst="rect">
            <a:avLst/>
          </a:prstGeom>
          <a:noFill/>
          <a:ln/>
        </p:spPr>
        <p:txBody>
          <a:bodyPr wrap="square" lIns="0" tIns="0" rIns="0" bIns="0" rtlCol="0" anchor="t"/>
          <a:lstStyle/>
          <a:p>
            <a:pPr marL="0" indent="0" algn="l">
              <a:lnSpc>
                <a:spcPts val="2700"/>
              </a:lnSpc>
              <a:buNone/>
            </a:pPr>
            <a:r>
              <a:rPr lang="en-US" sz="1700" dirty="0">
                <a:solidFill>
                  <a:srgbClr val="272525"/>
                </a:solidFill>
                <a:latin typeface="Montserrat" pitchFamily="34" charset="0"/>
                <a:ea typeface="Montserrat" pitchFamily="34" charset="-122"/>
                <a:cs typeface="Montserrat" pitchFamily="34" charset="-120"/>
              </a:rPr>
              <a:t>Assess underutilised sections and potential areas for collection diversification.</a:t>
            </a:r>
            <a:endParaRPr lang="en-US" sz="1700" dirty="0"/>
          </a:p>
        </p:txBody>
      </p:sp>
      <p:sp>
        <p:nvSpPr>
          <p:cNvPr id="20" name="Text 1">
            <a:extLst>
              <a:ext uri="{FF2B5EF4-FFF2-40B4-BE49-F238E27FC236}">
                <a16:creationId xmlns:a16="http://schemas.microsoft.com/office/drawing/2014/main" id="{882D9674-1AD9-091A-3CDE-F78968AFDDA2}"/>
              </a:ext>
            </a:extLst>
          </p:cNvPr>
          <p:cNvSpPr/>
          <p:nvPr/>
        </p:nvSpPr>
        <p:spPr>
          <a:xfrm>
            <a:off x="660344" y="6544768"/>
            <a:ext cx="13367861" cy="577215"/>
          </a:xfrm>
          <a:prstGeom prst="rect">
            <a:avLst/>
          </a:prstGeom>
          <a:noFill/>
          <a:ln/>
        </p:spPr>
        <p:txBody>
          <a:bodyPr wrap="square" lIns="0" tIns="0" rIns="0" bIns="0" rtlCol="0" anchor="t"/>
          <a:lstStyle/>
          <a:p>
            <a:pPr marL="0" indent="0" algn="l">
              <a:lnSpc>
                <a:spcPts val="2250"/>
              </a:lnSpc>
              <a:buNone/>
            </a:pPr>
            <a:r>
              <a:rPr lang="en-US" dirty="0">
                <a:solidFill>
                  <a:srgbClr val="272525"/>
                </a:solidFill>
                <a:latin typeface="Montserrat" pitchFamily="34" charset="0"/>
                <a:ea typeface="Montserrat" pitchFamily="34" charset="-122"/>
                <a:cs typeface="Montserrat" pitchFamily="34" charset="-120"/>
              </a:rPr>
              <a:t>This project successfully delivered a powerful analytical tool and provided invaluable hands-on experience across multiple domains of data science .</a:t>
            </a:r>
            <a:endParaRPr lang="en-US" dirty="0"/>
          </a:p>
        </p:txBody>
      </p:sp>
      <p:pic>
        <p:nvPicPr>
          <p:cNvPr id="21" name="Picture 20">
            <a:extLst>
              <a:ext uri="{FF2B5EF4-FFF2-40B4-BE49-F238E27FC236}">
                <a16:creationId xmlns:a16="http://schemas.microsoft.com/office/drawing/2014/main" id="{7BF3A031-0FFD-255A-E4B2-CA348792A3D3}"/>
              </a:ext>
            </a:extLst>
          </p:cNvPr>
          <p:cNvPicPr>
            <a:picLocks noChangeAspect="1"/>
          </p:cNvPicPr>
          <p:nvPr/>
        </p:nvPicPr>
        <p:blipFill>
          <a:blip r:embed="rId4"/>
          <a:stretch>
            <a:fillRect/>
          </a:stretch>
        </p:blipFill>
        <p:spPr>
          <a:xfrm>
            <a:off x="11752443" y="7783550"/>
            <a:ext cx="2877957" cy="434898"/>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Shape 0"/>
          <p:cNvSpPr/>
          <p:nvPr/>
        </p:nvSpPr>
        <p:spPr>
          <a:xfrm>
            <a:off x="9144000" y="0"/>
            <a:ext cx="5486400" cy="8229600"/>
          </a:xfrm>
          <a:prstGeom prst="rect">
            <a:avLst/>
          </a:prstGeom>
          <a:solidFill>
            <a:srgbClr val="DFDFE0"/>
          </a:solidFill>
          <a:ln/>
        </p:spPr>
      </p:sp>
      <p:sp>
        <p:nvSpPr>
          <p:cNvPr id="5" name="Text 1"/>
          <p:cNvSpPr/>
          <p:nvPr/>
        </p:nvSpPr>
        <p:spPr>
          <a:xfrm>
            <a:off x="758309" y="2735342"/>
            <a:ext cx="5701546" cy="712708"/>
          </a:xfrm>
          <a:prstGeom prst="rect">
            <a:avLst/>
          </a:prstGeom>
          <a:noFill/>
          <a:ln/>
        </p:spPr>
        <p:txBody>
          <a:bodyPr wrap="none" lIns="0" tIns="0" rIns="0" bIns="0" rtlCol="0" anchor="t"/>
          <a:lstStyle/>
          <a:p>
            <a:pPr marL="0" indent="0" algn="l">
              <a:lnSpc>
                <a:spcPts val="5600"/>
              </a:lnSpc>
              <a:buNone/>
            </a:pPr>
            <a:r>
              <a:rPr lang="en-US" sz="4450" b="1" dirty="0">
                <a:solidFill>
                  <a:srgbClr val="7068F4"/>
                </a:solidFill>
                <a:latin typeface="Barlow Bold" pitchFamily="34" charset="0"/>
                <a:ea typeface="Barlow Bold" pitchFamily="34" charset="-122"/>
                <a:cs typeface="Barlow Bold" pitchFamily="34" charset="-120"/>
              </a:rPr>
              <a:t>Thank You</a:t>
            </a:r>
            <a:endParaRPr lang="en-US" sz="4450" dirty="0"/>
          </a:p>
        </p:txBody>
      </p:sp>
      <p:sp>
        <p:nvSpPr>
          <p:cNvPr id="6" name="Text 2"/>
          <p:cNvSpPr/>
          <p:nvPr/>
        </p:nvSpPr>
        <p:spPr>
          <a:xfrm>
            <a:off x="758309" y="3772972"/>
            <a:ext cx="7627382" cy="1040130"/>
          </a:xfrm>
          <a:prstGeom prst="rect">
            <a:avLst/>
          </a:prstGeom>
          <a:noFill/>
          <a:ln/>
        </p:spPr>
        <p:txBody>
          <a:bodyPr wrap="square" lIns="0" tIns="0" rIns="0" bIns="0" rtlCol="0" anchor="t"/>
          <a:lstStyle/>
          <a:p>
            <a:pPr>
              <a:lnSpc>
                <a:spcPts val="2700"/>
              </a:lnSpc>
            </a:pPr>
            <a:r>
              <a:rPr lang="en-US" dirty="0">
                <a:solidFill>
                  <a:srgbClr val="3A3630"/>
                </a:solidFill>
                <a:latin typeface="Source Sans Pro" pitchFamily="34" charset="0"/>
                <a:ea typeface="Source Sans Pro" pitchFamily="34" charset="-122"/>
                <a:cs typeface="Source Sans Pro" pitchFamily="34" charset="-120"/>
              </a:rPr>
              <a:t>Thank you for your time and attention. We hope this presentation offered valuable insights into School Library Usage Dashboard.</a:t>
            </a:r>
            <a:endParaRPr lang="en-US" sz="1700" dirty="0"/>
          </a:p>
        </p:txBody>
      </p:sp>
      <p:sp>
        <p:nvSpPr>
          <p:cNvPr id="7" name="Text 3"/>
          <p:cNvSpPr/>
          <p:nvPr/>
        </p:nvSpPr>
        <p:spPr>
          <a:xfrm>
            <a:off x="758309" y="5138023"/>
            <a:ext cx="2850713" cy="356235"/>
          </a:xfrm>
          <a:prstGeom prst="rect">
            <a:avLst/>
          </a:prstGeom>
          <a:noFill/>
          <a:ln/>
        </p:spPr>
        <p:txBody>
          <a:bodyPr wrap="none" lIns="0" tIns="0" rIns="0" bIns="0" rtlCol="0" anchor="t"/>
          <a:lstStyle/>
          <a:p>
            <a:pPr marL="0" indent="0" algn="l">
              <a:lnSpc>
                <a:spcPts val="2800"/>
              </a:lnSpc>
              <a:buNone/>
            </a:pPr>
            <a:r>
              <a:rPr lang="en-US" sz="2200" b="1" dirty="0">
                <a:solidFill>
                  <a:srgbClr val="7068F4"/>
                </a:solidFill>
                <a:latin typeface="Barlow Bold" pitchFamily="34" charset="0"/>
                <a:ea typeface="Barlow Bold" pitchFamily="34" charset="-122"/>
                <a:cs typeface="Barlow Bold" pitchFamily="34" charset="-120"/>
              </a:rPr>
              <a:t>Questions?</a:t>
            </a:r>
            <a:endParaRPr lang="en-US" sz="2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TotalTime>
  <Words>631</Words>
  <Application>Microsoft Office PowerPoint</Application>
  <PresentationFormat>Custom</PresentationFormat>
  <Paragraphs>79</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Source Sans Pro</vt:lpstr>
      <vt:lpstr>Barlow Bold</vt:lpstr>
      <vt:lpstr>Montserrat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Aryanaman</dc:creator>
  <cp:lastModifiedBy>Aryan Aman</cp:lastModifiedBy>
  <cp:revision>2</cp:revision>
  <dcterms:created xsi:type="dcterms:W3CDTF">2025-08-04T16:47:50Z</dcterms:created>
  <dcterms:modified xsi:type="dcterms:W3CDTF">2025-08-04T17:17:47Z</dcterms:modified>
</cp:coreProperties>
</file>