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3"/>
  </p:normalViewPr>
  <p:slideViewPr>
    <p:cSldViewPr snapToGrid="0">
      <p:cViewPr varScale="1">
        <p:scale>
          <a:sx n="108" d="100"/>
          <a:sy n="108" d="100"/>
        </p:scale>
        <p:origin x="7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2BAA71-7E4C-419C-AF99-ED58B44A1FF8}" type="datetimeFigureOut">
              <a:rPr lang="en-US" smtClean="0"/>
              <a:t>5/28/20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4A8B24E-6394-491B-A62A-76EB9D354A20}" type="slidenum">
              <a:rPr lang="en-US" smtClean="0"/>
              <a:t>‹#›</a:t>
            </a:fld>
            <a:endParaRPr lang="en-US"/>
          </a:p>
        </p:txBody>
      </p:sp>
    </p:spTree>
    <p:extLst>
      <p:ext uri="{BB962C8B-B14F-4D97-AF65-F5344CB8AC3E}">
        <p14:creationId xmlns:p14="http://schemas.microsoft.com/office/powerpoint/2010/main" val="2630287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2BAA71-7E4C-419C-AF99-ED58B44A1FF8}" type="datetimeFigureOut">
              <a:rPr lang="en-US" smtClean="0"/>
              <a:t>5/28/20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4A8B24E-6394-491B-A62A-76EB9D354A20}" type="slidenum">
              <a:rPr lang="en-US" smtClean="0"/>
              <a:t>‹#›</a:t>
            </a:fld>
            <a:endParaRPr lang="en-US"/>
          </a:p>
        </p:txBody>
      </p:sp>
    </p:spTree>
    <p:extLst>
      <p:ext uri="{BB962C8B-B14F-4D97-AF65-F5344CB8AC3E}">
        <p14:creationId xmlns:p14="http://schemas.microsoft.com/office/powerpoint/2010/main" val="253261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2BAA71-7E4C-419C-AF99-ED58B44A1FF8}" type="datetimeFigureOut">
              <a:rPr lang="en-US" smtClean="0"/>
              <a:t>5/28/20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4A8B24E-6394-491B-A62A-76EB9D354A2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00476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B2BAA71-7E4C-419C-AF99-ED58B44A1FF8}" type="datetimeFigureOut">
              <a:rPr lang="en-US" smtClean="0"/>
              <a:t>5/28/20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4A8B24E-6394-491B-A62A-76EB9D354A20}" type="slidenum">
              <a:rPr lang="en-US" smtClean="0"/>
              <a:t>‹#›</a:t>
            </a:fld>
            <a:endParaRPr lang="en-US"/>
          </a:p>
        </p:txBody>
      </p:sp>
    </p:spTree>
    <p:extLst>
      <p:ext uri="{BB962C8B-B14F-4D97-AF65-F5344CB8AC3E}">
        <p14:creationId xmlns:p14="http://schemas.microsoft.com/office/powerpoint/2010/main" val="3473216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B2BAA71-7E4C-419C-AF99-ED58B44A1FF8}" type="datetimeFigureOut">
              <a:rPr lang="en-US" smtClean="0"/>
              <a:t>5/28/20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4A8B24E-6394-491B-A62A-76EB9D354A2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44879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B2BAA71-7E4C-419C-AF99-ED58B44A1FF8}" type="datetimeFigureOut">
              <a:rPr lang="en-US" smtClean="0"/>
              <a:t>5/28/20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4A8B24E-6394-491B-A62A-76EB9D354A20}" type="slidenum">
              <a:rPr lang="en-US" smtClean="0"/>
              <a:t>‹#›</a:t>
            </a:fld>
            <a:endParaRPr lang="en-US"/>
          </a:p>
        </p:txBody>
      </p:sp>
    </p:spTree>
    <p:extLst>
      <p:ext uri="{BB962C8B-B14F-4D97-AF65-F5344CB8AC3E}">
        <p14:creationId xmlns:p14="http://schemas.microsoft.com/office/powerpoint/2010/main" val="12151796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2BAA71-7E4C-419C-AF99-ED58B44A1FF8}" type="datetimeFigureOut">
              <a:rPr lang="en-US" smtClean="0"/>
              <a:t>5/28/20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4A8B24E-6394-491B-A62A-76EB9D354A20}" type="slidenum">
              <a:rPr lang="en-US" smtClean="0"/>
              <a:t>‹#›</a:t>
            </a:fld>
            <a:endParaRPr lang="en-US"/>
          </a:p>
        </p:txBody>
      </p:sp>
    </p:spTree>
    <p:extLst>
      <p:ext uri="{BB962C8B-B14F-4D97-AF65-F5344CB8AC3E}">
        <p14:creationId xmlns:p14="http://schemas.microsoft.com/office/powerpoint/2010/main" val="2414994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2BAA71-7E4C-419C-AF99-ED58B44A1FF8}" type="datetimeFigureOut">
              <a:rPr lang="en-US" smtClean="0"/>
              <a:t>5/28/20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4A8B24E-6394-491B-A62A-76EB9D354A20}" type="slidenum">
              <a:rPr lang="en-US" smtClean="0"/>
              <a:t>‹#›</a:t>
            </a:fld>
            <a:endParaRPr lang="en-US"/>
          </a:p>
        </p:txBody>
      </p:sp>
    </p:spTree>
    <p:extLst>
      <p:ext uri="{BB962C8B-B14F-4D97-AF65-F5344CB8AC3E}">
        <p14:creationId xmlns:p14="http://schemas.microsoft.com/office/powerpoint/2010/main" val="3033284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2BAA71-7E4C-419C-AF99-ED58B44A1FF8}" type="datetimeFigureOut">
              <a:rPr lang="en-US" smtClean="0"/>
              <a:t>5/28/20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4A8B24E-6394-491B-A62A-76EB9D354A20}" type="slidenum">
              <a:rPr lang="en-US" smtClean="0"/>
              <a:t>‹#›</a:t>
            </a:fld>
            <a:endParaRPr lang="en-US"/>
          </a:p>
        </p:txBody>
      </p:sp>
    </p:spTree>
    <p:extLst>
      <p:ext uri="{BB962C8B-B14F-4D97-AF65-F5344CB8AC3E}">
        <p14:creationId xmlns:p14="http://schemas.microsoft.com/office/powerpoint/2010/main" val="1393075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2BAA71-7E4C-419C-AF99-ED58B44A1FF8}" type="datetimeFigureOut">
              <a:rPr lang="en-US" smtClean="0"/>
              <a:t>5/28/20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4A8B24E-6394-491B-A62A-76EB9D354A20}" type="slidenum">
              <a:rPr lang="en-US" smtClean="0"/>
              <a:t>‹#›</a:t>
            </a:fld>
            <a:endParaRPr lang="en-US"/>
          </a:p>
        </p:txBody>
      </p:sp>
    </p:spTree>
    <p:extLst>
      <p:ext uri="{BB962C8B-B14F-4D97-AF65-F5344CB8AC3E}">
        <p14:creationId xmlns:p14="http://schemas.microsoft.com/office/powerpoint/2010/main" val="3918589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2BAA71-7E4C-419C-AF99-ED58B44A1FF8}" type="datetimeFigureOut">
              <a:rPr lang="en-US" smtClean="0"/>
              <a:t>5/28/20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4A8B24E-6394-491B-A62A-76EB9D354A20}" type="slidenum">
              <a:rPr lang="en-US" smtClean="0"/>
              <a:t>‹#›</a:t>
            </a:fld>
            <a:endParaRPr lang="en-US"/>
          </a:p>
        </p:txBody>
      </p:sp>
    </p:spTree>
    <p:extLst>
      <p:ext uri="{BB962C8B-B14F-4D97-AF65-F5344CB8AC3E}">
        <p14:creationId xmlns:p14="http://schemas.microsoft.com/office/powerpoint/2010/main" val="4227549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2BAA71-7E4C-419C-AF99-ED58B44A1FF8}" type="datetimeFigureOut">
              <a:rPr lang="en-US" smtClean="0"/>
              <a:t>5/28/20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4A8B24E-6394-491B-A62A-76EB9D354A20}" type="slidenum">
              <a:rPr lang="en-US" smtClean="0"/>
              <a:t>‹#›</a:t>
            </a:fld>
            <a:endParaRPr lang="en-US"/>
          </a:p>
        </p:txBody>
      </p:sp>
    </p:spTree>
    <p:extLst>
      <p:ext uri="{BB962C8B-B14F-4D97-AF65-F5344CB8AC3E}">
        <p14:creationId xmlns:p14="http://schemas.microsoft.com/office/powerpoint/2010/main" val="3815355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2BAA71-7E4C-419C-AF99-ED58B44A1FF8}" type="datetimeFigureOut">
              <a:rPr lang="en-US" smtClean="0"/>
              <a:t>5/28/20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4A8B24E-6394-491B-A62A-76EB9D354A20}" type="slidenum">
              <a:rPr lang="en-US" smtClean="0"/>
              <a:t>‹#›</a:t>
            </a:fld>
            <a:endParaRPr lang="en-US"/>
          </a:p>
        </p:txBody>
      </p:sp>
    </p:spTree>
    <p:extLst>
      <p:ext uri="{BB962C8B-B14F-4D97-AF65-F5344CB8AC3E}">
        <p14:creationId xmlns:p14="http://schemas.microsoft.com/office/powerpoint/2010/main" val="442778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2BAA71-7E4C-419C-AF99-ED58B44A1FF8}" type="datetimeFigureOut">
              <a:rPr lang="en-US" smtClean="0"/>
              <a:t>5/28/20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4A8B24E-6394-491B-A62A-76EB9D354A20}" type="slidenum">
              <a:rPr lang="en-US" smtClean="0"/>
              <a:t>‹#›</a:t>
            </a:fld>
            <a:endParaRPr lang="en-US"/>
          </a:p>
        </p:txBody>
      </p:sp>
    </p:spTree>
    <p:extLst>
      <p:ext uri="{BB962C8B-B14F-4D97-AF65-F5344CB8AC3E}">
        <p14:creationId xmlns:p14="http://schemas.microsoft.com/office/powerpoint/2010/main" val="37747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B2BAA71-7E4C-419C-AF99-ED58B44A1FF8}" type="datetimeFigureOut">
              <a:rPr lang="en-US" smtClean="0"/>
              <a:t>5/28/20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4A8B24E-6394-491B-A62A-76EB9D354A20}" type="slidenum">
              <a:rPr lang="en-US" smtClean="0"/>
              <a:t>‹#›</a:t>
            </a:fld>
            <a:endParaRPr lang="en-US"/>
          </a:p>
        </p:txBody>
      </p:sp>
    </p:spTree>
    <p:extLst>
      <p:ext uri="{BB962C8B-B14F-4D97-AF65-F5344CB8AC3E}">
        <p14:creationId xmlns:p14="http://schemas.microsoft.com/office/powerpoint/2010/main" val="1089111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B2BAA71-7E4C-419C-AF99-ED58B44A1FF8}" type="datetimeFigureOut">
              <a:rPr lang="en-US" smtClean="0"/>
              <a:t>5/28/20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4A8B24E-6394-491B-A62A-76EB9D354A20}" type="slidenum">
              <a:rPr lang="en-US" smtClean="0"/>
              <a:t>‹#›</a:t>
            </a:fld>
            <a:endParaRPr lang="en-US"/>
          </a:p>
        </p:txBody>
      </p:sp>
    </p:spTree>
    <p:extLst>
      <p:ext uri="{BB962C8B-B14F-4D97-AF65-F5344CB8AC3E}">
        <p14:creationId xmlns:p14="http://schemas.microsoft.com/office/powerpoint/2010/main" val="1563744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B2BAA71-7E4C-419C-AF99-ED58B44A1FF8}" type="datetimeFigureOut">
              <a:rPr lang="en-US" smtClean="0"/>
              <a:t>5/28/20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4A8B24E-6394-491B-A62A-76EB9D354A20}" type="slidenum">
              <a:rPr lang="en-US" smtClean="0"/>
              <a:t>‹#›</a:t>
            </a:fld>
            <a:endParaRPr lang="en-US"/>
          </a:p>
        </p:txBody>
      </p:sp>
    </p:spTree>
    <p:extLst>
      <p:ext uri="{BB962C8B-B14F-4D97-AF65-F5344CB8AC3E}">
        <p14:creationId xmlns:p14="http://schemas.microsoft.com/office/powerpoint/2010/main" val="13495900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8198" y="2022762"/>
            <a:ext cx="10782300" cy="2100503"/>
          </a:xfrm>
        </p:spPr>
        <p:txBody>
          <a:bodyPr>
            <a:normAutofit fontScale="90000"/>
          </a:bodyPr>
          <a:lstStyle/>
          <a:p>
            <a:pPr algn="ctr"/>
            <a:r>
              <a:rPr lang="en-US" sz="7200" dirty="0"/>
              <a:t>Clustering Global Financial Cities</a:t>
            </a:r>
          </a:p>
        </p:txBody>
      </p:sp>
    </p:spTree>
    <p:extLst>
      <p:ext uri="{BB962C8B-B14F-4D97-AF65-F5344CB8AC3E}">
        <p14:creationId xmlns:p14="http://schemas.microsoft.com/office/powerpoint/2010/main" val="49999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00">
              <a:schemeClr val="bg1"/>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6523" y="332504"/>
            <a:ext cx="10782300" cy="886692"/>
          </a:xfrm>
        </p:spPr>
        <p:txBody>
          <a:bodyPr>
            <a:normAutofit/>
          </a:bodyPr>
          <a:lstStyle/>
          <a:p>
            <a:r>
              <a:rPr lang="en-US" sz="5000" dirty="0"/>
              <a:t>Relevance</a:t>
            </a:r>
          </a:p>
        </p:txBody>
      </p:sp>
      <p:sp>
        <p:nvSpPr>
          <p:cNvPr id="3" name="TextBox 2"/>
          <p:cNvSpPr txBox="1"/>
          <p:nvPr/>
        </p:nvSpPr>
        <p:spPr>
          <a:xfrm>
            <a:off x="2909455" y="1343891"/>
            <a:ext cx="88392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The clustering of financial cities into tiers helps form a strong baseline in estimating risk premiums which are used in calculating expected returns on global investments.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calculation of expected returns are extremely important in finalizing entry/exit decisions for investments as well as performance attribution for asset managers.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analysis serves as a sanity check/threshold level for all other forms of estimating risk premiums.</a:t>
            </a:r>
          </a:p>
        </p:txBody>
      </p:sp>
    </p:spTree>
    <p:extLst>
      <p:ext uri="{BB962C8B-B14F-4D97-AF65-F5344CB8AC3E}">
        <p14:creationId xmlns:p14="http://schemas.microsoft.com/office/powerpoint/2010/main" val="3468430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6523" y="332504"/>
            <a:ext cx="10782300" cy="886692"/>
          </a:xfrm>
        </p:spPr>
        <p:txBody>
          <a:bodyPr>
            <a:normAutofit fontScale="90000"/>
          </a:bodyPr>
          <a:lstStyle/>
          <a:p>
            <a:r>
              <a:rPr lang="en-US" sz="5000" dirty="0"/>
              <a:t>Data acquisition and Preprocessing</a:t>
            </a:r>
          </a:p>
        </p:txBody>
      </p:sp>
      <p:sp>
        <p:nvSpPr>
          <p:cNvPr id="3" name="TextBox 2"/>
          <p:cNvSpPr txBox="1"/>
          <p:nvPr/>
        </p:nvSpPr>
        <p:spPr>
          <a:xfrm>
            <a:off x="2909455" y="1343891"/>
            <a:ext cx="8839200" cy="3970318"/>
          </a:xfrm>
          <a:prstGeom prst="rect">
            <a:avLst/>
          </a:prstGeom>
          <a:noFill/>
        </p:spPr>
        <p:txBody>
          <a:bodyPr wrap="square" rtlCol="0">
            <a:spAutoFit/>
          </a:bodyPr>
          <a:lstStyle/>
          <a:p>
            <a:pPr marL="285750" indent="-285750">
              <a:buFont typeface="Arial" panose="020B0604020202020204" pitchFamily="34" charset="0"/>
              <a:buChar char="•"/>
            </a:pPr>
            <a:r>
              <a:rPr lang="en-US" dirty="0"/>
              <a:t>Economic and social indicators relevant for the analysis was gathered from the following sources; World Bank, Z/Yen Group, China Development Institute, World Bank, OECD, Economist Intelligence Unit, United Nations Development </a:t>
            </a:r>
            <a:r>
              <a:rPr lang="en-US" dirty="0" err="1"/>
              <a:t>Programme</a:t>
            </a:r>
            <a:r>
              <a:rPr lang="en-US" dirty="0"/>
              <a:t> (UNDP).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Location data required for analyzing common venues amongst the cities were obtained using the </a:t>
            </a:r>
            <a:r>
              <a:rPr lang="en-US" b="1" dirty="0"/>
              <a:t>Foursquare API</a:t>
            </a:r>
            <a:r>
              <a:rPr lang="en-US" dirty="0"/>
              <a:t>.</a:t>
            </a:r>
          </a:p>
          <a:p>
            <a:endParaRPr lang="en-US" dirty="0"/>
          </a:p>
          <a:p>
            <a:pPr marL="285750" indent="-285750">
              <a:buFont typeface="Arial" panose="020B0604020202020204" pitchFamily="34" charset="0"/>
              <a:buChar char="•"/>
            </a:pPr>
            <a:r>
              <a:rPr lang="en-US" dirty="0"/>
              <a:t>All categorical variables were </a:t>
            </a:r>
            <a:r>
              <a:rPr lang="en-US" dirty="0" err="1"/>
              <a:t>dummified</a:t>
            </a:r>
            <a:r>
              <a:rPr lang="en-US" dirty="0"/>
              <a:t> before being fed into the K-Means algorithm.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All data was standardized using </a:t>
            </a:r>
            <a:r>
              <a:rPr lang="en-US" b="1" dirty="0" err="1"/>
              <a:t>sklearn’s</a:t>
            </a:r>
            <a:r>
              <a:rPr lang="en-US" b="1" dirty="0"/>
              <a:t> </a:t>
            </a:r>
            <a:r>
              <a:rPr lang="en-US" b="1" dirty="0" err="1"/>
              <a:t>StandardScaler</a:t>
            </a:r>
            <a:r>
              <a:rPr lang="en-US" dirty="0"/>
              <a:t> method before being fed into the K-Means algorithm.</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523344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6524" y="253218"/>
            <a:ext cx="10782300" cy="1130527"/>
          </a:xfrm>
        </p:spPr>
        <p:txBody>
          <a:bodyPr>
            <a:noAutofit/>
          </a:bodyPr>
          <a:lstStyle/>
          <a:p>
            <a:r>
              <a:rPr lang="en-US" sz="2800" dirty="0"/>
              <a:t>Feature correlations were far from perfect although intuitive in nature for cluster analysis</a:t>
            </a:r>
          </a:p>
        </p:txBody>
      </p:sp>
      <p:pic>
        <p:nvPicPr>
          <p:cNvPr id="4" name="Picture 3"/>
          <p:cNvPicPr/>
          <p:nvPr/>
        </p:nvPicPr>
        <p:blipFill>
          <a:blip r:embed="rId2"/>
          <a:stretch>
            <a:fillRect/>
          </a:stretch>
        </p:blipFill>
        <p:spPr>
          <a:xfrm>
            <a:off x="2909456" y="1685924"/>
            <a:ext cx="8379368" cy="4562475"/>
          </a:xfrm>
          <a:prstGeom prst="rect">
            <a:avLst/>
          </a:prstGeom>
          <a:solidFill>
            <a:schemeClr val="accent1"/>
          </a:solidFill>
        </p:spPr>
      </p:pic>
    </p:spTree>
    <p:extLst>
      <p:ext uri="{BB962C8B-B14F-4D97-AF65-F5344CB8AC3E}">
        <p14:creationId xmlns:p14="http://schemas.microsoft.com/office/powerpoint/2010/main" val="2946421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6524" y="253218"/>
            <a:ext cx="10782300" cy="1130527"/>
          </a:xfrm>
        </p:spPr>
        <p:txBody>
          <a:bodyPr>
            <a:noAutofit/>
          </a:bodyPr>
          <a:lstStyle/>
          <a:p>
            <a:r>
              <a:rPr lang="en-US" sz="2800" dirty="0"/>
              <a:t>K Clusters were narrowed based on the Elbow method which indicates 2-3 clusters are appropriate</a:t>
            </a:r>
          </a:p>
        </p:txBody>
      </p:sp>
      <p:pic>
        <p:nvPicPr>
          <p:cNvPr id="6" name="Picture 5"/>
          <p:cNvPicPr/>
          <p:nvPr/>
        </p:nvPicPr>
        <p:blipFill>
          <a:blip r:embed="rId2"/>
          <a:stretch>
            <a:fillRect/>
          </a:stretch>
        </p:blipFill>
        <p:spPr>
          <a:xfrm>
            <a:off x="2897944" y="1383745"/>
            <a:ext cx="8011052" cy="4768948"/>
          </a:xfrm>
          <a:prstGeom prst="rect">
            <a:avLst/>
          </a:prstGeom>
        </p:spPr>
      </p:pic>
    </p:spTree>
    <p:extLst>
      <p:ext uri="{BB962C8B-B14F-4D97-AF65-F5344CB8AC3E}">
        <p14:creationId xmlns:p14="http://schemas.microsoft.com/office/powerpoint/2010/main" val="2790333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6524" y="253218"/>
            <a:ext cx="10782300" cy="1130527"/>
          </a:xfrm>
        </p:spPr>
        <p:txBody>
          <a:bodyPr>
            <a:noAutofit/>
          </a:bodyPr>
          <a:lstStyle/>
          <a:p>
            <a:r>
              <a:rPr lang="en-US" sz="2800" dirty="0"/>
              <a:t>Clear distinction could be made between the features of the Top Tier cities to that of the Lower Tier cities</a:t>
            </a:r>
          </a:p>
        </p:txBody>
      </p:sp>
      <p:pic>
        <p:nvPicPr>
          <p:cNvPr id="4" name="Picture 3"/>
          <p:cNvPicPr/>
          <p:nvPr/>
        </p:nvPicPr>
        <p:blipFill>
          <a:blip r:embed="rId2"/>
          <a:stretch>
            <a:fillRect/>
          </a:stretch>
        </p:blipFill>
        <p:spPr>
          <a:xfrm>
            <a:off x="3124078" y="1598221"/>
            <a:ext cx="3332993" cy="2312597"/>
          </a:xfrm>
          <a:prstGeom prst="rect">
            <a:avLst/>
          </a:prstGeom>
        </p:spPr>
      </p:pic>
      <p:pic>
        <p:nvPicPr>
          <p:cNvPr id="5" name="Picture 4"/>
          <p:cNvPicPr/>
          <p:nvPr/>
        </p:nvPicPr>
        <p:blipFill>
          <a:blip r:embed="rId3"/>
          <a:stretch>
            <a:fillRect/>
          </a:stretch>
        </p:blipFill>
        <p:spPr>
          <a:xfrm>
            <a:off x="7045301" y="1598221"/>
            <a:ext cx="3674281" cy="2411071"/>
          </a:xfrm>
          <a:prstGeom prst="rect">
            <a:avLst/>
          </a:prstGeom>
        </p:spPr>
      </p:pic>
      <p:pic>
        <p:nvPicPr>
          <p:cNvPr id="7" name="Picture 6"/>
          <p:cNvPicPr/>
          <p:nvPr/>
        </p:nvPicPr>
        <p:blipFill>
          <a:blip r:embed="rId4"/>
          <a:stretch>
            <a:fillRect/>
          </a:stretch>
        </p:blipFill>
        <p:spPr>
          <a:xfrm>
            <a:off x="3251713" y="4125294"/>
            <a:ext cx="3205358" cy="2329498"/>
          </a:xfrm>
          <a:prstGeom prst="rect">
            <a:avLst/>
          </a:prstGeom>
        </p:spPr>
      </p:pic>
      <p:pic>
        <p:nvPicPr>
          <p:cNvPr id="8" name="Picture 7"/>
          <p:cNvPicPr/>
          <p:nvPr/>
        </p:nvPicPr>
        <p:blipFill>
          <a:blip r:embed="rId5"/>
          <a:stretch>
            <a:fillRect/>
          </a:stretch>
        </p:blipFill>
        <p:spPr>
          <a:xfrm>
            <a:off x="7189373" y="4223768"/>
            <a:ext cx="3530209" cy="2392851"/>
          </a:xfrm>
          <a:prstGeom prst="rect">
            <a:avLst/>
          </a:prstGeom>
        </p:spPr>
      </p:pic>
    </p:spTree>
    <p:extLst>
      <p:ext uri="{BB962C8B-B14F-4D97-AF65-F5344CB8AC3E}">
        <p14:creationId xmlns:p14="http://schemas.microsoft.com/office/powerpoint/2010/main" val="2024999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6524" y="253218"/>
            <a:ext cx="10782300" cy="1130527"/>
          </a:xfrm>
        </p:spPr>
        <p:txBody>
          <a:bodyPr>
            <a:noAutofit/>
          </a:bodyPr>
          <a:lstStyle/>
          <a:p>
            <a:r>
              <a:rPr lang="en-US" sz="2800" dirty="0"/>
              <a:t>A Geographical representation showcases the concentration of Top Tier cluster around developed nations</a:t>
            </a:r>
          </a:p>
        </p:txBody>
      </p:sp>
      <p:pic>
        <p:nvPicPr>
          <p:cNvPr id="9" name="Picture 8"/>
          <p:cNvPicPr/>
          <p:nvPr/>
        </p:nvPicPr>
        <p:blipFill>
          <a:blip r:embed="rId2"/>
          <a:stretch>
            <a:fillRect/>
          </a:stretch>
        </p:blipFill>
        <p:spPr>
          <a:xfrm>
            <a:off x="2940149" y="1594801"/>
            <a:ext cx="8145194" cy="4890405"/>
          </a:xfrm>
          <a:prstGeom prst="rect">
            <a:avLst/>
          </a:prstGeom>
        </p:spPr>
      </p:pic>
      <p:sp>
        <p:nvSpPr>
          <p:cNvPr id="10" name="Text Box 21"/>
          <p:cNvSpPr txBox="1"/>
          <p:nvPr/>
        </p:nvSpPr>
        <p:spPr>
          <a:xfrm>
            <a:off x="9598490" y="1837958"/>
            <a:ext cx="1266825" cy="790575"/>
          </a:xfrm>
          <a:prstGeom prst="rect">
            <a:avLst/>
          </a:prstGeom>
          <a:no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228600" marR="0">
              <a:lnSpc>
                <a:spcPct val="150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Top Tier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50000"/>
              </a:lnSpc>
              <a:spcBef>
                <a:spcPts val="0"/>
              </a:spcBef>
              <a:spcAft>
                <a:spcPts val="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Mid Tier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50000"/>
              </a:lnSpc>
              <a:spcBef>
                <a:spcPts val="0"/>
              </a:spcBef>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Lower Tier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1" name="Oval 10"/>
          <p:cNvSpPr/>
          <p:nvPr/>
        </p:nvSpPr>
        <p:spPr>
          <a:xfrm>
            <a:off x="9703265" y="1914158"/>
            <a:ext cx="171450" cy="17145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Oval 11"/>
          <p:cNvSpPr/>
          <p:nvPr/>
        </p:nvSpPr>
        <p:spPr>
          <a:xfrm>
            <a:off x="9703265" y="2390408"/>
            <a:ext cx="171450" cy="1714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Oval 12"/>
          <p:cNvSpPr/>
          <p:nvPr/>
        </p:nvSpPr>
        <p:spPr>
          <a:xfrm>
            <a:off x="9703265" y="2152283"/>
            <a:ext cx="171450" cy="17145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4153108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6523" y="332504"/>
            <a:ext cx="10782300" cy="886692"/>
          </a:xfrm>
        </p:spPr>
        <p:txBody>
          <a:bodyPr>
            <a:normAutofit/>
          </a:bodyPr>
          <a:lstStyle/>
          <a:p>
            <a:r>
              <a:rPr lang="en-US" sz="5000" dirty="0"/>
              <a:t>Conclusion and Future directions</a:t>
            </a:r>
          </a:p>
        </p:txBody>
      </p:sp>
      <p:sp>
        <p:nvSpPr>
          <p:cNvPr id="3" name="TextBox 2"/>
          <p:cNvSpPr txBox="1"/>
          <p:nvPr/>
        </p:nvSpPr>
        <p:spPr>
          <a:xfrm>
            <a:off x="2909455" y="1343891"/>
            <a:ext cx="88392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The model helps clearly identify clusters of cities based on their performance in economic, social and governance development which in turn helps form an accurate judgement on the risk profile of the country.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model does not help in arriving at exact equity risk premium figures, however a strong baseline could be formed based on the risk profile of the country.</a:t>
            </a:r>
          </a:p>
          <a:p>
            <a:endParaRPr lang="en-US" dirty="0"/>
          </a:p>
          <a:p>
            <a:pPr marL="285750" indent="-285750">
              <a:buFont typeface="Arial" panose="020B0604020202020204" pitchFamily="34" charset="0"/>
              <a:buChar char="•"/>
            </a:pPr>
            <a:r>
              <a:rPr lang="en-US" dirty="0"/>
              <a:t>The model accuracy could subjectively improve upon availability detailed data on a city wise basis.</a:t>
            </a:r>
          </a:p>
        </p:txBody>
      </p:sp>
    </p:spTree>
    <p:extLst>
      <p:ext uri="{BB962C8B-B14F-4D97-AF65-F5344CB8AC3E}">
        <p14:creationId xmlns:p14="http://schemas.microsoft.com/office/powerpoint/2010/main" val="275807475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72</TotalTime>
  <Words>322</Words>
  <Application>Microsoft Macintosh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3</vt:lpstr>
      <vt:lpstr>Wisp</vt:lpstr>
      <vt:lpstr>Clustering Global Financial Cities</vt:lpstr>
      <vt:lpstr>Relevance</vt:lpstr>
      <vt:lpstr>Data acquisition and Preprocessing</vt:lpstr>
      <vt:lpstr>Feature correlations were far from perfect although intuitive in nature for cluster analysis</vt:lpstr>
      <vt:lpstr>K Clusters were narrowed based on the Elbow method which indicates 2-3 clusters are appropriate</vt:lpstr>
      <vt:lpstr>Clear distinction could be made between the features of the Top Tier cities to that of the Lower Tier cities</vt:lpstr>
      <vt:lpstr>A Geographical representation showcases the concentration of Top Tier cluster around developed nations</vt:lpstr>
      <vt:lpstr>Conclusion and Future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Global Financial Cities</dc:title>
  <dc:creator>Manula Hikkaduwa Liyanage</dc:creator>
  <cp:lastModifiedBy>Microsoft Office User</cp:lastModifiedBy>
  <cp:revision>7</cp:revision>
  <dcterms:created xsi:type="dcterms:W3CDTF">2020-05-28T03:52:59Z</dcterms:created>
  <dcterms:modified xsi:type="dcterms:W3CDTF">2020-05-28T10:07:58Z</dcterms:modified>
</cp:coreProperties>
</file>