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85" r:id="rId2"/>
    <p:sldId id="309" r:id="rId3"/>
    <p:sldId id="286" r:id="rId4"/>
    <p:sldId id="288" r:id="rId5"/>
    <p:sldId id="287" r:id="rId6"/>
    <p:sldId id="289" r:id="rId7"/>
    <p:sldId id="290" r:id="rId8"/>
    <p:sldId id="291" r:id="rId9"/>
    <p:sldId id="292" r:id="rId10"/>
    <p:sldId id="294" r:id="rId11"/>
    <p:sldId id="298" r:id="rId12"/>
    <p:sldId id="299" r:id="rId13"/>
    <p:sldId id="300" r:id="rId14"/>
    <p:sldId id="302" r:id="rId15"/>
    <p:sldId id="303" r:id="rId16"/>
    <p:sldId id="304" r:id="rId17"/>
    <p:sldId id="311" r:id="rId18"/>
    <p:sldId id="307" r:id="rId19"/>
    <p:sldId id="310" r:id="rId20"/>
    <p:sldId id="308" r:id="rId21"/>
    <p:sldId id="295" r:id="rId22"/>
    <p:sldId id="297" r:id="rId23"/>
    <p:sldId id="29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ivchch123@gmail.com" initials="r" lastIdx="1" clrIdx="0">
    <p:extLst>
      <p:ext uri="{19B8F6BF-5375-455C-9EA6-DF929625EA0E}">
        <p15:presenceInfo xmlns:p15="http://schemas.microsoft.com/office/powerpoint/2012/main" userId="3daade66d88a31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5" d="100"/>
          <a:sy n="105" d="100"/>
        </p:scale>
        <p:origin x="182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FC2049-B0D5-42DD-B037-39249911AE74}"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149296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FC2049-B0D5-42DD-B037-39249911AE74}"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353212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FC2049-B0D5-42DD-B037-39249911AE74}"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2869522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FC2049-B0D5-42DD-B037-39249911AE74}"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978320-DF06-4816-AC9E-14082EDE0FBA}"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73002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C2049-B0D5-42DD-B037-39249911AE74}"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221608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FC2049-B0D5-42DD-B037-39249911AE74}" type="datetimeFigureOut">
              <a:rPr lang="en-IN" smtClean="0"/>
              <a:t>23-08-2024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648878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FC2049-B0D5-42DD-B037-39249911AE74}" type="datetimeFigureOut">
              <a:rPr lang="en-IN" smtClean="0"/>
              <a:t>23-08-2024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1579269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C2049-B0D5-42DD-B037-39249911AE74}"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1763457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C2049-B0D5-42DD-B037-39249911AE74}"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167487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FC2049-B0D5-42DD-B037-39249911AE74}"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31876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C2049-B0D5-42DD-B037-39249911AE74}"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267664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FC2049-B0D5-42DD-B037-39249911AE74}"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16202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FC2049-B0D5-42DD-B037-39249911AE74}"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353291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FC2049-B0D5-42DD-B037-39249911AE74}" type="datetimeFigureOut">
              <a:rPr lang="en-IN" smtClean="0"/>
              <a:t>23-08-2024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309156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FC2049-B0D5-42DD-B037-39249911AE74}" type="datetimeFigureOut">
              <a:rPr lang="en-IN" smtClean="0"/>
              <a:t>23-08-2024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4622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FC2049-B0D5-42DD-B037-39249911AE74}" type="datetimeFigureOut">
              <a:rPr lang="en-IN" smtClean="0"/>
              <a:t>23-08-2024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375419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FC2049-B0D5-42DD-B037-39249911AE74}"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978320-DF06-4816-AC9E-14082EDE0FBA}" type="slidenum">
              <a:rPr lang="en-IN" smtClean="0"/>
              <a:t>‹#›</a:t>
            </a:fld>
            <a:endParaRPr lang="en-IN"/>
          </a:p>
        </p:txBody>
      </p:sp>
    </p:spTree>
    <p:extLst>
      <p:ext uri="{BB962C8B-B14F-4D97-AF65-F5344CB8AC3E}">
        <p14:creationId xmlns:p14="http://schemas.microsoft.com/office/powerpoint/2010/main" val="426260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FC2049-B0D5-42DD-B037-39249911AE74}" type="datetimeFigureOut">
              <a:rPr lang="en-IN" smtClean="0"/>
              <a:t>23-08-2024</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5F978320-DF06-4816-AC9E-14082EDE0FBA}" type="slidenum">
              <a:rPr lang="en-IN" smtClean="0"/>
              <a:t>‹#›</a:t>
            </a:fld>
            <a:endParaRPr lang="en-IN"/>
          </a:p>
        </p:txBody>
      </p:sp>
    </p:spTree>
    <p:extLst>
      <p:ext uri="{BB962C8B-B14F-4D97-AF65-F5344CB8AC3E}">
        <p14:creationId xmlns:p14="http://schemas.microsoft.com/office/powerpoint/2010/main" val="3808226442"/>
      </p:ext>
    </p:extLst>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hyperlink" Target="https://hibernate.org/orm/" TargetMode="External"/><Relationship Id="rId3" Type="http://schemas.openxmlformats.org/officeDocument/2006/relationships/hyperlink" Target="https://www.w3schools.com/css/" TargetMode="External"/><Relationship Id="rId7" Type="http://schemas.openxmlformats.org/officeDocument/2006/relationships/hyperlink" Target="https://developer.mozilla.org/en-US/docs/Web/JavaScript" TargetMode="External"/><Relationship Id="rId2" Type="http://schemas.openxmlformats.org/officeDocument/2006/relationships/hyperlink" Target="https://getbootstrap.com/docs/5.1/customize" TargetMode="External"/><Relationship Id="rId1" Type="http://schemas.openxmlformats.org/officeDocument/2006/relationships/slideLayout" Target="../slideLayouts/slideLayout6.xml"/><Relationship Id="rId6" Type="http://schemas.openxmlformats.org/officeDocument/2006/relationships/hyperlink" Target="https://javaee.github.io/javaee-spec/javadocs/" TargetMode="External"/><Relationship Id="rId5" Type="http://schemas.openxmlformats.org/officeDocument/2006/relationships/hyperlink" Target="https://stackoverflow.com/" TargetMode="External"/><Relationship Id="rId4" Type="http://schemas.openxmlformats.org/officeDocument/2006/relationships/hyperlink" Target="https://docs.oracle.com/javase/8/docs/api/" TargetMode="External"/><Relationship Id="rId9" Type="http://schemas.openxmlformats.org/officeDocument/2006/relationships/hyperlink" Target="https://reactjs.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B9F5-B3E8-481E-B699-1FACB2CA4B3B}"/>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ONLINE HOSPITAL MANAGEMENT SYSTEM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26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3183-E5C6-4DF8-A9C3-8FF35BDC07C7}"/>
              </a:ext>
            </a:extLst>
          </p:cNvPr>
          <p:cNvSpPr>
            <a:spLocks noGrp="1"/>
          </p:cNvSpPr>
          <p:nvPr>
            <p:ph type="title"/>
          </p:nvPr>
        </p:nvSpPr>
        <p:spPr/>
        <p:txBody>
          <a:bodyPr/>
          <a:lstStyle/>
          <a:p>
            <a:r>
              <a:rPr lang="en-US" dirty="0"/>
              <a:t>E-R Diagram</a:t>
            </a:r>
            <a:endParaRPr lang="en-IN" dirty="0"/>
          </a:p>
        </p:txBody>
      </p:sp>
      <p:pic>
        <p:nvPicPr>
          <p:cNvPr id="4" name="Picture 3">
            <a:extLst>
              <a:ext uri="{FF2B5EF4-FFF2-40B4-BE49-F238E27FC236}">
                <a16:creationId xmlns:a16="http://schemas.microsoft.com/office/drawing/2014/main" id="{9F7D549E-6A49-16CC-E64C-2C4E297B4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511" y="1259810"/>
            <a:ext cx="6606305" cy="5415309"/>
          </a:xfrm>
          <a:prstGeom prst="rect">
            <a:avLst/>
          </a:prstGeom>
        </p:spPr>
      </p:pic>
    </p:spTree>
    <p:extLst>
      <p:ext uri="{BB962C8B-B14F-4D97-AF65-F5344CB8AC3E}">
        <p14:creationId xmlns:p14="http://schemas.microsoft.com/office/powerpoint/2010/main" val="421129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3F27-6A19-409E-B960-DF2FA76C58B8}"/>
              </a:ext>
            </a:extLst>
          </p:cNvPr>
          <p:cNvSpPr>
            <a:spLocks noGrp="1"/>
          </p:cNvSpPr>
          <p:nvPr>
            <p:ph type="title"/>
          </p:nvPr>
        </p:nvSpPr>
        <p:spPr/>
        <p:txBody>
          <a:bodyPr/>
          <a:lstStyle/>
          <a:p>
            <a:r>
              <a:rPr lang="en-US" dirty="0"/>
              <a:t>Home Page</a:t>
            </a:r>
            <a:endParaRPr lang="en-IN" dirty="0"/>
          </a:p>
        </p:txBody>
      </p:sp>
      <p:pic>
        <p:nvPicPr>
          <p:cNvPr id="7" name="Picture 6">
            <a:extLst>
              <a:ext uri="{FF2B5EF4-FFF2-40B4-BE49-F238E27FC236}">
                <a16:creationId xmlns:a16="http://schemas.microsoft.com/office/drawing/2014/main" id="{BD7630E7-F96E-5258-530F-E0D9E754FA2D}"/>
              </a:ext>
            </a:extLst>
          </p:cNvPr>
          <p:cNvPicPr>
            <a:picLocks noChangeAspect="1"/>
          </p:cNvPicPr>
          <p:nvPr/>
        </p:nvPicPr>
        <p:blipFill>
          <a:blip r:embed="rId2"/>
          <a:stretch>
            <a:fillRect/>
          </a:stretch>
        </p:blipFill>
        <p:spPr>
          <a:xfrm>
            <a:off x="0" y="1560523"/>
            <a:ext cx="9144000" cy="4468474"/>
          </a:xfrm>
          <a:prstGeom prst="rect">
            <a:avLst/>
          </a:prstGeom>
        </p:spPr>
      </p:pic>
    </p:spTree>
    <p:extLst>
      <p:ext uri="{BB962C8B-B14F-4D97-AF65-F5344CB8AC3E}">
        <p14:creationId xmlns:p14="http://schemas.microsoft.com/office/powerpoint/2010/main" val="37461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B477-6555-4E4A-8766-54722246A521}"/>
              </a:ext>
            </a:extLst>
          </p:cNvPr>
          <p:cNvSpPr>
            <a:spLocks noGrp="1"/>
          </p:cNvSpPr>
          <p:nvPr>
            <p:ph type="title"/>
          </p:nvPr>
        </p:nvSpPr>
        <p:spPr/>
        <p:txBody>
          <a:bodyPr/>
          <a:lstStyle/>
          <a:p>
            <a:r>
              <a:rPr lang="en-US" dirty="0"/>
              <a:t>Login Page</a:t>
            </a:r>
            <a:endParaRPr lang="en-IN" dirty="0"/>
          </a:p>
        </p:txBody>
      </p:sp>
      <p:pic>
        <p:nvPicPr>
          <p:cNvPr id="5" name="Picture 4">
            <a:extLst>
              <a:ext uri="{FF2B5EF4-FFF2-40B4-BE49-F238E27FC236}">
                <a16:creationId xmlns:a16="http://schemas.microsoft.com/office/drawing/2014/main" id="{1465BBBF-1994-538A-3147-9A8FE93F31F8}"/>
              </a:ext>
            </a:extLst>
          </p:cNvPr>
          <p:cNvPicPr>
            <a:picLocks noChangeAspect="1"/>
          </p:cNvPicPr>
          <p:nvPr/>
        </p:nvPicPr>
        <p:blipFill>
          <a:blip r:embed="rId2"/>
          <a:stretch>
            <a:fillRect/>
          </a:stretch>
        </p:blipFill>
        <p:spPr>
          <a:xfrm>
            <a:off x="0" y="1623144"/>
            <a:ext cx="9144000" cy="4251791"/>
          </a:xfrm>
          <a:prstGeom prst="rect">
            <a:avLst/>
          </a:prstGeom>
        </p:spPr>
      </p:pic>
    </p:spTree>
    <p:extLst>
      <p:ext uri="{BB962C8B-B14F-4D97-AF65-F5344CB8AC3E}">
        <p14:creationId xmlns:p14="http://schemas.microsoft.com/office/powerpoint/2010/main" val="81310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809E-6996-4EC1-93B4-20A7FF229E2F}"/>
              </a:ext>
            </a:extLst>
          </p:cNvPr>
          <p:cNvSpPr>
            <a:spLocks noGrp="1"/>
          </p:cNvSpPr>
          <p:nvPr>
            <p:ph type="title"/>
          </p:nvPr>
        </p:nvSpPr>
        <p:spPr/>
        <p:txBody>
          <a:bodyPr/>
          <a:lstStyle/>
          <a:p>
            <a:r>
              <a:rPr lang="en-US" dirty="0"/>
              <a:t>Sign Up Page</a:t>
            </a:r>
            <a:endParaRPr lang="en-IN" dirty="0"/>
          </a:p>
        </p:txBody>
      </p:sp>
      <p:pic>
        <p:nvPicPr>
          <p:cNvPr id="8" name="Picture 7">
            <a:extLst>
              <a:ext uri="{FF2B5EF4-FFF2-40B4-BE49-F238E27FC236}">
                <a16:creationId xmlns:a16="http://schemas.microsoft.com/office/drawing/2014/main" id="{46F44A13-160C-0E35-31DA-9EBD904B8C02}"/>
              </a:ext>
            </a:extLst>
          </p:cNvPr>
          <p:cNvPicPr>
            <a:picLocks noChangeAspect="1"/>
          </p:cNvPicPr>
          <p:nvPr/>
        </p:nvPicPr>
        <p:blipFill>
          <a:blip r:embed="rId2"/>
          <a:stretch>
            <a:fillRect/>
          </a:stretch>
        </p:blipFill>
        <p:spPr>
          <a:xfrm>
            <a:off x="0" y="1649283"/>
            <a:ext cx="9144000" cy="4601850"/>
          </a:xfrm>
          <a:prstGeom prst="rect">
            <a:avLst/>
          </a:prstGeom>
        </p:spPr>
      </p:pic>
    </p:spTree>
    <p:extLst>
      <p:ext uri="{BB962C8B-B14F-4D97-AF65-F5344CB8AC3E}">
        <p14:creationId xmlns:p14="http://schemas.microsoft.com/office/powerpoint/2010/main" val="36620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4075-861A-49E4-B89C-7EFEF617D33C}"/>
              </a:ext>
            </a:extLst>
          </p:cNvPr>
          <p:cNvSpPr>
            <a:spLocks noGrp="1"/>
          </p:cNvSpPr>
          <p:nvPr>
            <p:ph type="title"/>
          </p:nvPr>
        </p:nvSpPr>
        <p:spPr/>
        <p:txBody>
          <a:bodyPr/>
          <a:lstStyle/>
          <a:p>
            <a:r>
              <a:rPr lang="en-US" dirty="0"/>
              <a:t>Admin Screen</a:t>
            </a:r>
            <a:endParaRPr lang="en-IN" dirty="0"/>
          </a:p>
        </p:txBody>
      </p:sp>
      <p:pic>
        <p:nvPicPr>
          <p:cNvPr id="4" name="Picture 3">
            <a:extLst>
              <a:ext uri="{FF2B5EF4-FFF2-40B4-BE49-F238E27FC236}">
                <a16:creationId xmlns:a16="http://schemas.microsoft.com/office/drawing/2014/main" id="{B88AD521-5F7A-1E03-6B93-720FC5043FA7}"/>
              </a:ext>
            </a:extLst>
          </p:cNvPr>
          <p:cNvPicPr>
            <a:picLocks noChangeAspect="1"/>
          </p:cNvPicPr>
          <p:nvPr/>
        </p:nvPicPr>
        <p:blipFill>
          <a:blip r:embed="rId2"/>
          <a:stretch>
            <a:fillRect/>
          </a:stretch>
        </p:blipFill>
        <p:spPr>
          <a:xfrm>
            <a:off x="0" y="1345533"/>
            <a:ext cx="9144000" cy="4422965"/>
          </a:xfrm>
          <a:prstGeom prst="rect">
            <a:avLst/>
          </a:prstGeom>
        </p:spPr>
      </p:pic>
      <p:pic>
        <p:nvPicPr>
          <p:cNvPr id="6" name="Picture 5">
            <a:extLst>
              <a:ext uri="{FF2B5EF4-FFF2-40B4-BE49-F238E27FC236}">
                <a16:creationId xmlns:a16="http://schemas.microsoft.com/office/drawing/2014/main" id="{80E5F6BF-27F8-CED1-9E1B-F7EA7EC56574}"/>
              </a:ext>
            </a:extLst>
          </p:cNvPr>
          <p:cNvPicPr>
            <a:picLocks noChangeAspect="1"/>
          </p:cNvPicPr>
          <p:nvPr/>
        </p:nvPicPr>
        <p:blipFill>
          <a:blip r:embed="rId3"/>
          <a:stretch>
            <a:fillRect/>
          </a:stretch>
        </p:blipFill>
        <p:spPr>
          <a:xfrm>
            <a:off x="0" y="5768498"/>
            <a:ext cx="9144000" cy="1007962"/>
          </a:xfrm>
          <a:prstGeom prst="rect">
            <a:avLst/>
          </a:prstGeom>
        </p:spPr>
      </p:pic>
    </p:spTree>
    <p:extLst>
      <p:ext uri="{BB962C8B-B14F-4D97-AF65-F5344CB8AC3E}">
        <p14:creationId xmlns:p14="http://schemas.microsoft.com/office/powerpoint/2010/main" val="180709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A926-E84A-4834-B8F5-C996D3AC7DA1}"/>
              </a:ext>
            </a:extLst>
          </p:cNvPr>
          <p:cNvSpPr>
            <a:spLocks noGrp="1"/>
          </p:cNvSpPr>
          <p:nvPr>
            <p:ph type="title"/>
          </p:nvPr>
        </p:nvSpPr>
        <p:spPr/>
        <p:txBody>
          <a:bodyPr/>
          <a:lstStyle/>
          <a:p>
            <a:r>
              <a:rPr lang="en-US" dirty="0"/>
              <a:t>View Doctors</a:t>
            </a:r>
            <a:endParaRPr lang="en-IN" dirty="0"/>
          </a:p>
        </p:txBody>
      </p:sp>
      <p:pic>
        <p:nvPicPr>
          <p:cNvPr id="5" name="Picture 4">
            <a:extLst>
              <a:ext uri="{FF2B5EF4-FFF2-40B4-BE49-F238E27FC236}">
                <a16:creationId xmlns:a16="http://schemas.microsoft.com/office/drawing/2014/main" id="{6EA4751E-6D27-CEE1-B660-63DB9D6637BA}"/>
              </a:ext>
            </a:extLst>
          </p:cNvPr>
          <p:cNvPicPr>
            <a:picLocks noChangeAspect="1"/>
          </p:cNvPicPr>
          <p:nvPr/>
        </p:nvPicPr>
        <p:blipFill>
          <a:blip r:embed="rId2"/>
          <a:stretch>
            <a:fillRect/>
          </a:stretch>
        </p:blipFill>
        <p:spPr>
          <a:xfrm>
            <a:off x="0" y="1530241"/>
            <a:ext cx="9144000" cy="4455885"/>
          </a:xfrm>
          <a:prstGeom prst="rect">
            <a:avLst/>
          </a:prstGeom>
        </p:spPr>
      </p:pic>
    </p:spTree>
    <p:extLst>
      <p:ext uri="{BB962C8B-B14F-4D97-AF65-F5344CB8AC3E}">
        <p14:creationId xmlns:p14="http://schemas.microsoft.com/office/powerpoint/2010/main" val="178660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EB0D-1C87-43AF-B17A-87EB96609A17}"/>
              </a:ext>
            </a:extLst>
          </p:cNvPr>
          <p:cNvSpPr>
            <a:spLocks noGrp="1"/>
          </p:cNvSpPr>
          <p:nvPr>
            <p:ph type="title"/>
          </p:nvPr>
        </p:nvSpPr>
        <p:spPr/>
        <p:txBody>
          <a:bodyPr/>
          <a:lstStyle/>
          <a:p>
            <a:r>
              <a:rPr lang="en-US" dirty="0"/>
              <a:t>Add Patient</a:t>
            </a:r>
            <a:endParaRPr lang="en-IN" dirty="0"/>
          </a:p>
        </p:txBody>
      </p:sp>
      <p:pic>
        <p:nvPicPr>
          <p:cNvPr id="4" name="Picture 3">
            <a:extLst>
              <a:ext uri="{FF2B5EF4-FFF2-40B4-BE49-F238E27FC236}">
                <a16:creationId xmlns:a16="http://schemas.microsoft.com/office/drawing/2014/main" id="{7D096A2C-809B-2ED7-21DB-85D87661D2F7}"/>
              </a:ext>
            </a:extLst>
          </p:cNvPr>
          <p:cNvPicPr>
            <a:picLocks noChangeAspect="1"/>
          </p:cNvPicPr>
          <p:nvPr/>
        </p:nvPicPr>
        <p:blipFill>
          <a:blip r:embed="rId2"/>
          <a:stretch>
            <a:fillRect/>
          </a:stretch>
        </p:blipFill>
        <p:spPr>
          <a:xfrm>
            <a:off x="66675" y="1520833"/>
            <a:ext cx="9144000" cy="4540233"/>
          </a:xfrm>
          <a:prstGeom prst="rect">
            <a:avLst/>
          </a:prstGeom>
        </p:spPr>
      </p:pic>
    </p:spTree>
    <p:extLst>
      <p:ext uri="{BB962C8B-B14F-4D97-AF65-F5344CB8AC3E}">
        <p14:creationId xmlns:p14="http://schemas.microsoft.com/office/powerpoint/2010/main" val="103030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2155-242B-09B6-D8F0-30C7C6CA8BFD}"/>
              </a:ext>
            </a:extLst>
          </p:cNvPr>
          <p:cNvSpPr>
            <a:spLocks noGrp="1"/>
          </p:cNvSpPr>
          <p:nvPr>
            <p:ph type="title"/>
          </p:nvPr>
        </p:nvSpPr>
        <p:spPr/>
        <p:txBody>
          <a:bodyPr/>
          <a:lstStyle/>
          <a:p>
            <a:r>
              <a:rPr lang="en-IN" dirty="0"/>
              <a:t>Patient Screen</a:t>
            </a:r>
          </a:p>
        </p:txBody>
      </p:sp>
      <p:pic>
        <p:nvPicPr>
          <p:cNvPr id="6" name="Picture 5">
            <a:extLst>
              <a:ext uri="{FF2B5EF4-FFF2-40B4-BE49-F238E27FC236}">
                <a16:creationId xmlns:a16="http://schemas.microsoft.com/office/drawing/2014/main" id="{363AB803-8AAB-7B3B-32B5-3AF1B0B0CF6C}"/>
              </a:ext>
            </a:extLst>
          </p:cNvPr>
          <p:cNvPicPr>
            <a:picLocks noChangeAspect="1"/>
          </p:cNvPicPr>
          <p:nvPr/>
        </p:nvPicPr>
        <p:blipFill>
          <a:blip r:embed="rId2"/>
          <a:stretch>
            <a:fillRect/>
          </a:stretch>
        </p:blipFill>
        <p:spPr>
          <a:xfrm>
            <a:off x="0" y="1542352"/>
            <a:ext cx="9144000" cy="4391241"/>
          </a:xfrm>
          <a:prstGeom prst="rect">
            <a:avLst/>
          </a:prstGeom>
        </p:spPr>
      </p:pic>
    </p:spTree>
    <p:extLst>
      <p:ext uri="{BB962C8B-B14F-4D97-AF65-F5344CB8AC3E}">
        <p14:creationId xmlns:p14="http://schemas.microsoft.com/office/powerpoint/2010/main" val="3640816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F25D-BFC6-4EE3-8A3E-20DC4077C7A6}"/>
              </a:ext>
            </a:extLst>
          </p:cNvPr>
          <p:cNvSpPr>
            <a:spLocks noGrp="1"/>
          </p:cNvSpPr>
          <p:nvPr>
            <p:ph type="title"/>
          </p:nvPr>
        </p:nvSpPr>
        <p:spPr/>
        <p:txBody>
          <a:bodyPr/>
          <a:lstStyle/>
          <a:p>
            <a:r>
              <a:rPr lang="en-US" dirty="0"/>
              <a:t>Add Doctor</a:t>
            </a:r>
            <a:endParaRPr lang="en-IN" dirty="0"/>
          </a:p>
        </p:txBody>
      </p:sp>
      <p:pic>
        <p:nvPicPr>
          <p:cNvPr id="4" name="Picture 3">
            <a:extLst>
              <a:ext uri="{FF2B5EF4-FFF2-40B4-BE49-F238E27FC236}">
                <a16:creationId xmlns:a16="http://schemas.microsoft.com/office/drawing/2014/main" id="{AFBD5B93-AE90-0BF9-3DC3-56F98886552A}"/>
              </a:ext>
            </a:extLst>
          </p:cNvPr>
          <p:cNvPicPr>
            <a:picLocks noChangeAspect="1"/>
          </p:cNvPicPr>
          <p:nvPr/>
        </p:nvPicPr>
        <p:blipFill>
          <a:blip r:embed="rId2"/>
          <a:stretch>
            <a:fillRect/>
          </a:stretch>
        </p:blipFill>
        <p:spPr>
          <a:xfrm>
            <a:off x="0" y="1207549"/>
            <a:ext cx="9144000" cy="4442902"/>
          </a:xfrm>
          <a:prstGeom prst="rect">
            <a:avLst/>
          </a:prstGeom>
        </p:spPr>
      </p:pic>
      <p:pic>
        <p:nvPicPr>
          <p:cNvPr id="6" name="Picture 5">
            <a:extLst>
              <a:ext uri="{FF2B5EF4-FFF2-40B4-BE49-F238E27FC236}">
                <a16:creationId xmlns:a16="http://schemas.microsoft.com/office/drawing/2014/main" id="{977F99BB-4AE7-5474-E18D-6E72E033FBB8}"/>
              </a:ext>
            </a:extLst>
          </p:cNvPr>
          <p:cNvPicPr>
            <a:picLocks noChangeAspect="1"/>
          </p:cNvPicPr>
          <p:nvPr/>
        </p:nvPicPr>
        <p:blipFill>
          <a:blip r:embed="rId3"/>
          <a:stretch>
            <a:fillRect/>
          </a:stretch>
        </p:blipFill>
        <p:spPr>
          <a:xfrm>
            <a:off x="0" y="5650451"/>
            <a:ext cx="9144000" cy="1054705"/>
          </a:xfrm>
          <a:prstGeom prst="rect">
            <a:avLst/>
          </a:prstGeom>
        </p:spPr>
      </p:pic>
    </p:spTree>
    <p:extLst>
      <p:ext uri="{BB962C8B-B14F-4D97-AF65-F5344CB8AC3E}">
        <p14:creationId xmlns:p14="http://schemas.microsoft.com/office/powerpoint/2010/main" val="44355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6961-02BE-CCB6-96E1-66E41691ED93}"/>
              </a:ext>
            </a:extLst>
          </p:cNvPr>
          <p:cNvSpPr>
            <a:spLocks noGrp="1"/>
          </p:cNvSpPr>
          <p:nvPr>
            <p:ph type="title"/>
          </p:nvPr>
        </p:nvSpPr>
        <p:spPr>
          <a:xfrm>
            <a:off x="484710" y="452718"/>
            <a:ext cx="5248578" cy="891450"/>
          </a:xfrm>
        </p:spPr>
        <p:txBody>
          <a:bodyPr/>
          <a:lstStyle/>
          <a:p>
            <a:r>
              <a:rPr lang="en-IN" dirty="0"/>
              <a:t>Doctor Screen</a:t>
            </a:r>
          </a:p>
        </p:txBody>
      </p:sp>
      <p:pic>
        <p:nvPicPr>
          <p:cNvPr id="4" name="Picture 3">
            <a:extLst>
              <a:ext uri="{FF2B5EF4-FFF2-40B4-BE49-F238E27FC236}">
                <a16:creationId xmlns:a16="http://schemas.microsoft.com/office/drawing/2014/main" id="{640530BB-EAD6-3A02-BE29-61C1CCA7C6C6}"/>
              </a:ext>
            </a:extLst>
          </p:cNvPr>
          <p:cNvPicPr>
            <a:picLocks noChangeAspect="1"/>
          </p:cNvPicPr>
          <p:nvPr/>
        </p:nvPicPr>
        <p:blipFill>
          <a:blip r:embed="rId2"/>
          <a:stretch>
            <a:fillRect/>
          </a:stretch>
        </p:blipFill>
        <p:spPr>
          <a:xfrm>
            <a:off x="0" y="1649769"/>
            <a:ext cx="9144000" cy="4472862"/>
          </a:xfrm>
          <a:prstGeom prst="rect">
            <a:avLst/>
          </a:prstGeom>
        </p:spPr>
      </p:pic>
    </p:spTree>
    <p:extLst>
      <p:ext uri="{BB962C8B-B14F-4D97-AF65-F5344CB8AC3E}">
        <p14:creationId xmlns:p14="http://schemas.microsoft.com/office/powerpoint/2010/main" val="4551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E275-3AE2-476A-9831-C7B16F0F6734}"/>
              </a:ext>
            </a:extLst>
          </p:cNvPr>
          <p:cNvSpPr>
            <a:spLocks noGrp="1"/>
          </p:cNvSpPr>
          <p:nvPr>
            <p:ph type="title"/>
          </p:nvPr>
        </p:nvSpPr>
        <p:spPr>
          <a:xfrm>
            <a:off x="484710" y="452718"/>
            <a:ext cx="5550330" cy="781722"/>
          </a:xfrm>
        </p:spPr>
        <p:txBody>
          <a:bodyPr/>
          <a:lstStyle/>
          <a:p>
            <a:r>
              <a:rPr lang="en-IN" dirty="0"/>
              <a:t>Team Contribution</a:t>
            </a:r>
          </a:p>
        </p:txBody>
      </p:sp>
      <p:sp>
        <p:nvSpPr>
          <p:cNvPr id="3" name="Content Placeholder 2">
            <a:extLst>
              <a:ext uri="{FF2B5EF4-FFF2-40B4-BE49-F238E27FC236}">
                <a16:creationId xmlns:a16="http://schemas.microsoft.com/office/drawing/2014/main" id="{FE042D8B-1924-F0EF-6254-4F0E609851FA}"/>
              </a:ext>
            </a:extLst>
          </p:cNvPr>
          <p:cNvSpPr>
            <a:spLocks noGrp="1"/>
          </p:cNvSpPr>
          <p:nvPr>
            <p:ph idx="1"/>
          </p:nvPr>
        </p:nvSpPr>
        <p:spPr>
          <a:xfrm>
            <a:off x="585216" y="1444753"/>
            <a:ext cx="6583680" cy="1709927"/>
          </a:xfrm>
        </p:spPr>
        <p:txBody>
          <a:bodyPr/>
          <a:lstStyle/>
          <a:p>
            <a:r>
              <a:rPr lang="en-IN" dirty="0"/>
              <a:t>Aryan Birla: Back-end(Spring Boot)</a:t>
            </a:r>
          </a:p>
          <a:p>
            <a:r>
              <a:rPr lang="en-IN" dirty="0"/>
              <a:t>Anukrati Gupta: Back-end + Front-end</a:t>
            </a:r>
          </a:p>
          <a:p>
            <a:r>
              <a:rPr lang="en-IN" dirty="0"/>
              <a:t>Arisha Anjum: Front-end(React.js)</a:t>
            </a:r>
          </a:p>
          <a:p>
            <a:endParaRPr lang="en-IN" dirty="0"/>
          </a:p>
        </p:txBody>
      </p:sp>
      <p:sp>
        <p:nvSpPr>
          <p:cNvPr id="7" name="TextBox 6">
            <a:extLst>
              <a:ext uri="{FF2B5EF4-FFF2-40B4-BE49-F238E27FC236}">
                <a16:creationId xmlns:a16="http://schemas.microsoft.com/office/drawing/2014/main" id="{6D9AE20E-642D-13D2-4870-6B41DD130742}"/>
              </a:ext>
            </a:extLst>
          </p:cNvPr>
          <p:cNvSpPr txBox="1"/>
          <p:nvPr/>
        </p:nvSpPr>
        <p:spPr>
          <a:xfrm>
            <a:off x="763562" y="3657600"/>
            <a:ext cx="5957277" cy="461665"/>
          </a:xfrm>
          <a:prstGeom prst="rect">
            <a:avLst/>
          </a:prstGeom>
          <a:noFill/>
        </p:spPr>
        <p:txBody>
          <a:bodyPr wrap="square">
            <a:spAutoFit/>
          </a:bodyPr>
          <a:lstStyle/>
          <a:p>
            <a:r>
              <a:rPr lang="en-IN" sz="2400" dirty="0"/>
              <a:t>Guided By:</a:t>
            </a:r>
          </a:p>
        </p:txBody>
      </p:sp>
      <p:sp>
        <p:nvSpPr>
          <p:cNvPr id="9" name="TextBox 8">
            <a:extLst>
              <a:ext uri="{FF2B5EF4-FFF2-40B4-BE49-F238E27FC236}">
                <a16:creationId xmlns:a16="http://schemas.microsoft.com/office/drawing/2014/main" id="{CF755875-14A0-B625-6F15-CC9FA539441A}"/>
              </a:ext>
            </a:extLst>
          </p:cNvPr>
          <p:cNvSpPr txBox="1"/>
          <p:nvPr/>
        </p:nvSpPr>
        <p:spPr>
          <a:xfrm>
            <a:off x="763563" y="4212918"/>
            <a:ext cx="4992624" cy="369332"/>
          </a:xfrm>
          <a:prstGeom prst="rect">
            <a:avLst/>
          </a:prstGeom>
          <a:noFill/>
        </p:spPr>
        <p:txBody>
          <a:bodyPr wrap="square">
            <a:spAutoFit/>
          </a:bodyPr>
          <a:lstStyle/>
          <a:p>
            <a:r>
              <a:rPr lang="en-IN" dirty="0"/>
              <a:t>Sunil Kumar (Senior Project Engineer)</a:t>
            </a:r>
          </a:p>
        </p:txBody>
      </p:sp>
    </p:spTree>
    <p:extLst>
      <p:ext uri="{BB962C8B-B14F-4D97-AF65-F5344CB8AC3E}">
        <p14:creationId xmlns:p14="http://schemas.microsoft.com/office/powerpoint/2010/main" val="3986462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1E4E-5B58-4315-B58A-1D91DA330D54}"/>
              </a:ext>
            </a:extLst>
          </p:cNvPr>
          <p:cNvSpPr>
            <a:spLocks noGrp="1"/>
          </p:cNvSpPr>
          <p:nvPr>
            <p:ph type="title"/>
          </p:nvPr>
        </p:nvSpPr>
        <p:spPr/>
        <p:txBody>
          <a:bodyPr/>
          <a:lstStyle/>
          <a:p>
            <a:r>
              <a:rPr lang="en-US" dirty="0"/>
              <a:t>Add Donor</a:t>
            </a:r>
            <a:endParaRPr lang="en-IN" dirty="0"/>
          </a:p>
        </p:txBody>
      </p:sp>
      <p:pic>
        <p:nvPicPr>
          <p:cNvPr id="5" name="Picture 4">
            <a:extLst>
              <a:ext uri="{FF2B5EF4-FFF2-40B4-BE49-F238E27FC236}">
                <a16:creationId xmlns:a16="http://schemas.microsoft.com/office/drawing/2014/main" id="{A7D91045-A0C7-C593-E88A-0670E0629B17}"/>
              </a:ext>
            </a:extLst>
          </p:cNvPr>
          <p:cNvPicPr>
            <a:picLocks noChangeAspect="1"/>
          </p:cNvPicPr>
          <p:nvPr/>
        </p:nvPicPr>
        <p:blipFill>
          <a:blip r:embed="rId2"/>
          <a:stretch>
            <a:fillRect/>
          </a:stretch>
        </p:blipFill>
        <p:spPr>
          <a:xfrm>
            <a:off x="0" y="1757037"/>
            <a:ext cx="9144000" cy="4166886"/>
          </a:xfrm>
          <a:prstGeom prst="rect">
            <a:avLst/>
          </a:prstGeom>
        </p:spPr>
      </p:pic>
    </p:spTree>
    <p:extLst>
      <p:ext uri="{BB962C8B-B14F-4D97-AF65-F5344CB8AC3E}">
        <p14:creationId xmlns:p14="http://schemas.microsoft.com/office/powerpoint/2010/main" val="187668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8E84-B0E8-43BE-8373-4696DA3613E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2CFEF1A-9D0B-4480-BB27-EC6797D779D5}"/>
              </a:ext>
            </a:extLst>
          </p:cNvPr>
          <p:cNvSpPr txBox="1"/>
          <p:nvPr/>
        </p:nvSpPr>
        <p:spPr>
          <a:xfrm>
            <a:off x="639097" y="1573161"/>
            <a:ext cx="8020193" cy="4695003"/>
          </a:xfrm>
          <a:prstGeom prst="rect">
            <a:avLst/>
          </a:prstGeom>
          <a:noFill/>
        </p:spPr>
        <p:txBody>
          <a:bodyPr wrap="square" rtlCol="0">
            <a:spAutoFit/>
          </a:bodyPr>
          <a:lstStyle/>
          <a:p>
            <a:pPr indent="457200" algn="just"/>
            <a:endParaRPr lang="en-IN" sz="14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ea typeface="Times New Roman" panose="02020603050405020304" pitchFamily="18" charset="0"/>
              </a:rPr>
              <a:t>W</a:t>
            </a:r>
            <a:r>
              <a:rPr lang="en-US" sz="1600" dirty="0">
                <a:effectLst/>
                <a:latin typeface="Times New Roman" panose="02020603050405020304" pitchFamily="18" charset="0"/>
                <a:ea typeface="Times New Roman" panose="02020603050405020304" pitchFamily="18" charset="0"/>
              </a:rPr>
              <a:t>e minimize the efforts of the patients to book an appointment. </a:t>
            </a: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Our project will help to reduce the crowd contact, the patients are given appointment time slots to visit the hospital and meet the doctor. The doctor can also see the patients visiting and their health profile or symptoms.</a:t>
            </a:r>
            <a:endParaRPr lang="en-IN" sz="1600"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We enable the hospital staff and management to securely save the data and fetch the data whenever necessary. </a:t>
            </a: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If any patient is not aware of the technology, he/she can register their data securely via admin.</a:t>
            </a:r>
            <a:endParaRPr lang="en-IN" sz="1600"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ea typeface="Times New Roman" panose="02020603050405020304" pitchFamily="18" charset="0"/>
              </a:rPr>
              <a:t>3</a:t>
            </a:r>
            <a:r>
              <a:rPr lang="en-US" sz="1600" dirty="0">
                <a:effectLst/>
                <a:latin typeface="Times New Roman" panose="02020603050405020304" pitchFamily="18" charset="0"/>
                <a:ea typeface="Times New Roman" panose="02020603050405020304" pitchFamily="18" charset="0"/>
              </a:rPr>
              <a:t> kinds of users namely admin, doctor and patient.</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ea typeface="Times New Roman" panose="02020603050405020304" pitchFamily="18" charset="0"/>
              </a:rPr>
              <a:t>W</a:t>
            </a:r>
            <a:r>
              <a:rPr lang="en-US" sz="1600" dirty="0">
                <a:effectLst/>
                <a:latin typeface="Times New Roman" panose="02020603050405020304" pitchFamily="18" charset="0"/>
                <a:ea typeface="Times New Roman" panose="02020603050405020304" pitchFamily="18" charset="0"/>
              </a:rPr>
              <a:t>e have given the service to change the password after validating the user data. </a:t>
            </a:r>
            <a:endParaRPr lang="en-IN" sz="1600"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We have provided static as well as dynamic pages to display data. Every specified user has our functionalities.</a:t>
            </a:r>
            <a:endParaRPr lang="en-IN" sz="1600" dirty="0"/>
          </a:p>
        </p:txBody>
      </p:sp>
    </p:spTree>
    <p:extLst>
      <p:ext uri="{BB962C8B-B14F-4D97-AF65-F5344CB8AC3E}">
        <p14:creationId xmlns:p14="http://schemas.microsoft.com/office/powerpoint/2010/main" val="115198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D63F-5D4D-4AB7-A5C0-EDBD7BA7D356}"/>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AD4ECA-5735-4C59-8575-8F576882A8CF}"/>
              </a:ext>
            </a:extLst>
          </p:cNvPr>
          <p:cNvSpPr txBox="1"/>
          <p:nvPr/>
        </p:nvSpPr>
        <p:spPr>
          <a:xfrm>
            <a:off x="619432" y="1641987"/>
            <a:ext cx="7777316" cy="4524315"/>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Constantia" panose="02030602050306030303" pitchFamily="18" charset="0"/>
              </a:rPr>
              <a:t>Links: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onstantia" panose="02030602050306030303"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u="sng" dirty="0">
                <a:effectLst/>
                <a:latin typeface="Times New Roman" panose="02020603050405020304" pitchFamily="18" charset="0"/>
                <a:ea typeface="Constantia" panose="02030602050306030303" pitchFamily="18" charset="0"/>
                <a:hlinkClick r:id="rId2">
                  <a:extLst>
                    <a:ext uri="{A12FA001-AC4F-418D-AE19-62706E023703}">
                      <ahyp:hlinkClr xmlns:ahyp="http://schemas.microsoft.com/office/drawing/2018/hyperlinkcolor" val="tx"/>
                    </a:ext>
                  </a:extLst>
                </a:hlinkClick>
              </a:rPr>
              <a:t>https://getbootstrap.com/docs/5.1/customize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u="sng" dirty="0">
                <a:effectLst/>
                <a:latin typeface="Times New Roman" panose="02020603050405020304" pitchFamily="18" charset="0"/>
                <a:ea typeface="Constantia" panose="02030602050306030303" pitchFamily="18" charset="0"/>
                <a:hlinkClick r:id="rId3">
                  <a:extLst>
                    <a:ext uri="{A12FA001-AC4F-418D-AE19-62706E023703}">
                      <ahyp:hlinkClr xmlns:ahyp="http://schemas.microsoft.com/office/drawing/2018/hyperlinkcolor" val="tx"/>
                    </a:ext>
                  </a:extLst>
                </a:hlinkClick>
              </a:rPr>
              <a:t>https://www.w3schools.com/css/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u="sng" dirty="0">
                <a:effectLst/>
                <a:latin typeface="Times New Roman" panose="02020603050405020304" pitchFamily="18" charset="0"/>
                <a:ea typeface="Constantia" panose="02030602050306030303" pitchFamily="18" charset="0"/>
                <a:hlinkClick r:id="rId4">
                  <a:extLst>
                    <a:ext uri="{A12FA001-AC4F-418D-AE19-62706E023703}">
                      <ahyp:hlinkClr xmlns:ahyp="http://schemas.microsoft.com/office/drawing/2018/hyperlinkcolor" val="tx"/>
                    </a:ext>
                  </a:extLst>
                </a:hlinkClick>
              </a:rPr>
              <a:t>https://docs.oracle.com/javase/8/docs/api/</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u="sng" dirty="0">
                <a:effectLst/>
                <a:latin typeface="Times New Roman" panose="02020603050405020304" pitchFamily="18" charset="0"/>
                <a:ea typeface="Constantia" panose="02030602050306030303" pitchFamily="18" charset="0"/>
                <a:hlinkClick r:id="rId5">
                  <a:extLst>
                    <a:ext uri="{A12FA001-AC4F-418D-AE19-62706E023703}">
                      <ahyp:hlinkClr xmlns:ahyp="http://schemas.microsoft.com/office/drawing/2018/hyperlinkcolor" val="tx"/>
                    </a:ext>
                  </a:extLst>
                </a:hlinkClick>
              </a:rPr>
              <a:t>https://stackoverflow.com/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u="sng" dirty="0">
                <a:effectLst/>
                <a:latin typeface="Times New Roman" panose="02020603050405020304" pitchFamily="18" charset="0"/>
                <a:ea typeface="Constantia" panose="02030602050306030303" pitchFamily="18" charset="0"/>
                <a:hlinkClick r:id="rId6">
                  <a:extLst>
                    <a:ext uri="{A12FA001-AC4F-418D-AE19-62706E023703}">
                      <ahyp:hlinkClr xmlns:ahyp="http://schemas.microsoft.com/office/drawing/2018/hyperlinkcolor" val="tx"/>
                    </a:ext>
                  </a:extLst>
                </a:hlinkClick>
              </a:rPr>
              <a:t>https://javaee.github.io/javaee-spec/javadocs/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u="sng" dirty="0">
                <a:effectLst/>
                <a:latin typeface="Times New Roman" panose="02020603050405020304" pitchFamily="18" charset="0"/>
                <a:ea typeface="Constantia" panose="02030602050306030303" pitchFamily="18" charset="0"/>
                <a:hlinkClick r:id="rId7">
                  <a:extLst>
                    <a:ext uri="{A12FA001-AC4F-418D-AE19-62706E023703}">
                      <ahyp:hlinkClr xmlns:ahyp="http://schemas.microsoft.com/office/drawing/2018/hyperlinkcolor" val="tx"/>
                    </a:ext>
                  </a:extLst>
                </a:hlinkClick>
              </a:rPr>
              <a:t>https://developer.mozilla.org/en-US/docs/Web/JavaScript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u="sng" dirty="0">
                <a:effectLst/>
                <a:latin typeface="Times New Roman" panose="02020603050405020304" pitchFamily="18" charset="0"/>
                <a:ea typeface="Constantia" panose="02030602050306030303" pitchFamily="18" charset="0"/>
                <a:hlinkClick r:id="rId8">
                  <a:extLst>
                    <a:ext uri="{A12FA001-AC4F-418D-AE19-62706E023703}">
                      <ahyp:hlinkClr xmlns:ahyp="http://schemas.microsoft.com/office/drawing/2018/hyperlinkcolor" val="tx"/>
                    </a:ext>
                  </a:extLst>
                </a:hlinkClick>
              </a:rPr>
              <a:t>https://hibernate.org/orm/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u="sng" dirty="0">
                <a:effectLst/>
                <a:latin typeface="Times New Roman" panose="02020603050405020304" pitchFamily="18" charset="0"/>
                <a:ea typeface="Constantia" panose="02030602050306030303" pitchFamily="18" charset="0"/>
                <a:hlinkClick r:id="rId9">
                  <a:extLst>
                    <a:ext uri="{A12FA001-AC4F-418D-AE19-62706E023703}">
                      <ahyp:hlinkClr xmlns:ahyp="http://schemas.microsoft.com/office/drawing/2018/hyperlinkcolor" val="tx"/>
                    </a:ext>
                  </a:extLst>
                </a:hlinkClick>
              </a:rPr>
              <a:t>https://reactjs.org/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26360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E191-6FF1-4A6A-B624-25FA1948E2AC}"/>
              </a:ext>
            </a:extLst>
          </p:cNvPr>
          <p:cNvSpPr>
            <a:spLocks noGrp="1"/>
          </p:cNvSpPr>
          <p:nvPr>
            <p:ph type="title"/>
          </p:nvPr>
        </p:nvSpPr>
        <p:spPr>
          <a:xfrm>
            <a:off x="1044310" y="2527324"/>
            <a:ext cx="7055380" cy="1400530"/>
          </a:xfrm>
        </p:spPr>
        <p:txBody>
          <a:bodyPr/>
          <a:lstStyle/>
          <a:p>
            <a:pPr algn="ctr"/>
            <a:r>
              <a:rPr lang="en-US" sz="6600" b="1" dirty="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F584-FB96-4170-9869-F7A7C14CD85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C98718-A4F3-4FFE-BC99-1FFC260971DA}"/>
              </a:ext>
            </a:extLst>
          </p:cNvPr>
          <p:cNvSpPr txBox="1"/>
          <p:nvPr/>
        </p:nvSpPr>
        <p:spPr>
          <a:xfrm>
            <a:off x="484710" y="1509118"/>
            <a:ext cx="7774387" cy="336598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A patient is registered to the hospital by filling up a form. </a:t>
            </a:r>
          </a:p>
          <a:p>
            <a:pPr marL="285750"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After filling up and submission using the interface, all data will be saved in the database to the corresponding tables</a:t>
            </a:r>
            <a:r>
              <a:rPr lang="en-US" dirty="0">
                <a:latin typeface="Times New Roman" panose="02020603050405020304" pitchFamily="18" charset="0"/>
                <a:ea typeface="Times New Roman" panose="02020603050405020304" pitchFamily="18" charset="0"/>
              </a:rPr>
              <a:t>.</a:t>
            </a:r>
          </a:p>
          <a:p>
            <a:pPr marL="285750"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The patient is registered and then he/she will book an appointment to visit a doctor .</a:t>
            </a:r>
          </a:p>
          <a:p>
            <a:pPr marL="285750"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Then this data is transferred to the allotted doctor where the doctor visits the patient and prescribes tests and medicines.</a:t>
            </a:r>
          </a:p>
          <a:p>
            <a:pPr marL="285750"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After the treatment is over the Record will be updated.</a:t>
            </a:r>
            <a:endParaRPr lang="en-IN" dirty="0"/>
          </a:p>
        </p:txBody>
      </p:sp>
    </p:spTree>
    <p:extLst>
      <p:ext uri="{BB962C8B-B14F-4D97-AF65-F5344CB8AC3E}">
        <p14:creationId xmlns:p14="http://schemas.microsoft.com/office/powerpoint/2010/main" val="317520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8424-D9DE-47D9-AD09-E9010561C7EE}"/>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PROBLEM STATEMENT</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036EED5-6214-4CBD-AAA8-16897DAED61D}"/>
              </a:ext>
            </a:extLst>
          </p:cNvPr>
          <p:cNvSpPr txBox="1"/>
          <p:nvPr/>
        </p:nvSpPr>
        <p:spPr>
          <a:xfrm>
            <a:off x="645488" y="1418402"/>
            <a:ext cx="7403690" cy="37814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traditional methods used in the hospitals , the patients had to wait in a long queue.</a:t>
            </a:r>
          </a:p>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This process was repeated at every step including the prescribed tests, taking reports, buying medicines, re-consulting the doctor and getting assigned the doctor which makes it a very time-consuming and exhausting.</a:t>
            </a:r>
          </a:p>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Sometimes the patients are not so educated to fill the admission forms in the hospital which causes a delay in their admission and may sometimes lead to deprivation from the facilities provided by the government and the hospital</a:t>
            </a:r>
            <a:endParaRPr lang="en-IN" dirty="0"/>
          </a:p>
        </p:txBody>
      </p:sp>
    </p:spTree>
    <p:extLst>
      <p:ext uri="{BB962C8B-B14F-4D97-AF65-F5344CB8AC3E}">
        <p14:creationId xmlns:p14="http://schemas.microsoft.com/office/powerpoint/2010/main" val="42516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DA17-B148-4694-AA2E-874537FA153F}"/>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PROPOSED SOLUTION</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16F5C7A-656E-4837-8F77-4CE7FD8C3570}"/>
              </a:ext>
            </a:extLst>
          </p:cNvPr>
          <p:cNvSpPr txBox="1"/>
          <p:nvPr/>
        </p:nvSpPr>
        <p:spPr>
          <a:xfrm>
            <a:off x="484710" y="1465006"/>
            <a:ext cx="7685896" cy="4110228"/>
          </a:xfrm>
          <a:prstGeom prst="rect">
            <a:avLst/>
          </a:prstGeom>
          <a:noFill/>
        </p:spPr>
        <p:txBody>
          <a:bodyPr wrap="square" rtlCol="0">
            <a:spAutoFit/>
          </a:bodyPr>
          <a:lstStyle/>
          <a:p>
            <a:pPr marL="285750" marR="12700" indent="-285750" algn="just">
              <a:lnSpc>
                <a:spcPct val="150000"/>
              </a:lnSpc>
              <a:buFont typeface="Wingdings" panose="05000000000000000000" pitchFamily="2" charset="2"/>
              <a:buChar char="Ø"/>
              <a:tabLst>
                <a:tab pos="304165" algn="l"/>
              </a:tabLst>
            </a:pPr>
            <a:r>
              <a:rPr lang="en-US" sz="1600" dirty="0">
                <a:effectLst/>
                <a:latin typeface="Times New Roman" panose="02020603050405020304" pitchFamily="18" charset="0"/>
                <a:ea typeface="Times New Roman" panose="02020603050405020304" pitchFamily="18" charset="0"/>
              </a:rPr>
              <a:t>The application provides an online database of the patients to the hospital as well as the patients, which helps in their further treatment. </a:t>
            </a:r>
          </a:p>
          <a:p>
            <a:pPr marL="285750" marR="12700" indent="-285750" algn="just">
              <a:lnSpc>
                <a:spcPct val="150000"/>
              </a:lnSpc>
              <a:buFont typeface="Wingdings" panose="05000000000000000000" pitchFamily="2" charset="2"/>
              <a:buChar char="Ø"/>
              <a:tabLst>
                <a:tab pos="304165" algn="l"/>
              </a:tabLst>
            </a:pPr>
            <a:r>
              <a:rPr lang="en-US" sz="1600" dirty="0">
                <a:latin typeface="Times New Roman" panose="02020603050405020304" pitchFamily="18" charset="0"/>
                <a:ea typeface="Times New Roman" panose="02020603050405020304" pitchFamily="18" charset="0"/>
              </a:rPr>
              <a:t>Patients</a:t>
            </a:r>
            <a:r>
              <a:rPr lang="en-US" sz="1600" dirty="0">
                <a:effectLst/>
                <a:latin typeface="Times New Roman" panose="02020603050405020304" pitchFamily="18" charset="0"/>
                <a:ea typeface="Times New Roman" panose="02020603050405020304" pitchFamily="18" charset="0"/>
              </a:rPr>
              <a:t> can be directly assigned the doctor and the doctor can view the patients’ medical history just by logging in into the patient’s database, eliminating the situations of waiting in queues. </a:t>
            </a:r>
          </a:p>
          <a:p>
            <a:pPr marL="285750" marR="12700" indent="-285750" algn="just">
              <a:lnSpc>
                <a:spcPct val="150000"/>
              </a:lnSpc>
              <a:buFont typeface="Wingdings" panose="05000000000000000000" pitchFamily="2" charset="2"/>
              <a:buChar char="Ø"/>
              <a:tabLst>
                <a:tab pos="304165" algn="l"/>
              </a:tabLst>
            </a:pPr>
            <a:r>
              <a:rPr lang="en-US" sz="1600" dirty="0">
                <a:effectLst/>
                <a:latin typeface="Times New Roman" panose="02020603050405020304" pitchFamily="18" charset="0"/>
                <a:ea typeface="Times New Roman" panose="02020603050405020304" pitchFamily="18" charset="0"/>
              </a:rPr>
              <a:t>This will also allow the receptionist and the hospital staff to help the not so educated part of the society, as the people standing in the queues will be less the receptionist can easily help the people who are not introduced to the latest technologies.</a:t>
            </a:r>
            <a:endParaRPr lang="en-IN" sz="1600" dirty="0">
              <a:latin typeface="Times New Roman" panose="02020603050405020304" pitchFamily="18" charset="0"/>
              <a:ea typeface="Times New Roman" panose="02020603050405020304" pitchFamily="18" charset="0"/>
            </a:endParaRPr>
          </a:p>
          <a:p>
            <a:pPr marL="285750" marR="12700" indent="-285750" algn="just">
              <a:lnSpc>
                <a:spcPct val="150000"/>
              </a:lnSpc>
              <a:buFont typeface="Wingdings" panose="05000000000000000000" pitchFamily="2" charset="2"/>
              <a:buChar char="Ø"/>
              <a:tabLst>
                <a:tab pos="304165" algn="l"/>
              </a:tabLst>
            </a:pPr>
            <a:r>
              <a:rPr lang="en-US" sz="1600" dirty="0">
                <a:effectLst/>
                <a:latin typeface="Times New Roman" panose="02020603050405020304" pitchFamily="18" charset="0"/>
                <a:ea typeface="Times New Roman" panose="02020603050405020304" pitchFamily="18" charset="0"/>
              </a:rPr>
              <a:t>The traditional methods in the hospitals used were asking the patients to pay at every step but when the patients database is accessible to the hospital staff. Then the billing can be done at the time of the discharge of the patient not at every single point. </a:t>
            </a:r>
            <a:endParaRPr lang="en-IN" sz="1600" dirty="0"/>
          </a:p>
        </p:txBody>
      </p:sp>
    </p:spTree>
    <p:extLst>
      <p:ext uri="{BB962C8B-B14F-4D97-AF65-F5344CB8AC3E}">
        <p14:creationId xmlns:p14="http://schemas.microsoft.com/office/powerpoint/2010/main" val="413128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4FAC-0238-47A7-8261-440F52DDDF64}"/>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Number of Modules</a:t>
            </a:r>
            <a:endParaRPr lang="en-IN"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1D87AA-0D28-4068-88F8-21692F1DF417}"/>
              </a:ext>
            </a:extLst>
          </p:cNvPr>
          <p:cNvSpPr txBox="1"/>
          <p:nvPr/>
        </p:nvSpPr>
        <p:spPr>
          <a:xfrm>
            <a:off x="580103" y="1435510"/>
            <a:ext cx="8160774" cy="2743315"/>
          </a:xfrm>
          <a:prstGeom prst="rect">
            <a:avLst/>
          </a:prstGeom>
          <a:noFill/>
        </p:spPr>
        <p:txBody>
          <a:bodyPr wrap="square" rtlCol="0">
            <a:spAutoFit/>
          </a:bodyPr>
          <a:lstStyle/>
          <a:p>
            <a:pPr>
              <a:lnSpc>
                <a:spcPct val="250000"/>
              </a:lnSpc>
            </a:pPr>
            <a:r>
              <a:rPr lang="en-US" dirty="0">
                <a:latin typeface="Times New Roman" panose="02020603050405020304" pitchFamily="18" charset="0"/>
                <a:cs typeface="Times New Roman" panose="02020603050405020304" pitchFamily="18" charset="0"/>
              </a:rPr>
              <a:t>There are three major modules</a:t>
            </a:r>
          </a:p>
          <a:p>
            <a:pPr marL="342900" indent="-342900">
              <a:lnSpc>
                <a:spcPct val="250000"/>
              </a:lnSpc>
              <a:buFont typeface="+mj-lt"/>
              <a:buAutoNum type="arabicParenR"/>
            </a:pPr>
            <a:r>
              <a:rPr lang="en-US" dirty="0">
                <a:latin typeface="Times New Roman" panose="02020603050405020304" pitchFamily="18" charset="0"/>
                <a:cs typeface="Times New Roman" panose="02020603050405020304" pitchFamily="18" charset="0"/>
              </a:rPr>
              <a:t>Admin</a:t>
            </a:r>
          </a:p>
          <a:p>
            <a:pPr marL="342900" indent="-342900">
              <a:lnSpc>
                <a:spcPct val="250000"/>
              </a:lnSpc>
              <a:buFont typeface="+mj-lt"/>
              <a:buAutoNum type="arabicParenR"/>
            </a:pPr>
            <a:r>
              <a:rPr lang="en-US" dirty="0">
                <a:latin typeface="Times New Roman" panose="02020603050405020304" pitchFamily="18" charset="0"/>
                <a:cs typeface="Times New Roman" panose="02020603050405020304" pitchFamily="18" charset="0"/>
              </a:rPr>
              <a:t>Doctor</a:t>
            </a:r>
          </a:p>
          <a:p>
            <a:pPr marL="342900" indent="-342900">
              <a:lnSpc>
                <a:spcPct val="250000"/>
              </a:lnSpc>
              <a:buFont typeface="+mj-lt"/>
              <a:buAutoNum type="arabicParenR"/>
            </a:pPr>
            <a:r>
              <a:rPr lang="en-US" dirty="0">
                <a:latin typeface="Times New Roman" panose="02020603050405020304" pitchFamily="18" charset="0"/>
                <a:cs typeface="Times New Roman" panose="02020603050405020304" pitchFamily="18" charset="0"/>
              </a:rPr>
              <a:t>Patient</a:t>
            </a:r>
          </a:p>
        </p:txBody>
      </p:sp>
    </p:spTree>
    <p:extLst>
      <p:ext uri="{BB962C8B-B14F-4D97-AF65-F5344CB8AC3E}">
        <p14:creationId xmlns:p14="http://schemas.microsoft.com/office/powerpoint/2010/main" val="235528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BCDA-C41D-4F37-ADB3-445CD97F421F}"/>
              </a:ext>
            </a:extLst>
          </p:cNvPr>
          <p:cNvSpPr>
            <a:spLocks noGrp="1"/>
          </p:cNvSpPr>
          <p:nvPr>
            <p:ph type="title"/>
          </p:nvPr>
        </p:nvSpPr>
        <p:spPr/>
        <p:txBody>
          <a:bodyPr/>
          <a:lstStyle/>
          <a:p>
            <a:r>
              <a:rPr lang="en-US" dirty="0"/>
              <a:t>ADMIN</a:t>
            </a:r>
            <a:endParaRPr lang="en-IN" dirty="0"/>
          </a:p>
        </p:txBody>
      </p:sp>
      <p:sp>
        <p:nvSpPr>
          <p:cNvPr id="4" name="TextBox 3">
            <a:extLst>
              <a:ext uri="{FF2B5EF4-FFF2-40B4-BE49-F238E27FC236}">
                <a16:creationId xmlns:a16="http://schemas.microsoft.com/office/drawing/2014/main" id="{9FADD2DE-DB19-41A6-9F77-AF91E78FCA78}"/>
              </a:ext>
            </a:extLst>
          </p:cNvPr>
          <p:cNvSpPr txBox="1"/>
          <p:nvPr/>
        </p:nvSpPr>
        <p:spPr>
          <a:xfrm>
            <a:off x="609600" y="1543665"/>
            <a:ext cx="7865806" cy="412831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Staff</a:t>
            </a:r>
          </a:p>
          <a:p>
            <a:pPr marL="285750" indent="-285750">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View Staff</a:t>
            </a:r>
          </a:p>
          <a:p>
            <a:pPr marL="285750" indent="-285750">
              <a:lnSpc>
                <a:spcPct val="2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Delete Staff</a:t>
            </a:r>
          </a:p>
          <a:p>
            <a:pPr marL="285750" indent="-285750">
              <a:lnSpc>
                <a:spcPct val="2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Staff Details</a:t>
            </a:r>
          </a:p>
          <a:p>
            <a:pPr marL="285750" indent="-285750">
              <a:lnSpc>
                <a:spcPct val="2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Profile</a:t>
            </a:r>
          </a:p>
          <a:p>
            <a:pPr marL="285750" indent="-285750">
              <a:lnSpc>
                <a:spcPct val="2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Logout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21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6355-65E1-4A35-BB96-DA8F54D2C8B4}"/>
              </a:ext>
            </a:extLst>
          </p:cNvPr>
          <p:cNvSpPr>
            <a:spLocks noGrp="1"/>
          </p:cNvSpPr>
          <p:nvPr>
            <p:ph type="title"/>
          </p:nvPr>
        </p:nvSpPr>
        <p:spPr/>
        <p:txBody>
          <a:bodyPr/>
          <a:lstStyle/>
          <a:p>
            <a:r>
              <a:rPr lang="en-US" dirty="0"/>
              <a:t>DOCTOR</a:t>
            </a:r>
            <a:endParaRPr lang="en-IN" dirty="0"/>
          </a:p>
        </p:txBody>
      </p:sp>
      <p:sp>
        <p:nvSpPr>
          <p:cNvPr id="3" name="TextBox 2">
            <a:extLst>
              <a:ext uri="{FF2B5EF4-FFF2-40B4-BE49-F238E27FC236}">
                <a16:creationId xmlns:a16="http://schemas.microsoft.com/office/drawing/2014/main" id="{DA2EDFB1-348E-4D96-8113-C09D1E0959EC}"/>
              </a:ext>
            </a:extLst>
          </p:cNvPr>
          <p:cNvSpPr txBox="1"/>
          <p:nvPr/>
        </p:nvSpPr>
        <p:spPr>
          <a:xfrm>
            <a:off x="484710" y="1474839"/>
            <a:ext cx="8295496" cy="3262688"/>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View Appointment</a:t>
            </a:r>
          </a:p>
          <a:p>
            <a:pPr marL="285750" indent="-285750">
              <a:lnSpc>
                <a:spcPct val="3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Update Availability Status</a:t>
            </a:r>
          </a:p>
          <a:p>
            <a:pPr marL="285750" indent="-285750">
              <a:lnSpc>
                <a:spcPct val="3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Profile</a:t>
            </a:r>
          </a:p>
          <a:p>
            <a:pPr marL="285750" indent="-285750">
              <a:lnSpc>
                <a:spcPct val="3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Logout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8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F4F8-E84A-4C65-BC4C-7303B9CAB4F6}"/>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PATIENT</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8F29112-28E5-4CDB-8284-AE08013B0002}"/>
              </a:ext>
            </a:extLst>
          </p:cNvPr>
          <p:cNvSpPr txBox="1"/>
          <p:nvPr/>
        </p:nvSpPr>
        <p:spPr>
          <a:xfrm>
            <a:off x="589935" y="1494503"/>
            <a:ext cx="8069355" cy="4524315"/>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IN" dirty="0"/>
              <a:t>Book Appointment</a:t>
            </a:r>
          </a:p>
          <a:p>
            <a:pPr marL="285750" indent="-285750">
              <a:lnSpc>
                <a:spcPct val="250000"/>
              </a:lnSpc>
              <a:buFont typeface="Arial" panose="020B0604020202020204" pitchFamily="34" charset="0"/>
              <a:buChar char="•"/>
            </a:pPr>
            <a:r>
              <a:rPr lang="en-IN" dirty="0"/>
              <a:t>View Appointment</a:t>
            </a:r>
          </a:p>
          <a:p>
            <a:pPr marL="285750" indent="-285750">
              <a:lnSpc>
                <a:spcPct val="250000"/>
              </a:lnSpc>
              <a:buFont typeface="Arial" panose="020B0604020202020204" pitchFamily="34" charset="0"/>
              <a:buChar char="•"/>
            </a:pPr>
            <a:r>
              <a:rPr lang="en-IN" dirty="0"/>
              <a:t>Get Information</a:t>
            </a:r>
          </a:p>
          <a:p>
            <a:pPr marL="285750" indent="-285750">
              <a:lnSpc>
                <a:spcPct val="250000"/>
              </a:lnSpc>
              <a:buFont typeface="Arial" panose="020B0604020202020204" pitchFamily="34" charset="0"/>
              <a:buChar char="•"/>
            </a:pPr>
            <a:r>
              <a:rPr lang="en-IN" dirty="0"/>
              <a:t>Cancel Appointment</a:t>
            </a:r>
          </a:p>
          <a:p>
            <a:pPr marL="285750" indent="-285750">
              <a:lnSpc>
                <a:spcPct val="250000"/>
              </a:lnSpc>
              <a:buFont typeface="Arial" panose="020B0604020202020204" pitchFamily="34" charset="0"/>
              <a:buChar char="•"/>
            </a:pPr>
            <a:r>
              <a:rPr lang="en-IN" dirty="0"/>
              <a:t>Profile</a:t>
            </a:r>
          </a:p>
          <a:p>
            <a:pPr marL="285750" indent="-285750">
              <a:lnSpc>
                <a:spcPct val="250000"/>
              </a:lnSpc>
              <a:buFont typeface="Arial" panose="020B0604020202020204" pitchFamily="34" charset="0"/>
              <a:buChar char="•"/>
            </a:pPr>
            <a:r>
              <a:rPr lang="en-IN" dirty="0"/>
              <a:t> Logout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76587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1402</TotalTime>
  <Words>672</Words>
  <Application>Microsoft Office PowerPoint</Application>
  <PresentationFormat>On-screen Show (4:3)</PresentationFormat>
  <Paragraphs>78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Century Gothic</vt:lpstr>
      <vt:lpstr>Symbol</vt:lpstr>
      <vt:lpstr>Times New Roman</vt:lpstr>
      <vt:lpstr>Wingdings</vt:lpstr>
      <vt:lpstr>Wingdings 3</vt:lpstr>
      <vt:lpstr>Ion</vt:lpstr>
      <vt:lpstr>ONLINE HOSPITAL MANAGEMENT SYSTEM</vt:lpstr>
      <vt:lpstr>Team Contribution</vt:lpstr>
      <vt:lpstr>OBJECTIVE</vt:lpstr>
      <vt:lpstr>PROBLEM STATEMENT</vt:lpstr>
      <vt:lpstr>PROPOSED SOLUTION</vt:lpstr>
      <vt:lpstr>Number of Modules</vt:lpstr>
      <vt:lpstr>ADMIN</vt:lpstr>
      <vt:lpstr>DOCTOR</vt:lpstr>
      <vt:lpstr>PATIENT </vt:lpstr>
      <vt:lpstr>E-R Diagram</vt:lpstr>
      <vt:lpstr>Home Page</vt:lpstr>
      <vt:lpstr>Login Page</vt:lpstr>
      <vt:lpstr>Sign Up Page</vt:lpstr>
      <vt:lpstr>Admin Screen</vt:lpstr>
      <vt:lpstr>View Doctors</vt:lpstr>
      <vt:lpstr>Add Patient</vt:lpstr>
      <vt:lpstr>Patient Screen</vt:lpstr>
      <vt:lpstr>Add Doctor</vt:lpstr>
      <vt:lpstr>Doctor Screen</vt:lpstr>
      <vt:lpstr>Add Donor</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Windows User</dc:creator>
  <cp:lastModifiedBy>Jyoti Choudhary</cp:lastModifiedBy>
  <cp:revision>45</cp:revision>
  <dcterms:created xsi:type="dcterms:W3CDTF">2021-03-22T07:22:05Z</dcterms:created>
  <dcterms:modified xsi:type="dcterms:W3CDTF">2024-08-23T18:06:51Z</dcterms:modified>
</cp:coreProperties>
</file>