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Bold" panose="020B0604020202020204" charset="0"/>
      <p:regular r:id="rId20"/>
    </p:embeddedFont>
    <p:embeddedFont>
      <p:font typeface="Helios" panose="020B0604020202020204" charset="0"/>
      <p:regular r:id="rId21"/>
    </p:embeddedFont>
    <p:embeddedFont>
      <p:font typeface="Helios Bold" panose="020B0604020202020204" charset="0"/>
      <p:regular r:id="rId22"/>
    </p:embeddedFont>
    <p:embeddedFont>
      <p:font typeface="Klein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122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68642" y="-5406196"/>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8339747" y="296904"/>
            <a:ext cx="4515083" cy="2489066"/>
          </a:xfrm>
          <a:custGeom>
            <a:avLst/>
            <a:gdLst/>
            <a:ahLst/>
            <a:cxnLst/>
            <a:rect l="l" t="t" r="r" b="b"/>
            <a:pathLst>
              <a:path w="4515083" h="2489066">
                <a:moveTo>
                  <a:pt x="0" y="0"/>
                </a:moveTo>
                <a:lnTo>
                  <a:pt x="4515083" y="0"/>
                </a:lnTo>
                <a:lnTo>
                  <a:pt x="4515083" y="2489066"/>
                </a:lnTo>
                <a:lnTo>
                  <a:pt x="0" y="2489066"/>
                </a:lnTo>
                <a:lnTo>
                  <a:pt x="0" y="0"/>
                </a:lnTo>
                <a:close/>
              </a:path>
            </a:pathLst>
          </a:custGeom>
          <a:blipFill>
            <a:blip r:embed="rId4"/>
            <a:stretch>
              <a:fillRect l="-1044" r="-1044"/>
            </a:stretch>
          </a:blipFill>
        </p:spPr>
        <p:txBody>
          <a:bodyPr/>
          <a:lstStyle/>
          <a:p>
            <a:endParaRPr lang="en-IN"/>
          </a:p>
        </p:txBody>
      </p:sp>
      <p:sp>
        <p:nvSpPr>
          <p:cNvPr id="6" name="TextBox 6"/>
          <p:cNvSpPr txBox="1"/>
          <p:nvPr/>
        </p:nvSpPr>
        <p:spPr>
          <a:xfrm>
            <a:off x="3222030" y="3686703"/>
            <a:ext cx="14750518" cy="2495550"/>
          </a:xfrm>
          <a:prstGeom prst="rect">
            <a:avLst/>
          </a:prstGeom>
        </p:spPr>
        <p:txBody>
          <a:bodyPr lIns="0" tIns="0" rIns="0" bIns="0" rtlCol="0" anchor="t">
            <a:spAutoFit/>
          </a:bodyPr>
          <a:lstStyle/>
          <a:p>
            <a:pPr algn="ctr">
              <a:lnSpc>
                <a:spcPts val="9843"/>
              </a:lnSpc>
            </a:pPr>
            <a:r>
              <a:rPr lang="en-US" sz="8202">
                <a:solidFill>
                  <a:srgbClr val="2A2E3A"/>
                </a:solidFill>
                <a:latin typeface="Canva Sans Bold"/>
              </a:rPr>
              <a:t>Customer Lifetime Value </a:t>
            </a:r>
            <a:r>
              <a:rPr lang="en-US" sz="8202">
                <a:solidFill>
                  <a:srgbClr val="FA643F"/>
                </a:solidFill>
                <a:latin typeface="Canva Sans Bold"/>
              </a:rPr>
              <a:t>Prediction</a:t>
            </a:r>
            <a:r>
              <a:rPr lang="en-US" sz="8202">
                <a:solidFill>
                  <a:srgbClr val="2A2E3A"/>
                </a:solidFill>
                <a:latin typeface="Canva Sans Bold"/>
              </a:rPr>
              <a:t> </a:t>
            </a:r>
          </a:p>
        </p:txBody>
      </p:sp>
      <p:sp>
        <p:nvSpPr>
          <p:cNvPr id="7" name="TextBox 7"/>
          <p:cNvSpPr txBox="1"/>
          <p:nvPr/>
        </p:nvSpPr>
        <p:spPr>
          <a:xfrm>
            <a:off x="9097603" y="4881245"/>
            <a:ext cx="92794" cy="457835"/>
          </a:xfrm>
          <a:prstGeom prst="rect">
            <a:avLst/>
          </a:prstGeom>
        </p:spPr>
        <p:txBody>
          <a:bodyPr lIns="0" tIns="0" rIns="0" bIns="0" rtlCol="0" anchor="t">
            <a:spAutoFit/>
          </a:bodyPr>
          <a:lstStyle/>
          <a:p>
            <a:pPr algn="ctr">
              <a:lnSpc>
                <a:spcPts val="3639"/>
              </a:lnSpc>
              <a:spcBef>
                <a:spcPct val="0"/>
              </a:spcBef>
            </a:pPr>
            <a:r>
              <a:rPr lang="en-US" sz="2599">
                <a:solidFill>
                  <a:srgbClr val="2A2E3A"/>
                </a:solidFill>
                <a:latin typeface="Helios"/>
              </a:rPr>
              <a:t>t</a:t>
            </a:r>
          </a:p>
        </p:txBody>
      </p:sp>
      <p:sp>
        <p:nvSpPr>
          <p:cNvPr id="8" name="TextBox 8"/>
          <p:cNvSpPr txBox="1"/>
          <p:nvPr/>
        </p:nvSpPr>
        <p:spPr>
          <a:xfrm>
            <a:off x="10453801" y="7006785"/>
            <a:ext cx="8114118" cy="3124301"/>
          </a:xfrm>
          <a:prstGeom prst="rect">
            <a:avLst/>
          </a:prstGeom>
        </p:spPr>
        <p:txBody>
          <a:bodyPr lIns="0" tIns="0" rIns="0" bIns="0" rtlCol="0" anchor="t">
            <a:spAutoFit/>
          </a:bodyPr>
          <a:lstStyle/>
          <a:p>
            <a:pPr>
              <a:lnSpc>
                <a:spcPts val="6294"/>
              </a:lnSpc>
            </a:pPr>
            <a:r>
              <a:rPr lang="en-US" sz="4496">
                <a:solidFill>
                  <a:srgbClr val="2A2E3A"/>
                </a:solidFill>
                <a:latin typeface="Canva Sans Bold"/>
              </a:rPr>
              <a:t>Submitted by:</a:t>
            </a:r>
          </a:p>
          <a:p>
            <a:pPr>
              <a:lnSpc>
                <a:spcPts val="6294"/>
              </a:lnSpc>
            </a:pPr>
            <a:r>
              <a:rPr lang="en-US" sz="4496">
                <a:solidFill>
                  <a:srgbClr val="2A2E3A"/>
                </a:solidFill>
                <a:latin typeface="Canva Sans Bold"/>
              </a:rPr>
              <a:t>Harshita Bansal(C23013)</a:t>
            </a:r>
          </a:p>
          <a:p>
            <a:pPr>
              <a:lnSpc>
                <a:spcPts val="6294"/>
              </a:lnSpc>
            </a:pPr>
            <a:r>
              <a:rPr lang="en-US" sz="4496">
                <a:solidFill>
                  <a:srgbClr val="2A2E3A"/>
                </a:solidFill>
                <a:latin typeface="Canva Sans Bold"/>
              </a:rPr>
              <a:t>Rupesh Sahu(C23024)</a:t>
            </a:r>
          </a:p>
          <a:p>
            <a:pPr>
              <a:lnSpc>
                <a:spcPts val="6294"/>
              </a:lnSpc>
              <a:spcBef>
                <a:spcPct val="0"/>
              </a:spcBef>
            </a:pPr>
            <a:r>
              <a:rPr lang="en-US" sz="4496">
                <a:solidFill>
                  <a:srgbClr val="2A2E3A"/>
                </a:solidFill>
                <a:latin typeface="Canva Sans Bold"/>
              </a:rPr>
              <a:t>Shruti Raj(C23029)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4562" y="21273"/>
            <a:ext cx="13049553" cy="954405"/>
          </a:xfrm>
          <a:prstGeom prst="rect">
            <a:avLst/>
          </a:prstGeom>
        </p:spPr>
        <p:txBody>
          <a:bodyPr lIns="0" tIns="0" rIns="0" bIns="0" rtlCol="0" anchor="t">
            <a:spAutoFit/>
          </a:bodyPr>
          <a:lstStyle/>
          <a:p>
            <a:pPr algn="ctr">
              <a:lnSpc>
                <a:spcPts val="7605"/>
              </a:lnSpc>
            </a:pPr>
            <a:r>
              <a:rPr lang="en-US" sz="5850">
                <a:solidFill>
                  <a:srgbClr val="000000"/>
                </a:solidFill>
                <a:latin typeface="Klein Bold"/>
              </a:rPr>
              <a:t> HYPOTHESIS</a:t>
            </a:r>
            <a:r>
              <a:rPr lang="en-US" sz="5850">
                <a:solidFill>
                  <a:srgbClr val="FA643F"/>
                </a:solidFill>
                <a:latin typeface="Klein Bold"/>
              </a:rPr>
              <a:t> TESTING</a:t>
            </a:r>
          </a:p>
        </p:txBody>
      </p:sp>
      <p:sp>
        <p:nvSpPr>
          <p:cNvPr id="3" name="TextBox 3"/>
          <p:cNvSpPr txBox="1"/>
          <p:nvPr/>
        </p:nvSpPr>
        <p:spPr>
          <a:xfrm>
            <a:off x="443069" y="909003"/>
            <a:ext cx="17621158" cy="8960656"/>
          </a:xfrm>
          <a:prstGeom prst="rect">
            <a:avLst/>
          </a:prstGeom>
        </p:spPr>
        <p:txBody>
          <a:bodyPr lIns="0" tIns="0" rIns="0" bIns="0" rtlCol="0" anchor="t">
            <a:spAutoFit/>
          </a:bodyPr>
          <a:lstStyle/>
          <a:p>
            <a:pPr>
              <a:lnSpc>
                <a:spcPts val="3672"/>
              </a:lnSpc>
            </a:pPr>
            <a:r>
              <a:rPr lang="en-US" sz="2623">
                <a:solidFill>
                  <a:srgbClr val="000000"/>
                </a:solidFill>
                <a:latin typeface="Helios Bold"/>
              </a:rPr>
              <a:t>Anova </a:t>
            </a:r>
            <a:r>
              <a:rPr lang="en-US" sz="2623">
                <a:solidFill>
                  <a:srgbClr val="FA643F"/>
                </a:solidFill>
                <a:latin typeface="Helios Bold"/>
              </a:rPr>
              <a:t>Test</a:t>
            </a:r>
          </a:p>
          <a:p>
            <a:pPr>
              <a:lnSpc>
                <a:spcPts val="2943"/>
              </a:lnSpc>
            </a:pPr>
            <a:endParaRPr lang="en-US" sz="2623">
              <a:solidFill>
                <a:srgbClr val="FA643F"/>
              </a:solidFill>
              <a:latin typeface="Helios Bold"/>
            </a:endParaRPr>
          </a:p>
          <a:p>
            <a:pPr marL="453991" lvl="1" indent="-226995">
              <a:lnSpc>
                <a:spcPts val="2943"/>
              </a:lnSpc>
              <a:buFont typeface="Arial"/>
              <a:buChar char="•"/>
            </a:pPr>
            <a:r>
              <a:rPr lang="en-US" sz="2102">
                <a:solidFill>
                  <a:srgbClr val="000000"/>
                </a:solidFill>
                <a:latin typeface="Helios Bold"/>
              </a:rPr>
              <a:t>H0</a:t>
            </a:r>
            <a:r>
              <a:rPr lang="en-US" sz="2102">
                <a:solidFill>
                  <a:srgbClr val="000000"/>
                </a:solidFill>
                <a:latin typeface="Helios"/>
              </a:rPr>
              <a:t>: The null hypothesis states that there is no significant difference in the means of the CLV among the different groups.</a:t>
            </a:r>
          </a:p>
          <a:p>
            <a:pPr marL="453991" lvl="1" indent="-226995">
              <a:lnSpc>
                <a:spcPts val="2943"/>
              </a:lnSpc>
              <a:buFont typeface="Arial"/>
              <a:buChar char="•"/>
            </a:pPr>
            <a:r>
              <a:rPr lang="en-US" sz="2102">
                <a:solidFill>
                  <a:srgbClr val="000000"/>
                </a:solidFill>
                <a:latin typeface="Helios Bold"/>
              </a:rPr>
              <a:t>H1</a:t>
            </a:r>
            <a:r>
              <a:rPr lang="en-US" sz="2102">
                <a:solidFill>
                  <a:srgbClr val="000000"/>
                </a:solidFill>
                <a:latin typeface="Helios"/>
              </a:rPr>
              <a:t>:Atleast one group has significant difference in mean from others</a:t>
            </a:r>
          </a:p>
          <a:p>
            <a:pPr marL="453991" lvl="1" indent="-226995">
              <a:lnSpc>
                <a:spcPts val="2943"/>
              </a:lnSpc>
              <a:buFont typeface="Arial"/>
              <a:buChar char="•"/>
            </a:pPr>
            <a:r>
              <a:rPr lang="en-US" sz="2102">
                <a:solidFill>
                  <a:srgbClr val="000000"/>
                </a:solidFill>
                <a:latin typeface="Helios Bold"/>
              </a:rPr>
              <a:t>Result</a:t>
            </a:r>
            <a:r>
              <a:rPr lang="en-US" sz="2102">
                <a:solidFill>
                  <a:srgbClr val="000000"/>
                </a:solidFill>
                <a:latin typeface="Helios"/>
              </a:rPr>
              <a:t>: P-value is less than &lt;0.05 for the following attributes indicating that they are statistically significant in predicting CLV, indicating it has significant difference in mean from others :</a:t>
            </a:r>
          </a:p>
          <a:p>
            <a:pPr>
              <a:lnSpc>
                <a:spcPts val="2943"/>
              </a:lnSpc>
            </a:pPr>
            <a:endParaRPr lang="en-US" sz="2102">
              <a:solidFill>
                <a:srgbClr val="000000"/>
              </a:solidFill>
              <a:latin typeface="Helios"/>
            </a:endParaRPr>
          </a:p>
          <a:p>
            <a:pPr marL="453991" lvl="1" indent="-226995">
              <a:lnSpc>
                <a:spcPts val="2943"/>
              </a:lnSpc>
              <a:buFont typeface="Arial"/>
              <a:buChar char="•"/>
            </a:pPr>
            <a:r>
              <a:rPr lang="en-US" sz="2102">
                <a:solidFill>
                  <a:srgbClr val="000000"/>
                </a:solidFill>
                <a:latin typeface="Helios"/>
              </a:rPr>
              <a:t>State</a:t>
            </a:r>
          </a:p>
          <a:p>
            <a:pPr marL="453991" lvl="1" indent="-226995">
              <a:lnSpc>
                <a:spcPts val="2943"/>
              </a:lnSpc>
              <a:buFont typeface="Arial"/>
              <a:buChar char="•"/>
            </a:pPr>
            <a:r>
              <a:rPr lang="en-US" sz="2102">
                <a:solidFill>
                  <a:srgbClr val="000000"/>
                </a:solidFill>
                <a:latin typeface="Helios"/>
              </a:rPr>
              <a:t>Coverage</a:t>
            </a:r>
          </a:p>
          <a:p>
            <a:pPr marL="453991" lvl="1" indent="-226995">
              <a:lnSpc>
                <a:spcPts val="2943"/>
              </a:lnSpc>
              <a:buFont typeface="Arial"/>
              <a:buChar char="•"/>
            </a:pPr>
            <a:r>
              <a:rPr lang="en-US" sz="2102">
                <a:solidFill>
                  <a:srgbClr val="000000"/>
                </a:solidFill>
                <a:latin typeface="Helios"/>
              </a:rPr>
              <a:t>Education </a:t>
            </a:r>
          </a:p>
          <a:p>
            <a:pPr marL="453991" lvl="1" indent="-226995">
              <a:lnSpc>
                <a:spcPts val="2943"/>
              </a:lnSpc>
              <a:buFont typeface="Arial"/>
              <a:buChar char="•"/>
            </a:pPr>
            <a:r>
              <a:rPr lang="en-US" sz="2102">
                <a:solidFill>
                  <a:srgbClr val="000000"/>
                </a:solidFill>
                <a:latin typeface="Helios"/>
              </a:rPr>
              <a:t>Employment Status</a:t>
            </a:r>
          </a:p>
          <a:p>
            <a:pPr marL="453991" lvl="1" indent="-226995">
              <a:lnSpc>
                <a:spcPts val="2943"/>
              </a:lnSpc>
              <a:buFont typeface="Arial"/>
              <a:buChar char="•"/>
            </a:pPr>
            <a:r>
              <a:rPr lang="en-US" sz="2102">
                <a:solidFill>
                  <a:srgbClr val="000000"/>
                </a:solidFill>
                <a:latin typeface="Helios"/>
              </a:rPr>
              <a:t>Location Code</a:t>
            </a:r>
          </a:p>
          <a:p>
            <a:pPr marL="453991" lvl="1" indent="-226995">
              <a:lnSpc>
                <a:spcPts val="2943"/>
              </a:lnSpc>
              <a:buFont typeface="Arial"/>
              <a:buChar char="•"/>
            </a:pPr>
            <a:r>
              <a:rPr lang="en-US" sz="2102">
                <a:solidFill>
                  <a:srgbClr val="000000"/>
                </a:solidFill>
                <a:latin typeface="Helios"/>
              </a:rPr>
              <a:t>Marital Status </a:t>
            </a:r>
          </a:p>
          <a:p>
            <a:pPr marL="453991" lvl="1" indent="-226995">
              <a:lnSpc>
                <a:spcPts val="2943"/>
              </a:lnSpc>
              <a:buFont typeface="Arial"/>
              <a:buChar char="•"/>
            </a:pPr>
            <a:r>
              <a:rPr lang="en-US" sz="2102">
                <a:solidFill>
                  <a:srgbClr val="000000"/>
                </a:solidFill>
                <a:latin typeface="Helios"/>
              </a:rPr>
              <a:t>Number of open complaints </a:t>
            </a:r>
          </a:p>
          <a:p>
            <a:pPr marL="453991" lvl="1" indent="-226995">
              <a:lnSpc>
                <a:spcPts val="2943"/>
              </a:lnSpc>
              <a:buFont typeface="Arial"/>
              <a:buChar char="•"/>
            </a:pPr>
            <a:r>
              <a:rPr lang="en-US" sz="2102">
                <a:solidFill>
                  <a:srgbClr val="000000"/>
                </a:solidFill>
                <a:latin typeface="Helios"/>
              </a:rPr>
              <a:t>Number of policies</a:t>
            </a:r>
          </a:p>
          <a:p>
            <a:pPr marL="453991" lvl="1" indent="-226995">
              <a:lnSpc>
                <a:spcPts val="2943"/>
              </a:lnSpc>
              <a:buFont typeface="Arial"/>
              <a:buChar char="•"/>
            </a:pPr>
            <a:r>
              <a:rPr lang="en-US" sz="2102">
                <a:solidFill>
                  <a:srgbClr val="000000"/>
                </a:solidFill>
                <a:latin typeface="Helios"/>
              </a:rPr>
              <a:t>Renew offer type</a:t>
            </a:r>
          </a:p>
          <a:p>
            <a:pPr marL="453991" lvl="1" indent="-226995">
              <a:lnSpc>
                <a:spcPts val="2943"/>
              </a:lnSpc>
              <a:buFont typeface="Arial"/>
              <a:buChar char="•"/>
            </a:pPr>
            <a:r>
              <a:rPr lang="en-US" sz="2102">
                <a:solidFill>
                  <a:srgbClr val="000000"/>
                </a:solidFill>
                <a:latin typeface="Helios"/>
              </a:rPr>
              <a:t>Vehicle Class</a:t>
            </a:r>
          </a:p>
          <a:p>
            <a:pPr>
              <a:lnSpc>
                <a:spcPts val="2943"/>
              </a:lnSpc>
            </a:pPr>
            <a:endParaRPr lang="en-US" sz="2102">
              <a:solidFill>
                <a:srgbClr val="000000"/>
              </a:solidFill>
              <a:latin typeface="Helios"/>
            </a:endParaRPr>
          </a:p>
          <a:p>
            <a:pPr>
              <a:lnSpc>
                <a:spcPts val="2943"/>
              </a:lnSpc>
            </a:pPr>
            <a:r>
              <a:rPr lang="en-US" sz="2102">
                <a:solidFill>
                  <a:srgbClr val="000000"/>
                </a:solidFill>
                <a:latin typeface="Helios"/>
              </a:rPr>
              <a:t>whereas for the following attributes p-value &gt; 0.05 failed to reject H0, thus they are not statistically significant for predicting the CLV:</a:t>
            </a:r>
          </a:p>
          <a:p>
            <a:pPr>
              <a:lnSpc>
                <a:spcPts val="2943"/>
              </a:lnSpc>
            </a:pPr>
            <a:endParaRPr lang="en-US" sz="2102">
              <a:solidFill>
                <a:srgbClr val="000000"/>
              </a:solidFill>
              <a:latin typeface="Helios"/>
            </a:endParaRPr>
          </a:p>
          <a:p>
            <a:pPr marL="453991" lvl="1" indent="-226995">
              <a:lnSpc>
                <a:spcPts val="2943"/>
              </a:lnSpc>
              <a:buFont typeface="Arial"/>
              <a:buChar char="•"/>
            </a:pPr>
            <a:r>
              <a:rPr lang="en-US" sz="2102">
                <a:solidFill>
                  <a:srgbClr val="000000"/>
                </a:solidFill>
                <a:latin typeface="Helios"/>
              </a:rPr>
              <a:t>Policy Type</a:t>
            </a:r>
          </a:p>
          <a:p>
            <a:pPr marL="453991" lvl="1" indent="-226995">
              <a:lnSpc>
                <a:spcPts val="2943"/>
              </a:lnSpc>
              <a:buFont typeface="Arial"/>
              <a:buChar char="•"/>
            </a:pPr>
            <a:r>
              <a:rPr lang="en-US" sz="2102">
                <a:solidFill>
                  <a:srgbClr val="000000"/>
                </a:solidFill>
                <a:latin typeface="Helios"/>
              </a:rPr>
              <a:t>Policy</a:t>
            </a:r>
          </a:p>
          <a:p>
            <a:pPr marL="453991" lvl="1" indent="-226995">
              <a:lnSpc>
                <a:spcPts val="2943"/>
              </a:lnSpc>
              <a:buFont typeface="Arial"/>
              <a:buChar char="•"/>
            </a:pPr>
            <a:r>
              <a:rPr lang="en-US" sz="2102">
                <a:solidFill>
                  <a:srgbClr val="000000"/>
                </a:solidFill>
                <a:latin typeface="Helios"/>
              </a:rPr>
              <a:t>Sales Channel</a:t>
            </a:r>
          </a:p>
          <a:p>
            <a:pPr>
              <a:lnSpc>
                <a:spcPts val="2538"/>
              </a:lnSpc>
              <a:spcBef>
                <a:spcPct val="0"/>
              </a:spcBef>
            </a:pPr>
            <a:endParaRPr lang="en-US" sz="2102">
              <a:solidFill>
                <a:srgbClr val="000000"/>
              </a:solidFill>
              <a:latin typeface="Helio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73413">
            <a:off x="10301271" y="-307796"/>
            <a:ext cx="10085586" cy="11316549"/>
          </a:xfrm>
          <a:custGeom>
            <a:avLst/>
            <a:gdLst/>
            <a:ahLst/>
            <a:cxnLst/>
            <a:rect l="l" t="t" r="r" b="b"/>
            <a:pathLst>
              <a:path w="13265113" h="13265113">
                <a:moveTo>
                  <a:pt x="0" y="0"/>
                </a:moveTo>
                <a:lnTo>
                  <a:pt x="13265112" y="0"/>
                </a:lnTo>
                <a:lnTo>
                  <a:pt x="13265112" y="13265112"/>
                </a:lnTo>
                <a:lnTo>
                  <a:pt x="0" y="132651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80591" y="1407929"/>
            <a:ext cx="13540924" cy="8124358"/>
          </a:xfrm>
          <a:custGeom>
            <a:avLst/>
            <a:gdLst/>
            <a:ahLst/>
            <a:cxnLst/>
            <a:rect l="l" t="t" r="r" b="b"/>
            <a:pathLst>
              <a:path w="13540924" h="8124358">
                <a:moveTo>
                  <a:pt x="0" y="0"/>
                </a:moveTo>
                <a:lnTo>
                  <a:pt x="13540924" y="0"/>
                </a:lnTo>
                <a:lnTo>
                  <a:pt x="13540924" y="8124358"/>
                </a:lnTo>
                <a:lnTo>
                  <a:pt x="0" y="8124358"/>
                </a:lnTo>
                <a:lnTo>
                  <a:pt x="0" y="0"/>
                </a:lnTo>
                <a:close/>
              </a:path>
            </a:pathLst>
          </a:custGeom>
          <a:blipFill>
            <a:blip r:embed="rId4"/>
            <a:stretch>
              <a:fillRect l="-2" t="-1356" b="-1160"/>
            </a:stretch>
          </a:blipFill>
        </p:spPr>
        <p:txBody>
          <a:bodyPr/>
          <a:lstStyle/>
          <a:p>
            <a:endParaRPr lang="en-IN"/>
          </a:p>
        </p:txBody>
      </p:sp>
      <p:sp>
        <p:nvSpPr>
          <p:cNvPr id="4" name="TextBox 4"/>
          <p:cNvSpPr txBox="1"/>
          <p:nvPr/>
        </p:nvSpPr>
        <p:spPr>
          <a:xfrm>
            <a:off x="6274133" y="471302"/>
            <a:ext cx="4044454" cy="936628"/>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Klein Bold"/>
              </a:rPr>
              <a:t>OLS </a:t>
            </a:r>
            <a:r>
              <a:rPr lang="en-US" sz="5499">
                <a:solidFill>
                  <a:srgbClr val="FA643F"/>
                </a:solidFill>
                <a:latin typeface="Klein Bold"/>
              </a:rPr>
              <a:t>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73413">
            <a:off x="10429410" y="-211421"/>
            <a:ext cx="11060810" cy="11163093"/>
          </a:xfrm>
          <a:custGeom>
            <a:avLst/>
            <a:gdLst/>
            <a:ahLst/>
            <a:cxnLst/>
            <a:rect l="l" t="t" r="r" b="b"/>
            <a:pathLst>
              <a:path w="13265113" h="13265113">
                <a:moveTo>
                  <a:pt x="0" y="0"/>
                </a:moveTo>
                <a:lnTo>
                  <a:pt x="13265112" y="0"/>
                </a:lnTo>
                <a:lnTo>
                  <a:pt x="13265112" y="13265112"/>
                </a:lnTo>
                <a:lnTo>
                  <a:pt x="0" y="132651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28700" y="2253177"/>
            <a:ext cx="15852838" cy="7005123"/>
          </a:xfrm>
          <a:custGeom>
            <a:avLst/>
            <a:gdLst/>
            <a:ahLst/>
            <a:cxnLst/>
            <a:rect l="l" t="t" r="r" b="b"/>
            <a:pathLst>
              <a:path w="15852838" h="7005123">
                <a:moveTo>
                  <a:pt x="0" y="0"/>
                </a:moveTo>
                <a:lnTo>
                  <a:pt x="15852838" y="0"/>
                </a:lnTo>
                <a:lnTo>
                  <a:pt x="15852838" y="7005123"/>
                </a:lnTo>
                <a:lnTo>
                  <a:pt x="0" y="7005123"/>
                </a:lnTo>
                <a:lnTo>
                  <a:pt x="0" y="0"/>
                </a:lnTo>
                <a:close/>
              </a:path>
            </a:pathLst>
          </a:custGeom>
          <a:blipFill>
            <a:blip r:embed="rId4"/>
            <a:stretch>
              <a:fillRect l="-672" r="-672"/>
            </a:stretch>
          </a:blipFill>
        </p:spPr>
        <p:txBody>
          <a:bodyPr/>
          <a:lstStyle/>
          <a:p>
            <a:endParaRPr lang="en-IN"/>
          </a:p>
        </p:txBody>
      </p:sp>
      <p:sp>
        <p:nvSpPr>
          <p:cNvPr id="4" name="TextBox 4"/>
          <p:cNvSpPr txBox="1"/>
          <p:nvPr/>
        </p:nvSpPr>
        <p:spPr>
          <a:xfrm>
            <a:off x="2487003" y="471302"/>
            <a:ext cx="11618714" cy="951595"/>
          </a:xfrm>
          <a:prstGeom prst="rect">
            <a:avLst/>
          </a:prstGeom>
        </p:spPr>
        <p:txBody>
          <a:bodyPr lIns="0" tIns="0" rIns="0" bIns="0" rtlCol="0" anchor="t">
            <a:spAutoFit/>
          </a:bodyPr>
          <a:lstStyle/>
          <a:p>
            <a:pPr algn="ctr">
              <a:lnSpc>
                <a:spcPts val="7699"/>
              </a:lnSpc>
              <a:spcBef>
                <a:spcPct val="0"/>
              </a:spcBef>
            </a:pPr>
            <a:r>
              <a:rPr lang="en-US" sz="5499">
                <a:solidFill>
                  <a:srgbClr val="FA643F"/>
                </a:solidFill>
                <a:latin typeface="Helios Bold"/>
              </a:rPr>
              <a:t> </a:t>
            </a:r>
            <a:r>
              <a:rPr lang="en-US" sz="5499">
                <a:solidFill>
                  <a:srgbClr val="000000"/>
                </a:solidFill>
                <a:latin typeface="Helios Bold"/>
              </a:rPr>
              <a:t>PERFORMANCE BY ALL</a:t>
            </a:r>
            <a:r>
              <a:rPr lang="en-US" sz="5499">
                <a:solidFill>
                  <a:srgbClr val="FA643F"/>
                </a:solidFill>
                <a:latin typeface="Helios Bold"/>
              </a:rPr>
              <a:t> MODELS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88735" y="74328"/>
            <a:ext cx="10910529" cy="954372"/>
          </a:xfrm>
          <a:prstGeom prst="rect">
            <a:avLst/>
          </a:prstGeom>
        </p:spPr>
        <p:txBody>
          <a:bodyPr lIns="0" tIns="0" rIns="0" bIns="0" rtlCol="0" anchor="t">
            <a:spAutoFit/>
          </a:bodyPr>
          <a:lstStyle/>
          <a:p>
            <a:pPr algn="ctr">
              <a:lnSpc>
                <a:spcPts val="7608"/>
              </a:lnSpc>
            </a:pPr>
            <a:r>
              <a:rPr lang="en-US" sz="5852">
                <a:solidFill>
                  <a:srgbClr val="2A2E3A"/>
                </a:solidFill>
                <a:latin typeface="Klein Bold"/>
              </a:rPr>
              <a:t>CONC</a:t>
            </a:r>
            <a:r>
              <a:rPr lang="en-US" sz="5852">
                <a:solidFill>
                  <a:srgbClr val="FA643F"/>
                </a:solidFill>
                <a:latin typeface="Klein Bold"/>
              </a:rPr>
              <a:t>LUSION</a:t>
            </a:r>
          </a:p>
        </p:txBody>
      </p:sp>
      <p:sp>
        <p:nvSpPr>
          <p:cNvPr id="3" name="TextBox 3"/>
          <p:cNvSpPr txBox="1"/>
          <p:nvPr/>
        </p:nvSpPr>
        <p:spPr>
          <a:xfrm>
            <a:off x="173678" y="1408164"/>
            <a:ext cx="18114322" cy="9565542"/>
          </a:xfrm>
          <a:prstGeom prst="rect">
            <a:avLst/>
          </a:prstGeom>
        </p:spPr>
        <p:txBody>
          <a:bodyPr lIns="0" tIns="0" rIns="0" bIns="0" rtlCol="0" anchor="t">
            <a:spAutoFit/>
          </a:bodyPr>
          <a:lstStyle/>
          <a:p>
            <a:pPr marL="698297" lvl="1" indent="-349148">
              <a:lnSpc>
                <a:spcPts val="4204"/>
              </a:lnSpc>
              <a:buFont typeface="Arial"/>
              <a:buChar char="•"/>
            </a:pPr>
            <a:r>
              <a:rPr lang="en-US" sz="3234">
                <a:solidFill>
                  <a:srgbClr val="000000"/>
                </a:solidFill>
                <a:latin typeface="Helios Bold"/>
              </a:rPr>
              <a:t>Performed EDA to understand the relation of target variable CLV with the other features.</a:t>
            </a:r>
          </a:p>
          <a:p>
            <a:pPr>
              <a:lnSpc>
                <a:spcPts val="4204"/>
              </a:lnSpc>
            </a:pPr>
            <a:endParaRPr lang="en-US" sz="3234">
              <a:solidFill>
                <a:srgbClr val="000000"/>
              </a:solidFill>
              <a:latin typeface="Helios Bold"/>
            </a:endParaRPr>
          </a:p>
          <a:p>
            <a:pPr marL="698297" lvl="1" indent="-349148">
              <a:lnSpc>
                <a:spcPts val="4204"/>
              </a:lnSpc>
              <a:buFont typeface="Arial"/>
              <a:buChar char="•"/>
            </a:pPr>
            <a:r>
              <a:rPr lang="en-US" sz="3234">
                <a:solidFill>
                  <a:srgbClr val="000000"/>
                </a:solidFill>
                <a:latin typeface="Helios Bold"/>
              </a:rPr>
              <a:t>Statistical Analysis techniques like OLS, T-test, and  ANOVA test were performed to find the significance of the features with respect to the target.</a:t>
            </a:r>
          </a:p>
          <a:p>
            <a:pPr>
              <a:lnSpc>
                <a:spcPts val="4204"/>
              </a:lnSpc>
            </a:pPr>
            <a:endParaRPr lang="en-US" sz="3234">
              <a:solidFill>
                <a:srgbClr val="000000"/>
              </a:solidFill>
              <a:latin typeface="Helios Bold"/>
            </a:endParaRPr>
          </a:p>
          <a:p>
            <a:pPr marL="698297" lvl="1" indent="-349148">
              <a:lnSpc>
                <a:spcPts val="4204"/>
              </a:lnSpc>
              <a:buFont typeface="Arial"/>
              <a:buChar char="•"/>
            </a:pPr>
            <a:r>
              <a:rPr lang="en-US" sz="3234">
                <a:solidFill>
                  <a:srgbClr val="000000"/>
                </a:solidFill>
                <a:latin typeface="Helios Bold"/>
              </a:rPr>
              <a:t>Number of Policies and Monthly Premium Auto are the most important features in predicting CLV</a:t>
            </a:r>
          </a:p>
          <a:p>
            <a:pPr>
              <a:lnSpc>
                <a:spcPts val="4204"/>
              </a:lnSpc>
            </a:pPr>
            <a:endParaRPr lang="en-US" sz="3234">
              <a:solidFill>
                <a:srgbClr val="000000"/>
              </a:solidFill>
              <a:latin typeface="Helios Bold"/>
            </a:endParaRPr>
          </a:p>
          <a:p>
            <a:pPr marL="698297" lvl="1" indent="-349148">
              <a:lnSpc>
                <a:spcPts val="4204"/>
              </a:lnSpc>
              <a:buFont typeface="Arial"/>
              <a:buChar char="•"/>
            </a:pPr>
            <a:r>
              <a:rPr lang="en-US" sz="3234">
                <a:solidFill>
                  <a:srgbClr val="000000"/>
                </a:solidFill>
                <a:latin typeface="Helios Bold"/>
              </a:rPr>
              <a:t>Supervised Regression Models Linear Regression, Ridge Regression, Lasso Regression, Decision Tree Regression, Random Forest Regression, and Adaboost Regression were used</a:t>
            </a:r>
          </a:p>
          <a:p>
            <a:pPr>
              <a:lnSpc>
                <a:spcPts val="4204"/>
              </a:lnSpc>
            </a:pPr>
            <a:endParaRPr lang="en-US" sz="3234">
              <a:solidFill>
                <a:srgbClr val="000000"/>
              </a:solidFill>
              <a:latin typeface="Helios Bold"/>
            </a:endParaRPr>
          </a:p>
          <a:p>
            <a:pPr marL="698297" lvl="1" indent="-349148">
              <a:lnSpc>
                <a:spcPts val="4204"/>
              </a:lnSpc>
              <a:buFont typeface="Arial"/>
              <a:buChar char="•"/>
            </a:pPr>
            <a:r>
              <a:rPr lang="en-US" sz="3234">
                <a:solidFill>
                  <a:srgbClr val="000000"/>
                </a:solidFill>
                <a:latin typeface="Helios Bold"/>
              </a:rPr>
              <a:t>Using Optuna with Random Forest Regression gave the best RMSE and R^2 score values</a:t>
            </a:r>
          </a:p>
          <a:p>
            <a:pPr>
              <a:lnSpc>
                <a:spcPts val="4204"/>
              </a:lnSpc>
            </a:pPr>
            <a:endParaRPr lang="en-US" sz="3234">
              <a:solidFill>
                <a:srgbClr val="000000"/>
              </a:solidFill>
              <a:latin typeface="Helios Bold"/>
            </a:endParaRPr>
          </a:p>
          <a:p>
            <a:pPr>
              <a:lnSpc>
                <a:spcPts val="3095"/>
              </a:lnSpc>
            </a:pPr>
            <a:endParaRPr lang="en-US" sz="3234">
              <a:solidFill>
                <a:srgbClr val="000000"/>
              </a:solidFill>
              <a:latin typeface="Helios Bold"/>
            </a:endParaRPr>
          </a:p>
          <a:p>
            <a:pPr>
              <a:lnSpc>
                <a:spcPts val="3095"/>
              </a:lnSpc>
            </a:pPr>
            <a:endParaRPr lang="en-US" sz="3234">
              <a:solidFill>
                <a:srgbClr val="000000"/>
              </a:solidFill>
              <a:latin typeface="Helios Bold"/>
            </a:endParaRPr>
          </a:p>
          <a:p>
            <a:pPr>
              <a:lnSpc>
                <a:spcPts val="3095"/>
              </a:lnSpc>
            </a:pPr>
            <a:endParaRPr lang="en-US" sz="3234">
              <a:solidFill>
                <a:srgbClr val="000000"/>
              </a:solidFill>
              <a:latin typeface="Helios Bold"/>
            </a:endParaRPr>
          </a:p>
          <a:p>
            <a:pPr>
              <a:lnSpc>
                <a:spcPts val="3095"/>
              </a:lnSpc>
            </a:pPr>
            <a:endParaRPr lang="en-US" sz="3234">
              <a:solidFill>
                <a:srgbClr val="000000"/>
              </a:solidFill>
              <a:latin typeface="Helio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68642" y="-5406196"/>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9097603" y="4881245"/>
            <a:ext cx="92794" cy="457835"/>
          </a:xfrm>
          <a:prstGeom prst="rect">
            <a:avLst/>
          </a:prstGeom>
        </p:spPr>
        <p:txBody>
          <a:bodyPr lIns="0" tIns="0" rIns="0" bIns="0" rtlCol="0" anchor="t">
            <a:spAutoFit/>
          </a:bodyPr>
          <a:lstStyle/>
          <a:p>
            <a:pPr algn="ctr">
              <a:lnSpc>
                <a:spcPts val="3639"/>
              </a:lnSpc>
              <a:spcBef>
                <a:spcPct val="0"/>
              </a:spcBef>
            </a:pPr>
            <a:r>
              <a:rPr lang="en-US" sz="2599">
                <a:solidFill>
                  <a:srgbClr val="2A2E3A"/>
                </a:solidFill>
                <a:latin typeface="Helios"/>
              </a:rPr>
              <a:t>t</a:t>
            </a:r>
          </a:p>
        </p:txBody>
      </p:sp>
      <p:sp>
        <p:nvSpPr>
          <p:cNvPr id="6" name="TextBox 6"/>
          <p:cNvSpPr txBox="1"/>
          <p:nvPr/>
        </p:nvSpPr>
        <p:spPr>
          <a:xfrm>
            <a:off x="2022847" y="4453967"/>
            <a:ext cx="12915796" cy="1834372"/>
          </a:xfrm>
          <a:prstGeom prst="rect">
            <a:avLst/>
          </a:prstGeom>
        </p:spPr>
        <p:txBody>
          <a:bodyPr lIns="0" tIns="0" rIns="0" bIns="0" rtlCol="0" anchor="t">
            <a:spAutoFit/>
          </a:bodyPr>
          <a:lstStyle/>
          <a:p>
            <a:pPr algn="ctr">
              <a:lnSpc>
                <a:spcPts val="14634"/>
              </a:lnSpc>
              <a:spcBef>
                <a:spcPct val="0"/>
              </a:spcBef>
            </a:pPr>
            <a:r>
              <a:rPr lang="en-US" sz="11257">
                <a:solidFill>
                  <a:srgbClr val="2A2E3A"/>
                </a:solidFill>
                <a:latin typeface="Klein Bold"/>
              </a:rPr>
              <a:t>THANK </a:t>
            </a:r>
            <a:r>
              <a:rPr lang="en-US" sz="11257">
                <a:solidFill>
                  <a:srgbClr val="FA643F"/>
                </a:solidFill>
                <a:latin typeface="Klein 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86998" y="-1626317"/>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028700" y="4121797"/>
            <a:ext cx="5534402" cy="1816712"/>
            <a:chOff x="0" y="0"/>
            <a:chExt cx="7379203" cy="2422282"/>
          </a:xfrm>
        </p:grpSpPr>
        <p:sp>
          <p:nvSpPr>
            <p:cNvPr id="4" name="TextBox 4"/>
            <p:cNvSpPr txBox="1"/>
            <p:nvPr/>
          </p:nvSpPr>
          <p:spPr>
            <a:xfrm>
              <a:off x="0" y="-76200"/>
              <a:ext cx="7379203" cy="1494367"/>
            </a:xfrm>
            <a:prstGeom prst="rect">
              <a:avLst/>
            </a:prstGeom>
          </p:spPr>
          <p:txBody>
            <a:bodyPr lIns="0" tIns="0" rIns="0" bIns="0" rtlCol="0" anchor="t">
              <a:spAutoFit/>
            </a:bodyPr>
            <a:lstStyle/>
            <a:p>
              <a:pPr>
                <a:lnSpc>
                  <a:spcPts val="9099"/>
                </a:lnSpc>
              </a:pPr>
              <a:r>
                <a:rPr lang="en-US" sz="6999">
                  <a:solidFill>
                    <a:srgbClr val="2A2E3A"/>
                  </a:solidFill>
                  <a:latin typeface="Klein Bold"/>
                </a:rPr>
                <a:t>Cont</a:t>
              </a:r>
              <a:r>
                <a:rPr lang="en-US" sz="6999">
                  <a:solidFill>
                    <a:srgbClr val="FA643F"/>
                  </a:solidFill>
                  <a:latin typeface="Klein Bold"/>
                </a:rPr>
                <a:t>ents</a:t>
              </a:r>
            </a:p>
          </p:txBody>
        </p:sp>
        <p:sp>
          <p:nvSpPr>
            <p:cNvPr id="5" name="TextBox 5"/>
            <p:cNvSpPr txBox="1"/>
            <p:nvPr/>
          </p:nvSpPr>
          <p:spPr>
            <a:xfrm>
              <a:off x="0" y="1714680"/>
              <a:ext cx="7025100" cy="707602"/>
            </a:xfrm>
            <a:prstGeom prst="rect">
              <a:avLst/>
            </a:prstGeom>
          </p:spPr>
          <p:txBody>
            <a:bodyPr lIns="0" tIns="0" rIns="0" bIns="0" rtlCol="0" anchor="t">
              <a:spAutoFit/>
            </a:bodyPr>
            <a:lstStyle/>
            <a:p>
              <a:pPr>
                <a:lnSpc>
                  <a:spcPts val="4479"/>
                </a:lnSpc>
              </a:pPr>
              <a:r>
                <a:rPr lang="en-US" sz="3199" u="none">
                  <a:solidFill>
                    <a:srgbClr val="2A2E3A"/>
                  </a:solidFill>
                  <a:latin typeface="Helios"/>
                </a:rPr>
                <a:t> </a:t>
              </a:r>
            </a:p>
          </p:txBody>
        </p:sp>
      </p:grpSp>
      <p:grpSp>
        <p:nvGrpSpPr>
          <p:cNvPr id="6" name="Group 6"/>
          <p:cNvGrpSpPr/>
          <p:nvPr/>
        </p:nvGrpSpPr>
        <p:grpSpPr>
          <a:xfrm>
            <a:off x="9373433" y="603637"/>
            <a:ext cx="1599001" cy="1599001"/>
            <a:chOff x="0" y="0"/>
            <a:chExt cx="2132002" cy="2132002"/>
          </a:xfrm>
        </p:grpSpPr>
        <p:sp>
          <p:nvSpPr>
            <p:cNvPr id="7" name="Freeform 7"/>
            <p:cNvSpPr/>
            <p:nvPr/>
          </p:nvSpPr>
          <p:spPr>
            <a:xfrm>
              <a:off x="0" y="0"/>
              <a:ext cx="2132002" cy="2132002"/>
            </a:xfrm>
            <a:custGeom>
              <a:avLst/>
              <a:gdLst/>
              <a:ahLst/>
              <a:cxnLst/>
              <a:rect l="l" t="t" r="r" b="b"/>
              <a:pathLst>
                <a:path w="2132002" h="2132002">
                  <a:moveTo>
                    <a:pt x="0" y="0"/>
                  </a:moveTo>
                  <a:lnTo>
                    <a:pt x="2132002" y="0"/>
                  </a:lnTo>
                  <a:lnTo>
                    <a:pt x="2132002" y="2132002"/>
                  </a:lnTo>
                  <a:lnTo>
                    <a:pt x="0" y="2132002"/>
                  </a:lnTo>
                  <a:lnTo>
                    <a:pt x="0" y="0"/>
                  </a:lnTo>
                  <a:close/>
                </a:path>
              </a:pathLst>
            </a:custGeom>
            <a:blipFill>
              <a:blip r:embed="rId4">
                <a:alphaModFix amt="44999"/>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221393" y="221393"/>
              <a:ext cx="1689215" cy="1689215"/>
            </a:xfrm>
            <a:custGeom>
              <a:avLst/>
              <a:gdLst/>
              <a:ahLst/>
              <a:cxnLst/>
              <a:rect l="l" t="t" r="r" b="b"/>
              <a:pathLst>
                <a:path w="1689215" h="1689215">
                  <a:moveTo>
                    <a:pt x="0" y="0"/>
                  </a:moveTo>
                  <a:lnTo>
                    <a:pt x="1689215" y="0"/>
                  </a:lnTo>
                  <a:lnTo>
                    <a:pt x="1689215" y="1689215"/>
                  </a:lnTo>
                  <a:lnTo>
                    <a:pt x="0" y="16892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a:off x="816970" y="734362"/>
              <a:ext cx="498062" cy="663279"/>
            </a:xfrm>
            <a:custGeom>
              <a:avLst/>
              <a:gdLst/>
              <a:ahLst/>
              <a:cxnLst/>
              <a:rect l="l" t="t" r="r" b="b"/>
              <a:pathLst>
                <a:path w="498062" h="663279">
                  <a:moveTo>
                    <a:pt x="0" y="0"/>
                  </a:moveTo>
                  <a:lnTo>
                    <a:pt x="498062" y="0"/>
                  </a:lnTo>
                  <a:lnTo>
                    <a:pt x="498062" y="663278"/>
                  </a:lnTo>
                  <a:lnTo>
                    <a:pt x="0" y="6632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grpSp>
        <p:nvGrpSpPr>
          <p:cNvPr id="10" name="Group 10"/>
          <p:cNvGrpSpPr/>
          <p:nvPr/>
        </p:nvGrpSpPr>
        <p:grpSpPr>
          <a:xfrm>
            <a:off x="11833070" y="18006"/>
            <a:ext cx="4372539" cy="2528180"/>
            <a:chOff x="0" y="0"/>
            <a:chExt cx="5830052" cy="3370906"/>
          </a:xfrm>
        </p:grpSpPr>
        <p:sp>
          <p:nvSpPr>
            <p:cNvPr id="11" name="TextBox 11"/>
            <p:cNvSpPr txBox="1"/>
            <p:nvPr/>
          </p:nvSpPr>
          <p:spPr>
            <a:xfrm>
              <a:off x="0" y="-9525"/>
              <a:ext cx="5830052" cy="643145"/>
            </a:xfrm>
            <a:prstGeom prst="rect">
              <a:avLst/>
            </a:prstGeom>
          </p:spPr>
          <p:txBody>
            <a:bodyPr lIns="0" tIns="0" rIns="0" bIns="0" rtlCol="0" anchor="t">
              <a:spAutoFit/>
            </a:bodyPr>
            <a:lstStyle/>
            <a:p>
              <a:pPr marL="0" lvl="0" indent="0">
                <a:lnSpc>
                  <a:spcPts val="3776"/>
                </a:lnSpc>
                <a:spcBef>
                  <a:spcPct val="0"/>
                </a:spcBef>
              </a:pPr>
              <a:endParaRPr/>
            </a:p>
          </p:txBody>
        </p:sp>
        <p:sp>
          <p:nvSpPr>
            <p:cNvPr id="12" name="TextBox 12"/>
            <p:cNvSpPr txBox="1"/>
            <p:nvPr/>
          </p:nvSpPr>
          <p:spPr>
            <a:xfrm>
              <a:off x="0" y="718521"/>
              <a:ext cx="5830052" cy="2652386"/>
            </a:xfrm>
            <a:prstGeom prst="rect">
              <a:avLst/>
            </a:prstGeom>
          </p:spPr>
          <p:txBody>
            <a:bodyPr lIns="0" tIns="0" rIns="0" bIns="0" rtlCol="0" anchor="t">
              <a:spAutoFit/>
            </a:bodyPr>
            <a:lstStyle/>
            <a:p>
              <a:pPr marL="0" lvl="0" indent="0">
                <a:lnSpc>
                  <a:spcPts val="5329"/>
                </a:lnSpc>
                <a:spcBef>
                  <a:spcPct val="0"/>
                </a:spcBef>
              </a:pPr>
              <a:r>
                <a:rPr lang="en-US" sz="3806">
                  <a:solidFill>
                    <a:srgbClr val="2A2E3A"/>
                  </a:solidFill>
                  <a:latin typeface="Canva Sans Bold"/>
                </a:rPr>
                <a:t>Project Description And EDA</a:t>
              </a:r>
            </a:p>
          </p:txBody>
        </p:sp>
      </p:grpSp>
      <p:grpSp>
        <p:nvGrpSpPr>
          <p:cNvPr id="13" name="Group 13"/>
          <p:cNvGrpSpPr/>
          <p:nvPr/>
        </p:nvGrpSpPr>
        <p:grpSpPr>
          <a:xfrm>
            <a:off x="11833070" y="2613703"/>
            <a:ext cx="4372539" cy="1833367"/>
            <a:chOff x="0" y="0"/>
            <a:chExt cx="5830052" cy="2444489"/>
          </a:xfrm>
        </p:grpSpPr>
        <p:sp>
          <p:nvSpPr>
            <p:cNvPr id="14" name="TextBox 14"/>
            <p:cNvSpPr txBox="1"/>
            <p:nvPr/>
          </p:nvSpPr>
          <p:spPr>
            <a:xfrm>
              <a:off x="0" y="-9525"/>
              <a:ext cx="5830052" cy="637361"/>
            </a:xfrm>
            <a:prstGeom prst="rect">
              <a:avLst/>
            </a:prstGeom>
          </p:spPr>
          <p:txBody>
            <a:bodyPr lIns="0" tIns="0" rIns="0" bIns="0" rtlCol="0" anchor="t">
              <a:spAutoFit/>
            </a:bodyPr>
            <a:lstStyle/>
            <a:p>
              <a:pPr marL="0" lvl="0" indent="0">
                <a:lnSpc>
                  <a:spcPts val="3746"/>
                </a:lnSpc>
                <a:spcBef>
                  <a:spcPct val="0"/>
                </a:spcBef>
              </a:pPr>
              <a:endParaRPr/>
            </a:p>
          </p:txBody>
        </p:sp>
        <p:sp>
          <p:nvSpPr>
            <p:cNvPr id="15" name="TextBox 15"/>
            <p:cNvSpPr txBox="1"/>
            <p:nvPr/>
          </p:nvSpPr>
          <p:spPr>
            <a:xfrm>
              <a:off x="0" y="742664"/>
              <a:ext cx="5830052" cy="1701825"/>
            </a:xfrm>
            <a:prstGeom prst="rect">
              <a:avLst/>
            </a:prstGeom>
          </p:spPr>
          <p:txBody>
            <a:bodyPr lIns="0" tIns="0" rIns="0" bIns="0" rtlCol="0" anchor="t">
              <a:spAutoFit/>
            </a:bodyPr>
            <a:lstStyle/>
            <a:p>
              <a:pPr marL="0" lvl="0" indent="0">
                <a:lnSpc>
                  <a:spcPts val="5248"/>
                </a:lnSpc>
                <a:spcBef>
                  <a:spcPct val="0"/>
                </a:spcBef>
              </a:pPr>
              <a:r>
                <a:rPr lang="en-US" sz="3749">
                  <a:solidFill>
                    <a:srgbClr val="2A2E3A"/>
                  </a:solidFill>
                  <a:latin typeface="Canva Sans Bold"/>
                </a:rPr>
                <a:t>Hypothesis Testing</a:t>
              </a:r>
            </a:p>
          </p:txBody>
        </p:sp>
      </p:grpSp>
      <p:grpSp>
        <p:nvGrpSpPr>
          <p:cNvPr id="16" name="Group 16"/>
          <p:cNvGrpSpPr/>
          <p:nvPr/>
        </p:nvGrpSpPr>
        <p:grpSpPr>
          <a:xfrm>
            <a:off x="11804738" y="7654689"/>
            <a:ext cx="4372539" cy="1933834"/>
            <a:chOff x="0" y="0"/>
            <a:chExt cx="5830052" cy="2578445"/>
          </a:xfrm>
        </p:grpSpPr>
        <p:sp>
          <p:nvSpPr>
            <p:cNvPr id="17" name="TextBox 17"/>
            <p:cNvSpPr txBox="1"/>
            <p:nvPr/>
          </p:nvSpPr>
          <p:spPr>
            <a:xfrm>
              <a:off x="0" y="-19050"/>
              <a:ext cx="5830052" cy="680331"/>
            </a:xfrm>
            <a:prstGeom prst="rect">
              <a:avLst/>
            </a:prstGeom>
          </p:spPr>
          <p:txBody>
            <a:bodyPr lIns="0" tIns="0" rIns="0" bIns="0" rtlCol="0" anchor="t">
              <a:spAutoFit/>
            </a:bodyPr>
            <a:lstStyle/>
            <a:p>
              <a:pPr marL="0" lvl="0" indent="0">
                <a:lnSpc>
                  <a:spcPts val="3927"/>
                </a:lnSpc>
                <a:spcBef>
                  <a:spcPct val="0"/>
                </a:spcBef>
              </a:pPr>
              <a:endParaRPr/>
            </a:p>
          </p:txBody>
        </p:sp>
        <p:sp>
          <p:nvSpPr>
            <p:cNvPr id="18" name="TextBox 18"/>
            <p:cNvSpPr txBox="1"/>
            <p:nvPr/>
          </p:nvSpPr>
          <p:spPr>
            <a:xfrm>
              <a:off x="0" y="757017"/>
              <a:ext cx="5830052" cy="1821428"/>
            </a:xfrm>
            <a:prstGeom prst="rect">
              <a:avLst/>
            </a:prstGeom>
          </p:spPr>
          <p:txBody>
            <a:bodyPr lIns="0" tIns="0" rIns="0" bIns="0" rtlCol="0" anchor="t">
              <a:spAutoFit/>
            </a:bodyPr>
            <a:lstStyle/>
            <a:p>
              <a:pPr marL="0" lvl="0" indent="0">
                <a:lnSpc>
                  <a:spcPts val="5554"/>
                </a:lnSpc>
                <a:spcBef>
                  <a:spcPct val="0"/>
                </a:spcBef>
              </a:pPr>
              <a:r>
                <a:rPr lang="en-US" sz="3967">
                  <a:solidFill>
                    <a:srgbClr val="2A2E3A"/>
                  </a:solidFill>
                  <a:latin typeface="Canva Sans Bold"/>
                </a:rPr>
                <a:t>ML models and evaluation</a:t>
              </a:r>
            </a:p>
          </p:txBody>
        </p:sp>
      </p:grpSp>
      <p:grpSp>
        <p:nvGrpSpPr>
          <p:cNvPr id="19" name="Group 19"/>
          <p:cNvGrpSpPr/>
          <p:nvPr/>
        </p:nvGrpSpPr>
        <p:grpSpPr>
          <a:xfrm>
            <a:off x="9434212" y="2885690"/>
            <a:ext cx="1502264" cy="1502264"/>
            <a:chOff x="0" y="0"/>
            <a:chExt cx="2003019" cy="2003019"/>
          </a:xfrm>
        </p:grpSpPr>
        <p:sp>
          <p:nvSpPr>
            <p:cNvPr id="20" name="Freeform 20"/>
            <p:cNvSpPr/>
            <p:nvPr/>
          </p:nvSpPr>
          <p:spPr>
            <a:xfrm>
              <a:off x="0" y="0"/>
              <a:ext cx="2003019" cy="2003019"/>
            </a:xfrm>
            <a:custGeom>
              <a:avLst/>
              <a:gdLst/>
              <a:ahLst/>
              <a:cxnLst/>
              <a:rect l="l" t="t" r="r" b="b"/>
              <a:pathLst>
                <a:path w="2003019" h="2003019">
                  <a:moveTo>
                    <a:pt x="0" y="0"/>
                  </a:moveTo>
                  <a:lnTo>
                    <a:pt x="2003019" y="0"/>
                  </a:lnTo>
                  <a:lnTo>
                    <a:pt x="2003019" y="2003019"/>
                  </a:lnTo>
                  <a:lnTo>
                    <a:pt x="0" y="2003019"/>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21" name="Freeform 21"/>
            <p:cNvSpPr/>
            <p:nvPr/>
          </p:nvSpPr>
          <p:spPr>
            <a:xfrm>
              <a:off x="217329" y="239929"/>
              <a:ext cx="1587020" cy="1587020"/>
            </a:xfrm>
            <a:custGeom>
              <a:avLst/>
              <a:gdLst/>
              <a:ahLst/>
              <a:cxnLst/>
              <a:rect l="l" t="t" r="r" b="b"/>
              <a:pathLst>
                <a:path w="1587020" h="1587020">
                  <a:moveTo>
                    <a:pt x="0" y="0"/>
                  </a:moveTo>
                  <a:lnTo>
                    <a:pt x="1587020" y="0"/>
                  </a:lnTo>
                  <a:lnTo>
                    <a:pt x="1587020" y="1587020"/>
                  </a:lnTo>
                  <a:lnTo>
                    <a:pt x="0" y="15870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2" name="Freeform 22"/>
            <p:cNvSpPr/>
            <p:nvPr/>
          </p:nvSpPr>
          <p:spPr>
            <a:xfrm>
              <a:off x="632916" y="629535"/>
              <a:ext cx="737186" cy="743950"/>
            </a:xfrm>
            <a:custGeom>
              <a:avLst/>
              <a:gdLst/>
              <a:ahLst/>
              <a:cxnLst/>
              <a:rect l="l" t="t" r="r" b="b"/>
              <a:pathLst>
                <a:path w="737186" h="743950">
                  <a:moveTo>
                    <a:pt x="0" y="0"/>
                  </a:moveTo>
                  <a:lnTo>
                    <a:pt x="737187" y="0"/>
                  </a:lnTo>
                  <a:lnTo>
                    <a:pt x="737187" y="743949"/>
                  </a:lnTo>
                  <a:lnTo>
                    <a:pt x="0" y="74394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grpSp>
      <p:grpSp>
        <p:nvGrpSpPr>
          <p:cNvPr id="23" name="Group 23"/>
          <p:cNvGrpSpPr/>
          <p:nvPr/>
        </p:nvGrpSpPr>
        <p:grpSpPr>
          <a:xfrm>
            <a:off x="11697508" y="5058560"/>
            <a:ext cx="4586999" cy="1828338"/>
            <a:chOff x="0" y="0"/>
            <a:chExt cx="6115999" cy="2437784"/>
          </a:xfrm>
        </p:grpSpPr>
        <p:sp>
          <p:nvSpPr>
            <p:cNvPr id="24" name="TextBox 24"/>
            <p:cNvSpPr txBox="1"/>
            <p:nvPr/>
          </p:nvSpPr>
          <p:spPr>
            <a:xfrm>
              <a:off x="0" y="-19050"/>
              <a:ext cx="6115999" cy="677679"/>
            </a:xfrm>
            <a:prstGeom prst="rect">
              <a:avLst/>
            </a:prstGeom>
          </p:spPr>
          <p:txBody>
            <a:bodyPr lIns="0" tIns="0" rIns="0" bIns="0" rtlCol="0" anchor="t">
              <a:spAutoFit/>
            </a:bodyPr>
            <a:lstStyle/>
            <a:p>
              <a:pPr marL="0" lvl="0" indent="0">
                <a:lnSpc>
                  <a:spcPts val="3930"/>
                </a:lnSpc>
                <a:spcBef>
                  <a:spcPct val="0"/>
                </a:spcBef>
              </a:pPr>
              <a:endParaRPr/>
            </a:p>
          </p:txBody>
        </p:sp>
        <p:sp>
          <p:nvSpPr>
            <p:cNvPr id="25" name="TextBox 25"/>
            <p:cNvSpPr txBox="1"/>
            <p:nvPr/>
          </p:nvSpPr>
          <p:spPr>
            <a:xfrm>
              <a:off x="0" y="792352"/>
              <a:ext cx="6115999" cy="1645432"/>
            </a:xfrm>
            <a:prstGeom prst="rect">
              <a:avLst/>
            </a:prstGeom>
          </p:spPr>
          <p:txBody>
            <a:bodyPr lIns="0" tIns="0" rIns="0" bIns="0" rtlCol="0" anchor="t">
              <a:spAutoFit/>
            </a:bodyPr>
            <a:lstStyle/>
            <a:p>
              <a:pPr marL="0" lvl="0" indent="0">
                <a:lnSpc>
                  <a:spcPts val="5086"/>
                </a:lnSpc>
                <a:spcBef>
                  <a:spcPct val="0"/>
                </a:spcBef>
              </a:pPr>
              <a:r>
                <a:rPr lang="en-US" sz="3633">
                  <a:solidFill>
                    <a:srgbClr val="2A2E3A"/>
                  </a:solidFill>
                  <a:latin typeface="Canva Sans Bold"/>
                </a:rPr>
                <a:t>Multiple regression with OLS model</a:t>
              </a:r>
            </a:p>
          </p:txBody>
        </p:sp>
      </p:grpSp>
      <p:grpSp>
        <p:nvGrpSpPr>
          <p:cNvPr id="26" name="Group 26"/>
          <p:cNvGrpSpPr/>
          <p:nvPr/>
        </p:nvGrpSpPr>
        <p:grpSpPr>
          <a:xfrm>
            <a:off x="9494990" y="5313090"/>
            <a:ext cx="1477444" cy="1477444"/>
            <a:chOff x="0" y="0"/>
            <a:chExt cx="1969925" cy="1969925"/>
          </a:xfrm>
        </p:grpSpPr>
        <p:sp>
          <p:nvSpPr>
            <p:cNvPr id="27" name="Freeform 27"/>
            <p:cNvSpPr/>
            <p:nvPr/>
          </p:nvSpPr>
          <p:spPr>
            <a:xfrm>
              <a:off x="0" y="0"/>
              <a:ext cx="1969925" cy="1969925"/>
            </a:xfrm>
            <a:custGeom>
              <a:avLst/>
              <a:gdLst/>
              <a:ahLst/>
              <a:cxnLst/>
              <a:rect l="l" t="t" r="r" b="b"/>
              <a:pathLst>
                <a:path w="1969925" h="1969925">
                  <a:moveTo>
                    <a:pt x="0" y="0"/>
                  </a:moveTo>
                  <a:lnTo>
                    <a:pt x="1969925" y="0"/>
                  </a:lnTo>
                  <a:lnTo>
                    <a:pt x="1969925" y="1969925"/>
                  </a:lnTo>
                  <a:lnTo>
                    <a:pt x="0" y="1969925"/>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28" name="Freeform 28"/>
            <p:cNvSpPr/>
            <p:nvPr/>
          </p:nvSpPr>
          <p:spPr>
            <a:xfrm>
              <a:off x="204563" y="204563"/>
              <a:ext cx="1560799" cy="1560799"/>
            </a:xfrm>
            <a:custGeom>
              <a:avLst/>
              <a:gdLst/>
              <a:ahLst/>
              <a:cxnLst/>
              <a:rect l="l" t="t" r="r" b="b"/>
              <a:pathLst>
                <a:path w="1560799" h="1560799">
                  <a:moveTo>
                    <a:pt x="0" y="0"/>
                  </a:moveTo>
                  <a:lnTo>
                    <a:pt x="1560799" y="0"/>
                  </a:lnTo>
                  <a:lnTo>
                    <a:pt x="1560799" y="1560799"/>
                  </a:lnTo>
                  <a:lnTo>
                    <a:pt x="0" y="15607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9" name="Freeform 29"/>
            <p:cNvSpPr/>
            <p:nvPr/>
          </p:nvSpPr>
          <p:spPr>
            <a:xfrm>
              <a:off x="754863" y="645784"/>
              <a:ext cx="478550" cy="678357"/>
            </a:xfrm>
            <a:custGeom>
              <a:avLst/>
              <a:gdLst/>
              <a:ahLst/>
              <a:cxnLst/>
              <a:rect l="l" t="t" r="r" b="b"/>
              <a:pathLst>
                <a:path w="478550" h="678357">
                  <a:moveTo>
                    <a:pt x="0" y="0"/>
                  </a:moveTo>
                  <a:lnTo>
                    <a:pt x="478550" y="0"/>
                  </a:lnTo>
                  <a:lnTo>
                    <a:pt x="478550" y="678357"/>
                  </a:lnTo>
                  <a:lnTo>
                    <a:pt x="0" y="67835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grpSp>
      <p:grpSp>
        <p:nvGrpSpPr>
          <p:cNvPr id="30" name="Group 30"/>
          <p:cNvGrpSpPr/>
          <p:nvPr/>
        </p:nvGrpSpPr>
        <p:grpSpPr>
          <a:xfrm>
            <a:off x="9434212" y="7822105"/>
            <a:ext cx="1599001" cy="1599001"/>
            <a:chOff x="0" y="0"/>
            <a:chExt cx="2132002" cy="2132002"/>
          </a:xfrm>
        </p:grpSpPr>
        <p:sp>
          <p:nvSpPr>
            <p:cNvPr id="31" name="Freeform 31"/>
            <p:cNvSpPr/>
            <p:nvPr/>
          </p:nvSpPr>
          <p:spPr>
            <a:xfrm>
              <a:off x="0" y="0"/>
              <a:ext cx="2132002" cy="2132002"/>
            </a:xfrm>
            <a:custGeom>
              <a:avLst/>
              <a:gdLst/>
              <a:ahLst/>
              <a:cxnLst/>
              <a:rect l="l" t="t" r="r" b="b"/>
              <a:pathLst>
                <a:path w="2132002" h="2132002">
                  <a:moveTo>
                    <a:pt x="0" y="0"/>
                  </a:moveTo>
                  <a:lnTo>
                    <a:pt x="2132002" y="0"/>
                  </a:lnTo>
                  <a:lnTo>
                    <a:pt x="2132002" y="2132002"/>
                  </a:lnTo>
                  <a:lnTo>
                    <a:pt x="0" y="2132002"/>
                  </a:lnTo>
                  <a:lnTo>
                    <a:pt x="0" y="0"/>
                  </a:lnTo>
                  <a:close/>
                </a:path>
              </a:pathLst>
            </a:custGeom>
            <a:blipFill>
              <a:blip r:embed="rId4">
                <a:alphaModFix amt="44999"/>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2" name="Freeform 32"/>
            <p:cNvSpPr/>
            <p:nvPr/>
          </p:nvSpPr>
          <p:spPr>
            <a:xfrm>
              <a:off x="221393" y="221393"/>
              <a:ext cx="1689215" cy="1689215"/>
            </a:xfrm>
            <a:custGeom>
              <a:avLst/>
              <a:gdLst/>
              <a:ahLst/>
              <a:cxnLst/>
              <a:rect l="l" t="t" r="r" b="b"/>
              <a:pathLst>
                <a:path w="1689215" h="1689215">
                  <a:moveTo>
                    <a:pt x="0" y="0"/>
                  </a:moveTo>
                  <a:lnTo>
                    <a:pt x="1689215" y="0"/>
                  </a:lnTo>
                  <a:lnTo>
                    <a:pt x="1689215" y="1689215"/>
                  </a:lnTo>
                  <a:lnTo>
                    <a:pt x="0" y="16892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3" name="Freeform 33"/>
            <p:cNvSpPr/>
            <p:nvPr/>
          </p:nvSpPr>
          <p:spPr>
            <a:xfrm>
              <a:off x="816970" y="734362"/>
              <a:ext cx="498062" cy="663279"/>
            </a:xfrm>
            <a:custGeom>
              <a:avLst/>
              <a:gdLst/>
              <a:ahLst/>
              <a:cxnLst/>
              <a:rect l="l" t="t" r="r" b="b"/>
              <a:pathLst>
                <a:path w="498062" h="663279">
                  <a:moveTo>
                    <a:pt x="0" y="0"/>
                  </a:moveTo>
                  <a:lnTo>
                    <a:pt x="498062" y="0"/>
                  </a:lnTo>
                  <a:lnTo>
                    <a:pt x="498062" y="663278"/>
                  </a:lnTo>
                  <a:lnTo>
                    <a:pt x="0" y="6632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grpSp>
        <p:nvGrpSpPr>
          <p:cNvPr id="34" name="Group 34"/>
          <p:cNvGrpSpPr/>
          <p:nvPr/>
        </p:nvGrpSpPr>
        <p:grpSpPr>
          <a:xfrm>
            <a:off x="9448828" y="2885690"/>
            <a:ext cx="1599001" cy="1599001"/>
            <a:chOff x="0" y="0"/>
            <a:chExt cx="2132002" cy="2132002"/>
          </a:xfrm>
        </p:grpSpPr>
        <p:sp>
          <p:nvSpPr>
            <p:cNvPr id="35" name="Freeform 35"/>
            <p:cNvSpPr/>
            <p:nvPr/>
          </p:nvSpPr>
          <p:spPr>
            <a:xfrm>
              <a:off x="0" y="0"/>
              <a:ext cx="2132002" cy="2132002"/>
            </a:xfrm>
            <a:custGeom>
              <a:avLst/>
              <a:gdLst/>
              <a:ahLst/>
              <a:cxnLst/>
              <a:rect l="l" t="t" r="r" b="b"/>
              <a:pathLst>
                <a:path w="2132002" h="2132002">
                  <a:moveTo>
                    <a:pt x="0" y="0"/>
                  </a:moveTo>
                  <a:lnTo>
                    <a:pt x="2132002" y="0"/>
                  </a:lnTo>
                  <a:lnTo>
                    <a:pt x="2132002" y="2132002"/>
                  </a:lnTo>
                  <a:lnTo>
                    <a:pt x="0" y="2132002"/>
                  </a:lnTo>
                  <a:lnTo>
                    <a:pt x="0" y="0"/>
                  </a:lnTo>
                  <a:close/>
                </a:path>
              </a:pathLst>
            </a:custGeom>
            <a:blipFill>
              <a:blip r:embed="rId4">
                <a:alphaModFix amt="44999"/>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6" name="Freeform 36"/>
            <p:cNvSpPr/>
            <p:nvPr/>
          </p:nvSpPr>
          <p:spPr>
            <a:xfrm>
              <a:off x="221393" y="221393"/>
              <a:ext cx="1689215" cy="1689215"/>
            </a:xfrm>
            <a:custGeom>
              <a:avLst/>
              <a:gdLst/>
              <a:ahLst/>
              <a:cxnLst/>
              <a:rect l="l" t="t" r="r" b="b"/>
              <a:pathLst>
                <a:path w="1689215" h="1689215">
                  <a:moveTo>
                    <a:pt x="0" y="0"/>
                  </a:moveTo>
                  <a:lnTo>
                    <a:pt x="1689215" y="0"/>
                  </a:lnTo>
                  <a:lnTo>
                    <a:pt x="1689215" y="1689215"/>
                  </a:lnTo>
                  <a:lnTo>
                    <a:pt x="0" y="16892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7" name="Freeform 37"/>
            <p:cNvSpPr/>
            <p:nvPr/>
          </p:nvSpPr>
          <p:spPr>
            <a:xfrm>
              <a:off x="816970" y="734362"/>
              <a:ext cx="498062" cy="663279"/>
            </a:xfrm>
            <a:custGeom>
              <a:avLst/>
              <a:gdLst/>
              <a:ahLst/>
              <a:cxnLst/>
              <a:rect l="l" t="t" r="r" b="b"/>
              <a:pathLst>
                <a:path w="498062" h="663279">
                  <a:moveTo>
                    <a:pt x="0" y="0"/>
                  </a:moveTo>
                  <a:lnTo>
                    <a:pt x="498062" y="0"/>
                  </a:lnTo>
                  <a:lnTo>
                    <a:pt x="498062" y="663278"/>
                  </a:lnTo>
                  <a:lnTo>
                    <a:pt x="0" y="6632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grpSp>
        <p:nvGrpSpPr>
          <p:cNvPr id="38" name="Group 38"/>
          <p:cNvGrpSpPr/>
          <p:nvPr/>
        </p:nvGrpSpPr>
        <p:grpSpPr>
          <a:xfrm>
            <a:off x="9494990" y="5353898"/>
            <a:ext cx="1599001" cy="1599001"/>
            <a:chOff x="0" y="0"/>
            <a:chExt cx="2132002" cy="2132002"/>
          </a:xfrm>
        </p:grpSpPr>
        <p:sp>
          <p:nvSpPr>
            <p:cNvPr id="39" name="Freeform 39"/>
            <p:cNvSpPr/>
            <p:nvPr/>
          </p:nvSpPr>
          <p:spPr>
            <a:xfrm>
              <a:off x="0" y="0"/>
              <a:ext cx="2132002" cy="2132002"/>
            </a:xfrm>
            <a:custGeom>
              <a:avLst/>
              <a:gdLst/>
              <a:ahLst/>
              <a:cxnLst/>
              <a:rect l="l" t="t" r="r" b="b"/>
              <a:pathLst>
                <a:path w="2132002" h="2132002">
                  <a:moveTo>
                    <a:pt x="0" y="0"/>
                  </a:moveTo>
                  <a:lnTo>
                    <a:pt x="2132002" y="0"/>
                  </a:lnTo>
                  <a:lnTo>
                    <a:pt x="2132002" y="2132002"/>
                  </a:lnTo>
                  <a:lnTo>
                    <a:pt x="0" y="2132002"/>
                  </a:lnTo>
                  <a:lnTo>
                    <a:pt x="0" y="0"/>
                  </a:lnTo>
                  <a:close/>
                </a:path>
              </a:pathLst>
            </a:custGeom>
            <a:blipFill>
              <a:blip r:embed="rId4">
                <a:alphaModFix amt="44999"/>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0" name="Freeform 40"/>
            <p:cNvSpPr/>
            <p:nvPr/>
          </p:nvSpPr>
          <p:spPr>
            <a:xfrm>
              <a:off x="221393" y="221393"/>
              <a:ext cx="1689215" cy="1689215"/>
            </a:xfrm>
            <a:custGeom>
              <a:avLst/>
              <a:gdLst/>
              <a:ahLst/>
              <a:cxnLst/>
              <a:rect l="l" t="t" r="r" b="b"/>
              <a:pathLst>
                <a:path w="1689215" h="1689215">
                  <a:moveTo>
                    <a:pt x="0" y="0"/>
                  </a:moveTo>
                  <a:lnTo>
                    <a:pt x="1689215" y="0"/>
                  </a:lnTo>
                  <a:lnTo>
                    <a:pt x="1689215" y="1689215"/>
                  </a:lnTo>
                  <a:lnTo>
                    <a:pt x="0" y="16892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1" name="Freeform 41"/>
            <p:cNvSpPr/>
            <p:nvPr/>
          </p:nvSpPr>
          <p:spPr>
            <a:xfrm>
              <a:off x="816970" y="734362"/>
              <a:ext cx="498062" cy="663279"/>
            </a:xfrm>
            <a:custGeom>
              <a:avLst/>
              <a:gdLst/>
              <a:ahLst/>
              <a:cxnLst/>
              <a:rect l="l" t="t" r="r" b="b"/>
              <a:pathLst>
                <a:path w="498062" h="663279">
                  <a:moveTo>
                    <a:pt x="0" y="0"/>
                  </a:moveTo>
                  <a:lnTo>
                    <a:pt x="498062" y="0"/>
                  </a:lnTo>
                  <a:lnTo>
                    <a:pt x="498062" y="663278"/>
                  </a:lnTo>
                  <a:lnTo>
                    <a:pt x="0" y="6632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19223" y="950912"/>
            <a:ext cx="13049553" cy="1139825"/>
          </a:xfrm>
          <a:prstGeom prst="rect">
            <a:avLst/>
          </a:prstGeom>
        </p:spPr>
        <p:txBody>
          <a:bodyPr lIns="0" tIns="0" rIns="0" bIns="0" rtlCol="0" anchor="t">
            <a:spAutoFit/>
          </a:bodyPr>
          <a:lstStyle/>
          <a:p>
            <a:pPr algn="ctr">
              <a:lnSpc>
                <a:spcPts val="9099"/>
              </a:lnSpc>
            </a:pPr>
            <a:r>
              <a:rPr lang="en-US" sz="6999">
                <a:solidFill>
                  <a:srgbClr val="2A2E3A"/>
                </a:solidFill>
                <a:latin typeface="Klein Bold"/>
              </a:rPr>
              <a:t>PROBLEM </a:t>
            </a:r>
            <a:r>
              <a:rPr lang="en-US" sz="6999">
                <a:solidFill>
                  <a:srgbClr val="FA643F"/>
                </a:solidFill>
                <a:latin typeface="Klein Bold"/>
              </a:rPr>
              <a:t>STATEMENT</a:t>
            </a:r>
          </a:p>
        </p:txBody>
      </p:sp>
      <p:grpSp>
        <p:nvGrpSpPr>
          <p:cNvPr id="3" name="Group 3"/>
          <p:cNvGrpSpPr/>
          <p:nvPr/>
        </p:nvGrpSpPr>
        <p:grpSpPr>
          <a:xfrm>
            <a:off x="0" y="9125919"/>
            <a:ext cx="18288000" cy="1161081"/>
            <a:chOff x="0" y="0"/>
            <a:chExt cx="4816593" cy="305799"/>
          </a:xfrm>
        </p:grpSpPr>
        <p:sp>
          <p:nvSpPr>
            <p:cNvPr id="4" name="Freeform 4"/>
            <p:cNvSpPr/>
            <p:nvPr/>
          </p:nvSpPr>
          <p:spPr>
            <a:xfrm>
              <a:off x="0" y="0"/>
              <a:ext cx="4816592" cy="305799"/>
            </a:xfrm>
            <a:custGeom>
              <a:avLst/>
              <a:gdLst/>
              <a:ahLst/>
              <a:cxnLst/>
              <a:rect l="l" t="t" r="r" b="b"/>
              <a:pathLst>
                <a:path w="4816592" h="305799">
                  <a:moveTo>
                    <a:pt x="0" y="0"/>
                  </a:moveTo>
                  <a:lnTo>
                    <a:pt x="4816592" y="0"/>
                  </a:lnTo>
                  <a:lnTo>
                    <a:pt x="4816592" y="305799"/>
                  </a:lnTo>
                  <a:lnTo>
                    <a:pt x="0" y="305799"/>
                  </a:lnTo>
                  <a:close/>
                </a:path>
              </a:pathLst>
            </a:custGeom>
            <a:solidFill>
              <a:srgbClr val="F4F4F4"/>
            </a:solidFill>
          </p:spPr>
          <p:txBody>
            <a:bodyPr/>
            <a:lstStyle/>
            <a:p>
              <a:endParaRPr lang="en-IN"/>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6" name="TextBox 6"/>
          <p:cNvSpPr txBox="1"/>
          <p:nvPr/>
        </p:nvSpPr>
        <p:spPr>
          <a:xfrm>
            <a:off x="1496192" y="2024062"/>
            <a:ext cx="15763108" cy="6277234"/>
          </a:xfrm>
          <a:prstGeom prst="rect">
            <a:avLst/>
          </a:prstGeom>
        </p:spPr>
        <p:txBody>
          <a:bodyPr lIns="0" tIns="0" rIns="0" bIns="0" rtlCol="0" anchor="t">
            <a:spAutoFit/>
          </a:bodyPr>
          <a:lstStyle/>
          <a:p>
            <a:pPr marL="645503" lvl="1" indent="-322751" algn="just">
              <a:lnSpc>
                <a:spcPts val="4185"/>
              </a:lnSpc>
              <a:buFont typeface="Arial"/>
              <a:buChar char="•"/>
            </a:pPr>
            <a:r>
              <a:rPr lang="en-US" sz="2989">
                <a:solidFill>
                  <a:srgbClr val="000000"/>
                </a:solidFill>
                <a:latin typeface="Helios"/>
              </a:rPr>
              <a:t>In an attempt to enhance customer retention, an auto insurance company operating in the USA is exploring the use of Customer Lifetime Value (CLV) as a metric to identify loyal customers and promote exclusive promotional offers to them. </a:t>
            </a:r>
          </a:p>
          <a:p>
            <a:pPr marL="645503" lvl="1" indent="-322751" algn="just">
              <a:lnSpc>
                <a:spcPts val="4185"/>
              </a:lnSpc>
              <a:buFont typeface="Arial"/>
              <a:buChar char="•"/>
            </a:pPr>
            <a:r>
              <a:rPr lang="en-US" sz="2989">
                <a:solidFill>
                  <a:srgbClr val="000000"/>
                </a:solidFill>
                <a:latin typeface="Helios"/>
              </a:rPr>
              <a:t>Customer Lifetime Value represents a customer’s value to a company over a period of time. It’s a competitive market for insurance companies, and the insurance premium isn’t the only determining factor in a customer’s decisions.</a:t>
            </a:r>
          </a:p>
          <a:p>
            <a:pPr marL="645503" lvl="1" indent="-322751" algn="just">
              <a:lnSpc>
                <a:spcPts val="4185"/>
              </a:lnSpc>
              <a:buFont typeface="Arial"/>
              <a:buChar char="•"/>
            </a:pPr>
            <a:r>
              <a:rPr lang="en-US" sz="2989">
                <a:solidFill>
                  <a:srgbClr val="000000"/>
                </a:solidFill>
                <a:latin typeface="Helios"/>
              </a:rPr>
              <a:t>Using CLV effectively we can improve customer acquisition and customer retention, prevent churn, help the company to plan its marketing budget, measure the performance of their ads in more detail, and much more.</a:t>
            </a:r>
          </a:p>
          <a:p>
            <a:pPr marL="645503" lvl="1" indent="-322751" algn="just">
              <a:lnSpc>
                <a:spcPts val="4185"/>
              </a:lnSpc>
              <a:spcBef>
                <a:spcPct val="0"/>
              </a:spcBef>
              <a:buFont typeface="Arial"/>
              <a:buChar char="•"/>
            </a:pPr>
            <a:r>
              <a:rPr lang="en-US" sz="2989">
                <a:solidFill>
                  <a:srgbClr val="000000"/>
                </a:solidFill>
                <a:latin typeface="Helios"/>
              </a:rPr>
              <a:t>The objective of the project is to accurately predict the Customer Lifetime Value(CLV) of the customers using regression and other ML models. Do hypothesis testing using T-test, Anova and Chi-square test to find significance of features and their interdependencies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19223" y="950912"/>
            <a:ext cx="13049553" cy="1139825"/>
          </a:xfrm>
          <a:prstGeom prst="rect">
            <a:avLst/>
          </a:prstGeom>
        </p:spPr>
        <p:txBody>
          <a:bodyPr lIns="0" tIns="0" rIns="0" bIns="0" rtlCol="0" anchor="t">
            <a:spAutoFit/>
          </a:bodyPr>
          <a:lstStyle/>
          <a:p>
            <a:pPr algn="ctr">
              <a:lnSpc>
                <a:spcPts val="9099"/>
              </a:lnSpc>
            </a:pPr>
            <a:r>
              <a:rPr lang="en-US" sz="6999">
                <a:solidFill>
                  <a:srgbClr val="000000"/>
                </a:solidFill>
                <a:latin typeface="Klein Bold"/>
              </a:rPr>
              <a:t>DATA</a:t>
            </a:r>
            <a:r>
              <a:rPr lang="en-US" sz="6999">
                <a:solidFill>
                  <a:srgbClr val="FA643F"/>
                </a:solidFill>
                <a:latin typeface="Klein Bold"/>
              </a:rPr>
              <a:t> DESCRIPTION</a:t>
            </a:r>
          </a:p>
        </p:txBody>
      </p:sp>
      <p:grpSp>
        <p:nvGrpSpPr>
          <p:cNvPr id="3" name="Group 3"/>
          <p:cNvGrpSpPr/>
          <p:nvPr/>
        </p:nvGrpSpPr>
        <p:grpSpPr>
          <a:xfrm>
            <a:off x="7191007" y="2231136"/>
            <a:ext cx="11096993" cy="3314909"/>
            <a:chOff x="0" y="0"/>
            <a:chExt cx="4816593" cy="873063"/>
          </a:xfrm>
        </p:grpSpPr>
        <p:sp>
          <p:nvSpPr>
            <p:cNvPr id="4" name="Freeform 4"/>
            <p:cNvSpPr/>
            <p:nvPr/>
          </p:nvSpPr>
          <p:spPr>
            <a:xfrm>
              <a:off x="0" y="0"/>
              <a:ext cx="4816592" cy="873063"/>
            </a:xfrm>
            <a:custGeom>
              <a:avLst/>
              <a:gdLst/>
              <a:ahLst/>
              <a:cxnLst/>
              <a:rect l="l" t="t" r="r" b="b"/>
              <a:pathLst>
                <a:path w="4816592" h="873063">
                  <a:moveTo>
                    <a:pt x="0" y="0"/>
                  </a:moveTo>
                  <a:lnTo>
                    <a:pt x="4816592" y="0"/>
                  </a:lnTo>
                  <a:lnTo>
                    <a:pt x="4816592" y="873063"/>
                  </a:lnTo>
                  <a:lnTo>
                    <a:pt x="0" y="873063"/>
                  </a:lnTo>
                  <a:close/>
                </a:path>
              </a:pathLst>
            </a:custGeom>
            <a:solidFill>
              <a:srgbClr val="F4F4F4"/>
            </a:solidFill>
          </p:spPr>
          <p:txBody>
            <a:bodyPr/>
            <a:lstStyle/>
            <a:p>
              <a:endParaRPr lang="en-IN"/>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6" name="TextBox 6"/>
          <p:cNvSpPr txBox="1"/>
          <p:nvPr/>
        </p:nvSpPr>
        <p:spPr>
          <a:xfrm>
            <a:off x="1323000" y="2164461"/>
            <a:ext cx="15484339" cy="4107068"/>
          </a:xfrm>
          <a:prstGeom prst="rect">
            <a:avLst/>
          </a:prstGeom>
        </p:spPr>
        <p:txBody>
          <a:bodyPr lIns="0" tIns="0" rIns="0" bIns="0" rtlCol="0" anchor="t">
            <a:spAutoFit/>
          </a:bodyPr>
          <a:lstStyle/>
          <a:p>
            <a:pPr marL="634087" lvl="1" indent="-317043" algn="just">
              <a:lnSpc>
                <a:spcPts val="4111"/>
              </a:lnSpc>
              <a:buFont typeface="Arial"/>
              <a:buChar char="•"/>
            </a:pPr>
            <a:r>
              <a:rPr lang="en-US" sz="2936">
                <a:solidFill>
                  <a:srgbClr val="000000"/>
                </a:solidFill>
                <a:latin typeface="Helios"/>
              </a:rPr>
              <a:t>The dataset represents the Customer lifetime value of an Auto Insurance Company in the United States, it includes 24 columns and 9134 records to analyze the lifetime value of the Customer.</a:t>
            </a:r>
          </a:p>
          <a:p>
            <a:pPr marL="634087" lvl="1" indent="-317043" algn="just">
              <a:lnSpc>
                <a:spcPts val="4111"/>
              </a:lnSpc>
              <a:buFont typeface="Arial"/>
              <a:buChar char="•"/>
            </a:pPr>
            <a:r>
              <a:rPr lang="en-US" sz="2936">
                <a:solidFill>
                  <a:srgbClr val="000000"/>
                </a:solidFill>
                <a:latin typeface="Helios"/>
              </a:rPr>
              <a:t>The dataset was collected from UCI Machine Learning Repository</a:t>
            </a:r>
          </a:p>
          <a:p>
            <a:pPr marL="630834" lvl="1" indent="-315417" algn="just">
              <a:lnSpc>
                <a:spcPts val="4090"/>
              </a:lnSpc>
              <a:buFont typeface="Arial"/>
              <a:buChar char="•"/>
            </a:pPr>
            <a:r>
              <a:rPr lang="en-US" sz="2921">
                <a:solidFill>
                  <a:srgbClr val="000000"/>
                </a:solidFill>
                <a:latin typeface="Helios"/>
              </a:rPr>
              <a:t>The socio-economic data of the customer with details about the insured vehicle is the data content. Data contains both categorical and numerical variables. The customer lifetime value based on historical data has also been provided which is essential in understanding the customer purchase behavior.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91007" y="2231136"/>
            <a:ext cx="11020793" cy="3314909"/>
            <a:chOff x="0" y="0"/>
            <a:chExt cx="4816593" cy="873063"/>
          </a:xfrm>
        </p:grpSpPr>
        <p:sp>
          <p:nvSpPr>
            <p:cNvPr id="3" name="Freeform 3"/>
            <p:cNvSpPr/>
            <p:nvPr/>
          </p:nvSpPr>
          <p:spPr>
            <a:xfrm>
              <a:off x="0" y="0"/>
              <a:ext cx="4816592" cy="873063"/>
            </a:xfrm>
            <a:custGeom>
              <a:avLst/>
              <a:gdLst/>
              <a:ahLst/>
              <a:cxnLst/>
              <a:rect l="l" t="t" r="r" b="b"/>
              <a:pathLst>
                <a:path w="4816592" h="873063">
                  <a:moveTo>
                    <a:pt x="0" y="0"/>
                  </a:moveTo>
                  <a:lnTo>
                    <a:pt x="4816592" y="0"/>
                  </a:lnTo>
                  <a:lnTo>
                    <a:pt x="4816592" y="873063"/>
                  </a:lnTo>
                  <a:lnTo>
                    <a:pt x="0" y="873063"/>
                  </a:lnTo>
                  <a:close/>
                </a:path>
              </a:pathLst>
            </a:custGeom>
            <a:solidFill>
              <a:srgbClr val="F4F4F4"/>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3108685" y="2231136"/>
            <a:ext cx="5215722" cy="3774261"/>
          </a:xfrm>
          <a:custGeom>
            <a:avLst/>
            <a:gdLst/>
            <a:ahLst/>
            <a:cxnLst/>
            <a:rect l="l" t="t" r="r" b="b"/>
            <a:pathLst>
              <a:path w="5215722" h="3774261">
                <a:moveTo>
                  <a:pt x="0" y="0"/>
                </a:moveTo>
                <a:lnTo>
                  <a:pt x="5215722" y="0"/>
                </a:lnTo>
                <a:lnTo>
                  <a:pt x="5215722" y="3774261"/>
                </a:lnTo>
                <a:lnTo>
                  <a:pt x="0" y="3774261"/>
                </a:lnTo>
                <a:lnTo>
                  <a:pt x="0" y="0"/>
                </a:lnTo>
                <a:close/>
              </a:path>
            </a:pathLst>
          </a:custGeom>
          <a:blipFill>
            <a:blip r:embed="rId2"/>
            <a:stretch>
              <a:fillRect/>
            </a:stretch>
          </a:blipFill>
        </p:spPr>
        <p:txBody>
          <a:bodyPr/>
          <a:lstStyle/>
          <a:p>
            <a:endParaRPr lang="en-IN"/>
          </a:p>
        </p:txBody>
      </p:sp>
      <p:sp>
        <p:nvSpPr>
          <p:cNvPr id="6" name="Freeform 6"/>
          <p:cNvSpPr/>
          <p:nvPr/>
        </p:nvSpPr>
        <p:spPr>
          <a:xfrm>
            <a:off x="9144000" y="2231136"/>
            <a:ext cx="5223042" cy="3774261"/>
          </a:xfrm>
          <a:custGeom>
            <a:avLst/>
            <a:gdLst/>
            <a:ahLst/>
            <a:cxnLst/>
            <a:rect l="l" t="t" r="r" b="b"/>
            <a:pathLst>
              <a:path w="5223042" h="3774261">
                <a:moveTo>
                  <a:pt x="0" y="0"/>
                </a:moveTo>
                <a:lnTo>
                  <a:pt x="5223042" y="0"/>
                </a:lnTo>
                <a:lnTo>
                  <a:pt x="5223042" y="3774261"/>
                </a:lnTo>
                <a:lnTo>
                  <a:pt x="0" y="3774261"/>
                </a:lnTo>
                <a:lnTo>
                  <a:pt x="0" y="0"/>
                </a:lnTo>
                <a:close/>
              </a:path>
            </a:pathLst>
          </a:custGeom>
          <a:blipFill>
            <a:blip r:embed="rId3"/>
            <a:stretch>
              <a:fillRect/>
            </a:stretch>
          </a:blipFill>
        </p:spPr>
        <p:txBody>
          <a:bodyPr/>
          <a:lstStyle/>
          <a:p>
            <a:endParaRPr lang="en-IN"/>
          </a:p>
        </p:txBody>
      </p:sp>
      <p:sp>
        <p:nvSpPr>
          <p:cNvPr id="7" name="Freeform 7"/>
          <p:cNvSpPr/>
          <p:nvPr/>
        </p:nvSpPr>
        <p:spPr>
          <a:xfrm>
            <a:off x="3108685" y="6414869"/>
            <a:ext cx="5215722" cy="3480816"/>
          </a:xfrm>
          <a:custGeom>
            <a:avLst/>
            <a:gdLst/>
            <a:ahLst/>
            <a:cxnLst/>
            <a:rect l="l" t="t" r="r" b="b"/>
            <a:pathLst>
              <a:path w="5215722" h="3480816">
                <a:moveTo>
                  <a:pt x="0" y="0"/>
                </a:moveTo>
                <a:lnTo>
                  <a:pt x="5215722" y="0"/>
                </a:lnTo>
                <a:lnTo>
                  <a:pt x="5215722" y="3480816"/>
                </a:lnTo>
                <a:lnTo>
                  <a:pt x="0" y="3480816"/>
                </a:lnTo>
                <a:lnTo>
                  <a:pt x="0" y="0"/>
                </a:lnTo>
                <a:close/>
              </a:path>
            </a:pathLst>
          </a:custGeom>
          <a:blipFill>
            <a:blip r:embed="rId4"/>
            <a:stretch>
              <a:fillRect t="-2942" b="-2942"/>
            </a:stretch>
          </a:blipFill>
        </p:spPr>
        <p:txBody>
          <a:bodyPr/>
          <a:lstStyle/>
          <a:p>
            <a:endParaRPr lang="en-IN"/>
          </a:p>
        </p:txBody>
      </p:sp>
      <p:sp>
        <p:nvSpPr>
          <p:cNvPr id="8" name="Freeform 8"/>
          <p:cNvSpPr/>
          <p:nvPr/>
        </p:nvSpPr>
        <p:spPr>
          <a:xfrm>
            <a:off x="9144000" y="6328293"/>
            <a:ext cx="5223042" cy="3653968"/>
          </a:xfrm>
          <a:custGeom>
            <a:avLst/>
            <a:gdLst/>
            <a:ahLst/>
            <a:cxnLst/>
            <a:rect l="l" t="t" r="r" b="b"/>
            <a:pathLst>
              <a:path w="5223042" h="3653968">
                <a:moveTo>
                  <a:pt x="0" y="0"/>
                </a:moveTo>
                <a:lnTo>
                  <a:pt x="5223042" y="0"/>
                </a:lnTo>
                <a:lnTo>
                  <a:pt x="5223042" y="3653968"/>
                </a:lnTo>
                <a:lnTo>
                  <a:pt x="0" y="3653968"/>
                </a:lnTo>
                <a:lnTo>
                  <a:pt x="0" y="0"/>
                </a:lnTo>
                <a:close/>
              </a:path>
            </a:pathLst>
          </a:custGeom>
          <a:blipFill>
            <a:blip r:embed="rId5"/>
            <a:stretch>
              <a:fillRect t="-2162" b="-2162"/>
            </a:stretch>
          </a:blipFill>
        </p:spPr>
        <p:txBody>
          <a:bodyPr/>
          <a:lstStyle/>
          <a:p>
            <a:endParaRPr lang="en-IN"/>
          </a:p>
        </p:txBody>
      </p:sp>
      <p:sp>
        <p:nvSpPr>
          <p:cNvPr id="9" name="TextBox 9"/>
          <p:cNvSpPr txBox="1"/>
          <p:nvPr/>
        </p:nvSpPr>
        <p:spPr>
          <a:xfrm>
            <a:off x="2373642" y="420687"/>
            <a:ext cx="13049553" cy="1139825"/>
          </a:xfrm>
          <a:prstGeom prst="rect">
            <a:avLst/>
          </a:prstGeom>
        </p:spPr>
        <p:txBody>
          <a:bodyPr lIns="0" tIns="0" rIns="0" bIns="0" rtlCol="0" anchor="t">
            <a:spAutoFit/>
          </a:bodyPr>
          <a:lstStyle/>
          <a:p>
            <a:pPr algn="ctr">
              <a:lnSpc>
                <a:spcPts val="9099"/>
              </a:lnSpc>
            </a:pPr>
            <a:r>
              <a:rPr lang="en-US" sz="6999">
                <a:solidFill>
                  <a:srgbClr val="2A2E3A"/>
                </a:solidFill>
                <a:latin typeface="Klein Bold"/>
              </a:rPr>
              <a:t>Exploratory </a:t>
            </a:r>
            <a:r>
              <a:rPr lang="en-US" sz="6999">
                <a:solidFill>
                  <a:srgbClr val="FA643F"/>
                </a:solidFill>
                <a:latin typeface="Klein Bold"/>
              </a:rPr>
              <a:t>Data Analysis</a:t>
            </a:r>
          </a:p>
        </p:txBody>
      </p:sp>
      <p:sp>
        <p:nvSpPr>
          <p:cNvPr id="10" name="TextBox 10"/>
          <p:cNvSpPr txBox="1"/>
          <p:nvPr/>
        </p:nvSpPr>
        <p:spPr>
          <a:xfrm>
            <a:off x="1225619" y="1693292"/>
            <a:ext cx="14197576" cy="370792"/>
          </a:xfrm>
          <a:prstGeom prst="rect">
            <a:avLst/>
          </a:prstGeom>
        </p:spPr>
        <p:txBody>
          <a:bodyPr lIns="0" tIns="0" rIns="0" bIns="0" rtlCol="0" anchor="t">
            <a:spAutoFit/>
          </a:bodyPr>
          <a:lstStyle/>
          <a:p>
            <a:pPr algn="ctr">
              <a:lnSpc>
                <a:spcPts val="2994"/>
              </a:lnSpc>
              <a:spcBef>
                <a:spcPct val="0"/>
              </a:spcBef>
            </a:pPr>
            <a:r>
              <a:rPr lang="en-US" sz="2303">
                <a:solidFill>
                  <a:srgbClr val="2A2E3A"/>
                </a:solidFill>
                <a:latin typeface="Klein Bold"/>
              </a:rPr>
              <a:t>             UNIVARIATE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91007" y="2231136"/>
            <a:ext cx="11096993" cy="3314909"/>
            <a:chOff x="0" y="0"/>
            <a:chExt cx="4816593" cy="873063"/>
          </a:xfrm>
        </p:grpSpPr>
        <p:sp>
          <p:nvSpPr>
            <p:cNvPr id="3" name="Freeform 3"/>
            <p:cNvSpPr/>
            <p:nvPr/>
          </p:nvSpPr>
          <p:spPr>
            <a:xfrm>
              <a:off x="0" y="0"/>
              <a:ext cx="4816592" cy="873063"/>
            </a:xfrm>
            <a:custGeom>
              <a:avLst/>
              <a:gdLst/>
              <a:ahLst/>
              <a:cxnLst/>
              <a:rect l="l" t="t" r="r" b="b"/>
              <a:pathLst>
                <a:path w="4816592" h="873063">
                  <a:moveTo>
                    <a:pt x="0" y="0"/>
                  </a:moveTo>
                  <a:lnTo>
                    <a:pt x="4816592" y="0"/>
                  </a:lnTo>
                  <a:lnTo>
                    <a:pt x="4816592" y="873063"/>
                  </a:lnTo>
                  <a:lnTo>
                    <a:pt x="0" y="873063"/>
                  </a:lnTo>
                  <a:close/>
                </a:path>
              </a:pathLst>
            </a:custGeom>
            <a:solidFill>
              <a:srgbClr val="F4F4F4"/>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807809" y="2371679"/>
            <a:ext cx="7899602" cy="5564693"/>
          </a:xfrm>
          <a:custGeom>
            <a:avLst/>
            <a:gdLst/>
            <a:ahLst/>
            <a:cxnLst/>
            <a:rect l="l" t="t" r="r" b="b"/>
            <a:pathLst>
              <a:path w="7899602" h="5564693">
                <a:moveTo>
                  <a:pt x="0" y="0"/>
                </a:moveTo>
                <a:lnTo>
                  <a:pt x="7899601" y="0"/>
                </a:lnTo>
                <a:lnTo>
                  <a:pt x="7899601" y="5564693"/>
                </a:lnTo>
                <a:lnTo>
                  <a:pt x="0" y="5564693"/>
                </a:lnTo>
                <a:lnTo>
                  <a:pt x="0" y="0"/>
                </a:lnTo>
                <a:close/>
              </a:path>
            </a:pathLst>
          </a:custGeom>
          <a:blipFill>
            <a:blip r:embed="rId2"/>
            <a:stretch>
              <a:fillRect/>
            </a:stretch>
          </a:blipFill>
        </p:spPr>
        <p:txBody>
          <a:bodyPr/>
          <a:lstStyle/>
          <a:p>
            <a:endParaRPr lang="en-IN"/>
          </a:p>
        </p:txBody>
      </p:sp>
      <p:sp>
        <p:nvSpPr>
          <p:cNvPr id="6" name="Freeform 6"/>
          <p:cNvSpPr/>
          <p:nvPr/>
        </p:nvSpPr>
        <p:spPr>
          <a:xfrm>
            <a:off x="8707410" y="2371679"/>
            <a:ext cx="8137429" cy="5886426"/>
          </a:xfrm>
          <a:custGeom>
            <a:avLst/>
            <a:gdLst/>
            <a:ahLst/>
            <a:cxnLst/>
            <a:rect l="l" t="t" r="r" b="b"/>
            <a:pathLst>
              <a:path w="8137429" h="5886426">
                <a:moveTo>
                  <a:pt x="0" y="0"/>
                </a:moveTo>
                <a:lnTo>
                  <a:pt x="8137430" y="0"/>
                </a:lnTo>
                <a:lnTo>
                  <a:pt x="8137430" y="5886426"/>
                </a:lnTo>
                <a:lnTo>
                  <a:pt x="0" y="5886426"/>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1225619" y="1693292"/>
            <a:ext cx="14197576" cy="370792"/>
          </a:xfrm>
          <a:prstGeom prst="rect">
            <a:avLst/>
          </a:prstGeom>
        </p:spPr>
        <p:txBody>
          <a:bodyPr lIns="0" tIns="0" rIns="0" bIns="0" rtlCol="0" anchor="t">
            <a:spAutoFit/>
          </a:bodyPr>
          <a:lstStyle/>
          <a:p>
            <a:pPr algn="ctr">
              <a:lnSpc>
                <a:spcPts val="2994"/>
              </a:lnSpc>
              <a:spcBef>
                <a:spcPct val="0"/>
              </a:spcBef>
            </a:pPr>
            <a:r>
              <a:rPr lang="en-US" sz="2303">
                <a:solidFill>
                  <a:srgbClr val="2A2E3A"/>
                </a:solidFill>
                <a:latin typeface="Klein Bold"/>
              </a:rPr>
              <a:t>             BIVARIATE ANALYSIS</a:t>
            </a:r>
          </a:p>
        </p:txBody>
      </p:sp>
      <p:sp>
        <p:nvSpPr>
          <p:cNvPr id="8" name="TextBox 8"/>
          <p:cNvSpPr txBox="1"/>
          <p:nvPr/>
        </p:nvSpPr>
        <p:spPr>
          <a:xfrm>
            <a:off x="2373642" y="277242"/>
            <a:ext cx="13049553" cy="1139825"/>
          </a:xfrm>
          <a:prstGeom prst="rect">
            <a:avLst/>
          </a:prstGeom>
        </p:spPr>
        <p:txBody>
          <a:bodyPr lIns="0" tIns="0" rIns="0" bIns="0" rtlCol="0" anchor="t">
            <a:spAutoFit/>
          </a:bodyPr>
          <a:lstStyle/>
          <a:p>
            <a:pPr algn="ctr">
              <a:lnSpc>
                <a:spcPts val="9099"/>
              </a:lnSpc>
            </a:pPr>
            <a:r>
              <a:rPr lang="en-US" sz="6999">
                <a:solidFill>
                  <a:srgbClr val="2A2E3A"/>
                </a:solidFill>
                <a:latin typeface="Klein Bold"/>
              </a:rPr>
              <a:t>Exploratory </a:t>
            </a:r>
            <a:r>
              <a:rPr lang="en-US" sz="6999">
                <a:solidFill>
                  <a:srgbClr val="FA643F"/>
                </a:solidFill>
                <a:latin typeface="Klein Bold"/>
              </a:rPr>
              <a:t>Data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91007" y="2231136"/>
            <a:ext cx="11096993" cy="3314909"/>
            <a:chOff x="0" y="0"/>
            <a:chExt cx="4816593" cy="873063"/>
          </a:xfrm>
        </p:grpSpPr>
        <p:sp>
          <p:nvSpPr>
            <p:cNvPr id="3" name="Freeform 3"/>
            <p:cNvSpPr/>
            <p:nvPr/>
          </p:nvSpPr>
          <p:spPr>
            <a:xfrm>
              <a:off x="0" y="0"/>
              <a:ext cx="4816592" cy="873063"/>
            </a:xfrm>
            <a:custGeom>
              <a:avLst/>
              <a:gdLst/>
              <a:ahLst/>
              <a:cxnLst/>
              <a:rect l="l" t="t" r="r" b="b"/>
              <a:pathLst>
                <a:path w="4816592" h="873063">
                  <a:moveTo>
                    <a:pt x="0" y="0"/>
                  </a:moveTo>
                  <a:lnTo>
                    <a:pt x="4816592" y="0"/>
                  </a:lnTo>
                  <a:lnTo>
                    <a:pt x="4816592" y="873063"/>
                  </a:lnTo>
                  <a:lnTo>
                    <a:pt x="0" y="873063"/>
                  </a:lnTo>
                  <a:close/>
                </a:path>
              </a:pathLst>
            </a:custGeom>
            <a:solidFill>
              <a:srgbClr val="F4F4F4"/>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723900" y="2882435"/>
            <a:ext cx="7119104" cy="5327221"/>
          </a:xfrm>
          <a:custGeom>
            <a:avLst/>
            <a:gdLst/>
            <a:ahLst/>
            <a:cxnLst/>
            <a:rect l="l" t="t" r="r" b="b"/>
            <a:pathLst>
              <a:path w="7119104" h="5327221">
                <a:moveTo>
                  <a:pt x="0" y="0"/>
                </a:moveTo>
                <a:lnTo>
                  <a:pt x="7119104" y="0"/>
                </a:lnTo>
                <a:lnTo>
                  <a:pt x="7119104" y="5327221"/>
                </a:lnTo>
                <a:lnTo>
                  <a:pt x="0" y="5327221"/>
                </a:lnTo>
                <a:lnTo>
                  <a:pt x="0" y="0"/>
                </a:lnTo>
                <a:close/>
              </a:path>
            </a:pathLst>
          </a:custGeom>
          <a:blipFill>
            <a:blip r:embed="rId2"/>
            <a:stretch>
              <a:fillRect/>
            </a:stretch>
          </a:blipFill>
        </p:spPr>
        <p:txBody>
          <a:bodyPr/>
          <a:lstStyle/>
          <a:p>
            <a:endParaRPr lang="en-IN"/>
          </a:p>
        </p:txBody>
      </p:sp>
      <p:sp>
        <p:nvSpPr>
          <p:cNvPr id="6" name="Freeform 6"/>
          <p:cNvSpPr/>
          <p:nvPr/>
        </p:nvSpPr>
        <p:spPr>
          <a:xfrm>
            <a:off x="8499493" y="2882435"/>
            <a:ext cx="9788507" cy="5095137"/>
          </a:xfrm>
          <a:custGeom>
            <a:avLst/>
            <a:gdLst/>
            <a:ahLst/>
            <a:cxnLst/>
            <a:rect l="l" t="t" r="r" b="b"/>
            <a:pathLst>
              <a:path w="9788507" h="5095137">
                <a:moveTo>
                  <a:pt x="0" y="0"/>
                </a:moveTo>
                <a:lnTo>
                  <a:pt x="9788507" y="0"/>
                </a:lnTo>
                <a:lnTo>
                  <a:pt x="9788507" y="5095137"/>
                </a:lnTo>
                <a:lnTo>
                  <a:pt x="0" y="5095137"/>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1736202" y="2038994"/>
            <a:ext cx="13686992" cy="358485"/>
          </a:xfrm>
          <a:prstGeom prst="rect">
            <a:avLst/>
          </a:prstGeom>
        </p:spPr>
        <p:txBody>
          <a:bodyPr lIns="0" tIns="0" rIns="0" bIns="0" rtlCol="0" anchor="t">
            <a:spAutoFit/>
          </a:bodyPr>
          <a:lstStyle/>
          <a:p>
            <a:pPr algn="ctr">
              <a:lnSpc>
                <a:spcPts val="2887"/>
              </a:lnSpc>
              <a:spcBef>
                <a:spcPct val="0"/>
              </a:spcBef>
            </a:pPr>
            <a:r>
              <a:rPr lang="en-US" sz="2220">
                <a:solidFill>
                  <a:srgbClr val="2A2E3A"/>
                </a:solidFill>
                <a:latin typeface="Klein Bold"/>
              </a:rPr>
              <a:t>             For Categorical Variables</a:t>
            </a:r>
          </a:p>
        </p:txBody>
      </p:sp>
      <p:sp>
        <p:nvSpPr>
          <p:cNvPr id="8" name="TextBox 8"/>
          <p:cNvSpPr txBox="1"/>
          <p:nvPr/>
        </p:nvSpPr>
        <p:spPr>
          <a:xfrm>
            <a:off x="3040198" y="420687"/>
            <a:ext cx="13049553" cy="1139825"/>
          </a:xfrm>
          <a:prstGeom prst="rect">
            <a:avLst/>
          </a:prstGeom>
        </p:spPr>
        <p:txBody>
          <a:bodyPr lIns="0" tIns="0" rIns="0" bIns="0" rtlCol="0" anchor="t">
            <a:spAutoFit/>
          </a:bodyPr>
          <a:lstStyle/>
          <a:p>
            <a:pPr algn="ctr">
              <a:lnSpc>
                <a:spcPts val="9099"/>
              </a:lnSpc>
            </a:pPr>
            <a:r>
              <a:rPr lang="en-US" sz="6999">
                <a:solidFill>
                  <a:srgbClr val="2A2E3A"/>
                </a:solidFill>
                <a:latin typeface="Klein Bold"/>
              </a:rPr>
              <a:t>Exploratory </a:t>
            </a:r>
            <a:r>
              <a:rPr lang="en-US" sz="6999">
                <a:solidFill>
                  <a:srgbClr val="FA643F"/>
                </a:solidFill>
                <a:latin typeface="Klein Bold"/>
              </a:rPr>
              <a:t>Data Analysis</a:t>
            </a:r>
          </a:p>
        </p:txBody>
      </p:sp>
      <p:sp>
        <p:nvSpPr>
          <p:cNvPr id="9" name="TextBox 9"/>
          <p:cNvSpPr txBox="1"/>
          <p:nvPr/>
        </p:nvSpPr>
        <p:spPr>
          <a:xfrm>
            <a:off x="4031586" y="8181081"/>
            <a:ext cx="1607214" cy="401264"/>
          </a:xfrm>
          <a:prstGeom prst="rect">
            <a:avLst/>
          </a:prstGeom>
        </p:spPr>
        <p:txBody>
          <a:bodyPr wrap="square" lIns="0" tIns="0" rIns="0" bIns="0" rtlCol="0" anchor="t">
            <a:spAutoFit/>
          </a:bodyPr>
          <a:lstStyle/>
          <a:p>
            <a:pPr algn="ctr">
              <a:lnSpc>
                <a:spcPts val="3160"/>
              </a:lnSpc>
              <a:spcBef>
                <a:spcPct val="0"/>
              </a:spcBef>
            </a:pPr>
            <a:r>
              <a:rPr lang="en-US" sz="2431" dirty="0">
                <a:solidFill>
                  <a:srgbClr val="000000"/>
                </a:solidFill>
                <a:latin typeface="Klein Bold"/>
              </a:rPr>
              <a:t>Coverage</a:t>
            </a:r>
          </a:p>
        </p:txBody>
      </p:sp>
      <p:sp>
        <p:nvSpPr>
          <p:cNvPr id="10" name="TextBox 10"/>
          <p:cNvSpPr txBox="1"/>
          <p:nvPr/>
        </p:nvSpPr>
        <p:spPr>
          <a:xfrm>
            <a:off x="12012929" y="8119347"/>
            <a:ext cx="3410265" cy="459744"/>
          </a:xfrm>
          <a:prstGeom prst="rect">
            <a:avLst/>
          </a:prstGeom>
        </p:spPr>
        <p:txBody>
          <a:bodyPr lIns="0" tIns="0" rIns="0" bIns="0" rtlCol="0" anchor="t">
            <a:spAutoFit/>
          </a:bodyPr>
          <a:lstStyle/>
          <a:p>
            <a:pPr algn="ctr">
              <a:lnSpc>
                <a:spcPts val="3525"/>
              </a:lnSpc>
              <a:spcBef>
                <a:spcPct val="0"/>
              </a:spcBef>
            </a:pPr>
            <a:r>
              <a:rPr lang="en-US" sz="2712">
                <a:solidFill>
                  <a:srgbClr val="000000"/>
                </a:solidFill>
                <a:latin typeface="Klein Bold"/>
              </a:rPr>
              <a:t>Employment Status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70843" y="2190712"/>
            <a:ext cx="2538553" cy="2204083"/>
            <a:chOff x="0" y="0"/>
            <a:chExt cx="3384738" cy="2938777"/>
          </a:xfrm>
        </p:grpSpPr>
        <p:sp>
          <p:nvSpPr>
            <p:cNvPr id="3" name="TextBox 3"/>
            <p:cNvSpPr txBox="1"/>
            <p:nvPr/>
          </p:nvSpPr>
          <p:spPr>
            <a:xfrm>
              <a:off x="0" y="-66675"/>
              <a:ext cx="3384738" cy="707602"/>
            </a:xfrm>
            <a:prstGeom prst="rect">
              <a:avLst/>
            </a:prstGeom>
          </p:spPr>
          <p:txBody>
            <a:bodyPr lIns="0" tIns="0" rIns="0" bIns="0" rtlCol="0" anchor="t">
              <a:spAutoFit/>
            </a:bodyPr>
            <a:lstStyle/>
            <a:p>
              <a:pPr algn="ctr">
                <a:lnSpc>
                  <a:spcPts val="4479"/>
                </a:lnSpc>
              </a:pPr>
              <a:r>
                <a:rPr lang="en-US" sz="3199" u="none">
                  <a:solidFill>
                    <a:srgbClr val="FFFFFF"/>
                  </a:solidFill>
                  <a:latin typeface="Helios"/>
                </a:rPr>
                <a:t>10 Billion</a:t>
              </a:r>
            </a:p>
          </p:txBody>
        </p:sp>
        <p:sp>
          <p:nvSpPr>
            <p:cNvPr id="4" name="TextBox 4"/>
            <p:cNvSpPr txBox="1"/>
            <p:nvPr/>
          </p:nvSpPr>
          <p:spPr>
            <a:xfrm>
              <a:off x="0" y="2231175"/>
              <a:ext cx="3384738" cy="707602"/>
            </a:xfrm>
            <a:prstGeom prst="rect">
              <a:avLst/>
            </a:prstGeom>
          </p:spPr>
          <p:txBody>
            <a:bodyPr lIns="0" tIns="0" rIns="0" bIns="0" rtlCol="0" anchor="t">
              <a:spAutoFit/>
            </a:bodyPr>
            <a:lstStyle/>
            <a:p>
              <a:pPr algn="ctr">
                <a:lnSpc>
                  <a:spcPts val="4479"/>
                </a:lnSpc>
              </a:pPr>
              <a:r>
                <a:rPr lang="en-US" sz="3199" u="none">
                  <a:solidFill>
                    <a:srgbClr val="FFFFFF"/>
                  </a:solidFill>
                  <a:latin typeface="Helios"/>
                </a:rPr>
                <a:t>5 Billion</a:t>
              </a:r>
            </a:p>
          </p:txBody>
        </p:sp>
      </p:grpSp>
      <p:sp>
        <p:nvSpPr>
          <p:cNvPr id="5" name="TextBox 5"/>
          <p:cNvSpPr txBox="1"/>
          <p:nvPr/>
        </p:nvSpPr>
        <p:spPr>
          <a:xfrm>
            <a:off x="1678627" y="21273"/>
            <a:ext cx="13049553" cy="954405"/>
          </a:xfrm>
          <a:prstGeom prst="rect">
            <a:avLst/>
          </a:prstGeom>
        </p:spPr>
        <p:txBody>
          <a:bodyPr lIns="0" tIns="0" rIns="0" bIns="0" rtlCol="0" anchor="t">
            <a:spAutoFit/>
          </a:bodyPr>
          <a:lstStyle/>
          <a:p>
            <a:pPr algn="ctr">
              <a:lnSpc>
                <a:spcPts val="7605"/>
              </a:lnSpc>
            </a:pPr>
            <a:r>
              <a:rPr lang="en-US" sz="5850">
                <a:solidFill>
                  <a:srgbClr val="000000"/>
                </a:solidFill>
                <a:latin typeface="Klein Bold"/>
              </a:rPr>
              <a:t> HYPOTHESIS</a:t>
            </a:r>
            <a:r>
              <a:rPr lang="en-US" sz="5850">
                <a:solidFill>
                  <a:srgbClr val="FA643F"/>
                </a:solidFill>
                <a:latin typeface="Klein Bold"/>
              </a:rPr>
              <a:t> TESTING</a:t>
            </a:r>
          </a:p>
        </p:txBody>
      </p:sp>
      <p:sp>
        <p:nvSpPr>
          <p:cNvPr id="6" name="TextBox 6"/>
          <p:cNvSpPr txBox="1"/>
          <p:nvPr/>
        </p:nvSpPr>
        <p:spPr>
          <a:xfrm>
            <a:off x="343417" y="1219393"/>
            <a:ext cx="17751526" cy="8138168"/>
          </a:xfrm>
          <a:prstGeom prst="rect">
            <a:avLst/>
          </a:prstGeom>
        </p:spPr>
        <p:txBody>
          <a:bodyPr lIns="0" tIns="0" rIns="0" bIns="0" rtlCol="0" anchor="t">
            <a:spAutoFit/>
          </a:bodyPr>
          <a:lstStyle/>
          <a:p>
            <a:pPr>
              <a:lnSpc>
                <a:spcPts val="4642"/>
              </a:lnSpc>
            </a:pPr>
            <a:r>
              <a:rPr lang="en-US" sz="3315">
                <a:solidFill>
                  <a:srgbClr val="000000"/>
                </a:solidFill>
                <a:latin typeface="Canva Sans Bold"/>
              </a:rPr>
              <a:t>Chi-Square </a:t>
            </a:r>
            <a:r>
              <a:rPr lang="en-US" sz="3315">
                <a:solidFill>
                  <a:srgbClr val="FA643F"/>
                </a:solidFill>
                <a:latin typeface="Canva Sans Bold"/>
              </a:rPr>
              <a:t>Test</a:t>
            </a:r>
          </a:p>
          <a:p>
            <a:pPr>
              <a:lnSpc>
                <a:spcPts val="3336"/>
              </a:lnSpc>
            </a:pPr>
            <a:endParaRPr lang="en-US" sz="3315">
              <a:solidFill>
                <a:srgbClr val="FA643F"/>
              </a:solidFill>
              <a:latin typeface="Canva Sans Bold"/>
            </a:endParaRPr>
          </a:p>
          <a:p>
            <a:pPr>
              <a:lnSpc>
                <a:spcPts val="3336"/>
              </a:lnSpc>
            </a:pPr>
            <a:r>
              <a:rPr lang="en-US" sz="2383">
                <a:solidFill>
                  <a:srgbClr val="000000"/>
                </a:solidFill>
                <a:latin typeface="Helios"/>
              </a:rPr>
              <a:t>Checking if Education depends on gender</a:t>
            </a:r>
          </a:p>
          <a:p>
            <a:pPr>
              <a:lnSpc>
                <a:spcPts val="3336"/>
              </a:lnSpc>
            </a:pPr>
            <a:endParaRPr lang="en-US" sz="2383">
              <a:solidFill>
                <a:srgbClr val="000000"/>
              </a:solidFill>
              <a:latin typeface="Helios"/>
            </a:endParaRPr>
          </a:p>
          <a:p>
            <a:pPr marL="514570" lvl="1" indent="-257285">
              <a:lnSpc>
                <a:spcPts val="3336"/>
              </a:lnSpc>
              <a:buFont typeface="Arial"/>
              <a:buChar char="•"/>
            </a:pPr>
            <a:r>
              <a:rPr lang="en-US" sz="2383">
                <a:solidFill>
                  <a:srgbClr val="000000"/>
                </a:solidFill>
                <a:latin typeface="Helios Bold"/>
              </a:rPr>
              <a:t>Null Hypothesis</a:t>
            </a:r>
            <a:r>
              <a:rPr lang="en-US" sz="2383">
                <a:solidFill>
                  <a:srgbClr val="000000"/>
                </a:solidFill>
                <a:latin typeface="Helios"/>
              </a:rPr>
              <a:t>: Gender and Education are independent of each other.</a:t>
            </a:r>
          </a:p>
          <a:p>
            <a:pPr marL="514570" lvl="1" indent="-257285">
              <a:lnSpc>
                <a:spcPts val="3336"/>
              </a:lnSpc>
              <a:buFont typeface="Arial"/>
              <a:buChar char="•"/>
            </a:pPr>
            <a:r>
              <a:rPr lang="en-US" sz="2383">
                <a:solidFill>
                  <a:srgbClr val="000000"/>
                </a:solidFill>
                <a:latin typeface="Helios Bold"/>
              </a:rPr>
              <a:t>Alternate Hypothesis</a:t>
            </a:r>
            <a:r>
              <a:rPr lang="en-US" sz="2383">
                <a:solidFill>
                  <a:srgbClr val="000000"/>
                </a:solidFill>
                <a:latin typeface="Helios"/>
              </a:rPr>
              <a:t>: Gender and Education interdependent</a:t>
            </a:r>
          </a:p>
          <a:p>
            <a:pPr>
              <a:lnSpc>
                <a:spcPts val="3336"/>
              </a:lnSpc>
            </a:pPr>
            <a:endParaRPr lang="en-US" sz="2383">
              <a:solidFill>
                <a:srgbClr val="000000"/>
              </a:solidFill>
              <a:latin typeface="Helios"/>
            </a:endParaRPr>
          </a:p>
          <a:p>
            <a:pPr marL="514570" lvl="1" indent="-257285">
              <a:lnSpc>
                <a:spcPts val="3336"/>
              </a:lnSpc>
              <a:buFont typeface="Arial"/>
              <a:buChar char="•"/>
            </a:pPr>
            <a:r>
              <a:rPr lang="en-US" sz="2383">
                <a:solidFill>
                  <a:srgbClr val="000000"/>
                </a:solidFill>
                <a:latin typeface="Helios Bold"/>
              </a:rPr>
              <a:t>Result</a:t>
            </a:r>
            <a:r>
              <a:rPr lang="en-US" sz="2383">
                <a:solidFill>
                  <a:srgbClr val="000000"/>
                </a:solidFill>
                <a:latin typeface="Helios"/>
              </a:rPr>
              <a:t>: p-value is greater than 0.05, we accept the null hypothesis, so Gender and Education are independent of each other</a:t>
            </a:r>
          </a:p>
          <a:p>
            <a:pPr>
              <a:lnSpc>
                <a:spcPts val="3336"/>
              </a:lnSpc>
            </a:pPr>
            <a:endParaRPr lang="en-US" sz="2383">
              <a:solidFill>
                <a:srgbClr val="000000"/>
              </a:solidFill>
              <a:latin typeface="Helios"/>
            </a:endParaRPr>
          </a:p>
          <a:p>
            <a:pPr>
              <a:lnSpc>
                <a:spcPts val="3336"/>
              </a:lnSpc>
            </a:pPr>
            <a:r>
              <a:rPr lang="en-US" sz="2383">
                <a:solidFill>
                  <a:srgbClr val="000000"/>
                </a:solidFill>
                <a:latin typeface="Helios"/>
              </a:rPr>
              <a:t>Similarly, we checked for :</a:t>
            </a:r>
          </a:p>
          <a:p>
            <a:pPr>
              <a:lnSpc>
                <a:spcPts val="3336"/>
              </a:lnSpc>
            </a:pPr>
            <a:endParaRPr lang="en-US" sz="2383">
              <a:solidFill>
                <a:srgbClr val="000000"/>
              </a:solidFill>
              <a:latin typeface="Helios"/>
            </a:endParaRPr>
          </a:p>
          <a:p>
            <a:pPr marL="514570" lvl="1" indent="-257285">
              <a:lnSpc>
                <a:spcPts val="3336"/>
              </a:lnSpc>
              <a:buFont typeface="Arial"/>
              <a:buChar char="•"/>
            </a:pPr>
            <a:r>
              <a:rPr lang="en-US" sz="2383">
                <a:solidFill>
                  <a:srgbClr val="000000"/>
                </a:solidFill>
                <a:latin typeface="Helios"/>
              </a:rPr>
              <a:t>Employment Status and State </a:t>
            </a:r>
          </a:p>
          <a:p>
            <a:pPr marL="514570" lvl="1" indent="-257285">
              <a:lnSpc>
                <a:spcPts val="3336"/>
              </a:lnSpc>
              <a:buFont typeface="Arial"/>
              <a:buChar char="•"/>
            </a:pPr>
            <a:r>
              <a:rPr lang="en-US" sz="2383">
                <a:solidFill>
                  <a:srgbClr val="000000"/>
                </a:solidFill>
                <a:latin typeface="Helios"/>
              </a:rPr>
              <a:t>Policy Type and Vehicle Class </a:t>
            </a:r>
          </a:p>
          <a:p>
            <a:pPr marL="514570" lvl="1" indent="-257285">
              <a:lnSpc>
                <a:spcPts val="3336"/>
              </a:lnSpc>
              <a:buFont typeface="Arial"/>
              <a:buChar char="•"/>
            </a:pPr>
            <a:r>
              <a:rPr lang="en-US" sz="2383">
                <a:solidFill>
                  <a:srgbClr val="000000"/>
                </a:solidFill>
                <a:latin typeface="Helios"/>
              </a:rPr>
              <a:t>Vehicle Size and Coverage</a:t>
            </a:r>
          </a:p>
          <a:p>
            <a:pPr marL="514570" lvl="1" indent="-257285">
              <a:lnSpc>
                <a:spcPts val="3336"/>
              </a:lnSpc>
              <a:buFont typeface="Arial"/>
              <a:buChar char="•"/>
            </a:pPr>
            <a:r>
              <a:rPr lang="en-US" sz="2383">
                <a:solidFill>
                  <a:srgbClr val="000000"/>
                </a:solidFill>
                <a:latin typeface="Helios"/>
              </a:rPr>
              <a:t>Current employment status and Education</a:t>
            </a:r>
          </a:p>
          <a:p>
            <a:pPr marL="514570" lvl="1" indent="-257285">
              <a:lnSpc>
                <a:spcPts val="3336"/>
              </a:lnSpc>
              <a:buFont typeface="Arial"/>
              <a:buChar char="•"/>
            </a:pPr>
            <a:r>
              <a:rPr lang="en-US" sz="2383">
                <a:solidFill>
                  <a:srgbClr val="000000"/>
                </a:solidFill>
                <a:latin typeface="Helios"/>
              </a:rPr>
              <a:t>Coverage and Policy</a:t>
            </a:r>
          </a:p>
          <a:p>
            <a:pPr marL="514570" lvl="1" indent="-257285">
              <a:lnSpc>
                <a:spcPts val="3336"/>
              </a:lnSpc>
              <a:buFont typeface="Arial"/>
              <a:buChar char="•"/>
            </a:pPr>
            <a:r>
              <a:rPr lang="en-US" sz="2383">
                <a:solidFill>
                  <a:srgbClr val="000000"/>
                </a:solidFill>
                <a:latin typeface="Helios"/>
              </a:rPr>
              <a:t>are independent of each other</a:t>
            </a:r>
          </a:p>
          <a:p>
            <a:pPr>
              <a:lnSpc>
                <a:spcPts val="3336"/>
              </a:lnSpc>
            </a:pPr>
            <a:endParaRPr lang="en-US" sz="2383">
              <a:solidFill>
                <a:srgbClr val="000000"/>
              </a:solidFill>
              <a:latin typeface="Helios"/>
            </a:endParaRPr>
          </a:p>
          <a:p>
            <a:pPr>
              <a:lnSpc>
                <a:spcPts val="3336"/>
              </a:lnSpc>
              <a:spcBef>
                <a:spcPct val="0"/>
              </a:spcBef>
            </a:pPr>
            <a:r>
              <a:rPr lang="en-US" sz="2383">
                <a:solidFill>
                  <a:srgbClr val="000000"/>
                </a:solidFill>
                <a:latin typeface="Helios"/>
              </a:rPr>
              <a:t>whereas Sales Channel and Coverage , Vehicle Class and Coverage are interdependent on each other as per the p-value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910552"/>
            <a:ext cx="6278177" cy="4831021"/>
            <a:chOff x="0" y="0"/>
            <a:chExt cx="8370902" cy="6441361"/>
          </a:xfrm>
        </p:grpSpPr>
        <p:sp>
          <p:nvSpPr>
            <p:cNvPr id="3" name="TextBox 3"/>
            <p:cNvSpPr txBox="1"/>
            <p:nvPr/>
          </p:nvSpPr>
          <p:spPr>
            <a:xfrm>
              <a:off x="0" y="-76200"/>
              <a:ext cx="8370902" cy="4567767"/>
            </a:xfrm>
            <a:prstGeom prst="rect">
              <a:avLst/>
            </a:prstGeom>
          </p:spPr>
          <p:txBody>
            <a:bodyPr lIns="0" tIns="0" rIns="0" bIns="0" rtlCol="0" anchor="t">
              <a:spAutoFit/>
            </a:bodyPr>
            <a:lstStyle/>
            <a:p>
              <a:pPr>
                <a:lnSpc>
                  <a:spcPts val="9099"/>
                </a:lnSpc>
              </a:pPr>
              <a:r>
                <a:rPr lang="en-US" sz="6999">
                  <a:solidFill>
                    <a:srgbClr val="FFFFFF"/>
                  </a:solidFill>
                  <a:latin typeface="Klein Bold"/>
                </a:rPr>
                <a:t>Our Management Team</a:t>
              </a:r>
            </a:p>
          </p:txBody>
        </p:sp>
        <p:sp>
          <p:nvSpPr>
            <p:cNvPr id="4" name="TextBox 4"/>
            <p:cNvSpPr txBox="1"/>
            <p:nvPr/>
          </p:nvSpPr>
          <p:spPr>
            <a:xfrm>
              <a:off x="0" y="4984460"/>
              <a:ext cx="6930758" cy="1456902"/>
            </a:xfrm>
            <a:prstGeom prst="rect">
              <a:avLst/>
            </a:prstGeom>
          </p:spPr>
          <p:txBody>
            <a:bodyPr lIns="0" tIns="0" rIns="0" bIns="0" rtlCol="0" anchor="t">
              <a:spAutoFit/>
            </a:bodyPr>
            <a:lstStyle/>
            <a:p>
              <a:pPr algn="l">
                <a:lnSpc>
                  <a:spcPts val="4479"/>
                </a:lnSpc>
              </a:pPr>
              <a:r>
                <a:rPr lang="en-US" sz="3199" u="none">
                  <a:solidFill>
                    <a:srgbClr val="FFFFFF"/>
                  </a:solidFill>
                  <a:latin typeface="Helios"/>
                </a:rPr>
                <a:t>Briefly elaborate on what you want to discuss. </a:t>
              </a:r>
            </a:p>
          </p:txBody>
        </p:sp>
      </p:grpSp>
      <p:sp>
        <p:nvSpPr>
          <p:cNvPr id="5" name="TextBox 5"/>
          <p:cNvSpPr txBox="1"/>
          <p:nvPr/>
        </p:nvSpPr>
        <p:spPr>
          <a:xfrm>
            <a:off x="1028700" y="8957310"/>
            <a:ext cx="3621659" cy="300990"/>
          </a:xfrm>
          <a:prstGeom prst="rect">
            <a:avLst/>
          </a:prstGeom>
        </p:spPr>
        <p:txBody>
          <a:bodyPr lIns="0" tIns="0" rIns="0" bIns="0" rtlCol="0" anchor="t">
            <a:spAutoFit/>
          </a:bodyPr>
          <a:lstStyle/>
          <a:p>
            <a:pPr marL="0" lvl="0" indent="0" algn="l">
              <a:lnSpc>
                <a:spcPts val="2340"/>
              </a:lnSpc>
              <a:spcBef>
                <a:spcPct val="0"/>
              </a:spcBef>
            </a:pPr>
            <a:r>
              <a:rPr lang="en-US" sz="1800">
                <a:solidFill>
                  <a:srgbClr val="FFFFFF"/>
                </a:solidFill>
                <a:latin typeface="Helios"/>
              </a:rPr>
              <a:t>Back to Agenda</a:t>
            </a:r>
          </a:p>
        </p:txBody>
      </p:sp>
      <p:sp>
        <p:nvSpPr>
          <p:cNvPr id="6" name="TextBox 6"/>
          <p:cNvSpPr txBox="1"/>
          <p:nvPr/>
        </p:nvSpPr>
        <p:spPr>
          <a:xfrm>
            <a:off x="207375" y="744329"/>
            <a:ext cx="17784985" cy="8942442"/>
          </a:xfrm>
          <a:prstGeom prst="rect">
            <a:avLst/>
          </a:prstGeom>
        </p:spPr>
        <p:txBody>
          <a:bodyPr lIns="0" tIns="0" rIns="0" bIns="0" rtlCol="0" anchor="t">
            <a:spAutoFit/>
          </a:bodyPr>
          <a:lstStyle/>
          <a:p>
            <a:pPr>
              <a:lnSpc>
                <a:spcPts val="4639"/>
              </a:lnSpc>
            </a:pPr>
            <a:r>
              <a:rPr lang="en-US" sz="3313">
                <a:solidFill>
                  <a:srgbClr val="000000"/>
                </a:solidFill>
                <a:latin typeface="Helios Bold"/>
              </a:rPr>
              <a:t>T </a:t>
            </a:r>
            <a:r>
              <a:rPr lang="en-US" sz="3313">
                <a:solidFill>
                  <a:srgbClr val="FA643F"/>
                </a:solidFill>
                <a:latin typeface="Helios Bold"/>
              </a:rPr>
              <a:t>Test</a:t>
            </a:r>
          </a:p>
          <a:p>
            <a:pPr>
              <a:lnSpc>
                <a:spcPts val="3292"/>
              </a:lnSpc>
            </a:pPr>
            <a:endParaRPr lang="en-US" sz="3313">
              <a:solidFill>
                <a:srgbClr val="FA643F"/>
              </a:solidFill>
              <a:latin typeface="Helios Bold"/>
            </a:endParaRPr>
          </a:p>
          <a:p>
            <a:pPr marL="507718" lvl="1" indent="-253859">
              <a:lnSpc>
                <a:spcPts val="3292"/>
              </a:lnSpc>
              <a:buFont typeface="Arial"/>
              <a:buChar char="•"/>
            </a:pPr>
            <a:r>
              <a:rPr lang="en-US" sz="2351">
                <a:solidFill>
                  <a:srgbClr val="000000"/>
                </a:solidFill>
                <a:latin typeface="Helios Bold"/>
              </a:rPr>
              <a:t>Response</a:t>
            </a:r>
            <a:r>
              <a:rPr lang="en-US" sz="2351">
                <a:solidFill>
                  <a:srgbClr val="000000"/>
                </a:solidFill>
                <a:latin typeface="Helios"/>
              </a:rPr>
              <a:t>:</a:t>
            </a:r>
          </a:p>
          <a:p>
            <a:pPr>
              <a:lnSpc>
                <a:spcPts val="3292"/>
              </a:lnSpc>
            </a:pPr>
            <a:endParaRPr lang="en-US" sz="2351">
              <a:solidFill>
                <a:srgbClr val="000000"/>
              </a:solidFill>
              <a:latin typeface="Helios"/>
            </a:endParaRPr>
          </a:p>
          <a:p>
            <a:pPr marL="507718" lvl="1" indent="-253859">
              <a:lnSpc>
                <a:spcPts val="3292"/>
              </a:lnSpc>
              <a:buFont typeface="Arial"/>
              <a:buChar char="•"/>
            </a:pPr>
            <a:r>
              <a:rPr lang="en-US" sz="2351">
                <a:solidFill>
                  <a:srgbClr val="000000"/>
                </a:solidFill>
                <a:latin typeface="Helios Bold"/>
              </a:rPr>
              <a:t>H0</a:t>
            </a:r>
            <a:r>
              <a:rPr lang="en-US" sz="2351">
                <a:solidFill>
                  <a:srgbClr val="000000"/>
                </a:solidFill>
                <a:latin typeface="Helios"/>
              </a:rPr>
              <a:t>: The null hypothesis states that there is no significant difference between the means of the two independent groups</a:t>
            </a:r>
          </a:p>
          <a:p>
            <a:pPr>
              <a:lnSpc>
                <a:spcPts val="3292"/>
              </a:lnSpc>
            </a:pPr>
            <a:endParaRPr lang="en-US" sz="2351">
              <a:solidFill>
                <a:srgbClr val="000000"/>
              </a:solidFill>
              <a:latin typeface="Helios"/>
            </a:endParaRPr>
          </a:p>
          <a:p>
            <a:pPr marL="507718" lvl="1" indent="-253859">
              <a:lnSpc>
                <a:spcPts val="3292"/>
              </a:lnSpc>
              <a:buFont typeface="Arial"/>
              <a:buChar char="•"/>
            </a:pPr>
            <a:r>
              <a:rPr lang="en-US" sz="2351">
                <a:solidFill>
                  <a:srgbClr val="000000"/>
                </a:solidFill>
                <a:latin typeface="Helios Bold"/>
              </a:rPr>
              <a:t>H1</a:t>
            </a:r>
            <a:r>
              <a:rPr lang="en-US" sz="2351">
                <a:solidFill>
                  <a:srgbClr val="000000"/>
                </a:solidFill>
                <a:latin typeface="Helios"/>
              </a:rPr>
              <a:t>: The alternative hypothesis suggests that there is a significant difference between the means of the two independent groups.</a:t>
            </a:r>
          </a:p>
          <a:p>
            <a:pPr>
              <a:lnSpc>
                <a:spcPts val="3292"/>
              </a:lnSpc>
            </a:pPr>
            <a:endParaRPr lang="en-US" sz="2351">
              <a:solidFill>
                <a:srgbClr val="000000"/>
              </a:solidFill>
              <a:latin typeface="Helios"/>
            </a:endParaRPr>
          </a:p>
          <a:p>
            <a:pPr marL="553872" lvl="1" indent="-276936">
              <a:lnSpc>
                <a:spcPts val="3591"/>
              </a:lnSpc>
              <a:buFont typeface="Arial"/>
              <a:buChar char="•"/>
            </a:pPr>
            <a:r>
              <a:rPr lang="en-US" sz="2565">
                <a:solidFill>
                  <a:srgbClr val="000000"/>
                </a:solidFill>
                <a:latin typeface="Helios Bold"/>
              </a:rPr>
              <a:t>Result</a:t>
            </a:r>
            <a:r>
              <a:rPr lang="en-US" sz="2565">
                <a:solidFill>
                  <a:srgbClr val="000000"/>
                </a:solidFill>
                <a:latin typeface="Helios"/>
              </a:rPr>
              <a:t>: The p-value exceeding 0.05 suggests that we do not have sufficient evidence to reject the null hypothesis. This indicates that there is no significant difference in the mean of customer lifetime values (CLV) between the group of customers who responded positively and the group who responded negatively. Therefore, we conclude that there is no statistically significant distinction in CLV values between the two groups.</a:t>
            </a:r>
          </a:p>
          <a:p>
            <a:pPr>
              <a:lnSpc>
                <a:spcPts val="3292"/>
              </a:lnSpc>
            </a:pPr>
            <a:endParaRPr lang="en-US" sz="2565">
              <a:solidFill>
                <a:srgbClr val="000000"/>
              </a:solidFill>
              <a:latin typeface="Helios"/>
            </a:endParaRPr>
          </a:p>
          <a:p>
            <a:pPr marL="507718" lvl="1" indent="-253859">
              <a:lnSpc>
                <a:spcPts val="3292"/>
              </a:lnSpc>
              <a:buFont typeface="Arial"/>
              <a:buChar char="•"/>
            </a:pPr>
            <a:r>
              <a:rPr lang="en-US" sz="2351">
                <a:solidFill>
                  <a:srgbClr val="000000"/>
                </a:solidFill>
                <a:latin typeface="Helios Bold"/>
              </a:rPr>
              <a:t>Gender</a:t>
            </a:r>
            <a:r>
              <a:rPr lang="en-US" sz="2351">
                <a:solidFill>
                  <a:srgbClr val="000000"/>
                </a:solidFill>
                <a:latin typeface="Helios"/>
              </a:rPr>
              <a:t>:</a:t>
            </a:r>
          </a:p>
          <a:p>
            <a:pPr marL="507718" lvl="1" indent="-253859">
              <a:lnSpc>
                <a:spcPts val="3292"/>
              </a:lnSpc>
              <a:buFont typeface="Arial"/>
              <a:buChar char="•"/>
            </a:pPr>
            <a:r>
              <a:rPr lang="en-US" sz="2351">
                <a:solidFill>
                  <a:srgbClr val="000000"/>
                </a:solidFill>
                <a:latin typeface="Helios Bold"/>
              </a:rPr>
              <a:t>H0</a:t>
            </a:r>
            <a:r>
              <a:rPr lang="en-US" sz="2351">
                <a:solidFill>
                  <a:srgbClr val="000000"/>
                </a:solidFill>
                <a:latin typeface="Helios"/>
              </a:rPr>
              <a:t>: The null hypothesis states that there is no significant difference between the means of the two independent groups</a:t>
            </a:r>
          </a:p>
          <a:p>
            <a:pPr>
              <a:lnSpc>
                <a:spcPts val="3292"/>
              </a:lnSpc>
            </a:pPr>
            <a:endParaRPr lang="en-US" sz="2351">
              <a:solidFill>
                <a:srgbClr val="000000"/>
              </a:solidFill>
              <a:latin typeface="Helios"/>
            </a:endParaRPr>
          </a:p>
          <a:p>
            <a:pPr marL="507718" lvl="1" indent="-253859">
              <a:lnSpc>
                <a:spcPts val="3292"/>
              </a:lnSpc>
              <a:buFont typeface="Arial"/>
              <a:buChar char="•"/>
            </a:pPr>
            <a:r>
              <a:rPr lang="en-US" sz="2351">
                <a:solidFill>
                  <a:srgbClr val="000000"/>
                </a:solidFill>
                <a:latin typeface="Helios Bold"/>
              </a:rPr>
              <a:t>H1</a:t>
            </a:r>
            <a:r>
              <a:rPr lang="en-US" sz="2351">
                <a:solidFill>
                  <a:srgbClr val="000000"/>
                </a:solidFill>
                <a:latin typeface="Helios"/>
              </a:rPr>
              <a:t>: The alternative hypothesis suggests that there is a significant difference between the means of the two independent groups.</a:t>
            </a:r>
          </a:p>
          <a:p>
            <a:pPr>
              <a:lnSpc>
                <a:spcPts val="3292"/>
              </a:lnSpc>
            </a:pPr>
            <a:endParaRPr lang="en-US" sz="2351">
              <a:solidFill>
                <a:srgbClr val="000000"/>
              </a:solidFill>
              <a:latin typeface="Helios"/>
            </a:endParaRPr>
          </a:p>
          <a:p>
            <a:pPr marL="507718" lvl="1" indent="-253859">
              <a:lnSpc>
                <a:spcPts val="3292"/>
              </a:lnSpc>
              <a:buFont typeface="Arial"/>
              <a:buChar char="•"/>
            </a:pPr>
            <a:r>
              <a:rPr lang="en-US" sz="2351">
                <a:solidFill>
                  <a:srgbClr val="000000"/>
                </a:solidFill>
                <a:latin typeface="Helios Bold"/>
              </a:rPr>
              <a:t>Result</a:t>
            </a:r>
            <a:r>
              <a:rPr lang="en-US" sz="2351">
                <a:solidFill>
                  <a:srgbClr val="000000"/>
                </a:solidFill>
                <a:latin typeface="Helios"/>
              </a:rPr>
              <a:t>: p-value is greater than 0.05 we failed to reject the null hypothesis i.e the mean is the same for both males and females.</a:t>
            </a:r>
          </a:p>
          <a:p>
            <a:pPr>
              <a:lnSpc>
                <a:spcPts val="3292"/>
              </a:lnSpc>
            </a:pPr>
            <a:r>
              <a:rPr lang="en-US" sz="2351">
                <a:solidFill>
                  <a:srgbClr val="000000"/>
                </a:solidFill>
                <a:latin typeface="Helios"/>
              </a:rPr>
              <a:t>     After conducting independent t-test on the two features, we have determined that they are not statistically significant predictors </a:t>
            </a:r>
          </a:p>
          <a:p>
            <a:pPr>
              <a:lnSpc>
                <a:spcPts val="3292"/>
              </a:lnSpc>
            </a:pPr>
            <a:r>
              <a:rPr lang="en-US" sz="2351">
                <a:solidFill>
                  <a:srgbClr val="000000"/>
                </a:solidFill>
                <a:latin typeface="Helios"/>
              </a:rPr>
              <a:t>     of the target variable</a:t>
            </a:r>
          </a:p>
        </p:txBody>
      </p:sp>
      <p:sp>
        <p:nvSpPr>
          <p:cNvPr id="7" name="TextBox 7"/>
          <p:cNvSpPr txBox="1"/>
          <p:nvPr/>
        </p:nvSpPr>
        <p:spPr>
          <a:xfrm>
            <a:off x="3688735" y="-135427"/>
            <a:ext cx="10910529" cy="955955"/>
          </a:xfrm>
          <a:prstGeom prst="rect">
            <a:avLst/>
          </a:prstGeom>
        </p:spPr>
        <p:txBody>
          <a:bodyPr lIns="0" tIns="0" rIns="0" bIns="0" rtlCol="0" anchor="t">
            <a:spAutoFit/>
          </a:bodyPr>
          <a:lstStyle/>
          <a:p>
            <a:pPr algn="ctr">
              <a:lnSpc>
                <a:spcPts val="7608"/>
              </a:lnSpc>
            </a:pPr>
            <a:r>
              <a:rPr lang="en-US" sz="5852">
                <a:solidFill>
                  <a:srgbClr val="000000"/>
                </a:solidFill>
                <a:latin typeface="Klein Bold"/>
              </a:rPr>
              <a:t> HYPOTHESIS</a:t>
            </a:r>
            <a:r>
              <a:rPr lang="en-US" sz="5852">
                <a:solidFill>
                  <a:srgbClr val="FA643F"/>
                </a:solidFill>
                <a:latin typeface="Klein Bold"/>
              </a:rPr>
              <a:t> TESTING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886</Words>
  <Application>Microsoft Office PowerPoint</Application>
  <PresentationFormat>Custom</PresentationFormat>
  <Paragraphs>113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Helios Bold</vt:lpstr>
      <vt:lpstr>Calibri</vt:lpstr>
      <vt:lpstr>Helios</vt:lpstr>
      <vt:lpstr>Canva Sans Bold</vt:lpstr>
      <vt:lpstr>Arial</vt:lpstr>
      <vt:lpstr>Klein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Lifetime Value Prediction</dc:title>
  <cp:lastModifiedBy>leena sahu</cp:lastModifiedBy>
  <cp:revision>2</cp:revision>
  <dcterms:created xsi:type="dcterms:W3CDTF">2006-08-16T00:00:00Z</dcterms:created>
  <dcterms:modified xsi:type="dcterms:W3CDTF">2023-08-01T19:04:55Z</dcterms:modified>
  <dc:identifier>DAFqL16jMyk</dc:identifier>
</cp:coreProperties>
</file>