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27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6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12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326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81775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841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955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637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23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117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620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995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38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830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637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1511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15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1879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568D02-4223-48CB-AE5A-905A2C56EAEE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6B5A80-5549-4839-A805-128DBB36C9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3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4000" b="1" dirty="0"/>
              <a:t>Title:</a:t>
            </a:r>
            <a:r>
              <a:rPr lang="en-US" sz="4000" dirty="0"/>
              <a:t> Cyclistic Bike-Share Case Study (2019 &amp; 2020)</a:t>
            </a:r>
            <a:endParaRPr lang="en-IN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Subtitle:</a:t>
            </a:r>
            <a:r>
              <a:rPr lang="en-US" dirty="0"/>
              <a:t> Usage Insights &amp; Recommendations</a:t>
            </a:r>
          </a:p>
          <a:p>
            <a:r>
              <a:rPr lang="en-US" b="1" dirty="0"/>
              <a:t>Presented by:</a:t>
            </a:r>
            <a:r>
              <a:rPr lang="en-US" dirty="0"/>
              <a:t> </a:t>
            </a:r>
            <a:r>
              <a:rPr lang="en-US" dirty="0" smtClean="0"/>
              <a:t>Aryan </a:t>
            </a:r>
            <a:r>
              <a:rPr lang="en-US" dirty="0"/>
              <a:t>F</a:t>
            </a:r>
            <a:r>
              <a:rPr lang="en-US" dirty="0" smtClean="0"/>
              <a:t>arswan</a:t>
            </a:r>
            <a:endParaRPr lang="en-US" dirty="0"/>
          </a:p>
          <a:p>
            <a:r>
              <a:rPr lang="en-US" b="1" dirty="0"/>
              <a:t>Date:</a:t>
            </a:r>
            <a:r>
              <a:rPr lang="en-US" dirty="0"/>
              <a:t> </a:t>
            </a:r>
            <a:r>
              <a:rPr lang="en-US" dirty="0" smtClean="0"/>
              <a:t>May4,2025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398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869" y="753532"/>
            <a:ext cx="9601196" cy="728135"/>
          </a:xfrm>
        </p:spPr>
        <p:txBody>
          <a:bodyPr>
            <a:normAutofit fontScale="90000"/>
          </a:bodyPr>
          <a:lstStyle/>
          <a:p>
            <a:pPr algn="l"/>
            <a:r>
              <a:rPr lang="en-IN" dirty="0" smtClean="0"/>
              <a:t>2019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69" y="1710796"/>
            <a:ext cx="10439398" cy="4469871"/>
          </a:xfrm>
        </p:spPr>
      </p:pic>
    </p:spTree>
    <p:extLst>
      <p:ext uri="{BB962C8B-B14F-4D97-AF65-F5344CB8AC3E}">
        <p14:creationId xmlns:p14="http://schemas.microsoft.com/office/powerpoint/2010/main" val="531560727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762001"/>
          </a:xfrm>
        </p:spPr>
        <p:txBody>
          <a:bodyPr/>
          <a:lstStyle/>
          <a:p>
            <a:pPr algn="l"/>
            <a:r>
              <a:rPr lang="en-IN" dirty="0" smtClean="0"/>
              <a:t>2020 Dashboard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33" y="1744133"/>
            <a:ext cx="10024533" cy="4436533"/>
          </a:xfrm>
        </p:spPr>
      </p:pic>
    </p:spTree>
    <p:extLst>
      <p:ext uri="{BB962C8B-B14F-4D97-AF65-F5344CB8AC3E}">
        <p14:creationId xmlns:p14="http://schemas.microsoft.com/office/powerpoint/2010/main" val="3584067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Insights</a:t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/>
              <a:t>Casual riders take longer rides, especially on weekends.</a:t>
            </a:r>
          </a:p>
          <a:p>
            <a:pPr lvl="0"/>
            <a:r>
              <a:rPr lang="en-IN" dirty="0"/>
              <a:t>Annual members ride more frequently but for shorter durations.</a:t>
            </a:r>
          </a:p>
          <a:p>
            <a:pPr lvl="0"/>
            <a:r>
              <a:rPr lang="en-IN" dirty="0"/>
              <a:t>Weekends see more casual usage; weekdays see more member activity.</a:t>
            </a:r>
          </a:p>
          <a:p>
            <a:pPr lvl="0"/>
            <a:r>
              <a:rPr lang="en-IN" dirty="0"/>
              <a:t> For Members highest ride counts observed on Tuesday, lowest on Saturday.</a:t>
            </a:r>
          </a:p>
          <a:p>
            <a:pPr lvl="0"/>
            <a:r>
              <a:rPr lang="en-IN" dirty="0"/>
              <a:t>For Casuals highest ride counts observed on Sunday, lowest on Thursday.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8185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869" y="685799"/>
            <a:ext cx="9601196" cy="1303867"/>
          </a:xfrm>
        </p:spPr>
        <p:txBody>
          <a:bodyPr/>
          <a:lstStyle/>
          <a:p>
            <a:pPr algn="l"/>
            <a:r>
              <a:rPr lang="en-IN" dirty="0"/>
              <a:t>Business Questions Answered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5869" y="1871133"/>
            <a:ext cx="10100728" cy="4004735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1. How do annual members and casual riders use bikes differently?</a:t>
            </a:r>
            <a:endParaRPr lang="en-IN" dirty="0"/>
          </a:p>
          <a:p>
            <a:pPr lvl="0"/>
            <a:r>
              <a:rPr lang="en-IN" dirty="0"/>
              <a:t>Casuals: Longer rides, weekends.</a:t>
            </a:r>
          </a:p>
          <a:p>
            <a:r>
              <a:rPr lang="en-IN" dirty="0"/>
              <a:t>Members: Frequent, shorter rides, </a:t>
            </a:r>
            <a:r>
              <a:rPr lang="en-IN" dirty="0" smtClean="0"/>
              <a:t>weekdays.</a:t>
            </a:r>
          </a:p>
          <a:p>
            <a:endParaRPr lang="en-IN" dirty="0" smtClean="0"/>
          </a:p>
          <a:p>
            <a:r>
              <a:rPr lang="en-IN" b="1" dirty="0"/>
              <a:t>2. Why would casual riders buy annual memberships?</a:t>
            </a:r>
            <a:endParaRPr lang="en-IN" dirty="0"/>
          </a:p>
          <a:p>
            <a:pPr lvl="0"/>
            <a:r>
              <a:rPr lang="en-IN" dirty="0"/>
              <a:t>Incentives for frequent users.</a:t>
            </a:r>
          </a:p>
          <a:p>
            <a:pPr lvl="0"/>
            <a:r>
              <a:rPr lang="en-IN" dirty="0"/>
              <a:t>Time-saving for regular commuters.</a:t>
            </a:r>
          </a:p>
          <a:p>
            <a:pPr lvl="0"/>
            <a:r>
              <a:rPr lang="en-IN" dirty="0"/>
              <a:t>Promotions on weekend rides or bundled offers.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22954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Business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3. How can Cyclistic use digital media to influence casual riders to become members?</a:t>
            </a:r>
            <a:endParaRPr lang="en-IN" dirty="0"/>
          </a:p>
          <a:p>
            <a:pPr lvl="0"/>
            <a:r>
              <a:rPr lang="en-IN" dirty="0"/>
              <a:t>Targeted email/social media campaigns.</a:t>
            </a:r>
          </a:p>
          <a:p>
            <a:pPr lvl="0"/>
            <a:r>
              <a:rPr lang="en-IN" dirty="0"/>
              <a:t>Mobile app promotions.</a:t>
            </a:r>
          </a:p>
          <a:p>
            <a:pPr lvl="0"/>
            <a:r>
              <a:rPr lang="en-IN" dirty="0"/>
              <a:t>Highlighting member benefits with ride comparisons.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86306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Recommendation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 can upgrade Casual riders to Members by providing some special offers at weekends.</a:t>
            </a:r>
          </a:p>
          <a:p>
            <a:r>
              <a:rPr lang="en-IN" dirty="0" smtClean="0"/>
              <a:t>By using social media and mobile app we can highlights the benefits of a rider in membership compare to casual.</a:t>
            </a:r>
          </a:p>
          <a:p>
            <a:r>
              <a:rPr lang="en-IN" dirty="0" smtClean="0"/>
              <a:t>We can give gifts or coupon cards to the users having memberships which are more frequent users and are joined with cyclistic for a long time.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428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Casual users ride longer, but less frequently.</a:t>
            </a:r>
          </a:p>
          <a:p>
            <a:r>
              <a:rPr dirty="0"/>
              <a:t>• Member rides are shorter, but more consistent.</a:t>
            </a:r>
          </a:p>
          <a:p>
            <a:r>
              <a:rPr dirty="0"/>
              <a:t>• Weekday vs weekend highlights commuter vs leisure</a:t>
            </a:r>
            <a:r>
              <a:rPr dirty="0" smtClean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344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8800" dirty="0"/>
              <a:t>T</a:t>
            </a:r>
            <a:r>
              <a:rPr lang="en-IN" sz="8800" dirty="0" smtClean="0"/>
              <a:t>hankyou</a:t>
            </a:r>
            <a:endParaRPr lang="en-IN" sz="8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IN" sz="7200" dirty="0" smtClean="0"/>
          </a:p>
          <a:p>
            <a:pPr algn="ctr"/>
            <a:r>
              <a:rPr lang="en-IN" sz="7200" dirty="0" smtClean="0"/>
              <a:t>Questions </a:t>
            </a:r>
            <a:r>
              <a:rPr lang="en-IN" sz="7200" dirty="0"/>
              <a:t>or Feedback?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7588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Business Task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</a:t>
            </a:r>
            <a:r>
              <a:rPr lang="en-US" dirty="0"/>
              <a:t> Analyze how annual members and casual riders use Cyclistic bikes.</a:t>
            </a:r>
          </a:p>
          <a:p>
            <a:r>
              <a:rPr lang="en-US" b="1" dirty="0"/>
              <a:t>Goal:</a:t>
            </a:r>
            <a:r>
              <a:rPr lang="en-US" dirty="0"/>
              <a:t> Identify marketing strategies to convert casual users into members.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53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Data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Sources:</a:t>
            </a:r>
            <a:r>
              <a:rPr lang="en-US" dirty="0"/>
              <a:t> Cyclistic trip data for 2019 and 2020</a:t>
            </a:r>
          </a:p>
          <a:p>
            <a:r>
              <a:rPr lang="en-US" dirty="0"/>
              <a:t>Tools Used: Microsoft Excel, Google Sheets</a:t>
            </a:r>
          </a:p>
          <a:p>
            <a:r>
              <a:rPr lang="en-US" dirty="0"/>
              <a:t>Note: Separate analysis due to column differences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2920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IN" b="1" dirty="0"/>
              <a:t>Data Cleaning Steps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Removed </a:t>
            </a:r>
            <a:r>
              <a:rPr lang="en-US" dirty="0"/>
              <a:t>missing/duplicate records</a:t>
            </a:r>
          </a:p>
          <a:p>
            <a:r>
              <a:rPr lang="en-US" dirty="0"/>
              <a:t>Calculated ride length from timestamps</a:t>
            </a:r>
          </a:p>
          <a:p>
            <a:r>
              <a:rPr lang="en-US" dirty="0"/>
              <a:t>Removed negative values</a:t>
            </a:r>
          </a:p>
          <a:p>
            <a:r>
              <a:rPr lang="en-US" dirty="0"/>
              <a:t>Extracted weekday info</a:t>
            </a:r>
          </a:p>
          <a:p>
            <a:r>
              <a:rPr lang="en-US" dirty="0"/>
              <a:t>Segregated user types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392184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069" y="838199"/>
            <a:ext cx="9601196" cy="1303867"/>
          </a:xfrm>
        </p:spPr>
        <p:txBody>
          <a:bodyPr/>
          <a:lstStyle/>
          <a:p>
            <a:pPr algn="l"/>
            <a:r>
              <a:rPr lang="en-IN" dirty="0" smtClean="0"/>
              <a:t>Data Analysis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421466"/>
            <a:ext cx="4718304" cy="576262"/>
          </a:xfrm>
        </p:spPr>
        <p:txBody>
          <a:bodyPr/>
          <a:lstStyle/>
          <a:p>
            <a:endParaRPr lang="en-IN" b="1" dirty="0"/>
          </a:p>
          <a:p>
            <a:r>
              <a:rPr lang="en-IN" dirty="0" smtClean="0">
                <a:solidFill>
                  <a:srgbClr val="002060"/>
                </a:solidFill>
              </a:rPr>
              <a:t>Key Metrics -2019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Total Rides: 365070</a:t>
            </a:r>
          </a:p>
          <a:p>
            <a:pPr lvl="0"/>
            <a:r>
              <a:rPr lang="en-IN" dirty="0"/>
              <a:t>Member Rides: 341906</a:t>
            </a:r>
          </a:p>
          <a:p>
            <a:pPr lvl="0"/>
            <a:r>
              <a:rPr lang="en-IN" dirty="0"/>
              <a:t>Casual Rides: 23163</a:t>
            </a:r>
          </a:p>
          <a:p>
            <a:pPr lvl="0"/>
            <a:r>
              <a:rPr lang="en-IN" dirty="0"/>
              <a:t>Avg. Ride Length (Member): 00:11:30</a:t>
            </a:r>
          </a:p>
          <a:p>
            <a:pPr lvl="0"/>
            <a:r>
              <a:rPr lang="en-IN" dirty="0"/>
              <a:t>Avg. Ride Length (Casual): 00:37:04</a:t>
            </a:r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523066"/>
            <a:ext cx="4718304" cy="576262"/>
          </a:xfrm>
        </p:spPr>
        <p:txBody>
          <a:bodyPr/>
          <a:lstStyle/>
          <a:p>
            <a:endParaRPr lang="en-IN" b="1" dirty="0"/>
          </a:p>
          <a:p>
            <a:r>
              <a:rPr lang="en-IN" dirty="0" smtClean="0">
                <a:solidFill>
                  <a:srgbClr val="002060"/>
                </a:solidFill>
              </a:rPr>
              <a:t>Key Metrics-2020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IN" dirty="0"/>
              <a:t>Total Rides: 426770</a:t>
            </a:r>
          </a:p>
          <a:p>
            <a:pPr lvl="0"/>
            <a:r>
              <a:rPr lang="en-IN" dirty="0"/>
              <a:t>Member Rides: 378407</a:t>
            </a:r>
          </a:p>
          <a:p>
            <a:pPr lvl="0"/>
            <a:r>
              <a:rPr lang="en-IN" dirty="0"/>
              <a:t>Casual Rides: 48363</a:t>
            </a:r>
          </a:p>
          <a:p>
            <a:pPr lvl="0"/>
            <a:r>
              <a:rPr lang="en-IN" dirty="0"/>
              <a:t>Avg. Ride Length (Member): 00:11:34</a:t>
            </a:r>
          </a:p>
          <a:p>
            <a:pPr lvl="0"/>
            <a:r>
              <a:rPr lang="en-IN" dirty="0"/>
              <a:t>Avg. Ride Length (Casual): 00:40:13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4539248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Total rides based on user type in each year</a:t>
            </a:r>
            <a:br>
              <a:rPr lang="en-IN" dirty="0" smtClean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586" y="2560638"/>
            <a:ext cx="4162328" cy="3309937"/>
          </a:xfrm>
        </p:spPr>
      </p:pic>
      <p:pic>
        <p:nvPicPr>
          <p:cNvPr id="10" name="Content Placeholder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65191" y="2560638"/>
            <a:ext cx="3184818" cy="3309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141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2735" y="694266"/>
            <a:ext cx="9601196" cy="795868"/>
          </a:xfrm>
        </p:spPr>
        <p:txBody>
          <a:bodyPr/>
          <a:lstStyle/>
          <a:p>
            <a:r>
              <a:rPr dirty="0"/>
              <a:t>Average Ride Length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7401" y="1574799"/>
            <a:ext cx="9601196" cy="3318936"/>
          </a:xfrm>
        </p:spPr>
        <p:txBody>
          <a:bodyPr/>
          <a:lstStyle/>
          <a:p>
            <a:r>
              <a:rPr dirty="0"/>
              <a:t>• In 2020, casual users' ride length rose to 40:13, up from </a:t>
            </a:r>
            <a:r>
              <a:rPr dirty="0" smtClean="0"/>
              <a:t>~</a:t>
            </a:r>
            <a:r>
              <a:rPr lang="en-IN" dirty="0"/>
              <a:t>3</a:t>
            </a:r>
            <a:r>
              <a:rPr dirty="0" smtClean="0"/>
              <a:t> </a:t>
            </a:r>
            <a:r>
              <a:rPr dirty="0"/>
              <a:t>minutes in 2019.</a:t>
            </a:r>
          </a:p>
          <a:p>
            <a:r>
              <a:rPr dirty="0"/>
              <a:t>• Member ride lengths slightly </a:t>
            </a:r>
            <a:r>
              <a:rPr lang="en-IN" dirty="0" smtClean="0"/>
              <a:t>increased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4" name="Picture 3" descr="avgridelength2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23" y="2944905"/>
            <a:ext cx="4057245" cy="3200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492" y="2944905"/>
            <a:ext cx="4072481" cy="31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75104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2" y="711199"/>
            <a:ext cx="9601196" cy="888503"/>
          </a:xfrm>
        </p:spPr>
        <p:txBody>
          <a:bodyPr/>
          <a:lstStyle/>
          <a:p>
            <a:r>
              <a:rPr dirty="0"/>
              <a:t>Weekly Ride Patterns (2019)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9001" y="1523999"/>
            <a:ext cx="9601196" cy="3318936"/>
          </a:xfrm>
        </p:spPr>
        <p:txBody>
          <a:bodyPr/>
          <a:lstStyle/>
          <a:p>
            <a:r>
              <a:t>• Members ride mostly on weekdays, especially Tue/Wed.</a:t>
            </a:r>
          </a:p>
          <a:p>
            <a:r>
              <a:t>• Casual users ride mostly on weekends.</a:t>
            </a:r>
          </a:p>
        </p:txBody>
      </p:sp>
      <p:pic>
        <p:nvPicPr>
          <p:cNvPr id="4" name="Picture 3" descr="weekday20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80" y="2515099"/>
            <a:ext cx="8330854" cy="357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919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069" y="745065"/>
            <a:ext cx="9601196" cy="762001"/>
          </a:xfrm>
        </p:spPr>
        <p:txBody>
          <a:bodyPr/>
          <a:lstStyle/>
          <a:p>
            <a:r>
              <a:rPr dirty="0"/>
              <a:t>Weekly Ride Patterns (2020)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4334" y="1507066"/>
            <a:ext cx="9601196" cy="3318936"/>
          </a:xfrm>
        </p:spPr>
        <p:txBody>
          <a:bodyPr/>
          <a:lstStyle/>
          <a:p>
            <a:r>
              <a:rPr dirty="0"/>
              <a:t>• Weekday trend continues for members.</a:t>
            </a:r>
          </a:p>
          <a:p>
            <a:r>
              <a:rPr dirty="0"/>
              <a:t>• Weekend rides dominate for casual users.</a:t>
            </a:r>
          </a:p>
        </p:txBody>
      </p:sp>
      <p:pic>
        <p:nvPicPr>
          <p:cNvPr id="4" name="Picture 3" descr="weekday20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36" y="2476747"/>
            <a:ext cx="7709647" cy="363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416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50</TotalTime>
  <Words>498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Garamond</vt:lpstr>
      <vt:lpstr>Organic</vt:lpstr>
      <vt:lpstr>  Title: Cyclistic Bike-Share Case Study (2019 &amp; 2020)</vt:lpstr>
      <vt:lpstr>Business Task </vt:lpstr>
      <vt:lpstr>Data Overview </vt:lpstr>
      <vt:lpstr>Data Cleaning Steps </vt:lpstr>
      <vt:lpstr>Data Analysis</vt:lpstr>
      <vt:lpstr>Total rides based on user type in each year </vt:lpstr>
      <vt:lpstr>Average Ride Length Comparison</vt:lpstr>
      <vt:lpstr>Weekly Ride Patterns (2019)</vt:lpstr>
      <vt:lpstr>Weekly Ride Patterns (2020)</vt:lpstr>
      <vt:lpstr>2019 Dashboard</vt:lpstr>
      <vt:lpstr>2020 Dashboard</vt:lpstr>
      <vt:lpstr>Insights </vt:lpstr>
      <vt:lpstr>Business Questions Answered</vt:lpstr>
      <vt:lpstr>Business Questions Answered</vt:lpstr>
      <vt:lpstr>Recommendation</vt:lpstr>
      <vt:lpstr>Summary of Insights</vt:lpstr>
      <vt:lpstr>Thankyou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Cyclistic Bike-Share Case Study (2019 &amp; 2020)</dc:title>
  <dc:creator>ACER</dc:creator>
  <cp:lastModifiedBy>ACER</cp:lastModifiedBy>
  <cp:revision>7</cp:revision>
  <dcterms:created xsi:type="dcterms:W3CDTF">2025-05-05T06:50:26Z</dcterms:created>
  <dcterms:modified xsi:type="dcterms:W3CDTF">2025-05-05T07:40:45Z</dcterms:modified>
</cp:coreProperties>
</file>