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9" r:id="rId5"/>
    <p:sldId id="260" r:id="rId6"/>
    <p:sldId id="267" r:id="rId7"/>
    <p:sldId id="261" r:id="rId8"/>
    <p:sldId id="264" r:id="rId10"/>
    <p:sldId id="268" r:id="rId11"/>
    <p:sldId id="269"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90" d="100"/>
          <a:sy n="90" d="100"/>
        </p:scale>
        <p:origin x="-37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940800" y="4206240"/>
            <a:ext cx="1280160" cy="457200"/>
          </a:xfrm>
        </p:spPr>
        <p:txBody>
          <a:bodyPr/>
          <a:lstStyle/>
          <a:p>
            <a:fld id="{5B29A389-FE0D-42C1-9EF9-3667F466720D}" type="datetimeFigureOut">
              <a:rPr lang="en-US" smtClean="0"/>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6D5F6309-656A-4988-B0DF-27D3BEC41984}" type="slidenum">
              <a:rPr lang="en-US" smtClean="0"/>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29A389-FE0D-42C1-9EF9-3667F466720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29A389-FE0D-42C1-9EF9-3667F466720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29A389-FE0D-42C1-9EF9-3667F466720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5B29A389-FE0D-42C1-9EF9-3667F466720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29A389-FE0D-42C1-9EF9-3667F466720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B29A389-FE0D-42C1-9EF9-3667F466720D}" type="datetimeFigureOut">
              <a:rPr lang="en-US" smtClean="0"/>
            </a:fld>
            <a:endParaRPr lang="en-US"/>
          </a:p>
        </p:txBody>
      </p:sp>
      <p:sp>
        <p:nvSpPr>
          <p:cNvPr id="27" name="Slide Number Placeholder 26"/>
          <p:cNvSpPr>
            <a:spLocks noGrp="1"/>
          </p:cNvSpPr>
          <p:nvPr>
            <p:ph type="sldNum" sz="quarter" idx="11"/>
          </p:nvPr>
        </p:nvSpPr>
        <p:spPr/>
        <p:txBody>
          <a:bodyPr rtlCol="0"/>
          <a:lstStyle/>
          <a:p>
            <a:fld id="{6D5F6309-656A-4988-B0DF-27D3BEC41984}" type="slidenum">
              <a:rPr lang="en-US" smtClean="0"/>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8778240" y="612648"/>
            <a:ext cx="1276352" cy="457200"/>
          </a:xfrm>
        </p:spPr>
        <p:txBody>
          <a:bodyPr/>
          <a:lstStyle/>
          <a:p>
            <a:fld id="{5B29A389-FE0D-42C1-9EF9-3667F466720D}" type="datetimeFigureOut">
              <a:rPr lang="en-US" smtClean="0"/>
            </a:fld>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6D5F6309-656A-4988-B0DF-27D3BEC419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9A389-FE0D-42C1-9EF9-3667F466720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137995" y="2010727"/>
            <a:ext cx="4511040" cy="4617720"/>
          </a:xfrm>
        </p:spPr>
        <p:txBody>
          <a:bodyPr/>
          <a:lstStyle>
            <a:lvl1pPr marL="889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29A389-FE0D-42C1-9EF9-3667F466720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5B29A389-FE0D-42C1-9EF9-3667F466720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5B29A389-FE0D-42C1-9EF9-3667F466720D}" type="datetimeFigureOut">
              <a:rPr lang="en-US" smtClean="0"/>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6D5F6309-656A-4988-B0DF-27D3BEC4198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5905" algn="l" rtl="0" eaLnBrk="1" latinLnBrk="0" hangingPunct="1">
        <a:spcBef>
          <a:spcPts val="300"/>
        </a:spcBef>
        <a:buClr>
          <a:schemeClr val="accent3"/>
        </a:buClr>
        <a:buFont typeface="Georgia" panose="02040502050405020303"/>
        <a:buChar char="•"/>
        <a:defRPr kumimoji="0" sz="2800" kern="1200">
          <a:solidFill>
            <a:schemeClr val="tx1"/>
          </a:solidFill>
          <a:latin typeface="+mn-lt"/>
          <a:ea typeface="+mn-ea"/>
          <a:cs typeface="+mn-cs"/>
        </a:defRPr>
      </a:lvl1pPr>
      <a:lvl2pPr marL="658495" indent="-247015" algn="l" rtl="0" eaLnBrk="1" latinLnBrk="0" hangingPunct="1">
        <a:spcBef>
          <a:spcPts val="300"/>
        </a:spcBef>
        <a:buClr>
          <a:schemeClr val="accent2"/>
        </a:buClr>
        <a:buFont typeface="Georgia" panose="02040502050405020303"/>
        <a:buChar char="▫"/>
        <a:defRPr kumimoji="0" sz="2600" kern="1200">
          <a:solidFill>
            <a:schemeClr val="accent2"/>
          </a:solidFill>
          <a:latin typeface="+mn-lt"/>
          <a:ea typeface="+mn-ea"/>
          <a:cs typeface="+mn-cs"/>
        </a:defRPr>
      </a:lvl2pPr>
      <a:lvl3pPr marL="923290" indent="-219710"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830" indent="-201295"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90015" indent="-182880" algn="l" rtl="0" eaLnBrk="1" latinLnBrk="0" hangingPunct="1">
        <a:spcBef>
          <a:spcPts val="300"/>
        </a:spcBef>
        <a:buClr>
          <a:schemeClr val="accent3"/>
        </a:buClr>
        <a:buFont typeface="Georgia" panose="02040502050405020303"/>
        <a:buChar char="▫"/>
        <a:defRPr kumimoji="0" sz="2000" kern="1200">
          <a:solidFill>
            <a:schemeClr val="accent3"/>
          </a:solidFill>
          <a:latin typeface="+mn-lt"/>
          <a:ea typeface="+mn-ea"/>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1160" y="1589405"/>
            <a:ext cx="9554210" cy="1047750"/>
          </a:xfrm>
          <a:gradFill>
            <a:gsLst>
              <a:gs pos="0">
                <a:schemeClr val="accent1">
                  <a:tint val="43000"/>
                  <a:satMod val="165000"/>
                </a:schemeClr>
              </a:gs>
              <a:gs pos="55000">
                <a:schemeClr val="accent1">
                  <a:tint val="83000"/>
                  <a:satMod val="155000"/>
                </a:schemeClr>
              </a:gs>
              <a:gs pos="100000">
                <a:schemeClr val="accent1">
                  <a:shade val="85000"/>
                </a:schemeClr>
              </a:gs>
              <a:gs pos="0">
                <a:srgbClr val="14CD68"/>
              </a:gs>
              <a:gs pos="100000">
                <a:srgbClr val="0B6E38"/>
              </a:gs>
            </a:gsLst>
            <a:lin scaled="0"/>
          </a:gradFill>
          <a:ln w="28575">
            <a:solidFill>
              <a:schemeClr val="tx1"/>
            </a:solidFill>
          </a:ln>
        </p:spPr>
        <p:style>
          <a:lnRef idx="0">
            <a:srgbClr val="FFFFFF"/>
          </a:lnRef>
          <a:fillRef idx="3">
            <a:schemeClr val="accent1"/>
          </a:fillRef>
          <a:effectRef idx="0">
            <a:srgbClr val="FFFFFF"/>
          </a:effectRef>
          <a:fontRef idx="minor">
            <a:schemeClr val="lt1"/>
          </a:fontRef>
        </p:style>
        <p:txBody>
          <a:bodyPr>
            <a:normAutofit/>
          </a:bodyPr>
          <a:lstStyle/>
          <a:p>
            <a:pPr algn="ctr"/>
            <a:r>
              <a:rPr lang="en-US" dirty="0"/>
              <a:t>Twitter Sentiment Analysis</a:t>
            </a:r>
            <a:endParaRPr lang="en-US" dirty="0"/>
          </a:p>
        </p:txBody>
      </p:sp>
      <p:sp>
        <p:nvSpPr>
          <p:cNvPr id="3" name="Subtitle 2"/>
          <p:cNvSpPr>
            <a:spLocks noGrp="1"/>
          </p:cNvSpPr>
          <p:nvPr>
            <p:ph type="subTitle" idx="1"/>
          </p:nvPr>
        </p:nvSpPr>
        <p:spPr>
          <a:xfrm>
            <a:off x="3430837" y="1055076"/>
            <a:ext cx="7719216" cy="685665"/>
          </a:xfrm>
        </p:spPr>
        <p:txBody>
          <a:bodyPr/>
          <a:lstStyle/>
          <a:p>
            <a:r>
              <a:rPr lang="en-US" dirty="0" smtClean="0"/>
              <a:t>Mini-Project </a:t>
            </a:r>
            <a:r>
              <a:rPr lang="en-US" dirty="0"/>
              <a:t>Presentation-1</a:t>
            </a:r>
            <a:endParaRPr lang="en-US" dirty="0"/>
          </a:p>
        </p:txBody>
      </p:sp>
      <p:sp>
        <p:nvSpPr>
          <p:cNvPr id="4" name="Subtitle 2"/>
          <p:cNvSpPr txBox="1"/>
          <p:nvPr/>
        </p:nvSpPr>
        <p:spPr>
          <a:xfrm>
            <a:off x="66040" y="5098415"/>
            <a:ext cx="11896725" cy="17595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9pPr>
          </a:lstStyle>
          <a:p>
            <a:r>
              <a:rPr lang="en-US" b="1" dirty="0">
                <a:latin typeface="+mn-lt"/>
              </a:rPr>
              <a:t>Project guide: </a:t>
            </a:r>
            <a:r>
              <a:rPr lang="en-US" b="1" dirty="0">
                <a:solidFill>
                  <a:schemeClr val="accent1">
                    <a:lumMod val="50000"/>
                  </a:schemeClr>
                </a:solidFill>
                <a:latin typeface="+mn-lt"/>
              </a:rPr>
              <a:t>Ms. Shreya</a:t>
            </a:r>
            <a:endParaRPr lang="en-US" b="1" dirty="0">
              <a:latin typeface="+mn-lt"/>
            </a:endParaRPr>
          </a:p>
          <a:p>
            <a:pPr algn="l"/>
            <a:r>
              <a:rPr lang="en-US" b="1" dirty="0">
                <a:latin typeface="+mn-lt"/>
              </a:rPr>
              <a:t>Team members:</a:t>
            </a:r>
            <a:r>
              <a:rPr lang="en-US" sz="1800" b="1" dirty="0">
                <a:solidFill>
                  <a:schemeClr val="tx1">
                    <a:lumMod val="95000"/>
                    <a:lumOff val="5000"/>
                  </a:schemeClr>
                </a:solidFill>
                <a:latin typeface="+mn-lt"/>
              </a:rPr>
              <a:t>1</a:t>
            </a:r>
            <a:r>
              <a:rPr lang="en-US" sz="1800" b="1" dirty="0">
                <a:solidFill>
                  <a:schemeClr val="tx1">
                    <a:lumMod val="95000"/>
                    <a:lumOff val="5000"/>
                  </a:schemeClr>
                </a:solidFill>
                <a:uFillTx/>
                <a:latin typeface="+mn-lt"/>
              </a:rPr>
              <a:t>- Anamika vermA(2100321540015)</a:t>
            </a:r>
            <a:endParaRPr lang="en-US" sz="1800" b="1" dirty="0">
              <a:solidFill>
                <a:schemeClr val="tx1">
                  <a:lumMod val="95000"/>
                  <a:lumOff val="5000"/>
                </a:schemeClr>
              </a:solidFill>
              <a:uFillTx/>
              <a:latin typeface="+mn-lt"/>
            </a:endParaRPr>
          </a:p>
          <a:p>
            <a:pPr algn="l"/>
            <a:r>
              <a:rPr lang="en-US" sz="1800" b="1" dirty="0">
                <a:solidFill>
                  <a:schemeClr val="tx1">
                    <a:lumMod val="95000"/>
                    <a:lumOff val="5000"/>
                  </a:schemeClr>
                </a:solidFill>
                <a:uFillTx/>
                <a:latin typeface="+mn-lt"/>
              </a:rPr>
              <a:t>                                    2-Ansh Upadhyaya(2100321540023)</a:t>
            </a:r>
            <a:endParaRPr lang="en-US" sz="1800" b="1" dirty="0">
              <a:solidFill>
                <a:schemeClr val="tx1">
                  <a:lumMod val="95000"/>
                  <a:lumOff val="5000"/>
                </a:schemeClr>
              </a:solidFill>
              <a:uFillTx/>
              <a:latin typeface="+mn-lt"/>
            </a:endParaRPr>
          </a:p>
          <a:p>
            <a:pPr algn="l"/>
            <a:r>
              <a:rPr lang="en-US" sz="1800" b="1" dirty="0">
                <a:solidFill>
                  <a:schemeClr val="tx1">
                    <a:lumMod val="95000"/>
                    <a:lumOff val="5000"/>
                  </a:schemeClr>
                </a:solidFill>
                <a:uFillTx/>
                <a:latin typeface="+mn-lt"/>
              </a:rPr>
              <a:t>                                    3-aryan gupta(2100321540035)</a:t>
            </a:r>
            <a:endParaRPr lang="en-US" sz="1800" b="1" dirty="0">
              <a:solidFill>
                <a:schemeClr val="tx1">
                  <a:lumMod val="95000"/>
                  <a:lumOff val="5000"/>
                </a:schemeClr>
              </a:solidFill>
              <a:uFillTx/>
              <a:latin typeface="+mn-lt"/>
            </a:endParaRPr>
          </a:p>
        </p:txBody>
      </p:sp>
      <p:sp>
        <p:nvSpPr>
          <p:cNvPr id="5" name="Title 1"/>
          <p:cNvSpPr txBox="1"/>
          <p:nvPr/>
        </p:nvSpPr>
        <p:spPr bwMode="auto">
          <a:xfrm>
            <a:off x="1487606" y="13649"/>
            <a:ext cx="10367750" cy="1078172"/>
          </a:xfrm>
          <a:prstGeom prst="rect">
            <a:avLst/>
          </a:prstGeom>
          <a:solidFill>
            <a:schemeClr val="accent2">
              <a:lumMod val="60000"/>
              <a:lumOff val="40000"/>
            </a:schemeClr>
          </a:solidFill>
          <a:ln>
            <a:noFill/>
          </a:ln>
          <a:effectLst/>
        </p:spPr>
        <p:txBody>
          <a:bodyPr vert="horz" wrap="square" lIns="91440" tIns="45720" rIns="91440" bIns="45720" numCol="1" anchor="ctr" anchorCtr="0" compatLnSpc="1">
            <a:normAutofit/>
          </a:bodyPr>
          <a:lstStyle>
            <a:lvl1pPr algn="ctr" rtl="0" eaLnBrk="1" fontAlgn="base" hangingPunct="1">
              <a:lnSpc>
                <a:spcPct val="85000"/>
              </a:lnSpc>
              <a:spcBef>
                <a:spcPct val="0"/>
              </a:spcBef>
              <a:spcAft>
                <a:spcPct val="0"/>
              </a:spcAft>
              <a:defRPr sz="4000" kern="1200">
                <a:solidFill>
                  <a:schemeClr val="tx2"/>
                </a:solidFill>
                <a:latin typeface="+mj-lt"/>
                <a:ea typeface="+mj-ea"/>
                <a:cs typeface="+mj-cs"/>
              </a:defRPr>
            </a:lvl1pPr>
            <a:lvl2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2pPr>
            <a:lvl3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3pPr>
            <a:lvl4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4pPr>
            <a:lvl5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9pPr>
          </a:lstStyle>
          <a:p>
            <a:r>
              <a:rPr lang="en-US" sz="3200" dirty="0">
                <a:solidFill>
                  <a:sysClr val="windowText" lastClr="000000"/>
                </a:solidFill>
              </a:rPr>
              <a:t>ABES Engineering College, Ghaziabad, UP</a:t>
            </a:r>
            <a:endParaRPr lang="en-US" sz="3200" dirty="0">
              <a:solidFill>
                <a:sysClr val="windowText" lastClr="000000"/>
              </a:solidFill>
            </a:endParaRPr>
          </a:p>
          <a:p>
            <a:r>
              <a:rPr lang="en-US" sz="3200" dirty="0">
                <a:solidFill>
                  <a:sysClr val="windowText" lastClr="000000"/>
                </a:solidFill>
              </a:rPr>
              <a:t>Department of </a:t>
            </a:r>
            <a:r>
              <a:rPr lang="en-US" sz="3200" dirty="0" smtClean="0">
                <a:solidFill>
                  <a:sysClr val="windowText" lastClr="000000"/>
                </a:solidFill>
              </a:rPr>
              <a:t>CSE-DS</a:t>
            </a:r>
            <a:endParaRPr lang="en-US" sz="3200" dirty="0">
              <a:solidFill>
                <a:sysClr val="windowText" lastClr="000000"/>
              </a:solidFill>
            </a:endParaRPr>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22262"/>
            <a:ext cx="1501254" cy="1611911"/>
          </a:xfrm>
          <a:prstGeom prst="rect">
            <a:avLst/>
          </a:prstGeom>
        </p:spPr>
      </p:pic>
      <p:sp>
        <p:nvSpPr>
          <p:cNvPr id="7" name="Subtitle 2"/>
          <p:cNvSpPr txBox="1"/>
          <p:nvPr/>
        </p:nvSpPr>
        <p:spPr bwMode="auto">
          <a:xfrm>
            <a:off x="2484120" y="3846195"/>
            <a:ext cx="7641590" cy="125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Project Domain:</a:t>
            </a:r>
            <a:r>
              <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Machine learning</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Project Group No:</a:t>
            </a:r>
            <a:r>
              <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320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CSDS3-G19</a:t>
            </a:r>
            <a:endParaRPr kumimoji="0" lang="en-US" sz="32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275" y="2861482"/>
            <a:ext cx="9838267" cy="1143000"/>
          </a:xfrm>
        </p:spPr>
        <p:txBody>
          <a:bodyPr>
            <a:normAutofit fontScale="90000"/>
          </a:bodyPr>
          <a:lstStyle/>
          <a:p>
            <a:r>
              <a:rPr lang="en-US" sz="7200" dirty="0"/>
              <a:t>Thank You  !</a:t>
            </a:r>
            <a:endParaRPr lang="en-US"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838200"/>
          </a:xfrm>
        </p:spPr>
        <p:txBody>
          <a:bodyPr/>
          <a:lstStyle/>
          <a:p>
            <a:pPr algn="ctr"/>
            <a:r>
              <a:rPr lang="en-US" b="1" dirty="0"/>
              <a:t>Contents</a:t>
            </a:r>
            <a:endParaRPr lang="en-US" b="1" dirty="0"/>
          </a:p>
        </p:txBody>
      </p:sp>
      <p:sp>
        <p:nvSpPr>
          <p:cNvPr id="3" name="Content Placeholder 2"/>
          <p:cNvSpPr>
            <a:spLocks noGrp="1"/>
          </p:cNvSpPr>
          <p:nvPr>
            <p:ph idx="1"/>
          </p:nvPr>
        </p:nvSpPr>
        <p:spPr>
          <a:xfrm>
            <a:off x="1176655" y="2049145"/>
            <a:ext cx="10041890" cy="4199255"/>
          </a:xfrm>
        </p:spPr>
        <p:txBody>
          <a:bodyPr>
            <a:normAutofit/>
          </a:bodyPr>
          <a:lstStyle/>
          <a:p>
            <a:r>
              <a:rPr lang="en-US" dirty="0" smtClean="0"/>
              <a:t>Abstract</a:t>
            </a:r>
            <a:endParaRPr lang="en-US" dirty="0" smtClean="0"/>
          </a:p>
          <a:p>
            <a:r>
              <a:rPr lang="en-US" dirty="0" smtClean="0"/>
              <a:t>Introduction</a:t>
            </a:r>
            <a:endParaRPr lang="en-US" dirty="0" smtClean="0"/>
          </a:p>
          <a:p>
            <a:r>
              <a:rPr lang="en-US" dirty="0" smtClean="0"/>
              <a:t>Objectives</a:t>
            </a:r>
            <a:endParaRPr lang="en-US" dirty="0"/>
          </a:p>
          <a:p>
            <a:r>
              <a:rPr lang="en-US" dirty="0" smtClean="0"/>
              <a:t>Existing </a:t>
            </a:r>
            <a:r>
              <a:rPr lang="en-US" dirty="0"/>
              <a:t>Work related to </a:t>
            </a:r>
            <a:r>
              <a:rPr lang="en-US" dirty="0" smtClean="0"/>
              <a:t>Project</a:t>
            </a:r>
            <a:endParaRPr lang="en-US" dirty="0" smtClean="0"/>
          </a:p>
          <a:p>
            <a:r>
              <a:rPr lang="en-US" dirty="0"/>
              <a:t>Requirements of </a:t>
            </a:r>
            <a:r>
              <a:rPr lang="en-US" dirty="0" smtClean="0"/>
              <a:t>Project</a:t>
            </a:r>
            <a:endParaRPr lang="en-US" dirty="0"/>
          </a:p>
          <a:p>
            <a:r>
              <a:rPr lang="en-US" dirty="0" smtClean="0"/>
              <a:t>Methodology</a:t>
            </a:r>
            <a:endParaRPr lang="en-US" dirty="0"/>
          </a:p>
          <a:p>
            <a:r>
              <a:rPr lang="en-US" dirty="0" smtClean="0"/>
              <a:t>Expected Outcome</a:t>
            </a:r>
            <a:endParaRPr lang="en-US" dirty="0" smtClean="0"/>
          </a:p>
          <a:p>
            <a:r>
              <a:rPr lang="en-US" dirty="0" smtClean="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609600" y="1875790"/>
            <a:ext cx="10972800" cy="4698365"/>
          </a:xfrm>
        </p:spPr>
        <p:txBody>
          <a:bodyPr>
            <a:normAutofit lnSpcReduction="10000"/>
          </a:bodyPr>
          <a:lstStyle/>
          <a:p>
            <a:pPr algn="l"/>
            <a:r>
              <a:rPr lang="en-US" sz="2000" dirty="0"/>
              <a:t>In today's digital age, social media platforms like Twitter have become a rich source of public opinion. This presentation focuses on the concept of sentiment analysis, specifically applied to Twitter data. Sentiment analysis is the process of extracting emotions, attitudes, and opinions from text data. By analyzing tweets, we can gain valuable insights into public sentiment towards various topics, brands, events, and more.</a:t>
            </a:r>
            <a:endParaRPr lang="en-US" sz="2000" dirty="0"/>
          </a:p>
          <a:p>
            <a:pPr algn="l"/>
            <a:r>
              <a:rPr lang="en-US" sz="2000" dirty="0"/>
              <a:t>Machine Learning: Machine learning algorithms are employed to classify the sentiment of tweets. Supervised learning algorithms, such as Naive Bayes, Support Vector Machines (SVM), and Random Forest, can be trained on labeled data to classify tweets as positive, negative, or neutra.</a:t>
            </a:r>
            <a:endParaRPr lang="en-US" sz="2000" dirty="0"/>
          </a:p>
          <a:p>
            <a:pPr algn="l"/>
            <a:r>
              <a:rPr lang="en-US" sz="2000" dirty="0"/>
              <a:t>Twitter API: The Twitter API allows developers to access and retrieve tweets based on specific criteria, such as hashtags, keywords, or user mentions. This API is crucial for collecting the required data for sentiment analysis.</a:t>
            </a:r>
            <a:endParaRPr lang="en-US" sz="2000" dirty="0"/>
          </a:p>
          <a:p>
            <a:pPr algn="l"/>
            <a:r>
              <a:rPr lang="en-US" sz="2000" dirty="0"/>
              <a:t>These are just a few examples of the technologies used in Twitter sentiment analysis projects. The specific technologies used may vary depending on the project requirements and the expertise of the developers.</a:t>
            </a:r>
            <a:endParaRPr lang="en-US" sz="2000"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sz="2000" dirty="0"/>
              <a:t>Twitter sentiment analysis, which is a subset of social media sentiment analysis, helps firms to understand their audience on social channels, stay on top of what's being said about their brand – and their rivals – and uncover new trends in the market by carefully listening to the voice of the consumer on Twitter.</a:t>
            </a:r>
            <a:endParaRPr lang="en-US" sz="2000" dirty="0"/>
          </a:p>
          <a:p>
            <a:r>
              <a:rPr lang="en-US" sz="2000" dirty="0"/>
              <a:t>2. Machine Learning: Machine learning algorithms are employed to classify the sentiment of tweets. Supervised learning algorithms, such as Naive Bayes, Support Vector Machines (SVM), and Random Forest, can be trained on labeled data to classify tweets as positive, negative, or neutral.</a:t>
            </a:r>
            <a:endParaRPr lang="en-US" sz="2000" dirty="0"/>
          </a:p>
          <a:p>
            <a:r>
              <a:rPr lang="en-US" sz="2000" dirty="0"/>
              <a:t>Data Visualization: Data visualization tools and libraries like Matplotlib, Seaborn, or Tableau can be used to create visual representations of sentiment analysis results. These visualizations help in understanding and interpreting the sentiment patterns in the analyzed Twitter data.</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Objectives</a:t>
            </a:r>
            <a:br>
              <a:rPr lang="en-US" dirty="0" smtClean="0"/>
            </a:br>
            <a:endParaRPr lang="en-IN" dirty="0"/>
          </a:p>
        </p:txBody>
      </p:sp>
      <p:sp>
        <p:nvSpPr>
          <p:cNvPr id="3" name="Content Placeholder 2"/>
          <p:cNvSpPr>
            <a:spLocks noGrp="1"/>
          </p:cNvSpPr>
          <p:nvPr>
            <p:ph idx="1"/>
          </p:nvPr>
        </p:nvSpPr>
        <p:spPr>
          <a:xfrm>
            <a:off x="500380" y="1883410"/>
            <a:ext cx="10972800" cy="4651375"/>
          </a:xfrm>
        </p:spPr>
        <p:txBody>
          <a:bodyPr>
            <a:normAutofit lnSpcReduction="10000"/>
          </a:bodyPr>
          <a:lstStyle/>
          <a:p>
            <a:r>
              <a:rPr lang="en-IN" sz="2000"/>
              <a:t>The objective of our Twitter sentiment analysis project is to analyze and understand the sentiments expressed in tweets on the platform. By applying advanced technologies like Natural Language Processing and Machine Learning, we aim to classify tweets as positive, negative, or neutral to gain insights into public opinion, customer feedback, and social trends. Through this project, we hope to uncover valuable information that can be used for various purposes, such as brand reputation management, market research, and understanding public sentiment towards specific topics. Our goal is to provide a comprehensive understanding of the sentiments expressed on Twitter and their implications in real-world scenarios.</a:t>
            </a:r>
            <a:endParaRPr lang="en-IN" sz="2000"/>
          </a:p>
          <a:p>
            <a:r>
              <a:rPr lang="en-IN" sz="2000"/>
              <a:t>we conclude with the future prospects and challenges of Twitter sentiment analysis. We discuss potential advancements in sentiment analysis techniques and the ethical considerations associated with analyzing public opinion on social media.</a:t>
            </a:r>
            <a:endParaRPr lang="en-IN" sz="2000"/>
          </a:p>
          <a:p>
            <a:r>
              <a:rPr lang="en-IN" sz="2000"/>
              <a:t>This presentation aims to provide a comprehensive overview of Twitter sentiment analysis, empowering the audience to harness the power of social media data in understanding public sentiment.</a:t>
            </a:r>
            <a:endParaRPr lang="en-IN" sz="2000"/>
          </a:p>
          <a:p>
            <a:endParaRPr lang="en-IN"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1850"/>
            <a:ext cx="10972800" cy="1377950"/>
          </a:xfrm>
        </p:spPr>
        <p:txBody>
          <a:bodyPr/>
          <a:lstStyle/>
          <a:p>
            <a:r>
              <a:rPr lang="en-US" sz="3600" dirty="0" smtClean="0"/>
              <a:t>Existing Work of Project</a:t>
            </a:r>
            <a:endParaRPr lang="en-US" sz="3600" dirty="0"/>
          </a:p>
        </p:txBody>
      </p:sp>
      <p:sp>
        <p:nvSpPr>
          <p:cNvPr id="3" name="Content Placeholder 2"/>
          <p:cNvSpPr>
            <a:spLocks noGrp="1"/>
          </p:cNvSpPr>
          <p:nvPr>
            <p:ph idx="1"/>
          </p:nvPr>
        </p:nvSpPr>
        <p:spPr>
          <a:xfrm>
            <a:off x="360045" y="1789430"/>
            <a:ext cx="10972800" cy="5165725"/>
          </a:xfrm>
        </p:spPr>
        <p:txBody>
          <a:bodyPr>
            <a:noAutofit/>
          </a:bodyPr>
          <a:lstStyle/>
          <a:p>
            <a:pPr marL="109855" indent="0">
              <a:buNone/>
            </a:pPr>
            <a:r>
              <a:rPr lang="en-US" sz="1800" dirty="0"/>
              <a:t>1</a:t>
            </a:r>
            <a:r>
              <a:rPr lang="en-US" sz="2000" dirty="0"/>
              <a:t>. ,</a:t>
            </a:r>
            <a:r>
              <a:rPr lang="en-US" sz="2000" b="1" dirty="0"/>
              <a:t> Bhayani, R., &amp; Huang, L. (2009)</a:t>
            </a:r>
            <a:r>
              <a:rPr lang="en-US" sz="2000" dirty="0"/>
              <a:t>: In their paper, "Twitter Sentiment Classification using Distant Supervision," the authors proposed a method to automatically classify tweets into positive, negative, or neutral sentiments using distant supervision. They used emoticons as labels and achieved promising results.</a:t>
            </a:r>
            <a:endParaRPr lang="en-US" sz="2000" dirty="0"/>
          </a:p>
          <a:p>
            <a:pPr marL="109855" indent="0">
              <a:buNone/>
            </a:pPr>
            <a:r>
              <a:rPr lang="en-US" sz="2000" dirty="0"/>
              <a:t>2.</a:t>
            </a:r>
            <a:r>
              <a:rPr lang="en-US" sz="2000" b="1" dirty="0"/>
              <a:t> Pak, A., &amp; Paroubek, P. (2010)</a:t>
            </a:r>
            <a:r>
              <a:rPr lang="en-US" sz="2000" dirty="0"/>
              <a:t>: The authors presented a study titled "Twitter as a Corpus for Sentiment Analysis and Opinion Mining." They analyzed a large Twitter dataset and explored various linguistic features and machine learning algorithms to classify sentiment. Their work demonstrated the potential of Twitter as a valuable resource for sentiment analysis.</a:t>
            </a:r>
            <a:endParaRPr lang="en-US" sz="2000" dirty="0"/>
          </a:p>
          <a:p>
            <a:pPr marL="109855" indent="0">
              <a:buNone/>
            </a:pPr>
            <a:r>
              <a:rPr lang="en-US" sz="2000" dirty="0"/>
              <a:t>3. </a:t>
            </a:r>
            <a:r>
              <a:rPr lang="en-US" sz="2000" b="1" dirty="0"/>
              <a:t>Agarwal, A., Xie, B., Vovsha, I., Rambow, O., &amp; Passonneau, R. (2011):</a:t>
            </a:r>
            <a:r>
              <a:rPr lang="en-US" sz="2000" dirty="0"/>
              <a:t> In their paper, "Sentiment Analysis of Twitter Data," the authors employed a machine learning approach to classify tweets into positive, negative, or neutral sentiment categories. They utilized lexical and syntactic features and achieved high accuracy in sentiment classification.</a:t>
            </a:r>
            <a:endParaRPr lang="en-US" sz="2000" dirty="0"/>
          </a:p>
          <a:p>
            <a:pPr marL="109855" indent="0">
              <a:buNone/>
            </a:pPr>
            <a:r>
              <a:rPr lang="en-US" sz="2000" dirty="0"/>
              <a:t>4. </a:t>
            </a:r>
            <a:r>
              <a:rPr lang="en-US" sz="2000" b="1" dirty="0"/>
              <a:t>Bifet, A., &amp; Frank, E. (2010):</a:t>
            </a:r>
            <a:r>
              <a:rPr lang="en-US" sz="2000" dirty="0"/>
              <a:t> The authors introduced an online machine learning algorithm called  (Massive Online Analysis) and applied it to sentiment analysis on Twitter data. Their work focused on handling the high volume and velocity of streaming tweets for real-time sentiment analysis.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85495"/>
            <a:ext cx="10972800" cy="1424305"/>
          </a:xfrm>
        </p:spPr>
        <p:txBody>
          <a:bodyPr>
            <a:normAutofit/>
          </a:bodyPr>
          <a:lstStyle/>
          <a:p>
            <a:r>
              <a:rPr lang="en-US" dirty="0"/>
              <a:t>Requirements of Project</a:t>
            </a:r>
            <a:br>
              <a:rPr lang="en-US" dirty="0"/>
            </a:br>
            <a:endParaRPr lang="en-US" dirty="0"/>
          </a:p>
        </p:txBody>
      </p:sp>
      <p:sp>
        <p:nvSpPr>
          <p:cNvPr id="3" name="Content Placeholder 2"/>
          <p:cNvSpPr>
            <a:spLocks noGrp="1"/>
          </p:cNvSpPr>
          <p:nvPr>
            <p:ph idx="1"/>
          </p:nvPr>
        </p:nvSpPr>
        <p:spPr>
          <a:xfrm>
            <a:off x="250825" y="1564005"/>
            <a:ext cx="11767185" cy="5196840"/>
          </a:xfrm>
        </p:spPr>
        <p:txBody>
          <a:bodyPr>
            <a:noAutofit/>
          </a:bodyPr>
          <a:lstStyle/>
          <a:p>
            <a:pPr marL="109855" indent="0">
              <a:buNone/>
            </a:pPr>
            <a:r>
              <a:rPr lang="en-US" sz="2000" dirty="0"/>
              <a:t>1. </a:t>
            </a:r>
            <a:r>
              <a:rPr lang="en-US" sz="2000" b="1" dirty="0"/>
              <a:t>Twitter API Access:</a:t>
            </a:r>
            <a:r>
              <a:rPr lang="en-US" sz="2000" dirty="0"/>
              <a:t> You'll need to register as a Twitter developer and obtain API credentials to access the Twitter data. This will allow you to retrieve tweets and perform analysis on them.</a:t>
            </a:r>
            <a:endParaRPr lang="en-US" sz="2000" dirty="0"/>
          </a:p>
          <a:p>
            <a:pPr marL="109855" indent="0">
              <a:buNone/>
            </a:pPr>
            <a:r>
              <a:rPr lang="en-US" sz="2000" dirty="0"/>
              <a:t>2.</a:t>
            </a:r>
            <a:r>
              <a:rPr lang="en-US" sz="2000" b="1" dirty="0"/>
              <a:t> Programming Language:</a:t>
            </a:r>
            <a:r>
              <a:rPr lang="en-US" sz="2000" dirty="0"/>
              <a:t> Choose a programming language that you're comfortable with, such as Python or R. These languages have libraries and frameworks that make it easier to work with Twitter data and perform sentiment analysis.</a:t>
            </a:r>
            <a:endParaRPr lang="en-US" sz="2000" dirty="0"/>
          </a:p>
          <a:p>
            <a:pPr marL="109855" indent="0">
              <a:buNone/>
            </a:pPr>
            <a:r>
              <a:rPr lang="en-US" sz="2000" dirty="0"/>
              <a:t>3. </a:t>
            </a:r>
            <a:r>
              <a:rPr lang="en-US" sz="2000" b="1" dirty="0"/>
              <a:t>Sentiment Analysis Library:</a:t>
            </a:r>
            <a:r>
              <a:rPr lang="en-US" sz="2000" dirty="0"/>
              <a:t> Look for a sentiment analysis library or toolkit that suits your needs. Popular options include NLTK (Natural Language Toolkit), TextBlob, and VADER (Valence Aware Dictionary and sEntiment Reasoner). These libraries provide pre-trained models and functions to analyze the sentiment of text data.</a:t>
            </a:r>
            <a:endParaRPr lang="en-US" sz="2000" dirty="0"/>
          </a:p>
          <a:p>
            <a:pPr marL="109855" indent="0">
              <a:buNone/>
            </a:pPr>
            <a:r>
              <a:rPr lang="en-US" sz="2000" dirty="0"/>
              <a:t>4. </a:t>
            </a:r>
            <a:r>
              <a:rPr lang="en-US" sz="2000" b="1" dirty="0"/>
              <a:t>Data Preprocessing:</a:t>
            </a:r>
            <a:r>
              <a:rPr lang="en-US" sz="2000" dirty="0"/>
              <a:t> Before performing sentiment analysis, you'll need to preprocess the Twitter data. This involves removing noise, such as URLs, hashtags, and special characters, as well as tokenizing the text into individual words or phrases.</a:t>
            </a:r>
            <a:endParaRPr lang="en-US" sz="2000" dirty="0"/>
          </a:p>
          <a:p>
            <a:pPr marL="109855" indent="0">
              <a:buNone/>
            </a:pPr>
            <a:r>
              <a:rPr lang="en-US" sz="2000" dirty="0"/>
              <a:t>5. </a:t>
            </a:r>
            <a:r>
              <a:rPr lang="en-US" sz="2000" b="1" dirty="0"/>
              <a:t>Sentiment Labeling:</a:t>
            </a:r>
            <a:r>
              <a:rPr lang="en-US" sz="2000" dirty="0"/>
              <a:t> We need to labeled dataset to train your sentiment analysis model. This dataset should contain tweets along with their corresponding sentiment labels (positive, negative, or neutral). </a:t>
            </a:r>
            <a:endParaRPr lang="en-US" sz="2000" dirty="0"/>
          </a:p>
          <a:p>
            <a:pPr marL="109855" indent="0">
              <a:buNone/>
            </a:pPr>
            <a:r>
              <a:rPr lang="en-US" sz="2000" dirty="0"/>
              <a:t>6. </a:t>
            </a:r>
            <a:r>
              <a:rPr lang="en-US" sz="2000" b="1" dirty="0"/>
              <a:t>Machine Learning or Deep Learning Models:</a:t>
            </a:r>
            <a:r>
              <a:rPr lang="en-US" sz="2000" dirty="0"/>
              <a:t> Machine learning algorithms like Naive Bayes, SVM, or Random Forest can be trained on the labeled dataset, while deep learning models like RNNs or CNNs can be used for more advanced analysis.</a:t>
            </a:r>
            <a:endParaRPr lang="en-US" sz="2000" dirty="0"/>
          </a:p>
          <a:p>
            <a:pPr marL="109855" indent="0">
              <a:buNone/>
            </a:pPr>
            <a:endParaRPr lang="en-US" sz="2000" dirty="0"/>
          </a:p>
          <a:p>
            <a:pPr marL="109855" indent="0">
              <a:buNone/>
            </a:pP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752600"/>
          </a:xfrm>
        </p:spPr>
        <p:txBody>
          <a:bodyPr>
            <a:normAutofit/>
          </a:bodyPr>
          <a:lstStyle/>
          <a:p>
            <a:r>
              <a:rPr lang="en-US" dirty="0" smtClean="0"/>
              <a:t>Methodology </a:t>
            </a:r>
            <a:endParaRPr lang="en-US" dirty="0"/>
          </a:p>
        </p:txBody>
      </p:sp>
      <p:sp>
        <p:nvSpPr>
          <p:cNvPr id="3" name="Content Placeholder 2"/>
          <p:cNvSpPr>
            <a:spLocks noGrp="1"/>
          </p:cNvSpPr>
          <p:nvPr>
            <p:ph idx="1"/>
          </p:nvPr>
        </p:nvSpPr>
        <p:spPr>
          <a:xfrm>
            <a:off x="0" y="1629410"/>
            <a:ext cx="11940540" cy="5131435"/>
          </a:xfrm>
        </p:spPr>
        <p:txBody>
          <a:bodyPr>
            <a:normAutofit fontScale="25000"/>
          </a:bodyPr>
          <a:lstStyle/>
          <a:p>
            <a:r>
              <a:rPr lang="en-US" sz="8000" dirty="0"/>
              <a:t>1. </a:t>
            </a:r>
            <a:r>
              <a:rPr lang="en-US" sz="8000" b="1" dirty="0"/>
              <a:t>Data Collection: </a:t>
            </a:r>
            <a:r>
              <a:rPr lang="en-US" sz="8000" dirty="0"/>
              <a:t>We utilized the Twitter API to collect a large dataset of tweets for our analysis. This involved  search criteria such as hashtags, keywords, or user mentions to gather a diverse range of tweets.</a:t>
            </a:r>
            <a:endParaRPr lang="en-US" sz="8000" dirty="0"/>
          </a:p>
          <a:p>
            <a:r>
              <a:rPr lang="en-US" sz="8000" dirty="0"/>
              <a:t>2. </a:t>
            </a:r>
            <a:r>
              <a:rPr lang="en-US" sz="8000" b="1" dirty="0"/>
              <a:t>Preprocessing:</a:t>
            </a:r>
            <a:r>
              <a:rPr lang="en-US" sz="8000" dirty="0"/>
              <a:t> To prepare the data for analysis, we performed various preprocessing steps. This included removing special characters, punctuation, and URLs, as well as handling emojis, hashtags, and user mentions. We also applied techniques like tokenization, stemming, and removing stop words to clean the text data.</a:t>
            </a:r>
            <a:endParaRPr lang="en-US" sz="8000" dirty="0"/>
          </a:p>
          <a:p>
            <a:r>
              <a:rPr lang="en-US" sz="8000" dirty="0"/>
              <a:t>3. </a:t>
            </a:r>
            <a:r>
              <a:rPr lang="en-US" sz="8000" b="1" dirty="0"/>
              <a:t>Sentiment Classification</a:t>
            </a:r>
            <a:r>
              <a:rPr lang="en-US" sz="8000" dirty="0"/>
              <a:t>: We experimented with various algorithms like Naive Bayes, Support Vector Machines (SVM), or Random Forest, and evaluated their performance using metrics like accuracy, precision, recall, and F1 score.</a:t>
            </a:r>
            <a:endParaRPr lang="en-US" sz="8000" dirty="0"/>
          </a:p>
          <a:p>
            <a:r>
              <a:rPr lang="en-US" sz="8000" dirty="0"/>
              <a:t>4.</a:t>
            </a:r>
            <a:r>
              <a:rPr lang="en-US" sz="8000" b="1" dirty="0"/>
              <a:t> Model Evaluation: </a:t>
            </a:r>
            <a:r>
              <a:rPr lang="en-US" sz="8000" dirty="0"/>
              <a:t>We assessed the performance of our sentiment classification models using cross-validation and held-out validation datasets. This allowed us to measure the accuracy and effectiveness of our models in predicting sentiment accurately.</a:t>
            </a:r>
            <a:endParaRPr lang="en-US" sz="8000" dirty="0"/>
          </a:p>
          <a:p>
            <a:r>
              <a:rPr lang="en-US" sz="8000" b="1" dirty="0"/>
              <a:t>5. Visualization and Interpretation: </a:t>
            </a:r>
            <a:r>
              <a:rPr lang="en-US" sz="8000" dirty="0"/>
              <a:t>To gain insights from the sentiment analysis results, we visualized the data using charts, graphs, and word clouds. This helped us understand sentiment patterns, identify influential topics or users, and interpret the overall sentiment distribution.</a:t>
            </a:r>
            <a:endParaRPr lang="en-US" sz="8000" dirty="0"/>
          </a:p>
          <a:p>
            <a:endParaRPr lang="en-US" sz="8000" dirty="0"/>
          </a:p>
          <a:p>
            <a:endParaRPr lang="en-US" sz="8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p:txBody>
          <a:bodyPr>
            <a:normAutofit fontScale="60000"/>
          </a:bodyPr>
          <a:lstStyle/>
          <a:p>
            <a:r>
              <a:rPr lang="en-US" dirty="0"/>
              <a:t>1.</a:t>
            </a:r>
            <a:r>
              <a:rPr lang="en-US" b="1" dirty="0"/>
              <a:t> Twitter Sentiment Analysis:</a:t>
            </a:r>
            <a:r>
              <a:rPr lang="en-US" dirty="0"/>
              <a:t> </a:t>
            </a:r>
            <a:r>
              <a:rPr lang="en-US" b="1" dirty="0"/>
              <a:t>A Comprehensive Guide" by Towards Data Science:</a:t>
            </a:r>
            <a:r>
              <a:rPr lang="en-US" dirty="0"/>
              <a:t> This article provides a step-by-step guide on how to perform sentiment analysis on Twitter data using Python. It covers data collection, preprocessing, sentiment analysis techniques, and visualization.</a:t>
            </a:r>
            <a:endParaRPr lang="en-US" dirty="0"/>
          </a:p>
          <a:p>
            <a:r>
              <a:rPr lang="en-US" dirty="0"/>
              <a:t>2. </a:t>
            </a:r>
            <a:r>
              <a:rPr lang="en-US" b="1" dirty="0"/>
              <a:t>"Sentiment Analysis of Twitter Data" by Medium:</a:t>
            </a:r>
            <a:r>
              <a:rPr lang="en-US" dirty="0"/>
              <a:t> This article explains the process of sentiment analysis on Twitter data using the TextBlob library in Python. It includes code examples and visualizations to help you understand the concepts better.</a:t>
            </a:r>
            <a:endParaRPr lang="en-US" dirty="0"/>
          </a:p>
          <a:p>
            <a:r>
              <a:rPr lang="en-US" dirty="0"/>
              <a:t>3. </a:t>
            </a:r>
            <a:r>
              <a:rPr lang="en-US" b="1" dirty="0"/>
              <a:t>"Twitter Sentiment Analysis using Machine Learning" by DataFlair: </a:t>
            </a:r>
            <a:r>
              <a:rPr lang="en-US" dirty="0"/>
              <a:t>This tutorial walks you through the process of building a sentiment analysis model using machine learning algorithms. It covers data preprocessing, feature extraction, model training, and evaluation.</a:t>
            </a:r>
            <a:endParaRPr lang="en-US" dirty="0"/>
          </a:p>
          <a:p>
            <a:r>
              <a:rPr lang="en-US" dirty="0"/>
              <a:t>4. </a:t>
            </a:r>
            <a:r>
              <a:rPr lang="en-US" b="1" dirty="0"/>
              <a:t>"Twitter Sentiment Analysis using Deep Learning" by Analytics Vidhya: </a:t>
            </a:r>
            <a:r>
              <a:rPr lang="en-US" dirty="0"/>
              <a:t>This tutorial focuses on sentiment analysis using deep learning models like LSTM (Long Short-Term Memory) and CNN (Convolutional Neural Network). It provides code examples in Python using the Keras library.</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0</TotalTime>
  <Words>8934</Words>
  <Application>WPS Presentation</Application>
  <PresentationFormat>Custom</PresentationFormat>
  <Paragraphs>85</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SimSun</vt:lpstr>
      <vt:lpstr>Wingdings</vt:lpstr>
      <vt:lpstr>Georgia</vt:lpstr>
      <vt:lpstr>Wingdings 2</vt:lpstr>
      <vt:lpstr>Wingdings</vt:lpstr>
      <vt:lpstr>Calibri</vt:lpstr>
      <vt:lpstr>Times New Roman</vt:lpstr>
      <vt:lpstr>Trebuchet MS</vt:lpstr>
      <vt:lpstr>Microsoft YaHei</vt:lpstr>
      <vt:lpstr>Arial Unicode MS</vt:lpstr>
      <vt:lpstr>Georgia</vt:lpstr>
      <vt:lpstr>AR BONNIE</vt:lpstr>
      <vt:lpstr>Urban</vt:lpstr>
      <vt:lpstr>Mini-Project Title</vt:lpstr>
      <vt:lpstr>Contents</vt:lpstr>
      <vt:lpstr>Abstract</vt:lpstr>
      <vt:lpstr>Introduction</vt:lpstr>
      <vt:lpstr>Objectives</vt:lpstr>
      <vt:lpstr>Existing Work of Project</vt:lpstr>
      <vt:lpstr>Requirements of Project </vt:lpstr>
      <vt:lpstr>Methodology </vt:lpstr>
      <vt:lpstr>References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Harikesh Singh</dc:creator>
  <cp:lastModifiedBy>anami</cp:lastModifiedBy>
  <cp:revision>23</cp:revision>
  <dcterms:created xsi:type="dcterms:W3CDTF">2019-09-25T05:42:00Z</dcterms:created>
  <dcterms:modified xsi:type="dcterms:W3CDTF">2023-12-08T22:23:57Z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DB5D7F483E714A2DBAC3DE9F8B78D888_13</vt:lpwstr>
  </property>
  <property fmtid="{D5CDD505-2E9C-101B-9397-08002B2CF9AE}" pid="3" name="KSOProductBuildVer">
    <vt:lpwstr>1033-12.2.0.13359</vt:lpwstr>
  </property>
</Properties>
</file>