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80" r:id="rId4"/>
    <p:sldId id="283" r:id="rId5"/>
    <p:sldId id="298" r:id="rId6"/>
    <p:sldId id="284" r:id="rId7"/>
    <p:sldId id="290" r:id="rId8"/>
    <p:sldId id="288" r:id="rId9"/>
    <p:sldId id="291" r:id="rId10"/>
    <p:sldId id="292" r:id="rId11"/>
    <p:sldId id="296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58368-C286-FA77-CD87-371B8A36A48C}" v="12" dt="2025-09-08T05:10:46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73" autoAdjust="0"/>
  </p:normalViewPr>
  <p:slideViewPr>
    <p:cSldViewPr>
      <p:cViewPr varScale="1">
        <p:scale>
          <a:sx n="77" d="100"/>
          <a:sy n="77" d="100"/>
        </p:scale>
        <p:origin x="1550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CF084-B438-4210-98A2-EDF8FE69939C}" type="datetimeFigureOut">
              <a:rPr lang="en-US" smtClean="0"/>
              <a:pPr/>
              <a:t>9/12/2025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B93F4-D065-439E-8BEF-260B773772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8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8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12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22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27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2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89-3924-4295-AF45-1A01E1D8DB65}" type="datetimeFigureOut">
              <a:rPr lang="en-US" smtClean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89-3924-4295-AF45-1A01E1D8DB65}" type="datetimeFigureOut">
              <a:rPr lang="en-US" smtClean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89-3924-4295-AF45-1A01E1D8DB65}" type="datetimeFigureOut">
              <a:rPr lang="en-US" smtClean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89-3924-4295-AF45-1A01E1D8DB65}" type="datetimeFigureOut">
              <a:rPr lang="en-US" smtClean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89-3924-4295-AF45-1A01E1D8DB65}" type="datetimeFigureOut">
              <a:rPr lang="en-US" smtClean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89-3924-4295-AF45-1A01E1D8DB65}" type="datetimeFigureOut">
              <a:rPr lang="en-US" smtClean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89-3924-4295-AF45-1A01E1D8DB65}" type="datetimeFigureOut">
              <a:rPr lang="en-US" smtClean="0"/>
              <a:pPr/>
              <a:t>9/12/2025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89-3924-4295-AF45-1A01E1D8DB65}" type="datetimeFigureOut">
              <a:rPr lang="en-US" smtClean="0"/>
              <a:pPr/>
              <a:t>9/12/2025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89-3924-4295-AF45-1A01E1D8DB65}" type="datetimeFigureOut">
              <a:rPr lang="en-US" smtClean="0"/>
              <a:pPr/>
              <a:t>9/12/2025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89-3924-4295-AF45-1A01E1D8DB65}" type="datetimeFigureOut">
              <a:rPr lang="en-US" smtClean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A0C89-3924-4295-AF45-1A01E1D8DB65}" type="datetimeFigureOut">
              <a:rPr lang="en-US" smtClean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A0C89-3924-4295-AF45-1A01E1D8DB65}" type="datetimeFigureOut">
              <a:rPr lang="en-US" smtClean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942C7-0D88-491B-890C-F6A209E7152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clinva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modal.com/" TargetMode="External"/><Relationship Id="rId4" Type="http://schemas.openxmlformats.org/officeDocument/2006/relationships/hyperlink" Target="https://genome.ucsc.edu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929650" cy="1500198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Major Project-1 Presentation-I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B.E. (Computer) Sem - VII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620688"/>
            <a:ext cx="6929454" cy="1285884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Lokmanya Tilak College of Engineering, Navi Mumbai 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Computer Engineering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8" name="AutoShape 4" descr="University of Mumbai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187624" y="4797152"/>
            <a:ext cx="6929454" cy="78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2025-26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4097" name="Picture 1" descr="C:\Users\computer\Desktop\ADV\logo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548680"/>
            <a:ext cx="1276350" cy="1276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20"/>
            <a:ext cx="8229600" cy="115443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2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05"/>
            <a:ext cx="8229600" cy="462724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r>
              <a:rPr lang="en-IN" sz="2400" dirty="0">
                <a:solidFill>
                  <a:schemeClr val="tx1"/>
                </a:solidFill>
                <a:latin typeface="Cambria" panose="02040503050406030204" charset="0"/>
                <a:ea typeface="+mn-ea"/>
                <a:cs typeface="Cambria" panose="02040503050406030204" charset="0"/>
                <a:sym typeface="+mn-ea"/>
              </a:rPr>
              <a:t> </a:t>
            </a:r>
            <a:endParaRPr lang="en-US" sz="2400" dirty="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C133D22-EB07-46D9-879E-182440A6AFFF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EDA14C9-6E1E-4935-9959-53A47C2B0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416" y="188640"/>
            <a:ext cx="827584" cy="827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F8BAC-EBDA-6E38-3B84-C67AFEF7A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96" y="1286470"/>
            <a:ext cx="7011008" cy="5235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031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05"/>
            <a:ext cx="8229600" cy="462724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Brixi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et al.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Genome modeling and design across all domains of life with Evo2.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bioRxiv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2025.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Cheng, J. et al. </a:t>
            </a:r>
            <a:r>
              <a:rPr lang="en-US" alt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AlphaMissense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variant effect predictor for missense mutations.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Nature, 2023.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Elsevier Journal.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deep learning framework for predicting pathogenicity of human 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variants.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NCBI ClinVar Database.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https://www.ncbi.nlm.nih.gov/clinvar/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UCSC Genome Browser.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https://genome.ucsc.edu/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Modal Documentation – GPU Serverless Deployment.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https://modal.com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F160A0-BCE6-4027-A2FC-24A75EBB2C2B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00C724F-3C90-49FA-98F5-53251369E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6416" y="188640"/>
            <a:ext cx="827584" cy="8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8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endParaRPr lang="en-US" dirty="0"/>
          </a:p>
          <a:p>
            <a:pPr algn="ctr">
              <a:buNone/>
            </a:pPr>
            <a:endParaRPr lang="en-US" sz="6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6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Thank You!</a:t>
            </a:r>
          </a:p>
          <a:p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582D66-4DD8-4ABA-889D-DEEDA996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416" y="0"/>
            <a:ext cx="827584" cy="8275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332656"/>
            <a:ext cx="7772400" cy="1470025"/>
          </a:xfr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800" u="sng" dirty="0">
                <a:solidFill>
                  <a:schemeClr val="bg1"/>
                </a:solidFill>
                <a:ea typeface="+mj-lt"/>
                <a:cs typeface="+mj-lt"/>
              </a:rPr>
              <a:t>Pathoscope</a:t>
            </a:r>
            <a:r>
              <a:rPr lang="en-IN" sz="2800" dirty="0">
                <a:solidFill>
                  <a:schemeClr val="bg1"/>
                </a:solidFill>
                <a:ea typeface="+mj-lt"/>
                <a:cs typeface="+mj-lt"/>
              </a:rPr>
              <a:t>: AI-powered Pathogenic Mutation Prediction And Clinical Variant Analysis Platform</a:t>
            </a:r>
            <a:endParaRPr lang="en-US" sz="28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988840"/>
            <a:ext cx="7854950" cy="41272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altLang="en-US" sz="2400" b="1" dirty="0">
                <a:solidFill>
                  <a:schemeClr val="tx1"/>
                </a:solidFill>
                <a:latin typeface="Times New Roman"/>
                <a:cs typeface="Arial"/>
              </a:rPr>
              <a:t> Group members: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                  1) Aakash Medge  266</a:t>
            </a:r>
            <a:endParaRPr lang="en-IN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algn="l"/>
            <a:r>
              <a:rPr lang="en-IN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                  2) Roshan Gaud    269 </a:t>
            </a:r>
          </a:p>
          <a:p>
            <a:pPr algn="l"/>
            <a:r>
              <a:rPr lang="en-IN" sz="24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                                 3) Aditya Sonkar   261</a:t>
            </a:r>
            <a:endParaRPr lang="en-IN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endParaRPr lang="en-IN" altLang="en-US" sz="2400" dirty="0">
              <a:solidFill>
                <a:schemeClr val="tx1"/>
              </a:solidFill>
              <a:latin typeface="Times New Roman"/>
              <a:cs typeface="Arial" panose="020B0604020202020204" pitchFamily="34" charset="0"/>
            </a:endParaRPr>
          </a:p>
          <a:p>
            <a:endParaRPr lang="en-IN" altLang="en-US" sz="2400" dirty="0">
              <a:solidFill>
                <a:schemeClr val="tx1"/>
              </a:solidFill>
              <a:latin typeface="Times New Roman"/>
              <a:cs typeface="Arial" panose="020B0604020202020204" pitchFamily="34" charset="0"/>
            </a:endParaRPr>
          </a:p>
          <a:p>
            <a:pPr algn="ctr"/>
            <a:r>
              <a:rPr lang="en-IN" altLang="en-US" sz="2400" b="1" dirty="0">
                <a:solidFill>
                  <a:schemeClr val="tx1"/>
                </a:solidFill>
                <a:latin typeface="Times New Roman"/>
                <a:cs typeface="Arial"/>
              </a:rPr>
              <a:t>Name of Project Guide:  </a:t>
            </a:r>
          </a:p>
          <a:p>
            <a:r>
              <a:rPr lang="en-IN" sz="2400" b="1" u="sng" dirty="0">
                <a:solidFill>
                  <a:schemeClr val="tx1"/>
                </a:solidFill>
                <a:latin typeface="Times New Roman"/>
                <a:ea typeface="Calibri"/>
                <a:cs typeface="Calibri"/>
              </a:rPr>
              <a:t>Prof. </a:t>
            </a:r>
            <a:r>
              <a:rPr lang="en-IN" sz="2400" b="1" u="sng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Shobha </a:t>
            </a:r>
            <a:r>
              <a:rPr lang="en-IN" sz="2400" b="1" u="sng" dirty="0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Lolge</a:t>
            </a:r>
            <a:endParaRPr lang="en-IN" altLang="en-US" sz="2400" b="1" u="sng" dirty="0" err="1">
              <a:solidFill>
                <a:schemeClr val="tx1"/>
              </a:solidFill>
              <a:latin typeface="Times New Roman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46D1-FBB8-433F-96D5-DC437D87E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408" y="620688"/>
            <a:ext cx="827584" cy="827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112" y="5428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Presentation Outline</a:t>
            </a:r>
            <a:r>
              <a:rPr lang="en-US" b="1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99658"/>
            <a:ext cx="7704856" cy="38884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2400" dirty="0">
                <a:latin typeface="Times New Roman"/>
                <a:cs typeface="Arial"/>
              </a:rPr>
              <a:t>Abstract</a:t>
            </a:r>
          </a:p>
          <a:p>
            <a:r>
              <a:rPr lang="en-IN" sz="2400" dirty="0">
                <a:latin typeface="Times New Roman"/>
                <a:cs typeface="Arial"/>
              </a:rPr>
              <a:t>Introduction</a:t>
            </a:r>
          </a:p>
          <a:p>
            <a:r>
              <a:rPr lang="en-IN" sz="2400" dirty="0">
                <a:latin typeface="Times New Roman"/>
                <a:cs typeface="Arial"/>
              </a:rPr>
              <a:t>Literature Survey </a:t>
            </a:r>
          </a:p>
          <a:p>
            <a:r>
              <a:rPr lang="en-IN" sz="2400" dirty="0">
                <a:latin typeface="Times New Roman"/>
                <a:cs typeface="Arial"/>
              </a:rPr>
              <a:t>Limitations of Existing system</a:t>
            </a:r>
          </a:p>
          <a:p>
            <a:r>
              <a:rPr lang="en-IN" sz="2400" dirty="0">
                <a:latin typeface="Times New Roman"/>
                <a:cs typeface="Arial"/>
              </a:rPr>
              <a:t>Problem Statement and Objectives </a:t>
            </a:r>
          </a:p>
          <a:p>
            <a:r>
              <a:rPr lang="en-IN" sz="2400" dirty="0">
                <a:latin typeface="Times New Roman"/>
                <a:cs typeface="Arial"/>
              </a:rPr>
              <a:t>Scope </a:t>
            </a:r>
          </a:p>
          <a:p>
            <a:r>
              <a:rPr lang="en-IN" sz="2400" dirty="0">
                <a:latin typeface="Times New Roman"/>
                <a:cs typeface="Arial"/>
              </a:rPr>
              <a:t>Proposed System </a:t>
            </a:r>
          </a:p>
          <a:p>
            <a:r>
              <a:rPr lang="en-US" sz="2400" dirty="0">
                <a:latin typeface="Times New Roman"/>
                <a:cs typeface="Arial"/>
              </a:rPr>
              <a:t>References</a:t>
            </a:r>
            <a:endParaRPr lang="en-IN" sz="2400" dirty="0">
              <a:latin typeface="Times New Roman"/>
              <a:cs typeface="Arial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708980-E7CD-4244-9904-384DD6A2F514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13F1C09-DD44-4E16-AACC-24C4C3B20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416" y="0"/>
            <a:ext cx="827584" cy="8275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"/>
            <a:ext cx="8229600" cy="1298446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32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700"/>
            <a:ext cx="8229600" cy="462724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 dirty="0">
                <a:latin typeface="Times New Roman"/>
                <a:cs typeface="Times New Roman"/>
              </a:rPr>
              <a:t>	</a:t>
            </a:r>
            <a:r>
              <a:rPr lang="en-US" sz="1800">
                <a:latin typeface="Times New Roman"/>
                <a:ea typeface="+mn-lt"/>
                <a:cs typeface="+mn-lt"/>
              </a:rPr>
              <a:t>This project, </a:t>
            </a:r>
            <a:r>
              <a:rPr lang="en-US" sz="1800" b="1" err="1">
                <a:latin typeface="Times New Roman"/>
                <a:ea typeface="+mn-lt"/>
                <a:cs typeface="+mn-lt"/>
              </a:rPr>
              <a:t>PathoScope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 AI-Powered Pathogenic Mutation Prediction and Clinical Variant Analysis Platform, focuses on predicting the pathogenicity of DNA mutations, specifically single-nucleotide variants 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(SNVs)</a:t>
            </a:r>
            <a:r>
              <a:rPr lang="en-US" sz="1800" dirty="0">
                <a:latin typeface="Times New Roman"/>
                <a:ea typeface="+mn-lt"/>
                <a:cs typeface="+mn-lt"/>
              </a:rPr>
              <a:t>, which are often linked to severe genetic disorders such as cancer. </a:t>
            </a:r>
            <a:endParaRPr lang="en-US" sz="1800">
              <a:latin typeface="Times New Roman"/>
              <a:ea typeface="+mn-lt"/>
              <a:cs typeface="Times New Roman"/>
            </a:endParaRPr>
          </a:p>
          <a:p>
            <a:pPr>
              <a:buNone/>
            </a:pPr>
            <a:endParaRPr lang="en-US" sz="1800" dirty="0">
              <a:latin typeface="Times New Roman"/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latin typeface="Times New Roman"/>
                <a:ea typeface="+mn-lt"/>
                <a:cs typeface="+mn-lt"/>
              </a:rPr>
              <a:t>       The system leverages 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Evo2</a:t>
            </a:r>
            <a:r>
              <a:rPr lang="en-US" sz="1800" dirty="0">
                <a:latin typeface="Times New Roman"/>
                <a:ea typeface="+mn-lt"/>
                <a:cs typeface="+mn-lt"/>
              </a:rPr>
              <a:t>, a state-of-the-art genome-scale language model trained on 9.3 trillion base pairs, to classify mutations as pathogenic or benign. Users can browse 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genome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assemblies, search genes like 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BRCA1</a:t>
            </a:r>
            <a:r>
              <a:rPr lang="en-US" sz="1800" dirty="0">
                <a:latin typeface="Times New Roman"/>
                <a:ea typeface="+mn-lt"/>
                <a:cs typeface="+mn-lt"/>
              </a:rPr>
              <a:t>, view reference genome sequences, and analyze mutations through an interactive web interface. </a:t>
            </a:r>
            <a:endParaRPr lang="en-US" sz="1800">
              <a:latin typeface="Times New Roman"/>
              <a:ea typeface="+mn-lt"/>
              <a:cs typeface="Times New Roman"/>
            </a:endParaRPr>
          </a:p>
          <a:p>
            <a:pPr>
              <a:buNone/>
            </a:pPr>
            <a:r>
              <a:rPr lang="en-US" sz="1800" dirty="0">
                <a:latin typeface="Times New Roman"/>
                <a:ea typeface="+mn-lt"/>
                <a:cs typeface="+mn-lt"/>
              </a:rPr>
              <a:t>      The platform also integrates </a:t>
            </a:r>
            <a:r>
              <a:rPr lang="en-US" sz="1800" b="1" err="1">
                <a:latin typeface="Times New Roman"/>
                <a:ea typeface="+mn-lt"/>
                <a:cs typeface="+mn-lt"/>
              </a:rPr>
              <a:t>ClinVar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data to allow comparison between AI predictions and existing clinical classifications. </a:t>
            </a:r>
            <a:endParaRPr lang="en-US" sz="1800">
              <a:latin typeface="Times New Roman"/>
              <a:ea typeface="+mn-lt"/>
              <a:cs typeface="Times New Roman"/>
            </a:endParaRPr>
          </a:p>
          <a:p>
            <a:pPr>
              <a:buNone/>
            </a:pPr>
            <a:endParaRPr lang="en-US" sz="1800" dirty="0">
              <a:latin typeface="Times New Roman"/>
              <a:ea typeface="+mn-lt"/>
              <a:cs typeface="+mn-lt"/>
            </a:endParaRPr>
          </a:p>
          <a:p>
            <a:pPr>
              <a:buNone/>
            </a:pPr>
            <a:r>
              <a:rPr lang="en-US" sz="1800" dirty="0">
                <a:latin typeface="Times New Roman"/>
                <a:ea typeface="+mn-lt"/>
                <a:cs typeface="+mn-lt"/>
              </a:rPr>
              <a:t>         Built with a 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Python </a:t>
            </a:r>
            <a:r>
              <a:rPr lang="en-US" sz="1800" b="1" err="1">
                <a:latin typeface="Times New Roman"/>
                <a:ea typeface="+mn-lt"/>
                <a:cs typeface="+mn-lt"/>
              </a:rPr>
              <a:t>FastAPI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backend deployed on 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GPU infrastructure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via Modal and a modern </a:t>
            </a:r>
            <a:r>
              <a:rPr lang="en-US" sz="1800" b="1" dirty="0">
                <a:latin typeface="Times New Roman"/>
                <a:ea typeface="+mn-lt"/>
                <a:cs typeface="+mn-lt"/>
              </a:rPr>
              <a:t>Next.js and React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frontend, the system offers researchers, clinicians, and students an accessible, real-time tool for understanding the impact of genetic variations.</a:t>
            </a:r>
            <a:endParaRPr lang="en-US" sz="1800" dirty="0">
              <a:latin typeface="Times New Roman"/>
              <a:cs typeface="Times New Roman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E6119E-07AA-4731-B09F-F9B5FCCEF6AD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CEA5E6D-60AB-494F-9356-B6B47AAB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416" y="153144"/>
            <a:ext cx="827584" cy="827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3035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05"/>
            <a:ext cx="8229600" cy="462724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r>
              <a:rPr lang="en-IN" sz="2400" dirty="0">
                <a:solidFill>
                  <a:schemeClr val="tx1"/>
                </a:solidFill>
                <a:latin typeface="Cambria" panose="02040503050406030204" charset="0"/>
                <a:ea typeface="+mn-ea"/>
                <a:cs typeface="Cambria" panose="02040503050406030204" charset="0"/>
                <a:sym typeface="+mn-ea"/>
              </a:rPr>
              <a:t> </a:t>
            </a:r>
            <a:endParaRPr lang="en-US" sz="2400" dirty="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AD4889-3E04-426D-B508-101A0750371A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09948EE-A6E8-4A34-8443-26B7146DD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416" y="0"/>
            <a:ext cx="827584" cy="827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7CD05B-D571-D475-F21E-912B2ECC850E}"/>
              </a:ext>
            </a:extLst>
          </p:cNvPr>
          <p:cNvSpPr txBox="1"/>
          <p:nvPr/>
        </p:nvSpPr>
        <p:spPr>
          <a:xfrm>
            <a:off x="457200" y="1460499"/>
            <a:ext cx="8229600" cy="42473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>
                <a:latin typeface="Times New Roman"/>
                <a:ea typeface="+mn-lt"/>
                <a:cs typeface="Times New Roman"/>
              </a:rPr>
              <a:t> DNA is the fundamental </a:t>
            </a:r>
            <a:r>
              <a:rPr lang="en-US" b="1" dirty="0">
                <a:latin typeface="Times New Roman"/>
                <a:ea typeface="+mn-lt"/>
                <a:cs typeface="Times New Roman"/>
              </a:rPr>
              <a:t>blueprint of life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consisting of sequences of four </a:t>
            </a:r>
            <a:r>
              <a:rPr lang="en-US" dirty="0">
                <a:latin typeface="Times New Roman"/>
                <a:ea typeface="+mn-lt"/>
                <a:cs typeface="+mn-lt"/>
              </a:rPr>
              <a:t>nucleotides—</a:t>
            </a:r>
            <a:r>
              <a:rPr lang="en-US" b="1" dirty="0">
                <a:latin typeface="Times New Roman"/>
                <a:ea typeface="+mn-lt"/>
                <a:cs typeface="+mn-lt"/>
              </a:rPr>
              <a:t>A, T, G, and C</a:t>
            </a:r>
            <a:r>
              <a:rPr lang="en-US" dirty="0">
                <a:latin typeface="Times New Roman"/>
                <a:ea typeface="+mn-lt"/>
                <a:cs typeface="+mn-lt"/>
              </a:rPr>
              <a:t>—that control how our bodies grow and function. Even a </a:t>
            </a:r>
            <a:r>
              <a:rPr lang="en-US" b="1" dirty="0">
                <a:latin typeface="Times New Roman"/>
                <a:ea typeface="+mn-lt"/>
                <a:cs typeface="+mn-lt"/>
              </a:rPr>
              <a:t>small change</a:t>
            </a:r>
            <a:r>
              <a:rPr lang="en-US" dirty="0">
                <a:latin typeface="Times New Roman"/>
                <a:ea typeface="+mn-lt"/>
                <a:cs typeface="+mn-lt"/>
              </a:rPr>
              <a:t> in this sequence, known as a </a:t>
            </a:r>
            <a:r>
              <a:rPr lang="en-US" b="1" dirty="0">
                <a:latin typeface="Times New Roman"/>
                <a:ea typeface="+mn-lt"/>
                <a:cs typeface="+mn-lt"/>
              </a:rPr>
              <a:t>mutation</a:t>
            </a:r>
            <a:r>
              <a:rPr lang="en-US" dirty="0">
                <a:latin typeface="Times New Roman"/>
                <a:ea typeface="+mn-lt"/>
                <a:cs typeface="+mn-lt"/>
              </a:rPr>
              <a:t>, can lead to serious so serious genetic disorders such as cancer. Among these,) Single-nucleotide variants (</a:t>
            </a:r>
            <a:r>
              <a:rPr lang="en-US" b="1" dirty="0">
                <a:latin typeface="Times New Roman"/>
                <a:ea typeface="+mn-lt"/>
                <a:cs typeface="+mn-lt"/>
              </a:rPr>
              <a:t>SNVs</a:t>
            </a:r>
            <a:r>
              <a:rPr lang="en-US" dirty="0">
                <a:latin typeface="Times New Roman"/>
                <a:ea typeface="+mn-lt"/>
                <a:cs typeface="+mn-lt"/>
              </a:rPr>
              <a:t>) are the most common type of mutation. 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/>
            <a:endParaRPr lang="en-US" dirty="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   Understanding whether a mutation is harmful (pathogenic) or harmless (benign) is critical for research and clinical diagnosis. However, </a:t>
            </a:r>
            <a:r>
              <a:rPr lang="en-US" b="1" dirty="0">
                <a:latin typeface="Times New Roman"/>
                <a:ea typeface="+mn-lt"/>
                <a:cs typeface="+mn-lt"/>
              </a:rPr>
              <a:t>traditional</a:t>
            </a:r>
            <a:r>
              <a:rPr lang="en-US" dirty="0">
                <a:latin typeface="Times New Roman"/>
                <a:ea typeface="+mn-lt"/>
                <a:cs typeface="+mn-lt"/>
              </a:rPr>
              <a:t> analysis requires specialized expertise and complex tools. With advancements in artificial intelligence, it is now possible to predict the edict the pathogenicity of such mutations more accurately and efficiently.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algn="just"/>
            <a:endParaRPr lang="en-US" dirty="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   This project introduces an AI-powered platform that enables users to analyze genetic variants in a simple, accessible way, bridging the gap between complex bioinformatics models and user-friendly applications. 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31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420" y="42912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r>
              <a:rPr lang="en-IN" sz="32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05"/>
            <a:ext cx="8229600" cy="462724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r>
              <a:rPr lang="en-IN" sz="2400" dirty="0">
                <a:solidFill>
                  <a:schemeClr val="tx1"/>
                </a:solidFill>
                <a:latin typeface="Cambria" panose="02040503050406030204" charset="0"/>
                <a:ea typeface="+mn-ea"/>
                <a:cs typeface="Cambria" panose="02040503050406030204" charset="0"/>
                <a:sym typeface="+mn-ea"/>
              </a:rPr>
              <a:t> </a:t>
            </a:r>
            <a:endParaRPr lang="en-US" sz="2400" dirty="0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900D80-E838-45C4-BE7A-3352EE716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40142"/>
              </p:ext>
            </p:extLst>
          </p:nvPr>
        </p:nvGraphicFramePr>
        <p:xfrm>
          <a:off x="351692" y="1388259"/>
          <a:ext cx="8545874" cy="485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672">
                  <a:extLst>
                    <a:ext uri="{9D8B030D-6E8A-4147-A177-3AD203B41FA5}">
                      <a16:colId xmlns:a16="http://schemas.microsoft.com/office/drawing/2014/main" val="2818173814"/>
                    </a:ext>
                  </a:extLst>
                </a:gridCol>
                <a:gridCol w="1168469">
                  <a:extLst>
                    <a:ext uri="{9D8B030D-6E8A-4147-A177-3AD203B41FA5}">
                      <a16:colId xmlns:a16="http://schemas.microsoft.com/office/drawing/2014/main" val="188644842"/>
                    </a:ext>
                  </a:extLst>
                </a:gridCol>
                <a:gridCol w="2164619">
                  <a:extLst>
                    <a:ext uri="{9D8B030D-6E8A-4147-A177-3AD203B41FA5}">
                      <a16:colId xmlns:a16="http://schemas.microsoft.com/office/drawing/2014/main" val="3486875863"/>
                    </a:ext>
                  </a:extLst>
                </a:gridCol>
                <a:gridCol w="2726092">
                  <a:extLst>
                    <a:ext uri="{9D8B030D-6E8A-4147-A177-3AD203B41FA5}">
                      <a16:colId xmlns:a16="http://schemas.microsoft.com/office/drawing/2014/main" val="1699819136"/>
                    </a:ext>
                  </a:extLst>
                </a:gridCol>
                <a:gridCol w="1900022">
                  <a:extLst>
                    <a:ext uri="{9D8B030D-6E8A-4147-A177-3AD203B41FA5}">
                      <a16:colId xmlns:a16="http://schemas.microsoft.com/office/drawing/2014/main" val="3210109588"/>
                    </a:ext>
                  </a:extLst>
                </a:gridCol>
              </a:tblGrid>
              <a:tr h="900238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Sr.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Authors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Title of the paper &amp; year of publish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Major contributions/</a:t>
                      </a:r>
                    </a:p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Methods 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Gaps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3366"/>
                  </a:ext>
                </a:extLst>
              </a:tr>
              <a:tr h="106207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Elsevier</a:t>
                      </a:r>
                      <a:endParaRPr lang="en-US" sz="1600" b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Journal</a:t>
                      </a:r>
                      <a:r>
                        <a:rPr lang="en-IN" sz="16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A deep learning framework for predicting pathogenicity of human </a:t>
                      </a: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variant (2022)</a:t>
                      </a:r>
                      <a:endParaRPr lang="en-US" sz="1600" b="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Uses deep learning to check if DNA changes are harmful, with good accuracy.</a:t>
                      </a:r>
                      <a:endParaRPr lang="en-US" sz="1600" b="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Too complex for beginners and not connected to clinical databases.</a:t>
                      </a:r>
                      <a:endParaRPr lang="en-US" sz="1600" b="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39795"/>
                  </a:ext>
                </a:extLst>
              </a:tr>
              <a:tr h="1173345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Cheng Ji. </a:t>
                      </a:r>
                      <a:endParaRPr lang="en-US" sz="1600" b="0" i="1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Alpha Missense: A variant effect predictor </a:t>
                      </a: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for missense mutations (2023)</a:t>
                      </a:r>
                      <a:endParaRPr lang="en-US" sz="1600" b="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Shows how AI can predict whether certain DNA changes (missense mutations) are harmful or safe.</a:t>
                      </a:r>
                      <a:endParaRPr lang="en-US" sz="1600" b="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Works only for missense mutations, and cannot browse the full genome.</a:t>
                      </a:r>
                      <a:endParaRPr lang="en-US" sz="1600" b="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618236"/>
                  </a:ext>
                </a:extLst>
              </a:tr>
              <a:tr h="1466681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Brixi Re. </a:t>
                      </a:r>
                      <a:endParaRPr lang="en-US" sz="1600" b="0" i="1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Genome modeling and design across all domains of life with </a:t>
                      </a: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Evo2 (2025)</a:t>
                      </a:r>
                      <a:endParaRPr lang="en-US" sz="1600" b="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Introduces Evo2, a super-powerful AI model trained on a huge amount of DNA data to study genetic mutations.</a:t>
                      </a:r>
                      <a:endParaRPr lang="en-US" sz="1600" b="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No simple interface for students or doctors and no real-time clinical integration.</a:t>
                      </a:r>
                      <a:endParaRPr lang="en-US" sz="1600" b="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2076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7DD53A-18B8-4E7E-B92E-8B13BDC25ABC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0E45381-43A3-4A61-9D0C-683F0B233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416" y="81136"/>
            <a:ext cx="827584" cy="827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48" y="153035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SYTEM</a:t>
            </a:r>
            <a:endParaRPr lang="en-IN" sz="32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05"/>
            <a:ext cx="8229600" cy="462724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SNVs requires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knowledge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advanced tools.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systems are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and not user-friendly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Lack of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AI-driven prediction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imes New Roman"/>
                <a:cs typeface="Times New Roman"/>
              </a:rPr>
              <a:t> No proper </a:t>
            </a:r>
            <a:r>
              <a:rPr lang="en-US" altLang="en-US" sz="1800" b="1" dirty="0">
                <a:latin typeface="Times New Roman"/>
                <a:cs typeface="Times New Roman"/>
              </a:rPr>
              <a:t>integration with clinical databases</a:t>
            </a:r>
            <a:r>
              <a:rPr lang="en-US" altLang="en-US" sz="1800" dirty="0">
                <a:latin typeface="Times New Roman"/>
                <a:cs typeface="Times New Roman"/>
              </a:rPr>
              <a:t> like ClinVar.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Limited accessibility for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researchers, clinicians, and students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a        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/>
                <a:cs typeface="Times New Roman"/>
              </a:rPr>
              <a:t>   bioinformatics background.</a:t>
            </a:r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0C42B3-F457-47C8-B1E2-B31EA207DC32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45369DC-48E7-4671-AC5F-55CE22D95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416" y="188640"/>
            <a:ext cx="827584" cy="8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0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" y="-28168"/>
            <a:ext cx="8229600" cy="115443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/>
                <a:cs typeface="Times New Roman"/>
              </a:rPr>
              <a:t>PROBLEM STATEMENT &amp; OBJECTIVES</a:t>
            </a:r>
            <a:endParaRPr lang="en-IN" sz="3200" dirty="0">
              <a:solidFill>
                <a:srgbClr val="C00000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505"/>
            <a:ext cx="8229600" cy="4627245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/>
          </a:p>
          <a:p>
            <a:pPr marL="0" indent="0" algn="l" defTabSz="457200"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r>
              <a:rPr lang="en-IN" sz="2400" dirty="0">
                <a:solidFill>
                  <a:schemeClr val="tx1"/>
                </a:solidFill>
                <a:latin typeface="Cambria" panose="02040503050406030204" charset="0"/>
                <a:ea typeface="+mn-ea"/>
                <a:cs typeface="Cambria" panose="02040503050406030204" charset="0"/>
                <a:sym typeface="+mn-ea"/>
              </a:rPr>
              <a:t> </a:t>
            </a:r>
            <a:endParaRPr lang="en-US" sz="2400" dirty="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0281B4-CA86-4080-80CA-DC84942F53A3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5098536-11B3-4CB8-A902-1206236DA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416" y="188640"/>
            <a:ext cx="827584" cy="827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978A03-3DAF-86C7-D038-50A29795F227}"/>
              </a:ext>
            </a:extLst>
          </p:cNvPr>
          <p:cNvSpPr txBox="1"/>
          <p:nvPr/>
        </p:nvSpPr>
        <p:spPr>
          <a:xfrm>
            <a:off x="518160" y="1498988"/>
            <a:ext cx="8229600" cy="631454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dirty="0">
                <a:latin typeface="Times New Roman"/>
                <a:cs typeface="Times New Roman"/>
              </a:rPr>
              <a:t>        Current tools for analyzing single-nucleotide variants (SNVs) are often complex, require advanced expertise, and lack accessible, user-friendly platforms. Existing AI models provide predictions but do not support real-time analysis or integration with clinical databases such as ClinVar. </a:t>
            </a:r>
          </a:p>
          <a:p>
            <a:pPr algn="just"/>
            <a:r>
              <a:rPr lang="en-US" dirty="0">
                <a:latin typeface="Times New Roman"/>
                <a:cs typeface="Times New Roman"/>
              </a:rPr>
              <a:t>        This creates a gap for researchers, clinicians, and students who need a reliable and intuitive system for predicting and validating the pathogenicity of DNA mutations.</a:t>
            </a:r>
          </a:p>
          <a:p>
            <a:pPr algn="just"/>
            <a:endParaRPr lang="en-US" dirty="0">
              <a:latin typeface="Times New Roman"/>
              <a:cs typeface="Times New Roman"/>
            </a:endParaRPr>
          </a:p>
          <a:p>
            <a:pPr algn="just"/>
            <a:r>
              <a:rPr lang="en-US" b="1" dirty="0">
                <a:latin typeface="Times New Roman"/>
                <a:cs typeface="Times New Roman"/>
              </a:rPr>
              <a:t>OBJECTIVES</a:t>
            </a:r>
            <a:endParaRPr lang="en-US" dirty="0"/>
          </a:p>
          <a:p>
            <a:pPr algn="just"/>
            <a:endParaRPr lang="en-US" b="1" dirty="0">
              <a:latin typeface="Times New Roman"/>
              <a:cs typeface="Times New Roman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To develop an </a:t>
            </a:r>
            <a:r>
              <a:rPr lang="en-US" b="1" dirty="0">
                <a:latin typeface="Times New Roman"/>
                <a:cs typeface="Times New Roman"/>
              </a:rPr>
              <a:t>AI-powered web platform</a:t>
            </a:r>
            <a:r>
              <a:rPr lang="en-US" dirty="0">
                <a:latin typeface="Times New Roman"/>
                <a:cs typeface="Times New Roman"/>
              </a:rPr>
              <a:t> for analyzing single-nucleotide variants 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To implement the </a:t>
            </a:r>
            <a:r>
              <a:rPr lang="en-US" b="1" dirty="0">
                <a:latin typeface="Times New Roman"/>
                <a:cs typeface="Times New Roman"/>
              </a:rPr>
              <a:t>Evo2 model</a:t>
            </a:r>
            <a:r>
              <a:rPr lang="en-US" dirty="0">
                <a:latin typeface="Times New Roman"/>
                <a:cs typeface="Times New Roman"/>
              </a:rPr>
              <a:t> for accurate pathogenicity prediction.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To provide </a:t>
            </a:r>
            <a:r>
              <a:rPr lang="en-US" b="1" dirty="0">
                <a:latin typeface="Times New Roman"/>
                <a:cs typeface="Times New Roman"/>
              </a:rPr>
              <a:t>real-time analysis</a:t>
            </a:r>
            <a:r>
              <a:rPr lang="en-US" dirty="0">
                <a:latin typeface="Times New Roman"/>
                <a:cs typeface="Times New Roman"/>
              </a:rPr>
              <a:t> with prediction confidence scores.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To integrate the </a:t>
            </a:r>
            <a:r>
              <a:rPr lang="en-US" b="1" dirty="0" err="1">
                <a:latin typeface="Times New Roman"/>
                <a:cs typeface="Times New Roman"/>
              </a:rPr>
              <a:t>ClinVar</a:t>
            </a:r>
            <a:r>
              <a:rPr lang="en-US" b="1" dirty="0">
                <a:latin typeface="Times New Roman"/>
                <a:cs typeface="Times New Roman"/>
              </a:rPr>
              <a:t> database</a:t>
            </a:r>
            <a:r>
              <a:rPr lang="en-US" dirty="0">
                <a:latin typeface="Times New Roman"/>
                <a:cs typeface="Times New Roman"/>
              </a:rPr>
              <a:t> for validation and comparison.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To enable </a:t>
            </a:r>
            <a:r>
              <a:rPr lang="en-US" b="1" dirty="0">
                <a:latin typeface="Times New Roman"/>
                <a:cs typeface="Times New Roman"/>
              </a:rPr>
              <a:t>genome browsing and gene search</a:t>
            </a:r>
            <a:r>
              <a:rPr lang="en-US" dirty="0">
                <a:latin typeface="Times New Roman"/>
                <a:cs typeface="Times New Roman"/>
              </a:rPr>
              <a:t> functionality (e.g., BRCA1).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To design a </a:t>
            </a:r>
            <a:r>
              <a:rPr lang="en-US" b="1" dirty="0">
                <a:latin typeface="Times New Roman"/>
                <a:cs typeface="Times New Roman"/>
              </a:rPr>
              <a:t>modern, responsive UI</a:t>
            </a:r>
            <a:r>
              <a:rPr lang="en-US" dirty="0">
                <a:latin typeface="Times New Roman"/>
                <a:cs typeface="Times New Roman"/>
              </a:rPr>
              <a:t> for accessibility to researchers,  and students.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/>
              <a:cs typeface="Times New Roman"/>
            </a:endParaRPr>
          </a:p>
          <a:p>
            <a:pPr algn="just"/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443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IN" sz="3200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sz="32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323"/>
            <a:ext cx="8229600" cy="462724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1800" dirty="0">
                <a:latin typeface="Times New Roman"/>
                <a:cs typeface="Times New Roman"/>
                <a:sym typeface="+mn-ea"/>
              </a:rPr>
              <a:t> </a:t>
            </a:r>
            <a:r>
              <a:rPr lang="en-US" altLang="en-US" sz="1800" dirty="0">
                <a:latin typeface="Times New Roman"/>
                <a:cs typeface="Times New Roman"/>
              </a:rPr>
              <a:t>The system enables </a:t>
            </a:r>
            <a:r>
              <a:rPr lang="en-US" altLang="en-US" sz="1800" b="1" dirty="0">
                <a:latin typeface="Times New Roman"/>
                <a:cs typeface="Times New Roman"/>
              </a:rPr>
              <a:t>prediction of the pathogenicity of SNVs</a:t>
            </a:r>
            <a:r>
              <a:rPr lang="en-US" altLang="en-US" sz="1800" dirty="0">
                <a:latin typeface="Times New Roman"/>
                <a:cs typeface="Times New Roman"/>
              </a:rPr>
              <a:t> using AI.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imes New Roman"/>
                <a:cs typeface="Times New Roman"/>
              </a:rPr>
              <a:t> Provides an </a:t>
            </a:r>
            <a:r>
              <a:rPr lang="en-US" altLang="en-US" sz="1800" b="1" dirty="0">
                <a:latin typeface="Times New Roman"/>
                <a:cs typeface="Times New Roman"/>
              </a:rPr>
              <a:t>interactive platform</a:t>
            </a:r>
            <a:r>
              <a:rPr lang="en-US" altLang="en-US" sz="1800" dirty="0">
                <a:latin typeface="Times New Roman"/>
                <a:cs typeface="Times New Roman"/>
              </a:rPr>
              <a:t> for genome browsing and gene mutation analysis.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imes New Roman"/>
                <a:cs typeface="Times New Roman"/>
              </a:rPr>
              <a:t> Facilitates </a:t>
            </a:r>
            <a:r>
              <a:rPr lang="en-US" altLang="en-US" sz="1800" b="1" dirty="0">
                <a:latin typeface="Times New Roman"/>
                <a:cs typeface="Times New Roman"/>
              </a:rPr>
              <a:t>comparison with standard clinical data (ClinVar)</a:t>
            </a:r>
            <a:r>
              <a:rPr lang="en-US" altLang="en-US" sz="1800" dirty="0">
                <a:latin typeface="Times New Roman"/>
                <a:cs typeface="Times New Roman"/>
              </a:rPr>
              <a:t> for validation.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imes New Roman"/>
                <a:cs typeface="Times New Roman"/>
              </a:rPr>
              <a:t> Designed to support academic research, healthcare studies, and learning purposes.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imes New Roman"/>
                <a:cs typeface="Times New Roman"/>
              </a:rPr>
              <a:t> Can be extended in the future to include other</a:t>
            </a:r>
            <a:r>
              <a:rPr lang="en-US" altLang="en-US" sz="1800" b="1" dirty="0">
                <a:latin typeface="Times New Roman"/>
                <a:cs typeface="Times New Roman"/>
              </a:rPr>
              <a:t> mutation </a:t>
            </a:r>
            <a:r>
              <a:rPr lang="en-US" altLang="en-US" sz="1800" dirty="0">
                <a:latin typeface="Times New Roman"/>
                <a:cs typeface="Times New Roman"/>
              </a:rPr>
              <a:t>types and broader genomic     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/>
                <a:cs typeface="Times New Roman"/>
              </a:rPr>
              <a:t>   datasets.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Built as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cloud-based application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accessibility across devices.</a:t>
            </a:r>
          </a:p>
          <a:p>
            <a:pPr marL="0" indent="0" algn="just" defTabSz="457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panose="05040102010807070707" charset="2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E20652-AACF-4C1B-8789-51F17B6E98A2}"/>
              </a:ext>
            </a:extLst>
          </p:cNvPr>
          <p:cNvCxnSpPr/>
          <p:nvPr/>
        </p:nvCxnSpPr>
        <p:spPr>
          <a:xfrm>
            <a:off x="457200" y="1124744"/>
            <a:ext cx="8229600" cy="0"/>
          </a:xfrm>
          <a:prstGeom prst="line">
            <a:avLst/>
          </a:prstGeom>
          <a:ln w="444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53A5B24-BF09-459D-9514-CB5289DD7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263" y="260648"/>
            <a:ext cx="827584" cy="82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9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877</Words>
  <Application>Microsoft Office PowerPoint</Application>
  <PresentationFormat>On-screen Show (4:3)</PresentationFormat>
  <Paragraphs>111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Major Project-1 Presentation-I B.E. (Computer) Sem - VII</vt:lpstr>
      <vt:lpstr>Pathoscope: AI-powered Pathogenic Mutation Prediction And Clinical Variant Analysis Platform</vt:lpstr>
      <vt:lpstr>Presentation Outline </vt:lpstr>
      <vt:lpstr>ABSTRACT</vt:lpstr>
      <vt:lpstr>INTRODUCTION</vt:lpstr>
      <vt:lpstr>LITERATURE SURVEY </vt:lpstr>
      <vt:lpstr>LIMITATIONS OF EXISTING SYTEM</vt:lpstr>
      <vt:lpstr>PROBLEM STATEMENT &amp; OBJECTIVES</vt:lpstr>
      <vt:lpstr> SCOPE</vt:lpstr>
      <vt:lpstr> PROPOSED SYSTEM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Orientation program</dc:title>
  <dc:creator>computer</dc:creator>
  <cp:lastModifiedBy>Vaijanti Medge</cp:lastModifiedBy>
  <cp:revision>308</cp:revision>
  <dcterms:created xsi:type="dcterms:W3CDTF">2020-07-15T11:22:18Z</dcterms:created>
  <dcterms:modified xsi:type="dcterms:W3CDTF">2025-09-12T10:09:24Z</dcterms:modified>
</cp:coreProperties>
</file>