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f929f70903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f929f70903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929f70903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929f70903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9dcce4e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9dcce4e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9dcce4e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9dcce4e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9dcce4e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9dcce4e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9dcce4e8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9dcce4e8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9dcce4e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9dcce4e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29f7090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29f7090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3742a9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3742a9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3742a91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3742a91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3742a91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3742a91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f9258c6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f9258c6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9258c68c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9258c68c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9258c68c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f9258c68c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929f7090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929f709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Psychology" TargetMode="External"/><Relationship Id="rId4" Type="http://schemas.openxmlformats.org/officeDocument/2006/relationships/hyperlink" Target="https://en.wikipedia.org/wiki/Behavioral_economics" TargetMode="External"/><Relationship Id="rId11" Type="http://schemas.openxmlformats.org/officeDocument/2006/relationships/hyperlink" Target="https://en.wikipedia.org/wiki/Richard_Thaler" TargetMode="External"/><Relationship Id="rId10" Type="http://schemas.openxmlformats.org/officeDocument/2006/relationships/hyperlink" Target="https://en.wikipedia.org/w/index.php?title=Jack_Knetsch&amp;action=edit&amp;redlink=1" TargetMode="External"/><Relationship Id="rId9" Type="http://schemas.openxmlformats.org/officeDocument/2006/relationships/hyperlink" Target="https://en.wikipedia.org/wiki/Daniel_Kahneman" TargetMode="External"/><Relationship Id="rId5" Type="http://schemas.openxmlformats.org/officeDocument/2006/relationships/hyperlink" Target="https://en.wikipedia.org/wiki/Mere_ownership_effect" TargetMode="External"/><Relationship Id="rId6" Type="http://schemas.openxmlformats.org/officeDocument/2006/relationships/hyperlink" Target="https://en.wikipedia.org/wiki/Social_psychology" TargetMode="External"/><Relationship Id="rId7" Type="http://schemas.openxmlformats.org/officeDocument/2006/relationships/hyperlink" Target="https://en.wikipedia.org/wiki/Willingness_to_pay" TargetMode="External"/><Relationship Id="rId8" Type="http://schemas.openxmlformats.org/officeDocument/2006/relationships/hyperlink" Target="https://en.wikipedia.org/wiki/Willingness_to_accep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en.wikipedia.org/wiki/Overconfidence_effect#cite_note-Adams1960-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39750"/>
            <a:ext cx="7312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Daniel Kahneman - A precursor to Behavioral Economics</a:t>
            </a:r>
            <a:endParaRPr/>
          </a:p>
        </p:txBody>
      </p:sp>
      <p:sp>
        <p:nvSpPr>
          <p:cNvPr id="278" name="Google Shape;278;p13"/>
          <p:cNvSpPr txBox="1"/>
          <p:nvPr>
            <p:ph idx="1" type="subTitle"/>
          </p:nvPr>
        </p:nvSpPr>
        <p:spPr>
          <a:xfrm>
            <a:off x="824000" y="3112650"/>
            <a:ext cx="4255500" cy="13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20HS20013 - Ayush Aware</a:t>
            </a:r>
            <a:endParaRPr/>
          </a:p>
          <a:p>
            <a:pPr indent="0" lvl="0" marL="0" rtl="0" algn="l">
              <a:spcBef>
                <a:spcPts val="0"/>
              </a:spcBef>
              <a:spcAft>
                <a:spcPts val="0"/>
              </a:spcAft>
              <a:buNone/>
            </a:pPr>
            <a:r>
              <a:rPr lang="en-GB"/>
              <a:t>20HS20011 - Aryan Gupta</a:t>
            </a:r>
            <a:endParaRPr/>
          </a:p>
          <a:p>
            <a:pPr indent="0" lvl="0" marL="0" rtl="0" algn="l">
              <a:spcBef>
                <a:spcPts val="0"/>
              </a:spcBef>
              <a:spcAft>
                <a:spcPts val="0"/>
              </a:spcAft>
              <a:buNone/>
            </a:pPr>
            <a:r>
              <a:rPr lang="en-GB"/>
              <a:t>18EC10053 - Saswata Banerjee</a:t>
            </a:r>
            <a:endParaRPr/>
          </a:p>
          <a:p>
            <a:pPr indent="0" lvl="0" marL="0" rtl="0" algn="l">
              <a:spcBef>
                <a:spcPts val="0"/>
              </a:spcBef>
              <a:spcAft>
                <a:spcPts val="0"/>
              </a:spcAft>
              <a:buNone/>
            </a:pPr>
            <a:r>
              <a:rPr lang="en-GB"/>
              <a:t>20HS20050 - Shagun Katariya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Assumptions</a:t>
            </a:r>
            <a:endParaRPr/>
          </a:p>
        </p:txBody>
      </p:sp>
      <p:sp>
        <p:nvSpPr>
          <p:cNvPr id="338" name="Google Shape;338;p22"/>
          <p:cNvSpPr txBox="1"/>
          <p:nvPr>
            <p:ph idx="1" type="body"/>
          </p:nvPr>
        </p:nvSpPr>
        <p:spPr>
          <a:xfrm>
            <a:off x="13800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Irrationality like human </a:t>
            </a:r>
            <a:r>
              <a:rPr lang="en-GB"/>
              <a:t>emotions</a:t>
            </a:r>
            <a:r>
              <a:rPr lang="en-GB"/>
              <a:t> has been introduced </a:t>
            </a:r>
            <a:r>
              <a:rPr lang="en-GB"/>
              <a:t>instead</a:t>
            </a:r>
            <a:r>
              <a:rPr lang="en-GB"/>
              <a:t> of rationality.</a:t>
            </a:r>
            <a:endParaRPr/>
          </a:p>
          <a:p>
            <a:pPr indent="-311150" lvl="0" marL="457200" rtl="0" algn="l">
              <a:lnSpc>
                <a:spcPct val="150000"/>
              </a:lnSpc>
              <a:spcBef>
                <a:spcPts val="0"/>
              </a:spcBef>
              <a:spcAft>
                <a:spcPts val="0"/>
              </a:spcAft>
              <a:buSzPts val="1300"/>
              <a:buChar char="●"/>
            </a:pPr>
            <a:r>
              <a:rPr lang="en-GB"/>
              <a:t>People </a:t>
            </a:r>
            <a:r>
              <a:rPr lang="en-GB"/>
              <a:t>should</a:t>
            </a:r>
            <a:r>
              <a:rPr lang="en-GB"/>
              <a:t> have options between some fixed outcome and some probable outcome.</a:t>
            </a:r>
            <a:endParaRPr/>
          </a:p>
          <a:p>
            <a:pPr indent="-311150" lvl="0" marL="457200" rtl="0" algn="l">
              <a:lnSpc>
                <a:spcPct val="150000"/>
              </a:lnSpc>
              <a:spcBef>
                <a:spcPts val="0"/>
              </a:spcBef>
              <a:spcAft>
                <a:spcPts val="0"/>
              </a:spcAft>
              <a:buSzPts val="1300"/>
              <a:buChar char="●"/>
            </a:pPr>
            <a:r>
              <a:rPr lang="en-GB"/>
              <a:t>For the isolation effect to work </a:t>
            </a:r>
            <a:r>
              <a:rPr lang="en-GB"/>
              <a:t>different</a:t>
            </a:r>
            <a:r>
              <a:rPr lang="en-GB"/>
              <a:t> routes should be present for the same outcome.</a:t>
            </a:r>
            <a:endParaRPr/>
          </a:p>
          <a:p>
            <a:pPr indent="-311150" lvl="0" marL="457200" rtl="0" algn="l">
              <a:lnSpc>
                <a:spcPct val="150000"/>
              </a:lnSpc>
              <a:spcBef>
                <a:spcPts val="0"/>
              </a:spcBef>
              <a:spcAft>
                <a:spcPts val="0"/>
              </a:spcAft>
              <a:buSzPts val="1300"/>
              <a:buChar char="●"/>
            </a:pPr>
            <a:r>
              <a:rPr lang="en-GB"/>
              <a:t>Utility with respect to reference point but not lump sum.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Applications</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 economics the behaviors like disposition effect, reflection effect can be explained by using prospect theory.</a:t>
            </a:r>
            <a:endParaRPr/>
          </a:p>
          <a:p>
            <a:pPr indent="-311150" lvl="0" marL="457200" rtl="0" algn="l">
              <a:spcBef>
                <a:spcPts val="0"/>
              </a:spcBef>
              <a:spcAft>
                <a:spcPts val="0"/>
              </a:spcAft>
              <a:buSzPts val="1300"/>
              <a:buChar char="●"/>
            </a:pPr>
            <a:r>
              <a:rPr lang="en-GB"/>
              <a:t>The situations like equity premium puzzle, status quo bias, intertemporal consumption, </a:t>
            </a:r>
            <a:r>
              <a:rPr lang="en-GB"/>
              <a:t>which</a:t>
            </a:r>
            <a:r>
              <a:rPr lang="en-GB"/>
              <a:t> are </a:t>
            </a:r>
            <a:r>
              <a:rPr lang="en-GB"/>
              <a:t>inconsistent</a:t>
            </a:r>
            <a:r>
              <a:rPr lang="en-GB"/>
              <a:t> with rationality can be explained</a:t>
            </a:r>
            <a:endParaRPr/>
          </a:p>
          <a:p>
            <a:pPr indent="-311150" lvl="0" marL="457200" rtl="0" algn="l">
              <a:spcBef>
                <a:spcPts val="0"/>
              </a:spcBef>
              <a:spcAft>
                <a:spcPts val="0"/>
              </a:spcAft>
              <a:buSzPts val="1300"/>
              <a:buChar char="●"/>
            </a:pPr>
            <a:r>
              <a:rPr lang="en-GB"/>
              <a:t>In politics, politicians phrase an economic policy as ensuring 78% employment rather than 22% unemployment.</a:t>
            </a:r>
            <a:endParaRPr/>
          </a:p>
          <a:p>
            <a:pPr indent="-311150" lvl="0" marL="457200" rtl="0" algn="l">
              <a:spcBef>
                <a:spcPts val="0"/>
              </a:spcBef>
              <a:spcAft>
                <a:spcPts val="0"/>
              </a:spcAft>
              <a:buSzPts val="1300"/>
              <a:buChar char="●"/>
            </a:pPr>
            <a:r>
              <a:rPr lang="en-GB"/>
              <a:t>Rose McDermott applied prospect theory to various American foreign policies.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1303800" y="598575"/>
            <a:ext cx="70305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Endowment Effect</a:t>
            </a:r>
            <a:endParaRPr/>
          </a:p>
        </p:txBody>
      </p:sp>
      <p:sp>
        <p:nvSpPr>
          <p:cNvPr id="350" name="Google Shape;350;p24"/>
          <p:cNvSpPr txBox="1"/>
          <p:nvPr>
            <p:ph idx="1" type="body"/>
          </p:nvPr>
        </p:nvSpPr>
        <p:spPr>
          <a:xfrm>
            <a:off x="1303800" y="1215675"/>
            <a:ext cx="7030500" cy="31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11111"/>
                </a:solidFill>
                <a:highlight>
                  <a:srgbClr val="FFFFFF"/>
                </a:highlight>
              </a:rPr>
              <a:t>In </a:t>
            </a:r>
            <a:r>
              <a:rPr lang="en-GB" sz="1200">
                <a:solidFill>
                  <a:srgbClr val="111111"/>
                </a:solidFill>
                <a:highlight>
                  <a:srgbClr val="FFFFFF"/>
                </a:highlight>
                <a:uFill>
                  <a:noFill/>
                </a:uFill>
                <a:hlinkClick r:id="rId3">
                  <a:extLst>
                    <a:ext uri="{A12FA001-AC4F-418D-AE19-62706E023703}">
                      <ahyp:hlinkClr val="tx"/>
                    </a:ext>
                  </a:extLst>
                </a:hlinkClick>
              </a:rPr>
              <a:t>psychology</a:t>
            </a:r>
            <a:r>
              <a:rPr lang="en-GB" sz="1200">
                <a:solidFill>
                  <a:srgbClr val="111111"/>
                </a:solidFill>
                <a:highlight>
                  <a:srgbClr val="FFFFFF"/>
                </a:highlight>
              </a:rPr>
              <a:t> and </a:t>
            </a:r>
            <a:r>
              <a:rPr lang="en-GB" sz="1200">
                <a:solidFill>
                  <a:srgbClr val="111111"/>
                </a:solidFill>
                <a:highlight>
                  <a:srgbClr val="FFFFFF"/>
                </a:highlight>
                <a:uFill>
                  <a:noFill/>
                </a:uFill>
                <a:hlinkClick r:id="rId4">
                  <a:extLst>
                    <a:ext uri="{A12FA001-AC4F-418D-AE19-62706E023703}">
                      <ahyp:hlinkClr val="tx"/>
                    </a:ext>
                  </a:extLst>
                </a:hlinkClick>
              </a:rPr>
              <a:t>behavioral economics</a:t>
            </a:r>
            <a:r>
              <a:rPr lang="en-GB" sz="1200">
                <a:solidFill>
                  <a:srgbClr val="111111"/>
                </a:solidFill>
                <a:highlight>
                  <a:srgbClr val="FFFFFF"/>
                </a:highlight>
              </a:rPr>
              <a:t>, the </a:t>
            </a:r>
            <a:r>
              <a:rPr b="1" lang="en-GB" sz="1200">
                <a:solidFill>
                  <a:srgbClr val="111111"/>
                </a:solidFill>
                <a:highlight>
                  <a:srgbClr val="FFFFFF"/>
                </a:highlight>
              </a:rPr>
              <a:t>endowment effect</a:t>
            </a:r>
            <a:r>
              <a:rPr lang="en-GB" sz="1200">
                <a:solidFill>
                  <a:srgbClr val="111111"/>
                </a:solidFill>
                <a:highlight>
                  <a:srgbClr val="FFFFFF"/>
                </a:highlight>
              </a:rPr>
              <a:t> (also known as </a:t>
            </a:r>
            <a:r>
              <a:rPr b="1" lang="en-GB" sz="1200">
                <a:solidFill>
                  <a:srgbClr val="111111"/>
                </a:solidFill>
                <a:highlight>
                  <a:srgbClr val="FFFFFF"/>
                </a:highlight>
              </a:rPr>
              <a:t>divestiture aversion</a:t>
            </a:r>
            <a:r>
              <a:rPr lang="en-GB" sz="1200">
                <a:solidFill>
                  <a:srgbClr val="111111"/>
                </a:solidFill>
                <a:highlight>
                  <a:srgbClr val="FFFFFF"/>
                </a:highlight>
              </a:rPr>
              <a:t> and related to the </a:t>
            </a:r>
            <a:r>
              <a:rPr lang="en-GB" sz="1200">
                <a:solidFill>
                  <a:srgbClr val="111111"/>
                </a:solidFill>
                <a:highlight>
                  <a:srgbClr val="FFFFFF"/>
                </a:highlight>
                <a:uFill>
                  <a:noFill/>
                </a:uFill>
                <a:hlinkClick r:id="rId5">
                  <a:extLst>
                    <a:ext uri="{A12FA001-AC4F-418D-AE19-62706E023703}">
                      <ahyp:hlinkClr val="tx"/>
                    </a:ext>
                  </a:extLst>
                </a:hlinkClick>
              </a:rPr>
              <a:t>mere ownership effect</a:t>
            </a:r>
            <a:r>
              <a:rPr lang="en-GB" sz="1200">
                <a:solidFill>
                  <a:srgbClr val="111111"/>
                </a:solidFill>
                <a:highlight>
                  <a:srgbClr val="FFFFFF"/>
                </a:highlight>
              </a:rPr>
              <a:t> in </a:t>
            </a:r>
            <a:r>
              <a:rPr lang="en-GB" sz="1200">
                <a:solidFill>
                  <a:srgbClr val="111111"/>
                </a:solidFill>
                <a:highlight>
                  <a:srgbClr val="FFFFFF"/>
                </a:highlight>
                <a:uFill>
                  <a:noFill/>
                </a:uFill>
                <a:hlinkClick r:id="rId6">
                  <a:extLst>
                    <a:ext uri="{A12FA001-AC4F-418D-AE19-62706E023703}">
                      <ahyp:hlinkClr val="tx"/>
                    </a:ext>
                  </a:extLst>
                </a:hlinkClick>
              </a:rPr>
              <a:t>social psycholog</a:t>
            </a:r>
            <a:r>
              <a:rPr lang="en-GB" sz="1200">
                <a:solidFill>
                  <a:srgbClr val="111111"/>
                </a:solidFill>
                <a:highlight>
                  <a:srgbClr val="FFFFFF"/>
                </a:highlight>
              </a:rPr>
              <a:t>y) is the finding that people are more likely to retain an object they own than acquire that same object when they do not own it.</a:t>
            </a:r>
            <a:endParaRPr sz="1200">
              <a:solidFill>
                <a:srgbClr val="111111"/>
              </a:solidFill>
              <a:highlight>
                <a:srgbClr val="FFFFFF"/>
              </a:highlight>
            </a:endParaRPr>
          </a:p>
          <a:p>
            <a:pPr indent="0" lvl="0" marL="0" rtl="0" algn="l">
              <a:spcBef>
                <a:spcPts val="1200"/>
              </a:spcBef>
              <a:spcAft>
                <a:spcPts val="0"/>
              </a:spcAft>
              <a:buNone/>
            </a:pPr>
            <a:r>
              <a:rPr lang="en-GB" sz="1200">
                <a:solidFill>
                  <a:srgbClr val="111111"/>
                </a:solidFill>
                <a:highlight>
                  <a:srgbClr val="FFFFFF"/>
                </a:highlight>
              </a:rPr>
              <a:t>This is typically illustrated in two ways. In a valuation paradigm, people's maximum </a:t>
            </a:r>
            <a:r>
              <a:rPr b="1" lang="en-GB" sz="1200">
                <a:solidFill>
                  <a:srgbClr val="111111"/>
                </a:solidFill>
                <a:highlight>
                  <a:srgbClr val="FFFFFF"/>
                </a:highlight>
                <a:uFill>
                  <a:noFill/>
                </a:uFill>
                <a:hlinkClick r:id="rId7">
                  <a:extLst>
                    <a:ext uri="{A12FA001-AC4F-418D-AE19-62706E023703}">
                      <ahyp:hlinkClr val="tx"/>
                    </a:ext>
                  </a:extLst>
                </a:hlinkClick>
              </a:rPr>
              <a:t>willingness to pay</a:t>
            </a:r>
            <a:r>
              <a:rPr b="1" lang="en-GB" sz="1200">
                <a:solidFill>
                  <a:srgbClr val="111111"/>
                </a:solidFill>
                <a:highlight>
                  <a:srgbClr val="FFFFFF"/>
                </a:highlight>
              </a:rPr>
              <a:t> (WTP)</a:t>
            </a:r>
            <a:r>
              <a:rPr lang="en-GB" sz="1200">
                <a:solidFill>
                  <a:srgbClr val="111111"/>
                </a:solidFill>
                <a:highlight>
                  <a:srgbClr val="FFFFFF"/>
                </a:highlight>
              </a:rPr>
              <a:t> to acquire an object is typically lower than the value corresponding to their minimum </a:t>
            </a:r>
            <a:r>
              <a:rPr b="1" lang="en-GB" sz="1200">
                <a:solidFill>
                  <a:srgbClr val="111111"/>
                </a:solidFill>
                <a:highlight>
                  <a:srgbClr val="FFFFFF"/>
                </a:highlight>
                <a:uFill>
                  <a:noFill/>
                </a:uFill>
                <a:hlinkClick r:id="rId8">
                  <a:extLst>
                    <a:ext uri="{A12FA001-AC4F-418D-AE19-62706E023703}">
                      <ahyp:hlinkClr val="tx"/>
                    </a:ext>
                  </a:extLst>
                </a:hlinkClick>
              </a:rPr>
              <a:t>willingness to accept</a:t>
            </a:r>
            <a:r>
              <a:rPr b="1" lang="en-GB" sz="1200">
                <a:solidFill>
                  <a:srgbClr val="111111"/>
                </a:solidFill>
                <a:highlight>
                  <a:srgbClr val="FFFFFF"/>
                </a:highlight>
              </a:rPr>
              <a:t> (WTA)</a:t>
            </a:r>
            <a:r>
              <a:rPr lang="en-GB" sz="1200">
                <a:solidFill>
                  <a:srgbClr val="111111"/>
                </a:solidFill>
                <a:highlight>
                  <a:srgbClr val="FFFFFF"/>
                </a:highlight>
              </a:rPr>
              <a:t> to give up that same object when they own it—even when there is no cause for attachment, or even if the item was only obtained minutes ago. In an exchange paradigm, people given a good are reluctant to trade it for another good of similar value.</a:t>
            </a:r>
            <a:endParaRPr sz="1200">
              <a:solidFill>
                <a:srgbClr val="111111"/>
              </a:solidFill>
              <a:highlight>
                <a:srgbClr val="FFFFFF"/>
              </a:highlight>
            </a:endParaRPr>
          </a:p>
          <a:p>
            <a:pPr indent="0" lvl="0" marL="0" rtl="0" algn="l">
              <a:spcBef>
                <a:spcPts val="1200"/>
              </a:spcBef>
              <a:spcAft>
                <a:spcPts val="1200"/>
              </a:spcAft>
              <a:buNone/>
            </a:pPr>
            <a:r>
              <a:rPr lang="en-GB" sz="1200">
                <a:solidFill>
                  <a:srgbClr val="111111"/>
                </a:solidFill>
                <a:highlight>
                  <a:srgbClr val="FFFFFF"/>
                </a:highlight>
              </a:rPr>
              <a:t>One of the most famous examples of the endowment effect in the literature is from a study by </a:t>
            </a:r>
            <a:r>
              <a:rPr lang="en-GB" sz="1200">
                <a:solidFill>
                  <a:srgbClr val="111111"/>
                </a:solidFill>
                <a:highlight>
                  <a:srgbClr val="FFFFFF"/>
                </a:highlight>
                <a:uFill>
                  <a:noFill/>
                </a:uFill>
                <a:hlinkClick r:id="rId9">
                  <a:extLst>
                    <a:ext uri="{A12FA001-AC4F-418D-AE19-62706E023703}">
                      <ahyp:hlinkClr val="tx"/>
                    </a:ext>
                  </a:extLst>
                </a:hlinkClick>
              </a:rPr>
              <a:t>Daniel Kahneman</a:t>
            </a:r>
            <a:r>
              <a:rPr lang="en-GB" sz="1200">
                <a:solidFill>
                  <a:srgbClr val="111111"/>
                </a:solidFill>
                <a:highlight>
                  <a:srgbClr val="FFFFFF"/>
                </a:highlight>
              </a:rPr>
              <a:t>, </a:t>
            </a:r>
            <a:r>
              <a:rPr lang="en-GB" sz="1200">
                <a:solidFill>
                  <a:srgbClr val="111111"/>
                </a:solidFill>
                <a:highlight>
                  <a:srgbClr val="FFFFFF"/>
                </a:highlight>
                <a:uFill>
                  <a:noFill/>
                </a:uFill>
                <a:hlinkClick r:id="rId10">
                  <a:extLst>
                    <a:ext uri="{A12FA001-AC4F-418D-AE19-62706E023703}">
                      <ahyp:hlinkClr val="tx"/>
                    </a:ext>
                  </a:extLst>
                </a:hlinkClick>
              </a:rPr>
              <a:t>Jack Knetsch</a:t>
            </a:r>
            <a:r>
              <a:rPr lang="en-GB" sz="1200">
                <a:solidFill>
                  <a:srgbClr val="111111"/>
                </a:solidFill>
                <a:highlight>
                  <a:srgbClr val="FFFFFF"/>
                </a:highlight>
              </a:rPr>
              <a:t> &amp; </a:t>
            </a:r>
            <a:r>
              <a:rPr lang="en-GB" sz="1200">
                <a:solidFill>
                  <a:srgbClr val="111111"/>
                </a:solidFill>
                <a:highlight>
                  <a:srgbClr val="FFFFFF"/>
                </a:highlight>
                <a:uFill>
                  <a:noFill/>
                </a:uFill>
                <a:hlinkClick r:id="rId11">
                  <a:extLst>
                    <a:ext uri="{A12FA001-AC4F-418D-AE19-62706E023703}">
                      <ahyp:hlinkClr val="tx"/>
                    </a:ext>
                  </a:extLst>
                </a:hlinkClick>
              </a:rPr>
              <a:t>Richard Thaler</a:t>
            </a:r>
            <a:r>
              <a:rPr lang="en-GB" sz="1200">
                <a:solidFill>
                  <a:srgbClr val="111111"/>
                </a:solidFill>
                <a:highlight>
                  <a:srgbClr val="FFFFFF"/>
                </a:highlight>
              </a:rPr>
              <a:t>, in which participants were given a mug and then offered the chance to sell it or trade it for an equally valued alternative (pens). They found that the amount participants required as compensation for the mug once their ownership of the mug had been established (WTA) was approximately twice as high as the amount they were willing to pay to acquire the mug (WTP).</a:t>
            </a:r>
            <a:endParaRPr sz="1200">
              <a:solidFill>
                <a:srgbClr val="11111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Theoretical Explanation of Endowment Effect using Cognitive Biases</a:t>
            </a:r>
            <a:endParaRPr/>
          </a:p>
        </p:txBody>
      </p:sp>
      <p:sp>
        <p:nvSpPr>
          <p:cNvPr id="356" name="Google Shape;356;p2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Psychological Inertia (proposed by David Gal)</a:t>
            </a:r>
            <a:endParaRPr/>
          </a:p>
          <a:p>
            <a:pPr indent="-311150" lvl="0" marL="457200" rtl="0" algn="l">
              <a:spcBef>
                <a:spcPts val="0"/>
              </a:spcBef>
              <a:spcAft>
                <a:spcPts val="0"/>
              </a:spcAft>
              <a:buSzPts val="1300"/>
              <a:buChar char="●"/>
            </a:pPr>
            <a:r>
              <a:rPr lang="en-GB"/>
              <a:t>Neoclassical Theories (Hanemann, 1991)</a:t>
            </a:r>
            <a:endParaRPr/>
          </a:p>
          <a:p>
            <a:pPr indent="-311150" lvl="0" marL="457200" rtl="0" algn="l">
              <a:spcBef>
                <a:spcPts val="0"/>
              </a:spcBef>
              <a:spcAft>
                <a:spcPts val="0"/>
              </a:spcAft>
              <a:buSzPts val="1300"/>
              <a:buChar char="●"/>
            </a:pPr>
            <a:r>
              <a:rPr lang="en-GB"/>
              <a:t>Loss Aversion and Reference-Dependence, related to Prospect Theory (</a:t>
            </a:r>
            <a:r>
              <a:rPr b="1" lang="en-GB"/>
              <a:t>Daniel Kahneman</a:t>
            </a:r>
            <a:r>
              <a:rPr lang="en-GB"/>
              <a:t> et. al.)</a:t>
            </a:r>
            <a:endParaRPr/>
          </a:p>
        </p:txBody>
      </p:sp>
      <p:pic>
        <p:nvPicPr>
          <p:cNvPr id="357" name="Google Shape;357;p25"/>
          <p:cNvPicPr preferRelativeResize="0"/>
          <p:nvPr/>
        </p:nvPicPr>
        <p:blipFill>
          <a:blip r:embed="rId3">
            <a:alphaModFix/>
          </a:blip>
          <a:stretch>
            <a:fillRect/>
          </a:stretch>
        </p:blipFill>
        <p:spPr>
          <a:xfrm>
            <a:off x="3367796" y="2701571"/>
            <a:ext cx="2902525" cy="183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5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Implications in the Real World</a:t>
            </a:r>
            <a:endParaRPr/>
          </a:p>
        </p:txBody>
      </p:sp>
      <p:sp>
        <p:nvSpPr>
          <p:cNvPr id="363" name="Google Shape;363;p26"/>
          <p:cNvSpPr txBox="1"/>
          <p:nvPr>
            <p:ph idx="1" type="body"/>
          </p:nvPr>
        </p:nvSpPr>
        <p:spPr>
          <a:xfrm>
            <a:off x="1303800" y="1589800"/>
            <a:ext cx="7030500" cy="294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11111"/>
              </a:buClr>
              <a:buSzPts val="1300"/>
              <a:buChar char="●"/>
            </a:pPr>
            <a:r>
              <a:rPr lang="en-GB">
                <a:solidFill>
                  <a:srgbClr val="111111"/>
                </a:solidFill>
              </a:rPr>
              <a:t>Endowment Effect may postulate that individual consumers have </a:t>
            </a:r>
            <a:r>
              <a:rPr b="1" lang="en-GB">
                <a:solidFill>
                  <a:srgbClr val="111111"/>
                </a:solidFill>
              </a:rPr>
              <a:t>no indifference curves</a:t>
            </a:r>
            <a:r>
              <a:rPr lang="en-GB">
                <a:solidFill>
                  <a:srgbClr val="111111"/>
                </a:solidFill>
              </a:rPr>
              <a:t> (Hovenkamp, 1991), rendering neoclassical tools of welfare analysis useless, and thus </a:t>
            </a:r>
            <a:r>
              <a:rPr b="1" lang="en-GB">
                <a:solidFill>
                  <a:srgbClr val="111111"/>
                </a:solidFill>
              </a:rPr>
              <a:t>legal courts must use WTA as a measure of value</a:t>
            </a:r>
            <a:r>
              <a:rPr lang="en-GB">
                <a:solidFill>
                  <a:srgbClr val="111111"/>
                </a:solidFill>
              </a:rPr>
              <a:t>.</a:t>
            </a:r>
            <a:endParaRPr>
              <a:solidFill>
                <a:srgbClr val="111111"/>
              </a:solidFill>
            </a:endParaRPr>
          </a:p>
          <a:p>
            <a:pPr indent="0" lvl="0" marL="457200" rtl="0" algn="l">
              <a:spcBef>
                <a:spcPts val="1200"/>
              </a:spcBef>
              <a:spcAft>
                <a:spcPts val="0"/>
              </a:spcAft>
              <a:buNone/>
            </a:pPr>
            <a:r>
              <a:t/>
            </a:r>
            <a:endParaRPr>
              <a:solidFill>
                <a:srgbClr val="111111"/>
              </a:solidFill>
            </a:endParaRPr>
          </a:p>
          <a:p>
            <a:pPr indent="-311150" lvl="0" marL="457200" rtl="0" algn="l">
              <a:spcBef>
                <a:spcPts val="1200"/>
              </a:spcBef>
              <a:spcAft>
                <a:spcPts val="0"/>
              </a:spcAft>
              <a:buClr>
                <a:srgbClr val="111111"/>
              </a:buClr>
              <a:buSzPts val="1300"/>
              <a:buChar char="●"/>
            </a:pPr>
            <a:r>
              <a:rPr lang="en-GB">
                <a:solidFill>
                  <a:srgbClr val="111111"/>
                </a:solidFill>
              </a:rPr>
              <a:t>Endowment Effect is also a possible explanation for lack of demand for </a:t>
            </a:r>
            <a:r>
              <a:rPr b="1" lang="en-GB">
                <a:solidFill>
                  <a:srgbClr val="111111"/>
                </a:solidFill>
              </a:rPr>
              <a:t>reverse mortgage </a:t>
            </a:r>
            <a:r>
              <a:rPr b="1" lang="en-GB">
                <a:solidFill>
                  <a:srgbClr val="111111"/>
                </a:solidFill>
              </a:rPr>
              <a:t>opportunities</a:t>
            </a:r>
            <a:r>
              <a:rPr lang="en-GB">
                <a:solidFill>
                  <a:srgbClr val="111111"/>
                </a:solidFill>
              </a:rPr>
              <a:t> in the United States (Huck et. al. 2005).</a:t>
            </a:r>
            <a:endParaRPr>
              <a:solidFill>
                <a:srgbClr val="11111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Daniel Kahneman’s contribution to behavioral economics has shaped the way policy-makers draft welfare, growth, and development policies, how companies market their products, and in several other ways organizations and individuals make their crucial decisions.</a:t>
            </a:r>
            <a:endParaRPr/>
          </a:p>
          <a:p>
            <a:pPr indent="0" lvl="0" marL="0" rtl="0" algn="l">
              <a:spcBef>
                <a:spcPts val="1200"/>
              </a:spcBef>
              <a:spcAft>
                <a:spcPts val="1200"/>
              </a:spcAft>
              <a:buNone/>
            </a:pPr>
            <a:r>
              <a:rPr lang="en-GB"/>
              <a:t>His work on cognitive biases is worth studying even by non-psychologists and non-economists, and has helped us understand how the human mind works.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Who is Daniel Kahneman?</a:t>
            </a:r>
            <a:endParaRPr/>
          </a:p>
        </p:txBody>
      </p:sp>
      <p:sp>
        <p:nvSpPr>
          <p:cNvPr id="284" name="Google Shape;284;p14"/>
          <p:cNvSpPr txBox="1"/>
          <p:nvPr>
            <p:ph idx="1" type="body"/>
          </p:nvPr>
        </p:nvSpPr>
        <p:spPr>
          <a:xfrm>
            <a:off x="1227600" y="1812350"/>
            <a:ext cx="7030500" cy="2871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Daniel Kahneman is an Israeli psychologist and economist primarily known for his work on </a:t>
            </a:r>
            <a:r>
              <a:rPr b="1" lang="en-GB"/>
              <a:t>psychology of judgement</a:t>
            </a:r>
            <a:r>
              <a:rPr lang="en-GB"/>
              <a:t> and </a:t>
            </a:r>
            <a:r>
              <a:rPr b="1" lang="en-GB"/>
              <a:t>human decision-making</a:t>
            </a:r>
            <a:r>
              <a:rPr lang="en-GB"/>
              <a:t>. He won the </a:t>
            </a:r>
            <a:r>
              <a:rPr b="1" lang="en-GB"/>
              <a:t>Nobel Prize</a:t>
            </a:r>
            <a:r>
              <a:rPr lang="en-GB"/>
              <a:t> in </a:t>
            </a:r>
            <a:r>
              <a:rPr b="1" lang="en-GB"/>
              <a:t>Economics</a:t>
            </a:r>
            <a:r>
              <a:rPr lang="en-GB"/>
              <a:t> in </a:t>
            </a:r>
            <a:r>
              <a:rPr b="1" lang="en-GB"/>
              <a:t>2002</a:t>
            </a:r>
            <a:r>
              <a:rPr lang="en-GB"/>
              <a:t> due to his work on </a:t>
            </a:r>
            <a:r>
              <a:rPr b="1" lang="en-GB"/>
              <a:t>Prospect Theory</a:t>
            </a:r>
            <a:r>
              <a:rPr lang="en-GB"/>
              <a:t>. </a:t>
            </a:r>
            <a:r>
              <a:rPr lang="en-GB">
                <a:solidFill>
                  <a:srgbClr val="202122"/>
                </a:solidFill>
                <a:highlight>
                  <a:srgbClr val="FFFFFF"/>
                </a:highlight>
              </a:rPr>
              <a:t>His empirical findings challenge the assumption of human rationality prevailing in modern economic theory.</a:t>
            </a:r>
            <a:r>
              <a:rPr lang="en-GB"/>
              <a:t> His work was regarded as an inspiration by </a:t>
            </a:r>
            <a:r>
              <a:rPr b="1" lang="en-GB"/>
              <a:t>Richard Thaler</a:t>
            </a:r>
            <a:r>
              <a:rPr lang="en-GB"/>
              <a:t>, the father of Behavioral Economics, to be an inspiration, and thus a precursor to modern behavioral economics.</a:t>
            </a:r>
            <a:endParaRPr/>
          </a:p>
          <a:p>
            <a:pPr indent="0" lvl="0" marL="0" rtl="0" algn="just">
              <a:spcBef>
                <a:spcPts val="1200"/>
              </a:spcBef>
              <a:spcAft>
                <a:spcPts val="0"/>
              </a:spcAft>
              <a:buNone/>
            </a:pPr>
            <a:r>
              <a:rPr lang="en-GB"/>
              <a:t>He is currently Professor Emeritus of Psychology and Public Affairs at Princeton University’s Princeton School of Public and International Affairs.</a:t>
            </a:r>
            <a:endParaRPr/>
          </a:p>
          <a:p>
            <a:pPr indent="0" lvl="0" marL="0" rtl="0" algn="just">
              <a:spcBef>
                <a:spcPts val="1200"/>
              </a:spcBef>
              <a:spcAft>
                <a:spcPts val="1200"/>
              </a:spcAft>
              <a:buNone/>
            </a:pPr>
            <a:r>
              <a:rPr lang="en-GB"/>
              <a:t>Kahneman never regarded himself as an economist, but his contribution to modern heterodox economic theory is unquestionably important.</a:t>
            </a:r>
            <a:endParaRPr/>
          </a:p>
        </p:txBody>
      </p:sp>
      <p:pic>
        <p:nvPicPr>
          <p:cNvPr id="285" name="Google Shape;285;p14"/>
          <p:cNvPicPr preferRelativeResize="0"/>
          <p:nvPr/>
        </p:nvPicPr>
        <p:blipFill>
          <a:blip r:embed="rId3">
            <a:alphaModFix/>
          </a:blip>
          <a:stretch>
            <a:fillRect/>
          </a:stretch>
        </p:blipFill>
        <p:spPr>
          <a:xfrm>
            <a:off x="7419500" y="0"/>
            <a:ext cx="1724500" cy="1746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Precursor to Kahneman’s Work: </a:t>
            </a:r>
            <a:r>
              <a:rPr lang="en-GB"/>
              <a:t>Utility</a:t>
            </a:r>
            <a:r>
              <a:rPr lang="en-GB"/>
              <a:t> Theory</a:t>
            </a:r>
            <a:endParaRPr/>
          </a:p>
        </p:txBody>
      </p:sp>
      <p:sp>
        <p:nvSpPr>
          <p:cNvPr id="291" name="Google Shape;291;p15"/>
          <p:cNvSpPr txBox="1"/>
          <p:nvPr>
            <p:ph idx="1" type="body"/>
          </p:nvPr>
        </p:nvSpPr>
        <p:spPr>
          <a:xfrm>
            <a:off x="483375" y="2000575"/>
            <a:ext cx="5722500" cy="25416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GB" sz="1400"/>
              <a:t>Utility theory was proposed by Swiss mathematician </a:t>
            </a:r>
            <a:r>
              <a:rPr b="1" lang="en-GB" sz="1400"/>
              <a:t>Daniel B</a:t>
            </a:r>
            <a:r>
              <a:rPr b="1" lang="en-GB" sz="1400"/>
              <a:t>ernoulli</a:t>
            </a:r>
            <a:r>
              <a:rPr lang="en-GB" sz="1400"/>
              <a:t> in 1738.</a:t>
            </a:r>
            <a:endParaRPr sz="1400"/>
          </a:p>
          <a:p>
            <a:pPr indent="-317500" lvl="0" marL="457200" rtl="0" algn="l">
              <a:lnSpc>
                <a:spcPct val="105000"/>
              </a:lnSpc>
              <a:spcBef>
                <a:spcPts val="0"/>
              </a:spcBef>
              <a:spcAft>
                <a:spcPts val="0"/>
              </a:spcAft>
              <a:buSzPts val="1400"/>
              <a:buChar char="●"/>
            </a:pPr>
            <a:r>
              <a:rPr lang="en-GB" sz="1400"/>
              <a:t>It </a:t>
            </a:r>
            <a:r>
              <a:rPr lang="en-GB" sz="1400"/>
              <a:t>postulated in economics to explain behavior of individuals based on the premise people can consistently order rank their choices depending upon their preferences.</a:t>
            </a:r>
            <a:endParaRPr sz="1400"/>
          </a:p>
          <a:p>
            <a:pPr indent="-317500" lvl="0" marL="457200" rtl="0" algn="l">
              <a:lnSpc>
                <a:spcPct val="105000"/>
              </a:lnSpc>
              <a:spcBef>
                <a:spcPts val="0"/>
              </a:spcBef>
              <a:spcAft>
                <a:spcPts val="0"/>
              </a:spcAft>
              <a:buSzPts val="1400"/>
              <a:buChar char="●"/>
            </a:pPr>
            <a:r>
              <a:rPr lang="en-GB" sz="1400"/>
              <a:t>It explains why people are most risk </a:t>
            </a:r>
            <a:r>
              <a:rPr lang="en-GB" sz="1400"/>
              <a:t>averse</a:t>
            </a:r>
            <a:r>
              <a:rPr lang="en-GB" sz="1400"/>
              <a:t> when it comes to make </a:t>
            </a:r>
            <a:r>
              <a:rPr lang="en-GB" sz="1400"/>
              <a:t>decision</a:t>
            </a:r>
            <a:r>
              <a:rPr lang="en-GB" sz="1400"/>
              <a:t> that could result in loss </a:t>
            </a:r>
            <a:r>
              <a:rPr lang="en-GB" sz="1400"/>
              <a:t>especially</a:t>
            </a:r>
            <a:r>
              <a:rPr lang="en-GB" sz="1400"/>
              <a:t> in situation such as gambling.</a:t>
            </a:r>
            <a:endParaRPr sz="1400"/>
          </a:p>
          <a:p>
            <a:pPr indent="-317500" lvl="0" marL="457200" rtl="0" algn="l">
              <a:lnSpc>
                <a:spcPct val="105000"/>
              </a:lnSpc>
              <a:spcBef>
                <a:spcPts val="0"/>
              </a:spcBef>
              <a:spcAft>
                <a:spcPts val="0"/>
              </a:spcAft>
              <a:buSzPts val="1400"/>
              <a:buChar char="●"/>
            </a:pPr>
            <a:r>
              <a:rPr lang="en-GB" sz="1400">
                <a:solidFill>
                  <a:srgbClr val="3A3A3A"/>
                </a:solidFill>
                <a:highlight>
                  <a:srgbClr val="FFFFFF"/>
                </a:highlight>
                <a:latin typeface="Arial"/>
                <a:ea typeface="Arial"/>
                <a:cs typeface="Arial"/>
                <a:sym typeface="Arial"/>
              </a:rPr>
              <a:t>It assumes individuals will choose the outcome which gives maximum utility given the probability of outcomes.</a:t>
            </a:r>
            <a:endParaRPr sz="1400">
              <a:solidFill>
                <a:srgbClr val="3A3A3A"/>
              </a:solidFill>
              <a:highlight>
                <a:srgbClr val="FFFFFF"/>
              </a:highlight>
              <a:latin typeface="Arial"/>
              <a:ea typeface="Arial"/>
              <a:cs typeface="Arial"/>
              <a:sym typeface="Arial"/>
            </a:endParaRPr>
          </a:p>
          <a:p>
            <a:pPr indent="0" lvl="0" marL="457200" rtl="0" algn="l">
              <a:lnSpc>
                <a:spcPct val="105000"/>
              </a:lnSpc>
              <a:spcBef>
                <a:spcPts val="1200"/>
              </a:spcBef>
              <a:spcAft>
                <a:spcPts val="0"/>
              </a:spcAft>
              <a:buNone/>
            </a:pPr>
            <a:r>
              <a:t/>
            </a:r>
            <a:endParaRPr sz="1400">
              <a:solidFill>
                <a:srgbClr val="3A3A3A"/>
              </a:solidFill>
              <a:highlight>
                <a:srgbClr val="FFFFFF"/>
              </a:highlight>
              <a:latin typeface="Arial"/>
              <a:ea typeface="Arial"/>
              <a:cs typeface="Arial"/>
              <a:sym typeface="Arial"/>
            </a:endParaRPr>
          </a:p>
          <a:p>
            <a:pPr indent="0" lvl="0" marL="0" rtl="0" algn="l">
              <a:lnSpc>
                <a:spcPct val="105000"/>
              </a:lnSpc>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6610450" y="1597874"/>
            <a:ext cx="2267549" cy="2624300"/>
          </a:xfrm>
          <a:prstGeom prst="rect">
            <a:avLst/>
          </a:prstGeom>
          <a:noFill/>
          <a:ln>
            <a:noFill/>
          </a:ln>
        </p:spPr>
      </p:pic>
      <p:sp>
        <p:nvSpPr>
          <p:cNvPr id="293" name="Google Shape;293;p15"/>
          <p:cNvSpPr txBox="1"/>
          <p:nvPr/>
        </p:nvSpPr>
        <p:spPr>
          <a:xfrm>
            <a:off x="7057350" y="4246375"/>
            <a:ext cx="17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Nunito"/>
                <a:ea typeface="Nunito"/>
                <a:cs typeface="Nunito"/>
                <a:sym typeface="Nunito"/>
              </a:rPr>
              <a:t>Daniel Bernoulli</a:t>
            </a:r>
            <a:endParaRPr b="1">
              <a:latin typeface="Nunito"/>
              <a:ea typeface="Nunito"/>
              <a:cs typeface="Nunito"/>
              <a:sym typeface="Nunito"/>
            </a:endParaRPr>
          </a:p>
          <a:p>
            <a:pPr indent="0" lvl="0" marL="0" rtl="0" algn="l">
              <a:spcBef>
                <a:spcPts val="0"/>
              </a:spcBef>
              <a:spcAft>
                <a:spcPts val="0"/>
              </a:spcAft>
              <a:buNone/>
            </a:pPr>
            <a:r>
              <a:rPr b="1" lang="en-GB">
                <a:latin typeface="Nunito"/>
                <a:ea typeface="Nunito"/>
                <a:cs typeface="Nunito"/>
                <a:sym typeface="Nunito"/>
              </a:rPr>
              <a:t>  (1700-1782)</a:t>
            </a:r>
            <a:endParaRPr b="1">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Assumptions</a:t>
            </a:r>
            <a:endParaRPr/>
          </a:p>
        </p:txBody>
      </p:sp>
      <p:sp>
        <p:nvSpPr>
          <p:cNvPr id="299" name="Google Shape;299;p16"/>
          <p:cNvSpPr txBox="1"/>
          <p:nvPr>
            <p:ph idx="1" type="body"/>
          </p:nvPr>
        </p:nvSpPr>
        <p:spPr>
          <a:xfrm>
            <a:off x="912825" y="1364075"/>
            <a:ext cx="7030500" cy="3397200"/>
          </a:xfrm>
          <a:prstGeom prst="rect">
            <a:avLst/>
          </a:prstGeom>
        </p:spPr>
        <p:txBody>
          <a:bodyPr anchorCtr="0" anchor="t" bIns="91425" lIns="91425" spcFirstLastPara="1" rIns="91425" wrap="square" tIns="91425">
            <a:normAutofit lnSpcReduction="20000"/>
          </a:bodyPr>
          <a:lstStyle/>
          <a:p>
            <a:pPr indent="-323850" lvl="0" marL="457200" rtl="0" algn="l">
              <a:lnSpc>
                <a:spcPct val="110000"/>
              </a:lnSpc>
              <a:spcBef>
                <a:spcPts val="0"/>
              </a:spcBef>
              <a:spcAft>
                <a:spcPts val="0"/>
              </a:spcAft>
              <a:buSzPts val="1500"/>
              <a:buChar char="●"/>
            </a:pPr>
            <a:r>
              <a:rPr b="1" lang="en-GB" sz="1250">
                <a:solidFill>
                  <a:srgbClr val="333333"/>
                </a:solidFill>
                <a:latin typeface="Georgia"/>
                <a:ea typeface="Georgia"/>
                <a:cs typeface="Georgia"/>
                <a:sym typeface="Georgia"/>
              </a:rPr>
              <a:t>Completeness:</a:t>
            </a:r>
            <a:r>
              <a:rPr lang="en-GB" sz="1250">
                <a:solidFill>
                  <a:srgbClr val="333333"/>
                </a:solidFill>
                <a:latin typeface="Georgia"/>
                <a:ea typeface="Georgia"/>
                <a:cs typeface="Georgia"/>
                <a:sym typeface="Georgia"/>
              </a:rPr>
              <a:t> Individuals can rank order all possible bundles. Rank ordering implies that the theory assumes that, no matter how many combinations of consumption bundles are placed in front of the individual, each individual can always rank them in some order based on preferences.mathematically this property  is called </a:t>
            </a:r>
            <a:r>
              <a:rPr lang="en-GB" sz="1250">
                <a:solidFill>
                  <a:srgbClr val="333333"/>
                </a:solidFill>
                <a:latin typeface="Georgia"/>
                <a:ea typeface="Georgia"/>
                <a:cs typeface="Georgia"/>
                <a:sym typeface="Georgia"/>
              </a:rPr>
              <a:t>completeness</a:t>
            </a:r>
            <a:r>
              <a:rPr lang="en-GB" sz="1250">
                <a:solidFill>
                  <a:srgbClr val="333333"/>
                </a:solidFill>
                <a:latin typeface="Georgia"/>
                <a:ea typeface="Georgia"/>
                <a:cs typeface="Georgia"/>
                <a:sym typeface="Georgia"/>
              </a:rPr>
              <a:t>.</a:t>
            </a:r>
            <a:endParaRPr sz="1250">
              <a:solidFill>
                <a:srgbClr val="333333"/>
              </a:solidFill>
              <a:latin typeface="Georgia"/>
              <a:ea typeface="Georgia"/>
              <a:cs typeface="Georgia"/>
              <a:sym typeface="Georgia"/>
            </a:endParaRPr>
          </a:p>
          <a:p>
            <a:pPr indent="0" lvl="0" marL="457200" rtl="0" algn="l">
              <a:lnSpc>
                <a:spcPct val="110000"/>
              </a:lnSpc>
              <a:spcBef>
                <a:spcPts val="0"/>
              </a:spcBef>
              <a:spcAft>
                <a:spcPts val="0"/>
              </a:spcAft>
              <a:buNone/>
            </a:pPr>
            <a:r>
              <a:t/>
            </a:r>
            <a:endParaRPr sz="1250">
              <a:solidFill>
                <a:srgbClr val="333333"/>
              </a:solidFill>
              <a:latin typeface="Georgia"/>
              <a:ea typeface="Georgia"/>
              <a:cs typeface="Georgia"/>
              <a:sym typeface="Georgia"/>
            </a:endParaRPr>
          </a:p>
          <a:p>
            <a:pPr indent="-323850" lvl="0" marL="457200" rtl="0" algn="l">
              <a:lnSpc>
                <a:spcPct val="110000"/>
              </a:lnSpc>
              <a:spcBef>
                <a:spcPts val="0"/>
              </a:spcBef>
              <a:spcAft>
                <a:spcPts val="0"/>
              </a:spcAft>
              <a:buSzPts val="1500"/>
              <a:buChar char="●"/>
            </a:pPr>
            <a:r>
              <a:rPr b="1" lang="en-GB" sz="1250">
                <a:solidFill>
                  <a:srgbClr val="333333"/>
                </a:solidFill>
                <a:latin typeface="Georgia"/>
                <a:ea typeface="Georgia"/>
                <a:cs typeface="Georgia"/>
                <a:sym typeface="Georgia"/>
              </a:rPr>
              <a:t>More-is-better:</a:t>
            </a:r>
            <a:r>
              <a:rPr lang="en-GB" sz="1250">
                <a:solidFill>
                  <a:srgbClr val="333333"/>
                </a:solidFill>
                <a:latin typeface="Georgia"/>
                <a:ea typeface="Georgia"/>
                <a:cs typeface="Georgia"/>
                <a:sym typeface="Georgia"/>
              </a:rPr>
              <a:t> Assume if an individual prefers consumption of choice A of goods to choice B. Then if he is offered another choice, which contains more of everything in choice A.  Then more-is-better assumption says that individuals prefer new choice to choice A , which in turn is preferred to B , but also choice A itself.</a:t>
            </a:r>
            <a:endParaRPr sz="1250">
              <a:solidFill>
                <a:srgbClr val="333333"/>
              </a:solidFill>
              <a:latin typeface="Georgia"/>
              <a:ea typeface="Georgia"/>
              <a:cs typeface="Georgia"/>
              <a:sym typeface="Georgia"/>
            </a:endParaRPr>
          </a:p>
          <a:p>
            <a:pPr indent="0" lvl="0" marL="457200" rtl="0" algn="l">
              <a:lnSpc>
                <a:spcPct val="110000"/>
              </a:lnSpc>
              <a:spcBef>
                <a:spcPts val="0"/>
              </a:spcBef>
              <a:spcAft>
                <a:spcPts val="0"/>
              </a:spcAft>
              <a:buNone/>
            </a:pPr>
            <a:r>
              <a:rPr lang="en-GB" sz="1050">
                <a:solidFill>
                  <a:srgbClr val="333333"/>
                </a:solidFill>
                <a:latin typeface="Georgia"/>
                <a:ea typeface="Georgia"/>
                <a:cs typeface="Georgia"/>
                <a:sym typeface="Georgia"/>
              </a:rPr>
              <a:t> </a:t>
            </a:r>
            <a:endParaRPr sz="1050">
              <a:solidFill>
                <a:srgbClr val="333333"/>
              </a:solidFill>
              <a:latin typeface="Georgia"/>
              <a:ea typeface="Georgia"/>
              <a:cs typeface="Georgia"/>
              <a:sym typeface="Georgia"/>
            </a:endParaRPr>
          </a:p>
          <a:p>
            <a:pPr indent="-307975" lvl="0" marL="457200" rtl="0" algn="l">
              <a:lnSpc>
                <a:spcPct val="110000"/>
              </a:lnSpc>
              <a:spcBef>
                <a:spcPts val="0"/>
              </a:spcBef>
              <a:spcAft>
                <a:spcPts val="0"/>
              </a:spcAft>
              <a:buClr>
                <a:srgbClr val="333333"/>
              </a:buClr>
              <a:buSzPts val="1250"/>
              <a:buFont typeface="Georgia"/>
              <a:buChar char="●"/>
            </a:pPr>
            <a:r>
              <a:rPr b="1" lang="en-GB" sz="1250">
                <a:solidFill>
                  <a:srgbClr val="333333"/>
                </a:solidFill>
                <a:latin typeface="Georgia"/>
                <a:ea typeface="Georgia"/>
                <a:cs typeface="Georgia"/>
                <a:sym typeface="Georgia"/>
              </a:rPr>
              <a:t>Mix-is-better:</a:t>
            </a:r>
            <a:r>
              <a:rPr lang="en-GB" sz="1250">
                <a:solidFill>
                  <a:srgbClr val="333333"/>
                </a:solidFill>
                <a:latin typeface="Georgia"/>
                <a:ea typeface="Georgia"/>
                <a:cs typeface="Georgia"/>
                <a:sym typeface="Georgia"/>
              </a:rPr>
              <a:t> Suppose an individual is indifferent between two choices. Thus, either choice by itself is not preferred over the other. The </a:t>
            </a:r>
            <a:r>
              <a:rPr lang="en-GB" sz="1250">
                <a:solidFill>
                  <a:srgbClr val="111111"/>
                </a:solidFill>
                <a:latin typeface="Georgia"/>
                <a:ea typeface="Georgia"/>
                <a:cs typeface="Georgia"/>
                <a:sym typeface="Georgia"/>
              </a:rPr>
              <a:t>“mix-is-better” assumption</a:t>
            </a:r>
            <a:r>
              <a:rPr lang="en-GB" sz="1250">
                <a:solidFill>
                  <a:srgbClr val="333333"/>
                </a:solidFill>
                <a:latin typeface="Georgia"/>
                <a:ea typeface="Georgia"/>
                <a:cs typeface="Georgia"/>
                <a:sym typeface="Georgia"/>
              </a:rPr>
              <a:t> about preferences says that a mix of the two will be preferred to both stand-alone choices.</a:t>
            </a:r>
            <a:endParaRPr sz="1250">
              <a:solidFill>
                <a:srgbClr val="333333"/>
              </a:solidFill>
              <a:latin typeface="Georgia"/>
              <a:ea typeface="Georgia"/>
              <a:cs typeface="Georgia"/>
              <a:sym typeface="Georgia"/>
            </a:endParaRPr>
          </a:p>
          <a:p>
            <a:pPr indent="0" lvl="0" marL="457200" rtl="0" algn="l">
              <a:lnSpc>
                <a:spcPct val="110000"/>
              </a:lnSpc>
              <a:spcBef>
                <a:spcPts val="0"/>
              </a:spcBef>
              <a:spcAft>
                <a:spcPts val="0"/>
              </a:spcAft>
              <a:buNone/>
            </a:pPr>
            <a:r>
              <a:t/>
            </a:r>
            <a:endParaRPr sz="1250">
              <a:solidFill>
                <a:srgbClr val="333333"/>
              </a:solidFill>
              <a:latin typeface="Georgia"/>
              <a:ea typeface="Georgia"/>
              <a:cs typeface="Georgia"/>
              <a:sym typeface="Georgia"/>
            </a:endParaRPr>
          </a:p>
          <a:p>
            <a:pPr indent="-304800" lvl="0" marL="457200" rtl="0" algn="l">
              <a:lnSpc>
                <a:spcPct val="110000"/>
              </a:lnSpc>
              <a:spcBef>
                <a:spcPts val="0"/>
              </a:spcBef>
              <a:spcAft>
                <a:spcPts val="0"/>
              </a:spcAft>
              <a:buClr>
                <a:srgbClr val="333333"/>
              </a:buClr>
              <a:buSzPts val="1200"/>
              <a:buFont typeface="Georgia"/>
              <a:buChar char="●"/>
            </a:pPr>
            <a:r>
              <a:rPr b="1" lang="en-GB" sz="1200">
                <a:solidFill>
                  <a:srgbClr val="333333"/>
                </a:solidFill>
                <a:latin typeface="Georgia"/>
                <a:ea typeface="Georgia"/>
                <a:cs typeface="Georgia"/>
                <a:sym typeface="Georgia"/>
              </a:rPr>
              <a:t>Rationality:</a:t>
            </a:r>
            <a:r>
              <a:rPr lang="en-GB" sz="1200">
                <a:solidFill>
                  <a:srgbClr val="333333"/>
                </a:solidFill>
                <a:latin typeface="Georgia"/>
                <a:ea typeface="Georgia"/>
                <a:cs typeface="Georgia"/>
                <a:sym typeface="Georgia"/>
              </a:rPr>
              <a:t> This is the most important and controversial assumption that underlies all of utility theory. Under this assumption , individuals’ preferences avoid any kind of circularity; that is, if choice A  is preferred to B, and B  is preferred C, then A is also preferred to C. Under no circumstances will the individual prefer C to A.</a:t>
            </a:r>
            <a:endParaRPr sz="1200">
              <a:solidFill>
                <a:srgbClr val="333333"/>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a:t>
            </a:r>
            <a:r>
              <a:rPr lang="en-GB"/>
              <a:t>Utility</a:t>
            </a:r>
            <a:r>
              <a:rPr lang="en-GB"/>
              <a:t> </a:t>
            </a:r>
            <a:r>
              <a:rPr lang="en-GB"/>
              <a:t>theory</a:t>
            </a:r>
            <a:r>
              <a:rPr lang="en-GB"/>
              <a:t> fails ?</a:t>
            </a:r>
            <a:endParaRPr/>
          </a:p>
        </p:txBody>
      </p:sp>
      <p:sp>
        <p:nvSpPr>
          <p:cNvPr id="305" name="Google Shape;305;p17"/>
          <p:cNvSpPr txBox="1"/>
          <p:nvPr>
            <p:ph idx="1" type="body"/>
          </p:nvPr>
        </p:nvSpPr>
        <p:spPr>
          <a:xfrm>
            <a:off x="624750" y="1266625"/>
            <a:ext cx="7894500" cy="4034700"/>
          </a:xfrm>
          <a:prstGeom prst="rect">
            <a:avLst/>
          </a:prstGeom>
        </p:spPr>
        <p:txBody>
          <a:bodyPr anchorCtr="0" anchor="t" bIns="91425" lIns="91425" spcFirstLastPara="1" rIns="91425" wrap="square" tIns="91425">
            <a:spAutoFit/>
          </a:bodyPr>
          <a:lstStyle/>
          <a:p>
            <a:pPr indent="-298450" lvl="0" marL="457200" rtl="0" algn="l">
              <a:lnSpc>
                <a:spcPct val="130000"/>
              </a:lnSpc>
              <a:spcBef>
                <a:spcPts val="0"/>
              </a:spcBef>
              <a:spcAft>
                <a:spcPts val="0"/>
              </a:spcAft>
              <a:buSzPts val="1100"/>
              <a:buChar char="●"/>
            </a:pPr>
            <a:r>
              <a:rPr lang="en-GB" sz="1100"/>
              <a:t>Utility theory basically suggests that people make decisions based on a perfectly rational evaluation of all the potential gains and losses that are associated with that decision.</a:t>
            </a:r>
            <a:endParaRPr sz="1100"/>
          </a:p>
          <a:p>
            <a:pPr indent="-298450" lvl="0" marL="457200" rtl="0" algn="l">
              <a:lnSpc>
                <a:spcPct val="130000"/>
              </a:lnSpc>
              <a:spcBef>
                <a:spcPts val="1000"/>
              </a:spcBef>
              <a:spcAft>
                <a:spcPts val="0"/>
              </a:spcAft>
              <a:buClr>
                <a:srgbClr val="3A3A3A"/>
              </a:buClr>
              <a:buSzPts val="1100"/>
              <a:buChar char="●"/>
            </a:pPr>
            <a:r>
              <a:rPr lang="en-GB" sz="1100">
                <a:solidFill>
                  <a:srgbClr val="3A3A3A"/>
                </a:solidFill>
                <a:highlight>
                  <a:srgbClr val="FFFFFF"/>
                </a:highlight>
              </a:rPr>
              <a:t>For example - the utility of getting an extra $500 when your wealth is $1 million is the difference between the utility of $500 and the utility of $1 million. And if you own the larger amount,the disutility of losing $500 is again the difference between the utilities of the two states of wealth.</a:t>
            </a:r>
            <a:endParaRPr sz="1100">
              <a:solidFill>
                <a:srgbClr val="3A3A3A"/>
              </a:solidFill>
              <a:highlight>
                <a:srgbClr val="FFFFFF"/>
              </a:highlight>
            </a:endParaRPr>
          </a:p>
          <a:p>
            <a:pPr indent="-298450" lvl="0" marL="457200" rtl="0" algn="l">
              <a:lnSpc>
                <a:spcPct val="130000"/>
              </a:lnSpc>
              <a:spcBef>
                <a:spcPts val="1000"/>
              </a:spcBef>
              <a:spcAft>
                <a:spcPts val="0"/>
              </a:spcAft>
              <a:buSzPts val="1100"/>
              <a:buChar char="●"/>
            </a:pPr>
            <a:r>
              <a:rPr lang="en-GB" sz="1100"/>
              <a:t>In this theory, the utilities of gains and losses are allowed to differ only in their sign (+ or –). There is no way to represent the fact that the disutility of losing $500 could be greater than the utility of winning the same amount—though of course it is.</a:t>
            </a:r>
            <a:endParaRPr sz="1100"/>
          </a:p>
          <a:p>
            <a:pPr indent="-298450" lvl="0" marL="457200" rtl="0" algn="l">
              <a:lnSpc>
                <a:spcPct val="130000"/>
              </a:lnSpc>
              <a:spcBef>
                <a:spcPts val="1000"/>
              </a:spcBef>
              <a:spcAft>
                <a:spcPts val="0"/>
              </a:spcAft>
              <a:buSzPts val="1100"/>
              <a:buChar char="●"/>
            </a:pPr>
            <a:r>
              <a:rPr lang="en-GB" sz="1100"/>
              <a:t>Possible differences between gains and losses were neither expected nor studied in this theory. The distinction between gains and losses was assumed not to matter, so there was no point in examining it.</a:t>
            </a:r>
            <a:endParaRPr sz="1100"/>
          </a:p>
          <a:p>
            <a:pPr indent="-298450" lvl="0" marL="457200" rtl="0" algn="l">
              <a:lnSpc>
                <a:spcPct val="130000"/>
              </a:lnSpc>
              <a:spcBef>
                <a:spcPts val="1000"/>
              </a:spcBef>
              <a:spcAft>
                <a:spcPts val="0"/>
              </a:spcAft>
              <a:buSzPts val="1100"/>
              <a:buChar char="●"/>
            </a:pPr>
            <a:r>
              <a:rPr lang="en-GB" sz="1100">
                <a:solidFill>
                  <a:srgbClr val="111111"/>
                </a:solidFill>
              </a:rPr>
              <a:t>Losses and gains are valued differently, and thus individuals make decisions based on perceived gains instead of perceived losses</a:t>
            </a:r>
            <a:r>
              <a:rPr lang="en-GB" sz="1100">
                <a:solidFill>
                  <a:srgbClr val="111111"/>
                </a:solidFill>
                <a:highlight>
                  <a:srgbClr val="FFFFFF"/>
                </a:highlight>
              </a:rPr>
              <a:t>.This utility theory does not take account this fact, so new Prospect theory was developed which take account this fact.</a:t>
            </a:r>
            <a:endParaRPr sz="1100"/>
          </a:p>
          <a:p>
            <a:pPr indent="0" lvl="0" marL="457200" rtl="0" algn="l">
              <a:lnSpc>
                <a:spcPct val="95000"/>
              </a:lnSpc>
              <a:spcBef>
                <a:spcPts val="0"/>
              </a:spcBef>
              <a:spcAft>
                <a:spcPts val="0"/>
              </a:spcAft>
              <a:buSzPts val="275"/>
              <a:buNone/>
            </a:pPr>
            <a:r>
              <a:t/>
            </a:r>
            <a:endParaRPr sz="1100"/>
          </a:p>
          <a:p>
            <a:pPr indent="0" lvl="0" marL="457200" rtl="0" algn="l">
              <a:lnSpc>
                <a:spcPct val="95000"/>
              </a:lnSpc>
              <a:spcBef>
                <a:spcPts val="1200"/>
              </a:spcBef>
              <a:spcAft>
                <a:spcPts val="1200"/>
              </a:spcAft>
              <a:buSzPts val="275"/>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Cognitive Bias</a:t>
            </a:r>
            <a:endParaRPr/>
          </a:p>
        </p:txBody>
      </p:sp>
      <p:sp>
        <p:nvSpPr>
          <p:cNvPr id="311" name="Google Shape;311;p18"/>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According to Daniel Kahneman, cognitive bias is a systematic error in thinking that impacts one’s choices and judgments. Our brain absorbs lot of information during a day. Some of this information we consciously think about. But as the conscious part of the brain can only be focused one thing at a time, our brain is looking for shortcuts to helps us make decisions. These shortcuts are called heuristics . These heuristics often fail to produce a correct judgment, and the result is cognitive biases.</a:t>
            </a:r>
            <a:endParaRPr/>
          </a:p>
          <a:p>
            <a:pPr indent="0" lvl="0" marL="0" rtl="0" algn="l">
              <a:spcBef>
                <a:spcPts val="1200"/>
              </a:spcBef>
              <a:spcAft>
                <a:spcPts val="0"/>
              </a:spcAft>
              <a:buNone/>
            </a:pPr>
            <a:r>
              <a:rPr lang="en-GB"/>
              <a:t>Some signs that you might be influenced by some type of cognitive bias include: only paying attention to news stories that confirm your opinions (confirmation bias), blaming outside factors when things don’t go your way (self-serving bias). Attributing other people’s success to luck, but taking personal credit for your own accomplishments.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618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Cognitive Bias</a:t>
            </a:r>
            <a:endParaRPr/>
          </a:p>
        </p:txBody>
      </p:sp>
      <p:sp>
        <p:nvSpPr>
          <p:cNvPr id="317" name="Google Shape;317;p19"/>
          <p:cNvSpPr txBox="1"/>
          <p:nvPr>
            <p:ph idx="1" type="body"/>
          </p:nvPr>
        </p:nvSpPr>
        <p:spPr>
          <a:xfrm>
            <a:off x="1058325" y="1617375"/>
            <a:ext cx="3673800" cy="27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t>Priming Bias: </a:t>
            </a:r>
            <a:endParaRPr b="1"/>
          </a:p>
          <a:p>
            <a:pPr indent="0" lvl="0" marL="0" rtl="0" algn="l">
              <a:spcBef>
                <a:spcPts val="1200"/>
              </a:spcBef>
              <a:spcAft>
                <a:spcPts val="0"/>
              </a:spcAft>
              <a:buNone/>
            </a:pPr>
            <a:r>
              <a:rPr lang="en-GB" sz="1191"/>
              <a:t>Tendency to be influenced by the first presentation of an issue to create our preconceived idea of it, which we </a:t>
            </a:r>
            <a:r>
              <a:rPr lang="en-GB" sz="1191"/>
              <a:t>then</a:t>
            </a:r>
            <a:r>
              <a:rPr lang="en-GB" sz="1191"/>
              <a:t> can adjust with later information.</a:t>
            </a:r>
            <a:endParaRPr sz="1191"/>
          </a:p>
          <a:p>
            <a:pPr indent="0" lvl="0" marL="0" rtl="0" algn="l">
              <a:spcBef>
                <a:spcPts val="1200"/>
              </a:spcBef>
              <a:spcAft>
                <a:spcPts val="0"/>
              </a:spcAft>
              <a:buNone/>
            </a:pPr>
            <a:r>
              <a:rPr lang="en-GB" sz="1191"/>
              <a:t>For example, the word NURSE is recognized more quickly </a:t>
            </a:r>
            <a:r>
              <a:rPr lang="en-GB" sz="1191"/>
              <a:t>following</a:t>
            </a:r>
            <a:r>
              <a:rPr lang="en-GB" sz="1191"/>
              <a:t> the word DOCTOR than following the word BREAD.</a:t>
            </a:r>
            <a:endParaRPr sz="1191"/>
          </a:p>
          <a:p>
            <a:pPr indent="0" lvl="0" marL="0" rtl="0" algn="l">
              <a:spcBef>
                <a:spcPts val="1200"/>
              </a:spcBef>
              <a:spcAft>
                <a:spcPts val="1200"/>
              </a:spcAft>
              <a:buNone/>
            </a:pPr>
            <a:r>
              <a:t/>
            </a:r>
            <a:endParaRPr b="1"/>
          </a:p>
        </p:txBody>
      </p:sp>
      <p:sp>
        <p:nvSpPr>
          <p:cNvPr id="318" name="Google Shape;318;p19"/>
          <p:cNvSpPr txBox="1"/>
          <p:nvPr>
            <p:ph idx="2" type="body"/>
          </p:nvPr>
        </p:nvSpPr>
        <p:spPr>
          <a:xfrm>
            <a:off x="4638600" y="1617375"/>
            <a:ext cx="4056000" cy="3153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GB" sz="4209"/>
              <a:t>Framing Bias:</a:t>
            </a:r>
            <a:endParaRPr b="1" sz="4209"/>
          </a:p>
          <a:p>
            <a:pPr indent="0" lvl="0" marL="0" rtl="0" algn="l">
              <a:spcBef>
                <a:spcPts val="1200"/>
              </a:spcBef>
              <a:spcAft>
                <a:spcPts val="0"/>
              </a:spcAft>
              <a:buNone/>
            </a:pPr>
            <a:r>
              <a:rPr lang="en-GB" sz="2000">
                <a:solidFill>
                  <a:srgbClr val="202122"/>
                </a:solidFill>
                <a:highlight>
                  <a:srgbClr val="FFFFFF"/>
                </a:highlight>
              </a:rPr>
              <a:t>The framing effect is a cognitive bias where people decide on options based on whether the options are presented with positive or negative connotations; e.g. as a loss or as a gain. People tend to risk when a </a:t>
            </a:r>
            <a:r>
              <a:rPr lang="en-GB" sz="2000">
                <a:solidFill>
                  <a:srgbClr val="202122"/>
                </a:solidFill>
                <a:highlight>
                  <a:srgbClr val="FFFFFF"/>
                </a:highlight>
              </a:rPr>
              <a:t>positive</a:t>
            </a:r>
            <a:r>
              <a:rPr lang="en-GB" sz="2000">
                <a:solidFill>
                  <a:srgbClr val="202122"/>
                </a:solidFill>
                <a:highlight>
                  <a:srgbClr val="FFFFFF"/>
                </a:highlight>
              </a:rPr>
              <a:t> frame is </a:t>
            </a:r>
            <a:r>
              <a:rPr lang="en-GB" sz="2000">
                <a:solidFill>
                  <a:srgbClr val="202122"/>
                </a:solidFill>
                <a:highlight>
                  <a:srgbClr val="FFFFFF"/>
                </a:highlight>
              </a:rPr>
              <a:t>presented</a:t>
            </a:r>
            <a:r>
              <a:rPr lang="en-GB" sz="2000">
                <a:solidFill>
                  <a:srgbClr val="202122"/>
                </a:solidFill>
                <a:highlight>
                  <a:srgbClr val="FFFFFF"/>
                </a:highlight>
              </a:rPr>
              <a:t> but seek risks when a negative frame is presented.</a:t>
            </a:r>
            <a:endParaRPr sz="2000">
              <a:solidFill>
                <a:srgbClr val="202122"/>
              </a:solidFill>
              <a:highlight>
                <a:srgbClr val="FFFFFF"/>
              </a:highlight>
            </a:endParaRPr>
          </a:p>
          <a:p>
            <a:pPr indent="0" lvl="0" marL="0" rtl="0" algn="l">
              <a:spcBef>
                <a:spcPts val="1200"/>
              </a:spcBef>
              <a:spcAft>
                <a:spcPts val="0"/>
              </a:spcAft>
              <a:buNone/>
            </a:pPr>
            <a:r>
              <a:rPr lang="en-GB" sz="2000">
                <a:solidFill>
                  <a:srgbClr val="202122"/>
                </a:solidFill>
                <a:highlight>
                  <a:srgbClr val="FFFFFF"/>
                </a:highlight>
              </a:rPr>
              <a:t>For example, take two yogurt pots. One says “ 10 percent fat” and another says “90 percent fat free”.The framing effect lead to us picking the </a:t>
            </a:r>
            <a:r>
              <a:rPr lang="en-GB" sz="2000">
                <a:solidFill>
                  <a:srgbClr val="202122"/>
                </a:solidFill>
                <a:highlight>
                  <a:srgbClr val="FFFFFF"/>
                </a:highlight>
              </a:rPr>
              <a:t>second</a:t>
            </a:r>
            <a:r>
              <a:rPr lang="en-GB" sz="2000">
                <a:solidFill>
                  <a:srgbClr val="202122"/>
                </a:solidFill>
                <a:highlight>
                  <a:srgbClr val="FFFFFF"/>
                </a:highlight>
              </a:rPr>
              <a:t> option, as it seems like the </a:t>
            </a:r>
            <a:r>
              <a:rPr lang="en-GB" sz="2000">
                <a:solidFill>
                  <a:srgbClr val="202122"/>
                </a:solidFill>
                <a:highlight>
                  <a:srgbClr val="FFFFFF"/>
                </a:highlight>
              </a:rPr>
              <a:t>second</a:t>
            </a:r>
            <a:r>
              <a:rPr lang="en-GB" sz="2000">
                <a:solidFill>
                  <a:srgbClr val="202122"/>
                </a:solidFill>
                <a:highlight>
                  <a:srgbClr val="FFFFFF"/>
                </a:highlight>
              </a:rPr>
              <a:t> is healthier option.</a:t>
            </a:r>
            <a:endParaRPr sz="2000">
              <a:solidFill>
                <a:srgbClr val="202122"/>
              </a:solidFill>
              <a:highlight>
                <a:srgbClr val="FFFFFF"/>
              </a:highlight>
            </a:endParaRPr>
          </a:p>
          <a:p>
            <a:pPr indent="0" lvl="0" marL="0" rtl="0" algn="l">
              <a:spcBef>
                <a:spcPts val="1200"/>
              </a:spcBef>
              <a:spcAft>
                <a:spcPts val="0"/>
              </a:spcAft>
              <a:buNone/>
            </a:pPr>
            <a:r>
              <a:t/>
            </a:r>
            <a:endParaRPr b="1" sz="12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cognitive Bias</a:t>
            </a:r>
            <a:endParaRPr/>
          </a:p>
        </p:txBody>
      </p:sp>
      <p:sp>
        <p:nvSpPr>
          <p:cNvPr id="324" name="Google Shape;324;p20"/>
          <p:cNvSpPr txBox="1"/>
          <p:nvPr>
            <p:ph idx="1" type="body"/>
          </p:nvPr>
        </p:nvSpPr>
        <p:spPr>
          <a:xfrm>
            <a:off x="1023225" y="1597875"/>
            <a:ext cx="34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9168"/>
              <a:t>Anchoring Bias:</a:t>
            </a:r>
            <a:endParaRPr b="1" sz="9168"/>
          </a:p>
          <a:p>
            <a:pPr indent="0" lvl="0" marL="0" rtl="0" algn="l">
              <a:spcBef>
                <a:spcPts val="1200"/>
              </a:spcBef>
              <a:spcAft>
                <a:spcPts val="0"/>
              </a:spcAft>
              <a:buNone/>
            </a:pPr>
            <a:r>
              <a:rPr lang="en-GB" sz="4400">
                <a:solidFill>
                  <a:srgbClr val="202122"/>
                </a:solidFill>
                <a:highlight>
                  <a:srgbClr val="F8F9FA"/>
                </a:highlight>
              </a:rPr>
              <a:t>The incapability of people to make appropriate adjustments from a starting point to cause into a final answer, it can lead people to make sub-optimal decisions. Anchoring affects decision making in negotiations, medical diagnoses, and including judicial sentencing.</a:t>
            </a:r>
            <a:endParaRPr sz="4400">
              <a:solidFill>
                <a:srgbClr val="202122"/>
              </a:solidFill>
              <a:highlight>
                <a:srgbClr val="F8F9FA"/>
              </a:highlight>
            </a:endParaRPr>
          </a:p>
          <a:p>
            <a:pPr indent="0" lvl="0" marL="0" rtl="0" algn="l">
              <a:spcBef>
                <a:spcPts val="1200"/>
              </a:spcBef>
              <a:spcAft>
                <a:spcPts val="0"/>
              </a:spcAft>
              <a:buNone/>
            </a:pPr>
            <a:r>
              <a:rPr lang="en-GB" sz="4400">
                <a:solidFill>
                  <a:srgbClr val="202122"/>
                </a:solidFill>
                <a:highlight>
                  <a:srgbClr val="FFFFFF"/>
                </a:highlight>
              </a:rPr>
              <a:t>For example, an individual may be more likely to purchase a car if it is placed alongside a more expensive model (the anchor). Prices discussed in negotiations that are lower than the anchor may seem reasonable, perhaps even cheap to the buyer, even if said prices are still relatively higher than the actual market value of the car.</a:t>
            </a:r>
            <a:endParaRPr sz="4400">
              <a:solidFill>
                <a:srgbClr val="202122"/>
              </a:solidFill>
              <a:highlight>
                <a:srgbClr val="F8F9FA"/>
              </a:highlight>
            </a:endParaRPr>
          </a:p>
          <a:p>
            <a:pPr indent="0" lvl="0" marL="0" rtl="0" algn="l">
              <a:spcBef>
                <a:spcPts val="1200"/>
              </a:spcBef>
              <a:spcAft>
                <a:spcPts val="0"/>
              </a:spcAft>
              <a:buNone/>
            </a:pPr>
            <a:r>
              <a:t/>
            </a:r>
            <a:endParaRPr b="1" sz="2300"/>
          </a:p>
          <a:p>
            <a:pPr indent="0" lvl="0" marL="0" rtl="0" algn="l">
              <a:spcBef>
                <a:spcPts val="1200"/>
              </a:spcBef>
              <a:spcAft>
                <a:spcPts val="1200"/>
              </a:spcAft>
              <a:buNone/>
            </a:pPr>
            <a:r>
              <a:t/>
            </a:r>
            <a:endParaRPr b="1" sz="2300"/>
          </a:p>
        </p:txBody>
      </p:sp>
      <p:sp>
        <p:nvSpPr>
          <p:cNvPr id="325" name="Google Shape;325;p20"/>
          <p:cNvSpPr txBox="1"/>
          <p:nvPr>
            <p:ph idx="2" type="body"/>
          </p:nvPr>
        </p:nvSpPr>
        <p:spPr>
          <a:xfrm>
            <a:off x="4453725" y="1597875"/>
            <a:ext cx="4173000" cy="3055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9200"/>
              <a:t>Overconfidence:</a:t>
            </a:r>
            <a:endParaRPr b="1" sz="9200"/>
          </a:p>
          <a:p>
            <a:pPr indent="0" lvl="0" marL="0" rtl="0" algn="l">
              <a:spcBef>
                <a:spcPts val="1200"/>
              </a:spcBef>
              <a:spcAft>
                <a:spcPts val="0"/>
              </a:spcAft>
              <a:buNone/>
            </a:pPr>
            <a:r>
              <a:rPr lang="en-GB" sz="4400">
                <a:solidFill>
                  <a:srgbClr val="202122"/>
                </a:solidFill>
                <a:highlight>
                  <a:srgbClr val="F8F9FA"/>
                </a:highlight>
              </a:rPr>
              <a:t>The most damaging of these is overconfidence: the kind of optimism that leads governments to believe that wars are quickly winnable and capital projects will come in on budget despite statistics predicting exactly the opposite. It is the bias he says he would most like to eliminate if he had a magic wand.</a:t>
            </a:r>
            <a:endParaRPr sz="4400">
              <a:solidFill>
                <a:srgbClr val="202122"/>
              </a:solidFill>
              <a:highlight>
                <a:srgbClr val="F8F9FA"/>
              </a:highlight>
            </a:endParaRPr>
          </a:p>
          <a:p>
            <a:pPr indent="0" lvl="0" marL="0" rtl="0" algn="l">
              <a:spcBef>
                <a:spcPts val="1200"/>
              </a:spcBef>
              <a:spcAft>
                <a:spcPts val="0"/>
              </a:spcAft>
              <a:buNone/>
            </a:pPr>
            <a:r>
              <a:rPr lang="en-GB" sz="4400">
                <a:solidFill>
                  <a:srgbClr val="202122"/>
                </a:solidFill>
                <a:highlight>
                  <a:srgbClr val="F8F9FA"/>
                </a:highlight>
              </a:rPr>
              <a:t>For example, </a:t>
            </a:r>
            <a:r>
              <a:rPr lang="en-GB" sz="4400">
                <a:solidFill>
                  <a:srgbClr val="202122"/>
                </a:solidFill>
                <a:highlight>
                  <a:srgbClr val="FFFFFF"/>
                </a:highlight>
              </a:rPr>
              <a:t>in a spelling task, subjects were correct about 80% of the time, whereas they claimed to be 100% certain.</a:t>
            </a:r>
            <a:r>
              <a:rPr baseline="30000" lang="en-GB" sz="4400">
                <a:solidFill>
                  <a:srgbClr val="0645AD"/>
                </a:solidFill>
                <a:highlight>
                  <a:srgbClr val="FFFFFF"/>
                </a:highlight>
                <a:uFill>
                  <a:noFill/>
                </a:uFill>
                <a:hlinkClick r:id="rId3">
                  <a:extLst>
                    <a:ext uri="{A12FA001-AC4F-418D-AE19-62706E023703}">
                      <ahyp:hlinkClr val="tx"/>
                    </a:ext>
                  </a:extLst>
                </a:hlinkClick>
              </a:rPr>
              <a:t>[5]</a:t>
            </a:r>
            <a:r>
              <a:rPr lang="en-GB" sz="4400">
                <a:solidFill>
                  <a:srgbClr val="202122"/>
                </a:solidFill>
                <a:highlight>
                  <a:srgbClr val="FFFFFF"/>
                </a:highlight>
              </a:rPr>
              <a:t> Put another way, the error rate was 20% when subjects expected it to be 0%. In a series where subjects made true-or-false responses to general knowledge statements, they were overconfident at all levels. When they were 100% certain of their answer to a question, they were wrong 20% of the time.</a:t>
            </a:r>
            <a:endParaRPr sz="4400">
              <a:solidFill>
                <a:srgbClr val="202122"/>
              </a:solidFill>
              <a:highlight>
                <a:srgbClr val="F8F9FA"/>
              </a:highlight>
            </a:endParaRPr>
          </a:p>
          <a:p>
            <a:pPr indent="0" lvl="0" marL="0" rtl="0" algn="l">
              <a:spcBef>
                <a:spcPts val="1200"/>
              </a:spcBef>
              <a:spcAft>
                <a:spcPts val="1200"/>
              </a:spcAft>
              <a:buNone/>
            </a:pPr>
            <a:r>
              <a:t/>
            </a:r>
            <a:endParaRPr b="1" sz="1050">
              <a:solidFill>
                <a:srgbClr val="202122"/>
              </a:solidFill>
              <a:highlight>
                <a:srgbClr val="F8F9FA"/>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Prospect Theory</a:t>
            </a:r>
            <a:endParaRPr/>
          </a:p>
        </p:txBody>
      </p:sp>
      <p:sp>
        <p:nvSpPr>
          <p:cNvPr id="331" name="Google Shape;331;p21"/>
          <p:cNvSpPr txBox="1"/>
          <p:nvPr>
            <p:ph idx="1" type="body"/>
          </p:nvPr>
        </p:nvSpPr>
        <p:spPr>
          <a:xfrm>
            <a:off x="447550" y="1859750"/>
            <a:ext cx="5062500" cy="26295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It is part of </a:t>
            </a:r>
            <a:r>
              <a:rPr b="1" lang="en-GB"/>
              <a:t>Behavioral Economics</a:t>
            </a:r>
            <a:r>
              <a:rPr lang="en-GB"/>
              <a:t> developed in 1992 and                                                                                 also termed as loss-aversion theory </a:t>
            </a:r>
            <a:endParaRPr/>
          </a:p>
          <a:p>
            <a:pPr indent="-311150" lvl="0" marL="457200" rtl="0" algn="l">
              <a:lnSpc>
                <a:spcPct val="150000"/>
              </a:lnSpc>
              <a:spcBef>
                <a:spcPts val="0"/>
              </a:spcBef>
              <a:spcAft>
                <a:spcPts val="0"/>
              </a:spcAft>
              <a:buSzPts val="1300"/>
              <a:buChar char="●"/>
            </a:pPr>
            <a:r>
              <a:rPr lang="en-GB"/>
              <a:t>When faced with potential gains, individuals are risk- averse. However,when faced with potential loss, individuals</a:t>
            </a:r>
            <a:r>
              <a:rPr lang="en-GB"/>
              <a:t>                                                            </a:t>
            </a:r>
            <a:r>
              <a:rPr lang="en-GB"/>
              <a:t>become risk-seeking.</a:t>
            </a:r>
            <a:endParaRPr/>
          </a:p>
          <a:p>
            <a:pPr indent="-311150" lvl="0" marL="457200" rtl="0" algn="l">
              <a:lnSpc>
                <a:spcPct val="150000"/>
              </a:lnSpc>
              <a:spcBef>
                <a:spcPts val="0"/>
              </a:spcBef>
              <a:spcAft>
                <a:spcPts val="0"/>
              </a:spcAft>
              <a:buSzPts val="1300"/>
              <a:buChar char="●"/>
            </a:pPr>
            <a:r>
              <a:rPr lang="en-GB"/>
              <a:t>Individuals dislike losing more than like gaining.</a:t>
            </a:r>
            <a:endParaRPr/>
          </a:p>
          <a:p>
            <a:pPr indent="-311150" lvl="0" marL="457200" rtl="0" algn="l">
              <a:lnSpc>
                <a:spcPct val="150000"/>
              </a:lnSpc>
              <a:spcBef>
                <a:spcPts val="0"/>
              </a:spcBef>
              <a:spcAft>
                <a:spcPts val="0"/>
              </a:spcAft>
              <a:buSzPts val="1300"/>
              <a:buChar char="●"/>
            </a:pPr>
            <a:r>
              <a:rPr lang="en-GB"/>
              <a:t>Expected utility relative to </a:t>
            </a:r>
            <a:r>
              <a:rPr b="1" lang="en-GB"/>
              <a:t>reference point</a:t>
            </a:r>
            <a:r>
              <a:rPr lang="en-GB"/>
              <a:t> rather than                                                                            </a:t>
            </a:r>
            <a:r>
              <a:rPr lang="en-GB"/>
              <a:t>absolute outcome.</a:t>
            </a:r>
            <a:endParaRPr/>
          </a:p>
        </p:txBody>
      </p:sp>
      <p:pic>
        <p:nvPicPr>
          <p:cNvPr id="332" name="Google Shape;332;p21"/>
          <p:cNvPicPr preferRelativeResize="0"/>
          <p:nvPr/>
        </p:nvPicPr>
        <p:blipFill>
          <a:blip r:embed="rId3">
            <a:alphaModFix/>
          </a:blip>
          <a:stretch>
            <a:fillRect/>
          </a:stretch>
        </p:blipFill>
        <p:spPr>
          <a:xfrm>
            <a:off x="5580075" y="1707350"/>
            <a:ext cx="3131425" cy="262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