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9850"/>
  <p:notesSz cx="9144000" cy="5149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57903" y="1390345"/>
            <a:ext cx="270764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7945" y="482562"/>
            <a:ext cx="6096634" cy="46516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11" y="432561"/>
            <a:ext cx="9053576" cy="270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3811" y="991692"/>
            <a:ext cx="4023995" cy="320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734390"/>
            <a:ext cx="6248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>
                <a:latin typeface="Verdana"/>
                <a:cs typeface="Verdana"/>
              </a:rPr>
              <a:t>AIRBNB BOOKING ANALYSIS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1710385"/>
            <a:ext cx="6400799" cy="11895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15"/>
              </a:lnSpc>
              <a:spcBef>
                <a:spcPts val="95"/>
              </a:spcBef>
            </a:pPr>
            <a:endParaRPr lang="en-IN" sz="2200" b="1" spc="-10" dirty="0">
              <a:solidFill>
                <a:srgbClr val="1F487C"/>
              </a:solidFill>
              <a:latin typeface="Verdana"/>
              <a:cs typeface="Verdana"/>
            </a:endParaRPr>
          </a:p>
          <a:p>
            <a:pPr marL="12700">
              <a:lnSpc>
                <a:spcPts val="3115"/>
              </a:lnSpc>
              <a:spcBef>
                <a:spcPts val="95"/>
              </a:spcBef>
            </a:pPr>
            <a:r>
              <a:rPr lang="en-IN" sz="2200" b="1" spc="-10" dirty="0">
                <a:solidFill>
                  <a:srgbClr val="1F487C"/>
                </a:solidFill>
                <a:latin typeface="Verdana"/>
                <a:cs typeface="Verdana"/>
              </a:rPr>
              <a:t>By-ARYAN GUPTA(E23MCAG0015)</a:t>
            </a:r>
          </a:p>
          <a:p>
            <a:pPr marL="12700">
              <a:lnSpc>
                <a:spcPts val="3115"/>
              </a:lnSpc>
              <a:spcBef>
                <a:spcPts val="95"/>
              </a:spcBef>
            </a:pPr>
            <a:r>
              <a:rPr lang="en-IN" sz="2200" b="1" spc="-10" dirty="0">
                <a:solidFill>
                  <a:srgbClr val="1F487C"/>
                </a:solidFill>
                <a:latin typeface="Verdana"/>
                <a:cs typeface="Verdana"/>
              </a:rPr>
              <a:t>HARSHALI AGARWAL(E23MCAG0087)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171942"/>
            <a:ext cx="7043420" cy="470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030" marR="5080" indent="-481965">
              <a:lnSpc>
                <a:spcPct val="147100"/>
              </a:lnSpc>
              <a:spcBef>
                <a:spcPts val="100"/>
              </a:spcBef>
              <a:buClr>
                <a:srgbClr val="CC0000"/>
              </a:buClr>
              <a:buFont typeface="MS PGothic"/>
              <a:buChar char="❖"/>
              <a:tabLst>
                <a:tab pos="869315" algn="l"/>
                <a:tab pos="1475740" algn="l"/>
              </a:tabLst>
            </a:pP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Where</a:t>
            </a:r>
            <a:r>
              <a:rPr sz="2000" b="1" spc="-7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does</a:t>
            </a:r>
            <a:r>
              <a:rPr sz="2000" b="1" spc="-7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</a:t>
            </a:r>
            <a:r>
              <a:rPr sz="2000" b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customers</a:t>
            </a:r>
            <a:r>
              <a:rPr sz="2000" b="1" spc="-7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pay</a:t>
            </a:r>
            <a:r>
              <a:rPr sz="2000" b="1" spc="-9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</a:t>
            </a:r>
            <a:r>
              <a:rPr sz="2000" b="1" spc="-7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highest</a:t>
            </a:r>
            <a:r>
              <a:rPr sz="2000" b="1" spc="-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and</a:t>
            </a:r>
            <a:r>
              <a:rPr sz="2000" b="1" spc="-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lowest 	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rent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	according</a:t>
            </a:r>
            <a:r>
              <a:rPr sz="2000" b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to</a:t>
            </a:r>
            <a:r>
              <a:rPr sz="2000" b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location?</a:t>
            </a:r>
            <a:endParaRPr sz="2000">
              <a:latin typeface="Arial"/>
              <a:cs typeface="Arial"/>
            </a:endParaRPr>
          </a:p>
          <a:p>
            <a:pPr marL="866140" marR="3308985" lvl="1" indent="-350520">
              <a:lnSpc>
                <a:spcPct val="150700"/>
              </a:lnSpc>
              <a:spcBef>
                <a:spcPts val="915"/>
              </a:spcBef>
              <a:buChar char="●"/>
              <a:tabLst>
                <a:tab pos="866140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Maximum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price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rent</a:t>
            </a:r>
            <a:r>
              <a:rPr sz="1600" b="1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in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Brooklyn,</a:t>
            </a:r>
            <a:r>
              <a:rPr sz="1600" b="1" spc="-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Queens,</a:t>
            </a:r>
            <a:r>
              <a:rPr sz="1600" b="1" spc="-9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Manhattan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almost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same.</a:t>
            </a:r>
            <a:endParaRPr sz="1600">
              <a:latin typeface="Arial"/>
              <a:cs typeface="Arial"/>
            </a:endParaRPr>
          </a:p>
          <a:p>
            <a:pPr marL="866140" marR="3267710" lvl="1" indent="-350520">
              <a:lnSpc>
                <a:spcPct val="150100"/>
              </a:lnSpc>
              <a:buChar char="●"/>
              <a:tabLst>
                <a:tab pos="866140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Here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we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used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log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transformation</a:t>
            </a:r>
            <a:r>
              <a:rPr sz="1600" b="1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600" b="1" spc="-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display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minimum</a:t>
            </a:r>
            <a:r>
              <a:rPr sz="1600" b="1" spc="-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price</a:t>
            </a:r>
            <a:r>
              <a:rPr sz="1600" b="1" spc="-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600" b="1" spc="-1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maximum price.</a:t>
            </a:r>
            <a:endParaRPr sz="1600">
              <a:latin typeface="Arial"/>
              <a:cs typeface="Arial"/>
            </a:endParaRPr>
          </a:p>
          <a:p>
            <a:pPr marL="866140" lvl="1" indent="-350520">
              <a:lnSpc>
                <a:spcPct val="100000"/>
              </a:lnSpc>
              <a:spcBef>
                <a:spcPts val="965"/>
              </a:spcBef>
              <a:buChar char="●"/>
              <a:tabLst>
                <a:tab pos="866140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Minimum</a:t>
            </a:r>
            <a:r>
              <a:rPr sz="1600" b="1" spc="-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price</a:t>
            </a:r>
            <a:r>
              <a:rPr sz="1600" b="1" spc="-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600" b="1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Brooklyn,</a:t>
            </a:r>
            <a:endParaRPr sz="1600">
              <a:latin typeface="Arial"/>
              <a:cs typeface="Arial"/>
            </a:endParaRPr>
          </a:p>
          <a:p>
            <a:pPr marL="866140" marR="3602990">
              <a:lnSpc>
                <a:spcPct val="150000"/>
              </a:lnSpc>
              <a:spcBef>
                <a:spcPts val="25"/>
              </a:spcBef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Queens,</a:t>
            </a:r>
            <a:r>
              <a:rPr sz="16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Manhattan</a:t>
            </a:r>
            <a:r>
              <a:rPr sz="16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6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also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same.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6384" y="1331520"/>
            <a:ext cx="4669303" cy="37277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3" y="572846"/>
            <a:ext cx="6019800" cy="4487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7055" indent="-48450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MS PGothic"/>
              <a:buChar char="❖"/>
              <a:tabLst>
                <a:tab pos="567055" algn="l"/>
              </a:tabLst>
            </a:pP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Total</a:t>
            </a:r>
            <a:r>
              <a:rPr sz="2000" b="1" spc="-7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count</a:t>
            </a:r>
            <a:r>
              <a:rPr sz="2000" b="1" spc="-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000" b="1" spc="-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each</a:t>
            </a:r>
            <a:r>
              <a:rPr sz="2000" b="1" spc="-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room</a:t>
            </a:r>
            <a:r>
              <a:rPr sz="2000" b="1" spc="-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types</a:t>
            </a:r>
            <a:r>
              <a:rPr sz="2000" b="1" spc="-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as</a:t>
            </a:r>
            <a:r>
              <a:rPr sz="2000" b="1" spc="-7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per</a:t>
            </a:r>
            <a:r>
              <a:rPr sz="2000" b="1" spc="-7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listing.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2000">
              <a:latin typeface="Arial"/>
              <a:cs typeface="Arial"/>
            </a:endParaRPr>
          </a:p>
          <a:p>
            <a:pPr marL="469900" marR="2744470" indent="-457834">
              <a:lnSpc>
                <a:spcPts val="2020"/>
              </a:lnSpc>
              <a:buClr>
                <a:srgbClr val="202020"/>
              </a:buClr>
              <a:buFont typeface="MS PGothic"/>
              <a:buChar char="➢"/>
              <a:tabLst>
                <a:tab pos="469900" algn="l"/>
              </a:tabLst>
            </a:pP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Based</a:t>
            </a:r>
            <a:r>
              <a:rPr sz="18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8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800" b="1" spc="-1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Analysis</a:t>
            </a:r>
            <a:r>
              <a:rPr sz="18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202020"/>
                </a:solidFill>
                <a:latin typeface="Arial"/>
                <a:cs typeface="Arial"/>
              </a:rPr>
              <a:t>we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found</a:t>
            </a:r>
            <a:r>
              <a:rPr sz="18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02020"/>
                </a:solidFill>
                <a:latin typeface="Arial"/>
                <a:cs typeface="Arial"/>
              </a:rPr>
              <a:t>that: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Clr>
                <a:srgbClr val="202020"/>
              </a:buClr>
              <a:buFont typeface="MS PGothic"/>
              <a:buChar char="➢"/>
            </a:pPr>
            <a:endParaRPr sz="1800">
              <a:latin typeface="Arial"/>
              <a:cs typeface="Arial"/>
            </a:endParaRPr>
          </a:p>
          <a:p>
            <a:pPr marL="463550" marR="2409825" lvl="1" indent="-320675">
              <a:lnSpc>
                <a:spcPct val="96900"/>
              </a:lnSpc>
              <a:buChar char="➔"/>
              <a:tabLst>
                <a:tab pos="463550" algn="l"/>
                <a:tab pos="527685" algn="l"/>
              </a:tabLst>
            </a:pPr>
            <a:r>
              <a:rPr sz="1800" dirty="0">
                <a:solidFill>
                  <a:srgbClr val="CC0000"/>
                </a:solidFill>
                <a:latin typeface="MS PGothic"/>
                <a:cs typeface="MS PGothic"/>
              </a:rPr>
              <a:t>	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Entire</a:t>
            </a:r>
            <a:r>
              <a:rPr sz="1600" b="1" spc="-7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home/apt</a:t>
            </a:r>
            <a:r>
              <a:rPr sz="16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has</a:t>
            </a:r>
            <a:r>
              <a:rPr sz="16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600" b="1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highest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number</a:t>
            </a:r>
            <a:r>
              <a:rPr sz="16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6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listings</a:t>
            </a:r>
            <a:r>
              <a:rPr sz="16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6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02020"/>
                </a:solidFill>
                <a:latin typeface="Arial"/>
                <a:cs typeface="Arial"/>
              </a:rPr>
              <a:t>among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other</a:t>
            </a:r>
            <a:r>
              <a:rPr sz="16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room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 types.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25"/>
              </a:spcBef>
              <a:buFont typeface="MS PGothic"/>
              <a:buChar char="➔"/>
            </a:pPr>
            <a:endParaRPr sz="1600">
              <a:latin typeface="Arial"/>
              <a:cs typeface="Arial"/>
            </a:endParaRPr>
          </a:p>
          <a:p>
            <a:pPr marL="469900" marR="2583180" lvl="1" indent="-299085">
              <a:lnSpc>
                <a:spcPct val="93800"/>
              </a:lnSpc>
              <a:buChar char="➔"/>
              <a:tabLst>
                <a:tab pos="469900" algn="l"/>
                <a:tab pos="527685" algn="l"/>
              </a:tabLst>
            </a:pPr>
            <a:r>
              <a:rPr sz="1600" dirty="0">
                <a:solidFill>
                  <a:srgbClr val="CC0000"/>
                </a:solidFill>
                <a:latin typeface="MS PGothic"/>
                <a:cs typeface="MS PGothic"/>
              </a:rPr>
              <a:t>	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Private</a:t>
            </a:r>
            <a:r>
              <a:rPr sz="1600" b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room</a:t>
            </a:r>
            <a:r>
              <a:rPr sz="16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has</a:t>
            </a:r>
            <a:r>
              <a:rPr sz="16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second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position</a:t>
            </a:r>
            <a:r>
              <a:rPr sz="16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6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highest</a:t>
            </a:r>
            <a:r>
              <a:rPr sz="16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demanding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then</a:t>
            </a:r>
            <a:r>
              <a:rPr sz="16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other</a:t>
            </a:r>
            <a:r>
              <a:rPr sz="16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room</a:t>
            </a:r>
            <a:r>
              <a:rPr sz="16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types.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75"/>
              </a:spcBef>
              <a:buFont typeface="MS PGothic"/>
              <a:buChar char="➔"/>
            </a:pPr>
            <a:endParaRPr sz="1600">
              <a:latin typeface="Arial"/>
              <a:cs typeface="Arial"/>
            </a:endParaRPr>
          </a:p>
          <a:p>
            <a:pPr marL="468630" marR="2536190" lvl="1" indent="-297815" algn="just">
              <a:lnSpc>
                <a:spcPct val="95100"/>
              </a:lnSpc>
              <a:buClr>
                <a:srgbClr val="202020"/>
              </a:buClr>
              <a:buSzPct val="112500"/>
              <a:buFont typeface="Segoe UI Symbol"/>
              <a:buChar char="➔"/>
              <a:tabLst>
                <a:tab pos="469900" algn="l"/>
              </a:tabLst>
            </a:pP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Shared</a:t>
            </a:r>
            <a:r>
              <a:rPr sz="1600" b="1" spc="-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Room</a:t>
            </a:r>
            <a:r>
              <a:rPr sz="16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6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600" b="1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least</a:t>
            </a:r>
            <a:r>
              <a:rPr sz="1600" b="1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listed 	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room</a:t>
            </a:r>
            <a:r>
              <a:rPr sz="16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types</a:t>
            </a:r>
            <a:r>
              <a:rPr sz="16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among</a:t>
            </a:r>
            <a:r>
              <a:rPr sz="16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other</a:t>
            </a:r>
            <a:r>
              <a:rPr sz="16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02020"/>
                </a:solidFill>
                <a:latin typeface="Arial"/>
                <a:cs typeface="Arial"/>
              </a:rPr>
              <a:t>room 	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types</a:t>
            </a:r>
            <a:r>
              <a:rPr sz="1800" spc="-10" dirty="0">
                <a:solidFill>
                  <a:srgbClr val="202020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4946" y="1019841"/>
            <a:ext cx="4971948" cy="34609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00" y="557910"/>
            <a:ext cx="3761104" cy="322453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78130" marR="17780" indent="-227965">
              <a:lnSpc>
                <a:spcPct val="96000"/>
              </a:lnSpc>
              <a:spcBef>
                <a:spcPts val="185"/>
              </a:spcBef>
              <a:buFont typeface="Symbol"/>
              <a:buChar char=""/>
              <a:tabLst>
                <a:tab pos="279400" algn="l"/>
              </a:tabLst>
            </a:pP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analysis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this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based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on 	</a:t>
            </a:r>
            <a:r>
              <a:rPr sz="1800" b="1" dirty="0">
                <a:latin typeface="Arial"/>
                <a:cs typeface="Arial"/>
              </a:rPr>
              <a:t>reviews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Manhattan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the 	</a:t>
            </a:r>
            <a:r>
              <a:rPr sz="1800" b="1" dirty="0">
                <a:latin typeface="Arial"/>
                <a:cs typeface="Arial"/>
              </a:rPr>
              <a:t>most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famous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location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preferred 	</a:t>
            </a:r>
            <a:r>
              <a:rPr sz="1800" b="1" dirty="0">
                <a:latin typeface="Arial"/>
                <a:cs typeface="Arial"/>
              </a:rPr>
              <a:t>by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peoples.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Symbol"/>
              <a:buChar char=""/>
            </a:pPr>
            <a:endParaRPr sz="1800">
              <a:latin typeface="Arial"/>
              <a:cs typeface="Arial"/>
            </a:endParaRPr>
          </a:p>
          <a:p>
            <a:pPr marL="278130" marR="83820" indent="-227965">
              <a:lnSpc>
                <a:spcPct val="96200"/>
              </a:lnSpc>
              <a:spcBef>
                <a:spcPts val="5"/>
              </a:spcBef>
              <a:buFont typeface="Symbol"/>
              <a:buChar char=""/>
              <a:tabLst>
                <a:tab pos="279400" algn="l"/>
              </a:tabLst>
            </a:pPr>
            <a:r>
              <a:rPr sz="1800" b="1" dirty="0">
                <a:latin typeface="Arial"/>
                <a:cs typeface="Arial"/>
              </a:rPr>
              <a:t>Brooklyn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second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highest 	</a:t>
            </a:r>
            <a:r>
              <a:rPr sz="1800" b="1" dirty="0">
                <a:latin typeface="Arial"/>
                <a:cs typeface="Arial"/>
              </a:rPr>
              <a:t>reviewed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location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preferred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by 	</a:t>
            </a:r>
            <a:r>
              <a:rPr sz="1800" b="1" spc="-10" dirty="0">
                <a:latin typeface="Arial"/>
                <a:cs typeface="Arial"/>
              </a:rPr>
              <a:t>peoples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Symbol"/>
              <a:buChar char=""/>
            </a:pPr>
            <a:endParaRPr sz="1800">
              <a:latin typeface="Arial"/>
              <a:cs typeface="Arial"/>
            </a:endParaRPr>
          </a:p>
          <a:p>
            <a:pPr marL="278130" marR="154305" indent="-227965">
              <a:lnSpc>
                <a:spcPct val="96200"/>
              </a:lnSpc>
              <a:buFont typeface="Symbol"/>
              <a:buChar char=""/>
              <a:tabLst>
                <a:tab pos="279400" algn="l"/>
              </a:tabLst>
            </a:pP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Queens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</a:t>
            </a:r>
            <a:r>
              <a:rPr sz="1725" b="1" baseline="31400" dirty="0">
                <a:latin typeface="Arial"/>
                <a:cs typeface="Arial"/>
              </a:rPr>
              <a:t>rd</a:t>
            </a:r>
            <a:r>
              <a:rPr sz="1725" b="1" spc="217" baseline="3140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highest 	</a:t>
            </a:r>
            <a:r>
              <a:rPr sz="1800" b="1" dirty="0">
                <a:latin typeface="Arial"/>
                <a:cs typeface="Arial"/>
              </a:rPr>
              <a:t>reviewed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location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preferred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by 	</a:t>
            </a:r>
            <a:r>
              <a:rPr sz="1800" b="1" spc="-10" dirty="0">
                <a:latin typeface="Arial"/>
                <a:cs typeface="Arial"/>
              </a:rPr>
              <a:t>people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2725" y="635195"/>
            <a:ext cx="5080856" cy="35335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6720" y="635634"/>
            <a:ext cx="4883785" cy="44856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156" y="112217"/>
            <a:ext cx="69119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CC0000"/>
                </a:solidFill>
              </a:rPr>
              <a:t>Room</a:t>
            </a:r>
            <a:r>
              <a:rPr sz="2000" spc="-55" dirty="0">
                <a:solidFill>
                  <a:srgbClr val="CC0000"/>
                </a:solidFill>
              </a:rPr>
              <a:t> </a:t>
            </a:r>
            <a:r>
              <a:rPr sz="2000" dirty="0">
                <a:solidFill>
                  <a:srgbClr val="CC0000"/>
                </a:solidFill>
              </a:rPr>
              <a:t>types</a:t>
            </a:r>
            <a:r>
              <a:rPr sz="2000" spc="-60" dirty="0">
                <a:solidFill>
                  <a:srgbClr val="CC0000"/>
                </a:solidFill>
              </a:rPr>
              <a:t> </a:t>
            </a:r>
            <a:r>
              <a:rPr sz="2000" dirty="0">
                <a:solidFill>
                  <a:srgbClr val="CC0000"/>
                </a:solidFill>
              </a:rPr>
              <a:t>and</a:t>
            </a:r>
            <a:r>
              <a:rPr sz="2000" spc="-55" dirty="0">
                <a:solidFill>
                  <a:srgbClr val="CC0000"/>
                </a:solidFill>
              </a:rPr>
              <a:t> </a:t>
            </a:r>
            <a:r>
              <a:rPr sz="2000" dirty="0">
                <a:solidFill>
                  <a:srgbClr val="CC0000"/>
                </a:solidFill>
              </a:rPr>
              <a:t>their</a:t>
            </a:r>
            <a:r>
              <a:rPr sz="2000" spc="-45" dirty="0">
                <a:solidFill>
                  <a:srgbClr val="CC0000"/>
                </a:solidFill>
              </a:rPr>
              <a:t> </a:t>
            </a:r>
            <a:r>
              <a:rPr sz="2000" dirty="0">
                <a:solidFill>
                  <a:srgbClr val="CC0000"/>
                </a:solidFill>
              </a:rPr>
              <a:t>relation</a:t>
            </a:r>
            <a:r>
              <a:rPr sz="2000" spc="-45" dirty="0">
                <a:solidFill>
                  <a:srgbClr val="CC0000"/>
                </a:solidFill>
              </a:rPr>
              <a:t> </a:t>
            </a:r>
            <a:r>
              <a:rPr sz="2000" dirty="0">
                <a:solidFill>
                  <a:srgbClr val="CC0000"/>
                </a:solidFill>
              </a:rPr>
              <a:t>with</a:t>
            </a:r>
            <a:r>
              <a:rPr sz="2000" spc="-50" dirty="0">
                <a:solidFill>
                  <a:srgbClr val="CC0000"/>
                </a:solidFill>
              </a:rPr>
              <a:t> </a:t>
            </a:r>
            <a:r>
              <a:rPr sz="2000" dirty="0">
                <a:solidFill>
                  <a:srgbClr val="CC0000"/>
                </a:solidFill>
              </a:rPr>
              <a:t>availability</a:t>
            </a:r>
            <a:r>
              <a:rPr sz="2000" spc="-55" dirty="0">
                <a:solidFill>
                  <a:srgbClr val="CC0000"/>
                </a:solidFill>
              </a:rPr>
              <a:t> </a:t>
            </a:r>
            <a:r>
              <a:rPr sz="2000" dirty="0">
                <a:solidFill>
                  <a:srgbClr val="CC0000"/>
                </a:solidFill>
              </a:rPr>
              <a:t>in</a:t>
            </a:r>
            <a:r>
              <a:rPr sz="2000" spc="-55" dirty="0">
                <a:solidFill>
                  <a:srgbClr val="CC0000"/>
                </a:solidFill>
              </a:rPr>
              <a:t> </a:t>
            </a:r>
            <a:r>
              <a:rPr sz="2000" spc="-10" dirty="0">
                <a:solidFill>
                  <a:srgbClr val="CC0000"/>
                </a:solidFill>
              </a:rPr>
              <a:t>different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103123" y="642950"/>
            <a:ext cx="3893185" cy="428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 algn="ctr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neighborhood</a:t>
            </a:r>
            <a:r>
              <a:rPr sz="2000" b="1" spc="-10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groups?</a:t>
            </a:r>
            <a:endParaRPr sz="2000">
              <a:latin typeface="Arial"/>
              <a:cs typeface="Arial"/>
            </a:endParaRPr>
          </a:p>
          <a:p>
            <a:pPr marL="439420" marR="5080" indent="-427355" algn="just">
              <a:lnSpc>
                <a:spcPct val="149500"/>
              </a:lnSpc>
              <a:spcBef>
                <a:spcPts val="2280"/>
              </a:spcBef>
            </a:pPr>
            <a:r>
              <a:rPr sz="1600" dirty="0">
                <a:solidFill>
                  <a:srgbClr val="202020"/>
                </a:solidFill>
                <a:latin typeface="MS PGothic"/>
                <a:cs typeface="MS PGothic"/>
              </a:rPr>
              <a:t>❏</a:t>
            </a:r>
            <a:r>
              <a:rPr sz="1600" spc="20" dirty="0">
                <a:solidFill>
                  <a:srgbClr val="202020"/>
                </a:solidFill>
                <a:latin typeface="MS PGothic"/>
                <a:cs typeface="MS PGothic"/>
              </a:rPr>
              <a:t> 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Brooklyn</a:t>
            </a:r>
            <a:r>
              <a:rPr sz="1600" b="1" spc="40" dirty="0">
                <a:solidFill>
                  <a:srgbClr val="202020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600" b="1" spc="30" dirty="0">
                <a:solidFill>
                  <a:srgbClr val="202020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Manhattan</a:t>
            </a:r>
            <a:r>
              <a:rPr sz="1600" b="1" spc="30" dirty="0">
                <a:solidFill>
                  <a:srgbClr val="202020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have</a:t>
            </a:r>
            <a:r>
              <a:rPr sz="1600" b="1" spc="40" dirty="0">
                <a:solidFill>
                  <a:srgbClr val="202020"/>
                </a:solidFill>
                <a:latin typeface="Arial"/>
                <a:cs typeface="Arial"/>
              </a:rPr>
              <a:t>  </a:t>
            </a:r>
            <a:r>
              <a:rPr sz="1600" b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least</a:t>
            </a:r>
            <a:r>
              <a:rPr sz="1600" b="1" spc="3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availability</a:t>
            </a:r>
            <a:r>
              <a:rPr sz="1600" b="1" spc="2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600" b="1" spc="3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rooms</a:t>
            </a:r>
            <a:r>
              <a:rPr sz="1600" b="1" spc="3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overall,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6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low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6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0</a:t>
            </a:r>
            <a:r>
              <a:rPr sz="16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02020"/>
                </a:solidFill>
                <a:latin typeface="Arial"/>
                <a:cs typeface="Arial"/>
              </a:rPr>
              <a:t>days.</a:t>
            </a:r>
            <a:endParaRPr sz="1600">
              <a:latin typeface="Arial"/>
              <a:cs typeface="Arial"/>
            </a:endParaRPr>
          </a:p>
          <a:p>
            <a:pPr marL="439420" marR="5715" indent="-427355" algn="just">
              <a:lnSpc>
                <a:spcPct val="150100"/>
              </a:lnSpc>
              <a:spcBef>
                <a:spcPts val="50"/>
              </a:spcBef>
            </a:pPr>
            <a:r>
              <a:rPr sz="1600" dirty="0">
                <a:solidFill>
                  <a:srgbClr val="202020"/>
                </a:solidFill>
                <a:latin typeface="MS PGothic"/>
                <a:cs typeface="MS PGothic"/>
              </a:rPr>
              <a:t>❏</a:t>
            </a:r>
            <a:r>
              <a:rPr sz="1600" spc="75" dirty="0">
                <a:solidFill>
                  <a:srgbClr val="202020"/>
                </a:solidFill>
                <a:latin typeface="MS PGothic"/>
                <a:cs typeface="MS PGothic"/>
              </a:rPr>
              <a:t> 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Staten</a:t>
            </a:r>
            <a:r>
              <a:rPr sz="1600" b="1" spc="100" dirty="0">
                <a:solidFill>
                  <a:srgbClr val="202020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Island</a:t>
            </a:r>
            <a:r>
              <a:rPr sz="1600" b="1" spc="100" dirty="0">
                <a:solidFill>
                  <a:srgbClr val="202020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600" b="1" spc="100" dirty="0">
                <a:solidFill>
                  <a:srgbClr val="202020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Bronx</a:t>
            </a:r>
            <a:r>
              <a:rPr sz="1600" b="1" spc="85" dirty="0">
                <a:solidFill>
                  <a:srgbClr val="202020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has</a:t>
            </a:r>
            <a:r>
              <a:rPr sz="1600" b="1" spc="90" dirty="0">
                <a:solidFill>
                  <a:srgbClr val="202020"/>
                </a:solidFill>
                <a:latin typeface="Arial"/>
                <a:cs typeface="Arial"/>
              </a:rPr>
              <a:t>  </a:t>
            </a:r>
            <a:r>
              <a:rPr sz="1600" b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highest</a:t>
            </a:r>
            <a:r>
              <a:rPr sz="1600" b="1" spc="4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availability</a:t>
            </a:r>
            <a:r>
              <a:rPr sz="1600" b="1" spc="3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rate</a:t>
            </a:r>
            <a:r>
              <a:rPr sz="1600" b="1" spc="4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overall</a:t>
            </a:r>
            <a:r>
              <a:rPr sz="1600" b="1" spc="4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02020"/>
                </a:solidFill>
                <a:latin typeface="Arial"/>
                <a:cs typeface="Arial"/>
              </a:rPr>
              <a:t>at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around</a:t>
            </a:r>
            <a:r>
              <a:rPr sz="16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300</a:t>
            </a:r>
            <a:r>
              <a:rPr sz="16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days.</a:t>
            </a:r>
            <a:endParaRPr sz="1600">
              <a:latin typeface="Arial"/>
              <a:cs typeface="Arial"/>
            </a:endParaRPr>
          </a:p>
          <a:p>
            <a:pPr marL="439420" marR="5080" indent="-427355" algn="just">
              <a:lnSpc>
                <a:spcPct val="149700"/>
              </a:lnSpc>
              <a:spcBef>
                <a:spcPts val="55"/>
              </a:spcBef>
            </a:pPr>
            <a:r>
              <a:rPr sz="1600" dirty="0">
                <a:solidFill>
                  <a:srgbClr val="202020"/>
                </a:solidFill>
                <a:latin typeface="MS PGothic"/>
                <a:cs typeface="MS PGothic"/>
              </a:rPr>
              <a:t>❏</a:t>
            </a:r>
            <a:r>
              <a:rPr sz="1600" spc="285" dirty="0">
                <a:solidFill>
                  <a:srgbClr val="202020"/>
                </a:solidFill>
                <a:latin typeface="MS PGothic"/>
                <a:cs typeface="MS PGothic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Form</a:t>
            </a:r>
            <a:r>
              <a:rPr sz="1600" b="1" spc="2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600" b="1" spc="2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analysis</a:t>
            </a:r>
            <a:r>
              <a:rPr sz="1600" b="1" spc="2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600" b="1" spc="2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can</a:t>
            </a:r>
            <a:r>
              <a:rPr sz="1600" b="1" spc="2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say</a:t>
            </a:r>
            <a:r>
              <a:rPr sz="1600" b="1" spc="2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02020"/>
                </a:solidFill>
                <a:latin typeface="Arial"/>
                <a:cs typeface="Arial"/>
              </a:rPr>
              <a:t>that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people</a:t>
            </a:r>
            <a:r>
              <a:rPr sz="1600" b="1" spc="2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stay</a:t>
            </a:r>
            <a:r>
              <a:rPr sz="1600" b="1" spc="2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600" b="1" spc="3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longer</a:t>
            </a:r>
            <a:r>
              <a:rPr sz="1600" b="1" spc="2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duration</a:t>
            </a:r>
            <a:r>
              <a:rPr sz="1600" b="1" spc="3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time</a:t>
            </a:r>
            <a:r>
              <a:rPr sz="1600" b="1" spc="2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600" b="1" spc="2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Private</a:t>
            </a:r>
            <a:r>
              <a:rPr sz="1600" b="1" spc="29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rooms</a:t>
            </a:r>
            <a:r>
              <a:rPr sz="1600" b="1" spc="2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600" b="1" spc="30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Brooklyn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6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Manhattan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C0000"/>
                </a:solidFill>
              </a:rPr>
              <a:t>Top</a:t>
            </a:r>
            <a:r>
              <a:rPr spc="-60" dirty="0">
                <a:solidFill>
                  <a:srgbClr val="CC0000"/>
                </a:solidFill>
              </a:rPr>
              <a:t> </a:t>
            </a:r>
            <a:r>
              <a:rPr dirty="0">
                <a:solidFill>
                  <a:srgbClr val="CC0000"/>
                </a:solidFill>
              </a:rPr>
              <a:t>three</a:t>
            </a:r>
            <a:r>
              <a:rPr spc="-70" dirty="0">
                <a:solidFill>
                  <a:srgbClr val="CC0000"/>
                </a:solidFill>
              </a:rPr>
              <a:t> </a:t>
            </a:r>
            <a:r>
              <a:rPr dirty="0">
                <a:solidFill>
                  <a:srgbClr val="CC0000"/>
                </a:solidFill>
              </a:rPr>
              <a:t>hosts</a:t>
            </a:r>
            <a:r>
              <a:rPr spc="-60" dirty="0">
                <a:solidFill>
                  <a:srgbClr val="CC0000"/>
                </a:solidFill>
              </a:rPr>
              <a:t> </a:t>
            </a:r>
            <a:r>
              <a:rPr dirty="0">
                <a:solidFill>
                  <a:srgbClr val="CC0000"/>
                </a:solidFill>
              </a:rPr>
              <a:t>based</a:t>
            </a:r>
            <a:r>
              <a:rPr spc="-60" dirty="0">
                <a:solidFill>
                  <a:srgbClr val="CC0000"/>
                </a:solidFill>
              </a:rPr>
              <a:t> </a:t>
            </a:r>
            <a:r>
              <a:rPr dirty="0">
                <a:solidFill>
                  <a:srgbClr val="CC0000"/>
                </a:solidFill>
              </a:rPr>
              <a:t>on</a:t>
            </a:r>
            <a:r>
              <a:rPr spc="-60" dirty="0">
                <a:solidFill>
                  <a:srgbClr val="CC0000"/>
                </a:solidFill>
              </a:rPr>
              <a:t> </a:t>
            </a:r>
            <a:r>
              <a:rPr dirty="0">
                <a:solidFill>
                  <a:srgbClr val="CC0000"/>
                </a:solidFill>
              </a:rPr>
              <a:t>their</a:t>
            </a:r>
            <a:r>
              <a:rPr spc="-35" dirty="0">
                <a:solidFill>
                  <a:srgbClr val="CC0000"/>
                </a:solidFill>
              </a:rPr>
              <a:t> </a:t>
            </a:r>
            <a:r>
              <a:rPr spc="-10" dirty="0">
                <a:solidFill>
                  <a:srgbClr val="CC0000"/>
                </a:solidFill>
              </a:rPr>
              <a:t>turnover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195" y="1156791"/>
            <a:ext cx="4517390" cy="3392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3220" marR="5080" indent="-351155" algn="just">
              <a:lnSpc>
                <a:spcPct val="115100"/>
              </a:lnSpc>
              <a:spcBef>
                <a:spcPts val="95"/>
              </a:spcBef>
              <a:buChar char="●"/>
              <a:tabLst>
                <a:tab pos="363220" algn="l"/>
                <a:tab pos="365125" algn="l"/>
              </a:tabLst>
            </a:pPr>
            <a:r>
              <a:rPr sz="1600" b="1" dirty="0">
                <a:latin typeface="Arial"/>
                <a:cs typeface="Arial"/>
              </a:rPr>
              <a:t>	Here</a:t>
            </a:r>
            <a:r>
              <a:rPr sz="1600" b="1" spc="2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we</a:t>
            </a:r>
            <a:r>
              <a:rPr sz="1600" b="1" spc="2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are</a:t>
            </a:r>
            <a:r>
              <a:rPr sz="1600" b="1" spc="2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trying</a:t>
            </a:r>
            <a:r>
              <a:rPr sz="1600" b="1" spc="28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254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find</a:t>
            </a:r>
            <a:r>
              <a:rPr sz="1600" b="1" spc="2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top</a:t>
            </a:r>
            <a:r>
              <a:rPr sz="1600" b="1" spc="254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three</a:t>
            </a:r>
            <a:r>
              <a:rPr sz="1600" b="1" spc="27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host </a:t>
            </a:r>
            <a:r>
              <a:rPr sz="1600" b="1" dirty="0">
                <a:latin typeface="Arial"/>
                <a:cs typeface="Arial"/>
              </a:rPr>
              <a:t>based</a:t>
            </a:r>
            <a:r>
              <a:rPr sz="1600" b="1" spc="20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on</a:t>
            </a:r>
            <a:r>
              <a:rPr sz="1600" b="1" spc="204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their</a:t>
            </a:r>
            <a:r>
              <a:rPr sz="1600" b="1" spc="19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turnover</a:t>
            </a:r>
            <a:r>
              <a:rPr sz="1600" b="1" spc="19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200" dirty="0">
                <a:latin typeface="Arial"/>
                <a:cs typeface="Arial"/>
              </a:rPr>
              <a:t>  </a:t>
            </a:r>
            <a:r>
              <a:rPr sz="1600" b="1" spc="-10" dirty="0">
                <a:latin typeface="Arial"/>
                <a:cs typeface="Arial"/>
              </a:rPr>
              <a:t>compare </a:t>
            </a:r>
            <a:r>
              <a:rPr sz="1600" b="1" dirty="0">
                <a:latin typeface="Arial"/>
                <a:cs typeface="Arial"/>
              </a:rPr>
              <a:t>between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those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three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hosts.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0"/>
              </a:spcBef>
              <a:buFont typeface="Arial"/>
              <a:buChar char="●"/>
            </a:pPr>
            <a:endParaRPr sz="1600">
              <a:latin typeface="Arial"/>
              <a:cs typeface="Arial"/>
            </a:endParaRPr>
          </a:p>
          <a:p>
            <a:pPr marL="363220" marR="12700" indent="-351155" algn="just">
              <a:lnSpc>
                <a:spcPct val="114999"/>
              </a:lnSpc>
              <a:buChar char="●"/>
              <a:tabLst>
                <a:tab pos="363220" algn="l"/>
                <a:tab pos="365125" algn="l"/>
              </a:tabLst>
            </a:pPr>
            <a:r>
              <a:rPr sz="1600" b="1" dirty="0">
                <a:latin typeface="Arial"/>
                <a:cs typeface="Arial"/>
              </a:rPr>
              <a:t>	We</a:t>
            </a:r>
            <a:r>
              <a:rPr sz="1600" b="1" spc="9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can</a:t>
            </a:r>
            <a:r>
              <a:rPr sz="1600" b="1" spc="1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state</a:t>
            </a:r>
            <a:r>
              <a:rPr sz="1600" b="1" spc="10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that</a:t>
            </a:r>
            <a:r>
              <a:rPr sz="1600" b="1" spc="9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Sonder</a:t>
            </a:r>
            <a:r>
              <a:rPr sz="1600" b="1" spc="8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(NYC)</a:t>
            </a:r>
            <a:r>
              <a:rPr sz="1600" b="1" spc="10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is</a:t>
            </a:r>
            <a:r>
              <a:rPr sz="1600" b="1" spc="10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10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top </a:t>
            </a:r>
            <a:r>
              <a:rPr sz="1600" b="1" dirty="0">
                <a:latin typeface="Arial"/>
                <a:cs typeface="Arial"/>
              </a:rPr>
              <a:t>host</a:t>
            </a:r>
            <a:r>
              <a:rPr sz="1600" b="1" spc="114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based</a:t>
            </a:r>
            <a:r>
              <a:rPr sz="1600" b="1" spc="125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on</a:t>
            </a:r>
            <a:r>
              <a:rPr sz="1600" b="1" spc="12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his</a:t>
            </a:r>
            <a:r>
              <a:rPr sz="1600" b="1" spc="12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high</a:t>
            </a:r>
            <a:r>
              <a:rPr sz="1600" b="1" spc="125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turnover.</a:t>
            </a:r>
            <a:r>
              <a:rPr sz="1600" b="1" spc="120" dirty="0">
                <a:latin typeface="Arial"/>
                <a:cs typeface="Arial"/>
              </a:rPr>
              <a:t>  </a:t>
            </a:r>
            <a:r>
              <a:rPr sz="1600" b="1" spc="-25" dirty="0">
                <a:latin typeface="Arial"/>
                <a:cs typeface="Arial"/>
              </a:rPr>
              <a:t>Red </a:t>
            </a:r>
            <a:r>
              <a:rPr sz="1600" b="1" dirty="0">
                <a:latin typeface="Arial"/>
                <a:cs typeface="Arial"/>
              </a:rPr>
              <a:t>Awning</a:t>
            </a:r>
            <a:r>
              <a:rPr sz="1600" b="1" spc="39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3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Henry</a:t>
            </a:r>
            <a:r>
              <a:rPr sz="1600" b="1" spc="3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secured</a:t>
            </a:r>
            <a:r>
              <a:rPr sz="1600" b="1" spc="39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2nd</a:t>
            </a:r>
            <a:r>
              <a:rPr sz="1600" b="1" spc="39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37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3rd </a:t>
            </a:r>
            <a:r>
              <a:rPr sz="1600" b="1" dirty="0">
                <a:latin typeface="Arial"/>
                <a:cs typeface="Arial"/>
              </a:rPr>
              <a:t>position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respectively.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0"/>
              </a:spcBef>
              <a:buFont typeface="Arial"/>
              <a:buChar char="●"/>
            </a:pPr>
            <a:endParaRPr sz="1600">
              <a:latin typeface="Arial"/>
              <a:cs typeface="Arial"/>
            </a:endParaRPr>
          </a:p>
          <a:p>
            <a:pPr marL="363220" marR="19685" indent="-351155" algn="just">
              <a:lnSpc>
                <a:spcPct val="115100"/>
              </a:lnSpc>
              <a:buChar char="●"/>
              <a:tabLst>
                <a:tab pos="363220" algn="l"/>
                <a:tab pos="365125" algn="l"/>
              </a:tabLst>
            </a:pPr>
            <a:r>
              <a:rPr sz="1600" b="1" dirty="0">
                <a:latin typeface="Arial"/>
                <a:cs typeface="Arial"/>
              </a:rPr>
              <a:t>	Total</a:t>
            </a:r>
            <a:r>
              <a:rPr sz="1600" b="1" spc="28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turnover</a:t>
            </a:r>
            <a:r>
              <a:rPr sz="1600" b="1" spc="2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of</a:t>
            </a:r>
            <a:r>
              <a:rPr sz="1600" b="1" spc="2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Sounder</a:t>
            </a:r>
            <a:r>
              <a:rPr sz="1600" b="1" spc="2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(NYC)</a:t>
            </a:r>
            <a:r>
              <a:rPr sz="1600" b="1" spc="2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is</a:t>
            </a:r>
            <a:r>
              <a:rPr sz="1600" b="1" spc="26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more </a:t>
            </a:r>
            <a:r>
              <a:rPr sz="1600" b="1" dirty="0">
                <a:latin typeface="Arial"/>
                <a:cs typeface="Arial"/>
              </a:rPr>
              <a:t>than</a:t>
            </a:r>
            <a:r>
              <a:rPr sz="1600" b="1" spc="484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50000$.</a:t>
            </a:r>
            <a:r>
              <a:rPr sz="1600" b="1" spc="25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Red</a:t>
            </a:r>
            <a:r>
              <a:rPr sz="1600" b="1" spc="3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Awning</a:t>
            </a:r>
            <a:r>
              <a:rPr sz="1600" b="1" spc="25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49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Henry</a:t>
            </a:r>
            <a:r>
              <a:rPr sz="1600" b="1" spc="44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is </a:t>
            </a:r>
            <a:r>
              <a:rPr sz="1600" b="1" dirty="0">
                <a:latin typeface="Arial"/>
                <a:cs typeface="Arial"/>
              </a:rPr>
              <a:t>quite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behind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from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1st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place.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4420" y="1004493"/>
            <a:ext cx="4090162" cy="327215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1327" y="850391"/>
            <a:ext cx="6516624" cy="3307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4816" y="2176272"/>
            <a:ext cx="1633727" cy="853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86911" y="4230623"/>
            <a:ext cx="4389120" cy="6278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6944" y="4230623"/>
            <a:ext cx="1834895" cy="7376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58640" y="4992623"/>
            <a:ext cx="746759" cy="883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6319" y="2310383"/>
            <a:ext cx="1621536" cy="5120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1601" y="1184909"/>
            <a:ext cx="22860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spc="-20" dirty="0">
                <a:solidFill>
                  <a:srgbClr val="232323"/>
                </a:solidFill>
                <a:latin typeface="Consolas"/>
                <a:cs typeface="Consolas"/>
              </a:rPr>
              <a:t>3000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5954" y="1672844"/>
            <a:ext cx="224154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343434"/>
                </a:solidFill>
                <a:latin typeface="Arial MT"/>
                <a:cs typeface="Arial MT"/>
              </a:rPr>
              <a:t>2500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9877" y="3114294"/>
            <a:ext cx="23749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spc="-20" dirty="0">
                <a:solidFill>
                  <a:srgbClr val="313131"/>
                </a:solidFill>
                <a:latin typeface="Courier New"/>
                <a:cs typeface="Courier New"/>
              </a:rPr>
              <a:t>1000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7755" y="3605276"/>
            <a:ext cx="172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2D2D2D"/>
                </a:solidFill>
                <a:latin typeface="Courier New"/>
                <a:cs typeface="Courier New"/>
              </a:rPr>
              <a:t>TOO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9815" y="4077207"/>
            <a:ext cx="8255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0" dirty="0">
                <a:solidFill>
                  <a:srgbClr val="282828"/>
                </a:solidFill>
                <a:latin typeface="Courier New"/>
                <a:cs typeface="Courier New"/>
              </a:rPr>
              <a:t>0</a:t>
            </a:r>
            <a:endParaRPr sz="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0EA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436" y="115265"/>
            <a:ext cx="1782445" cy="81153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225"/>
              </a:spcBef>
            </a:pPr>
            <a:r>
              <a:rPr sz="2600" spc="-10" dirty="0">
                <a:solidFill>
                  <a:srgbClr val="CC0000"/>
                </a:solidFill>
              </a:rPr>
              <a:t>Challenges Faced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81788" y="1156410"/>
            <a:ext cx="5129530" cy="33134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3220" marR="13335" indent="-351155" algn="just">
              <a:lnSpc>
                <a:spcPct val="150200"/>
              </a:lnSpc>
              <a:spcBef>
                <a:spcPts val="95"/>
              </a:spcBef>
              <a:buChar char="●"/>
              <a:tabLst>
                <a:tab pos="363220" algn="l"/>
                <a:tab pos="365125" algn="l"/>
              </a:tabLst>
            </a:pP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	Reading</a:t>
            </a:r>
            <a:r>
              <a:rPr sz="1600" b="1" spc="204" dirty="0">
                <a:solidFill>
                  <a:srgbClr val="202020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600" b="1" spc="200" dirty="0">
                <a:solidFill>
                  <a:srgbClr val="202020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dataset</a:t>
            </a:r>
            <a:r>
              <a:rPr sz="1600" b="1" spc="200" dirty="0">
                <a:solidFill>
                  <a:srgbClr val="202020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600" b="1" spc="204" dirty="0">
                <a:solidFill>
                  <a:srgbClr val="202020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understanding</a:t>
            </a:r>
            <a:r>
              <a:rPr sz="1600" b="1" spc="204" dirty="0">
                <a:solidFill>
                  <a:srgbClr val="202020"/>
                </a:solidFill>
                <a:latin typeface="Arial"/>
                <a:cs typeface="Arial"/>
              </a:rPr>
              <a:t>  </a:t>
            </a:r>
            <a:r>
              <a:rPr sz="1600" b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meaning</a:t>
            </a:r>
            <a:r>
              <a:rPr sz="16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6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some</a:t>
            </a:r>
            <a:r>
              <a:rPr sz="16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columns.</a:t>
            </a:r>
            <a:endParaRPr sz="1600">
              <a:latin typeface="Arial"/>
              <a:cs typeface="Arial"/>
            </a:endParaRPr>
          </a:p>
          <a:p>
            <a:pPr marL="363220" marR="12700" indent="-351155" algn="just">
              <a:lnSpc>
                <a:spcPts val="2880"/>
              </a:lnSpc>
              <a:spcBef>
                <a:spcPts val="254"/>
              </a:spcBef>
              <a:buChar char="●"/>
              <a:tabLst>
                <a:tab pos="363220" algn="l"/>
                <a:tab pos="365125" algn="l"/>
              </a:tabLst>
            </a:pP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	For</a:t>
            </a:r>
            <a:r>
              <a:rPr sz="1600" b="1" spc="1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answering</a:t>
            </a:r>
            <a:r>
              <a:rPr sz="1600" b="1" spc="1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some</a:t>
            </a:r>
            <a:r>
              <a:rPr sz="1600" b="1" spc="1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600" b="1" spc="1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600" b="1" spc="10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questions</a:t>
            </a:r>
            <a:r>
              <a:rPr sz="1600" b="1" spc="10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600" b="1" spc="1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had</a:t>
            </a:r>
            <a:r>
              <a:rPr sz="1600" b="1" spc="1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understand</a:t>
            </a:r>
            <a:r>
              <a:rPr sz="1600" b="1" spc="3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600" b="1" spc="3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business</a:t>
            </a:r>
            <a:r>
              <a:rPr sz="1600" b="1" spc="3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model</a:t>
            </a:r>
            <a:r>
              <a:rPr sz="1600" b="1" spc="3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600" b="1" spc="39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Airbnb</a:t>
            </a:r>
            <a:r>
              <a:rPr sz="1600" b="1" spc="3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02020"/>
                </a:solidFill>
                <a:latin typeface="Arial"/>
                <a:cs typeface="Arial"/>
              </a:rPr>
              <a:t>that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how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they</a:t>
            </a:r>
            <a:r>
              <a:rPr sz="1600" b="1" spc="-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02020"/>
                </a:solidFill>
                <a:latin typeface="Arial"/>
                <a:cs typeface="Arial"/>
              </a:rPr>
              <a:t>work.</a:t>
            </a:r>
            <a:endParaRPr sz="1600">
              <a:latin typeface="Arial"/>
              <a:cs typeface="Arial"/>
            </a:endParaRPr>
          </a:p>
          <a:p>
            <a:pPr marL="365760" indent="-353060" algn="just">
              <a:lnSpc>
                <a:spcPct val="100000"/>
              </a:lnSpc>
              <a:spcBef>
                <a:spcPts val="710"/>
              </a:spcBef>
              <a:buChar char="●"/>
              <a:tabLst>
                <a:tab pos="365760" algn="l"/>
              </a:tabLst>
            </a:pP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Handling</a:t>
            </a:r>
            <a:r>
              <a:rPr sz="1600" b="1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Nan</a:t>
            </a:r>
            <a:r>
              <a:rPr sz="1600" b="1" spc="-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values,</a:t>
            </a:r>
            <a:r>
              <a:rPr sz="16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null</a:t>
            </a:r>
            <a:r>
              <a:rPr sz="1600" b="1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values</a:t>
            </a:r>
            <a:r>
              <a:rPr sz="16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600" b="1" spc="-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duplicates.</a:t>
            </a:r>
            <a:endParaRPr sz="1600">
              <a:latin typeface="Arial"/>
              <a:cs typeface="Arial"/>
            </a:endParaRPr>
          </a:p>
          <a:p>
            <a:pPr marL="363220" marR="5080" indent="-351155" algn="just">
              <a:lnSpc>
                <a:spcPct val="148900"/>
              </a:lnSpc>
              <a:buChar char="●"/>
              <a:tabLst>
                <a:tab pos="363220" algn="l"/>
                <a:tab pos="365125" algn="l"/>
              </a:tabLst>
            </a:pP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	Designing</a:t>
            </a:r>
            <a:r>
              <a:rPr sz="1600" b="1" spc="2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multiple</a:t>
            </a:r>
            <a:r>
              <a:rPr sz="1600" b="1" spc="2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visualizations</a:t>
            </a:r>
            <a:r>
              <a:rPr sz="1600" b="1" spc="2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600" b="1" spc="29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summarize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600" b="1" spc="2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information</a:t>
            </a:r>
            <a:r>
              <a:rPr sz="1600" b="1" spc="2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600" b="1" spc="2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600" b="1" spc="2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dataset</a:t>
            </a:r>
            <a:r>
              <a:rPr sz="1600" b="1" spc="2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600" b="1" spc="2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successfully</a:t>
            </a:r>
            <a:endParaRPr sz="1600">
              <a:latin typeface="Arial"/>
              <a:cs typeface="Arial"/>
            </a:endParaRPr>
          </a:p>
          <a:p>
            <a:pPr marL="363220" algn="just">
              <a:lnSpc>
                <a:spcPct val="100000"/>
              </a:lnSpc>
              <a:spcBef>
                <a:spcPts val="960"/>
              </a:spcBef>
            </a:pP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communicate</a:t>
            </a:r>
            <a:r>
              <a:rPr sz="1600" b="1" spc="-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600" b="1" spc="-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results</a:t>
            </a:r>
            <a:r>
              <a:rPr sz="1600" b="1" spc="-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600" b="1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trends</a:t>
            </a:r>
            <a:r>
              <a:rPr sz="1600" b="1" spc="-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600" b="1" spc="-10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600" b="1" spc="-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reader.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8145" y="972438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4">
                <a:moveTo>
                  <a:pt x="506095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57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7484" y="0"/>
            <a:ext cx="3865753" cy="51428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8215" y="14985"/>
            <a:ext cx="43389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38900"/>
              </a:lnSpc>
              <a:spcBef>
                <a:spcPts val="100"/>
              </a:spcBef>
              <a:buChar char="➔"/>
              <a:tabLst>
                <a:tab pos="469900" algn="l"/>
              </a:tabLst>
            </a:pP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We</a:t>
            </a:r>
            <a:r>
              <a:rPr sz="1800" b="1" spc="6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defined</a:t>
            </a:r>
            <a:r>
              <a:rPr sz="1800" b="1" spc="6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some</a:t>
            </a:r>
            <a:r>
              <a:rPr sz="1800" b="1" spc="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points</a:t>
            </a:r>
            <a:r>
              <a:rPr sz="1800" b="1" spc="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which</a:t>
            </a:r>
            <a:r>
              <a:rPr sz="1800" b="1" spc="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CC0000"/>
                </a:solidFill>
                <a:latin typeface="Arial"/>
                <a:cs typeface="Arial"/>
              </a:rPr>
              <a:t>can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help</a:t>
            </a:r>
            <a:r>
              <a:rPr sz="18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Airbnb</a:t>
            </a:r>
            <a:r>
              <a:rPr sz="1800" b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18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their</a:t>
            </a:r>
            <a:r>
              <a:rPr sz="1800" b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business: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0991" y="940485"/>
            <a:ext cx="46558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5080" indent="-198120">
              <a:lnSpc>
                <a:spcPct val="150100"/>
              </a:lnSpc>
              <a:spcBef>
                <a:spcPts val="100"/>
              </a:spcBef>
              <a:buChar char="●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Manhattan</a:t>
            </a:r>
            <a:r>
              <a:rPr sz="14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most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focused</a:t>
            </a:r>
            <a:r>
              <a:rPr sz="14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place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New</a:t>
            </a:r>
            <a:r>
              <a:rPr sz="14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York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hosts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do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business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0991" y="1706422"/>
            <a:ext cx="4597400" cy="336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255270" indent="-198120">
              <a:lnSpc>
                <a:spcPct val="150100"/>
              </a:lnSpc>
              <a:spcBef>
                <a:spcPts val="100"/>
              </a:spcBef>
              <a:buChar char="●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Customers</a:t>
            </a:r>
            <a:r>
              <a:rPr sz="1400" b="1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pay</a:t>
            </a:r>
            <a:r>
              <a:rPr sz="1400" b="1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highest</a:t>
            </a:r>
            <a:r>
              <a:rPr sz="1400" b="1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amount</a:t>
            </a:r>
            <a:r>
              <a:rPr sz="1400" b="1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00" b="1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Brooklyn,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Queensand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Manhattan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that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$10,000</a:t>
            </a:r>
            <a:r>
              <a:rPr sz="1400" b="1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lowest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amount</a:t>
            </a:r>
            <a:r>
              <a:rPr sz="1400" b="1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endParaRPr sz="14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840"/>
              </a:spcBef>
            </a:pP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$10.</a:t>
            </a:r>
            <a:endParaRPr sz="1400">
              <a:latin typeface="Arial"/>
              <a:cs typeface="Arial"/>
            </a:endParaRPr>
          </a:p>
          <a:p>
            <a:pPr marL="210820" marR="5080" indent="-198120">
              <a:lnSpc>
                <a:spcPct val="150000"/>
              </a:lnSpc>
              <a:spcBef>
                <a:spcPts val="1305"/>
              </a:spcBef>
              <a:buSzPct val="116666"/>
              <a:buChar char="●"/>
              <a:tabLst>
                <a:tab pos="210820" algn="l"/>
              </a:tabLst>
            </a:pP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2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2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three</a:t>
            </a:r>
            <a:r>
              <a:rPr sz="12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types</a:t>
            </a:r>
            <a:r>
              <a:rPr sz="12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2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room</a:t>
            </a:r>
            <a:r>
              <a:rPr sz="12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type</a:t>
            </a:r>
            <a:r>
              <a:rPr sz="12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(i.e.</a:t>
            </a:r>
            <a:r>
              <a:rPr sz="12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Entire</a:t>
            </a:r>
            <a:r>
              <a:rPr sz="12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home,</a:t>
            </a:r>
            <a:r>
              <a:rPr sz="12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Shared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room,</a:t>
            </a:r>
            <a:r>
              <a:rPr sz="12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&amp;</a:t>
            </a:r>
            <a:r>
              <a:rPr sz="12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Private</a:t>
            </a:r>
            <a:r>
              <a:rPr sz="12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room)</a:t>
            </a:r>
            <a:r>
              <a:rPr sz="12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average</a:t>
            </a:r>
            <a:r>
              <a:rPr sz="12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price</a:t>
            </a:r>
            <a:r>
              <a:rPr sz="1200" b="1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200" b="1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entirehome</a:t>
            </a:r>
            <a:r>
              <a:rPr sz="12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2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around</a:t>
            </a:r>
            <a:endParaRPr sz="12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725"/>
              </a:spcBef>
            </a:pP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$157,</a:t>
            </a:r>
            <a:r>
              <a:rPr sz="12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2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Shared</a:t>
            </a:r>
            <a:r>
              <a:rPr sz="12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room</a:t>
            </a:r>
            <a:r>
              <a:rPr sz="12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2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around</a:t>
            </a:r>
            <a:endParaRPr sz="12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910"/>
              </a:spcBef>
            </a:pP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$60,</a:t>
            </a:r>
            <a:r>
              <a:rPr sz="12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2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200" b="1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private</a:t>
            </a:r>
            <a:r>
              <a:rPr sz="12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room</a:t>
            </a:r>
            <a:r>
              <a:rPr sz="1200" b="1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2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around</a:t>
            </a:r>
            <a:r>
              <a:rPr sz="12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202020"/>
                </a:solidFill>
                <a:latin typeface="Arial"/>
                <a:cs typeface="Arial"/>
              </a:rPr>
              <a:t>$75.</a:t>
            </a:r>
            <a:endParaRPr sz="1200">
              <a:latin typeface="Arial"/>
              <a:cs typeface="Arial"/>
            </a:endParaRPr>
          </a:p>
          <a:p>
            <a:pPr marL="210820" marR="516890" indent="-198120">
              <a:lnSpc>
                <a:spcPct val="148700"/>
              </a:lnSpc>
              <a:spcBef>
                <a:spcPts val="1050"/>
              </a:spcBef>
              <a:buFont typeface="Tahoma"/>
              <a:buChar char="●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Top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three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host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base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turnover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are 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Red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awning,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Henry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best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host</a:t>
            </a:r>
            <a:r>
              <a:rPr sz="14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isSonder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(NYC)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4316730" cy="5143500"/>
            <a:chOff x="0" y="0"/>
            <a:chExt cx="4316730" cy="51435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4316730" cy="5143500"/>
            </a:xfrm>
            <a:custGeom>
              <a:avLst/>
              <a:gdLst/>
              <a:ahLst/>
              <a:cxnLst/>
              <a:rect l="l" t="t" r="r" b="b"/>
              <a:pathLst>
                <a:path w="4316730" h="5143500">
                  <a:moveTo>
                    <a:pt x="431673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4316730" y="5143500"/>
                  </a:lnTo>
                  <a:lnTo>
                    <a:pt x="4316730" y="0"/>
                  </a:lnTo>
                  <a:close/>
                </a:path>
              </a:pathLst>
            </a:custGeom>
            <a:solidFill>
              <a:srgbClr val="F0EA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75404" y="380999"/>
              <a:ext cx="142875" cy="137795"/>
            </a:xfrm>
            <a:custGeom>
              <a:avLst/>
              <a:gdLst/>
              <a:ahLst/>
              <a:cxnLst/>
              <a:rect l="l" t="t" r="r" b="b"/>
              <a:pathLst>
                <a:path w="142875" h="137795">
                  <a:moveTo>
                    <a:pt x="142875" y="0"/>
                  </a:moveTo>
                  <a:lnTo>
                    <a:pt x="0" y="0"/>
                  </a:lnTo>
                  <a:lnTo>
                    <a:pt x="0" y="137795"/>
                  </a:lnTo>
                  <a:lnTo>
                    <a:pt x="142875" y="13779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92C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32529" y="380999"/>
              <a:ext cx="285750" cy="275590"/>
            </a:xfrm>
            <a:custGeom>
              <a:avLst/>
              <a:gdLst/>
              <a:ahLst/>
              <a:cxnLst/>
              <a:rect l="l" t="t" r="r" b="b"/>
              <a:pathLst>
                <a:path w="285750" h="275590">
                  <a:moveTo>
                    <a:pt x="142875" y="0"/>
                  </a:moveTo>
                  <a:lnTo>
                    <a:pt x="285750" y="0"/>
                  </a:lnTo>
                  <a:lnTo>
                    <a:pt x="285750" y="137795"/>
                  </a:lnTo>
                  <a:lnTo>
                    <a:pt x="142875" y="137795"/>
                  </a:lnTo>
                  <a:lnTo>
                    <a:pt x="142875" y="0"/>
                  </a:lnTo>
                  <a:close/>
                </a:path>
                <a:path w="285750" h="275590">
                  <a:moveTo>
                    <a:pt x="0" y="137795"/>
                  </a:moveTo>
                  <a:lnTo>
                    <a:pt x="142875" y="137795"/>
                  </a:lnTo>
                  <a:lnTo>
                    <a:pt x="142875" y="275589"/>
                  </a:lnTo>
                  <a:lnTo>
                    <a:pt x="0" y="275589"/>
                  </a:lnTo>
                  <a:lnTo>
                    <a:pt x="0" y="137795"/>
                  </a:lnTo>
                  <a:close/>
                </a:path>
              </a:pathLst>
            </a:custGeom>
            <a:ln w="9525">
              <a:solidFill>
                <a:srgbClr val="92C1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150" y="1508124"/>
              <a:ext cx="3707129" cy="24066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83540" y="722198"/>
            <a:ext cx="308038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Analysis</a:t>
            </a:r>
            <a:r>
              <a:rPr sz="2600" b="1" spc="-16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CC0000"/>
                </a:solidFill>
                <a:latin typeface="Arial"/>
                <a:cs typeface="Arial"/>
              </a:rPr>
              <a:t>Summary: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Top</a:t>
            </a:r>
            <a:r>
              <a:rPr spc="-15" dirty="0"/>
              <a:t> </a:t>
            </a:r>
            <a:r>
              <a:rPr dirty="0"/>
              <a:t>7</a:t>
            </a:r>
            <a:r>
              <a:rPr spc="-25" dirty="0"/>
              <a:t> </a:t>
            </a:r>
            <a:r>
              <a:rPr dirty="0"/>
              <a:t>Busiest</a:t>
            </a:r>
            <a:r>
              <a:rPr spc="-25" dirty="0"/>
              <a:t> </a:t>
            </a:r>
            <a:r>
              <a:rPr dirty="0"/>
              <a:t>Host</a:t>
            </a:r>
            <a:r>
              <a:rPr spc="-35" dirty="0"/>
              <a:t> </a:t>
            </a:r>
            <a:r>
              <a:rPr dirty="0"/>
              <a:t>Name</a:t>
            </a:r>
            <a:r>
              <a:rPr spc="-25" dirty="0"/>
              <a:t> </a:t>
            </a:r>
            <a:r>
              <a:rPr spc="-20" dirty="0"/>
              <a:t>are: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1300" marR="1087120" indent="-229235">
              <a:lnSpc>
                <a:spcPct val="130300"/>
              </a:lnSpc>
              <a:spcBef>
                <a:spcPts val="114"/>
              </a:spcBef>
              <a:buFont typeface="Symbol"/>
              <a:buChar char=""/>
              <a:tabLst>
                <a:tab pos="241300" algn="l"/>
              </a:tabLst>
            </a:pPr>
            <a:r>
              <a:rPr dirty="0"/>
              <a:t>In</a:t>
            </a:r>
            <a:r>
              <a:rPr spc="-5" dirty="0"/>
              <a:t> </a:t>
            </a:r>
            <a:r>
              <a:rPr dirty="0"/>
              <a:t>this</a:t>
            </a:r>
            <a:r>
              <a:rPr spc="-10" dirty="0"/>
              <a:t> </a:t>
            </a:r>
            <a:r>
              <a:rPr dirty="0"/>
              <a:t>Bar</a:t>
            </a:r>
            <a:r>
              <a:rPr spc="-35" dirty="0"/>
              <a:t> </a:t>
            </a:r>
            <a:r>
              <a:rPr dirty="0"/>
              <a:t>Graph</a:t>
            </a:r>
            <a:r>
              <a:rPr spc="-45" dirty="0"/>
              <a:t> </a:t>
            </a:r>
            <a:r>
              <a:rPr dirty="0"/>
              <a:t>We</a:t>
            </a:r>
            <a:r>
              <a:rPr spc="-30" dirty="0"/>
              <a:t> </a:t>
            </a:r>
            <a:r>
              <a:rPr spc="-25" dirty="0"/>
              <a:t>Saw </a:t>
            </a:r>
            <a:r>
              <a:rPr dirty="0"/>
              <a:t>that</a:t>
            </a:r>
            <a:r>
              <a:rPr spc="-35" dirty="0"/>
              <a:t> </a:t>
            </a:r>
            <a:r>
              <a:rPr dirty="0"/>
              <a:t>sonder</a:t>
            </a:r>
            <a:r>
              <a:rPr spc="-45" dirty="0"/>
              <a:t> </a:t>
            </a:r>
            <a:r>
              <a:rPr dirty="0"/>
              <a:t>(NYC)</a:t>
            </a:r>
            <a:r>
              <a:rPr spc="-30" dirty="0"/>
              <a:t> </a:t>
            </a:r>
            <a:r>
              <a:rPr spc="-10" dirty="0"/>
              <a:t>minimum </a:t>
            </a:r>
            <a:r>
              <a:rPr dirty="0"/>
              <a:t>Nights</a:t>
            </a:r>
            <a:r>
              <a:rPr spc="-4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319 and</a:t>
            </a:r>
            <a:r>
              <a:rPr spc="-30" dirty="0"/>
              <a:t> </a:t>
            </a:r>
            <a:r>
              <a:rPr dirty="0"/>
              <a:t>it</a:t>
            </a:r>
            <a:r>
              <a:rPr spc="-3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spc="-25" dirty="0"/>
              <a:t>the </a:t>
            </a:r>
            <a:r>
              <a:rPr dirty="0"/>
              <a:t>topest</a:t>
            </a:r>
            <a:r>
              <a:rPr spc="-15" dirty="0"/>
              <a:t> </a:t>
            </a:r>
            <a:r>
              <a:rPr dirty="0"/>
              <a:t>host</a:t>
            </a:r>
            <a:r>
              <a:rPr spc="-35" dirty="0"/>
              <a:t> </a:t>
            </a:r>
            <a:r>
              <a:rPr dirty="0"/>
              <a:t>of this</a:t>
            </a:r>
            <a:r>
              <a:rPr spc="-10" dirty="0"/>
              <a:t> Airbnb </a:t>
            </a:r>
            <a:r>
              <a:rPr dirty="0"/>
              <a:t>project,</a:t>
            </a:r>
            <a:r>
              <a:rPr spc="-1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10" dirty="0"/>
              <a:t>Blueground </a:t>
            </a:r>
            <a:r>
              <a:rPr dirty="0"/>
              <a:t>Minimum</a:t>
            </a:r>
            <a:r>
              <a:rPr spc="-35" dirty="0"/>
              <a:t> </a:t>
            </a:r>
            <a:r>
              <a:rPr dirty="0"/>
              <a:t>night</a:t>
            </a:r>
            <a:r>
              <a:rPr spc="-55" dirty="0"/>
              <a:t> </a:t>
            </a:r>
            <a:r>
              <a:rPr spc="-25" dirty="0"/>
              <a:t>230</a:t>
            </a:r>
          </a:p>
          <a:p>
            <a:pPr marL="12700" marR="1166495">
              <a:lnSpc>
                <a:spcPts val="2520"/>
              </a:lnSpc>
              <a:spcBef>
                <a:spcPts val="160"/>
              </a:spcBef>
            </a:pPr>
            <a:r>
              <a:rPr dirty="0"/>
              <a:t>And</a:t>
            </a:r>
            <a:r>
              <a:rPr spc="-40" dirty="0"/>
              <a:t> </a:t>
            </a:r>
            <a:r>
              <a:rPr dirty="0"/>
              <a:t>Michael</a:t>
            </a:r>
            <a:r>
              <a:rPr spc="-70" dirty="0"/>
              <a:t> </a:t>
            </a:r>
            <a:r>
              <a:rPr dirty="0"/>
              <a:t>minimum</a:t>
            </a:r>
            <a:r>
              <a:rPr spc="-30" dirty="0"/>
              <a:t> </a:t>
            </a:r>
            <a:r>
              <a:rPr spc="-10" dirty="0"/>
              <a:t>night </a:t>
            </a:r>
            <a:r>
              <a:rPr dirty="0"/>
              <a:t>143,</a:t>
            </a:r>
            <a:r>
              <a:rPr spc="-20" dirty="0"/>
              <a:t> </a:t>
            </a:r>
            <a:r>
              <a:rPr dirty="0"/>
              <a:t>kara</a:t>
            </a:r>
            <a:r>
              <a:rPr spc="-50" dirty="0"/>
              <a:t> </a:t>
            </a:r>
            <a:r>
              <a:rPr dirty="0"/>
              <a:t>minimum</a:t>
            </a:r>
            <a:r>
              <a:rPr spc="-25" dirty="0"/>
              <a:t> </a:t>
            </a:r>
            <a:r>
              <a:rPr dirty="0"/>
              <a:t>night</a:t>
            </a:r>
            <a:r>
              <a:rPr spc="-30" dirty="0"/>
              <a:t> </a:t>
            </a:r>
            <a:r>
              <a:rPr spc="-20" dirty="0"/>
              <a:t>129,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/>
              <a:t>David</a:t>
            </a:r>
            <a:r>
              <a:rPr spc="-55" dirty="0"/>
              <a:t> </a:t>
            </a:r>
            <a:r>
              <a:rPr dirty="0"/>
              <a:t>minimum</a:t>
            </a:r>
            <a:r>
              <a:rPr spc="-10" dirty="0"/>
              <a:t> </a:t>
            </a:r>
            <a:r>
              <a:rPr dirty="0"/>
              <a:t>night</a:t>
            </a:r>
            <a:r>
              <a:rPr spc="-35" dirty="0"/>
              <a:t> </a:t>
            </a:r>
            <a:r>
              <a:rPr dirty="0"/>
              <a:t>117,</a:t>
            </a:r>
            <a:r>
              <a:rPr spc="-45" dirty="0"/>
              <a:t> </a:t>
            </a:r>
            <a:r>
              <a:rPr dirty="0"/>
              <a:t>mike</a:t>
            </a:r>
            <a:r>
              <a:rPr spc="-55" dirty="0"/>
              <a:t> </a:t>
            </a:r>
            <a:r>
              <a:rPr spc="-10" dirty="0"/>
              <a:t>minimum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/>
              <a:t>night</a:t>
            </a:r>
            <a:r>
              <a:rPr spc="-55" dirty="0"/>
              <a:t> </a:t>
            </a:r>
            <a:r>
              <a:rPr dirty="0"/>
              <a:t>109</a:t>
            </a:r>
            <a:r>
              <a:rPr spc="-2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Alex</a:t>
            </a:r>
            <a:r>
              <a:rPr spc="-30" dirty="0"/>
              <a:t> </a:t>
            </a:r>
            <a:r>
              <a:rPr dirty="0"/>
              <a:t>minimum</a:t>
            </a:r>
            <a:r>
              <a:rPr spc="-35" dirty="0"/>
              <a:t> </a:t>
            </a:r>
            <a:r>
              <a:rPr dirty="0"/>
              <a:t>night</a:t>
            </a:r>
            <a:r>
              <a:rPr spc="-35" dirty="0"/>
              <a:t> </a:t>
            </a:r>
            <a:r>
              <a:rPr spc="-25" dirty="0"/>
              <a:t>198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0272" y="639534"/>
            <a:ext cx="5407636" cy="28286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2489"/>
            <a:ext cx="2846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0000"/>
                </a:solidFill>
              </a:rPr>
              <a:t>Analysis</a:t>
            </a:r>
            <a:r>
              <a:rPr sz="2400" spc="-140" dirty="0">
                <a:solidFill>
                  <a:srgbClr val="CC0000"/>
                </a:solidFill>
              </a:rPr>
              <a:t> </a:t>
            </a:r>
            <a:r>
              <a:rPr sz="2400" spc="-10" dirty="0">
                <a:solidFill>
                  <a:srgbClr val="CC0000"/>
                </a:solidFill>
              </a:rPr>
              <a:t>Summary: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871597" y="315137"/>
            <a:ext cx="6195060" cy="42767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390"/>
              </a:spcBef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‘Entire</a:t>
            </a:r>
            <a:r>
              <a:rPr sz="1400" b="1" spc="114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home/apt’</a:t>
            </a:r>
            <a:r>
              <a:rPr sz="1400" b="1" spc="4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room</a:t>
            </a:r>
            <a:r>
              <a:rPr sz="1400" b="1" spc="80" dirty="0">
                <a:solidFill>
                  <a:srgbClr val="202020"/>
                </a:solidFill>
                <a:latin typeface="Arial"/>
                <a:cs typeface="Arial"/>
              </a:rPr>
              <a:t> 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type</a:t>
            </a:r>
            <a:r>
              <a:rPr sz="1400" b="1" spc="70" dirty="0">
                <a:solidFill>
                  <a:srgbClr val="202020"/>
                </a:solidFill>
                <a:latin typeface="Arial"/>
                <a:cs typeface="Arial"/>
              </a:rPr>
              <a:t> 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has</a:t>
            </a:r>
            <a:r>
              <a:rPr sz="1400" b="1" spc="70" dirty="0">
                <a:solidFill>
                  <a:srgbClr val="202020"/>
                </a:solidFill>
                <a:latin typeface="Arial"/>
                <a:cs typeface="Arial"/>
              </a:rPr>
              <a:t> 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70" dirty="0">
                <a:solidFill>
                  <a:srgbClr val="202020"/>
                </a:solidFill>
                <a:latin typeface="Arial"/>
                <a:cs typeface="Arial"/>
              </a:rPr>
              <a:t> 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highest</a:t>
            </a:r>
            <a:r>
              <a:rPr sz="1400" b="1" spc="75" dirty="0">
                <a:solidFill>
                  <a:srgbClr val="202020"/>
                </a:solidFill>
                <a:latin typeface="Arial"/>
                <a:cs typeface="Arial"/>
              </a:rPr>
              <a:t> 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number</a:t>
            </a:r>
            <a:r>
              <a:rPr sz="1400" b="1" spc="80" dirty="0">
                <a:solidFill>
                  <a:srgbClr val="202020"/>
                </a:solidFill>
                <a:latin typeface="Arial"/>
                <a:cs typeface="Arial"/>
              </a:rPr>
              <a:t>  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  <a:p>
            <a:pPr marL="317500" marR="17780">
              <a:lnSpc>
                <a:spcPct val="114300"/>
              </a:lnSpc>
              <a:spcBef>
                <a:spcPts val="50"/>
              </a:spcBef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listing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52%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‘Shared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Room’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least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listed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room</a:t>
            </a:r>
            <a:r>
              <a:rPr sz="1400" b="1" spc="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type at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only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2.4%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total.</a:t>
            </a:r>
            <a:endParaRPr sz="1400">
              <a:latin typeface="Arial"/>
              <a:cs typeface="Arial"/>
            </a:endParaRPr>
          </a:p>
          <a:p>
            <a:pPr marL="317500" marR="11430" indent="-305435">
              <a:lnSpc>
                <a:spcPct val="115399"/>
              </a:lnSpc>
              <a:spcBef>
                <a:spcPts val="950"/>
              </a:spcBef>
              <a:buChar char="●"/>
              <a:tabLst>
                <a:tab pos="317500" algn="l"/>
              </a:tabLst>
            </a:pP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eople</a:t>
            </a:r>
            <a:r>
              <a:rPr sz="1400" b="1" spc="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stay</a:t>
            </a:r>
            <a:r>
              <a:rPr sz="1400" b="1" spc="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longer</a:t>
            </a:r>
            <a:r>
              <a:rPr sz="1400" b="1" spc="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duration</a:t>
            </a:r>
            <a:r>
              <a:rPr sz="1400" b="1" spc="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b="1" spc="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time</a:t>
            </a:r>
            <a:r>
              <a:rPr sz="1400" b="1" spc="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00" b="1" spc="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Private</a:t>
            </a:r>
            <a:r>
              <a:rPr sz="1400" b="1" spc="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rooms</a:t>
            </a:r>
            <a:r>
              <a:rPr sz="1400" b="1" spc="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00" b="1" spc="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Brooklyn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Manhattan.</a:t>
            </a:r>
            <a:endParaRPr sz="1400">
              <a:latin typeface="Arial"/>
              <a:cs typeface="Arial"/>
            </a:endParaRPr>
          </a:p>
          <a:p>
            <a:pPr marL="317500" marR="17780" indent="-305435" algn="just">
              <a:lnSpc>
                <a:spcPct val="114300"/>
              </a:lnSpc>
              <a:spcBef>
                <a:spcPts val="1225"/>
              </a:spcBef>
              <a:buSzPct val="114285"/>
              <a:buFont typeface="Tahoma"/>
              <a:buChar char="●"/>
              <a:tabLst>
                <a:tab pos="31750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Words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00" b="1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‘bedroom’,</a:t>
            </a:r>
            <a:r>
              <a:rPr sz="1400" b="1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‘cozy’,</a:t>
            </a:r>
            <a:r>
              <a:rPr sz="1400" b="1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‘private’,</a:t>
            </a:r>
            <a:r>
              <a:rPr sz="1400" b="1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‘apartment’</a:t>
            </a:r>
            <a:r>
              <a:rPr sz="1400" b="1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‘spacious’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r>
              <a:rPr sz="1400" b="1" spc="10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used</a:t>
            </a:r>
            <a:r>
              <a:rPr sz="1400" b="1" spc="1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more</a:t>
            </a:r>
            <a:r>
              <a:rPr sz="1400" b="1" spc="1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frequently</a:t>
            </a:r>
            <a:r>
              <a:rPr sz="1400" b="1" spc="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than</a:t>
            </a:r>
            <a:r>
              <a:rPr sz="1400" b="1" spc="10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words</a:t>
            </a:r>
            <a:r>
              <a:rPr sz="1400" b="1" spc="10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00" b="1" spc="1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00" b="1" spc="1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‘park’,</a:t>
            </a:r>
            <a:r>
              <a:rPr sz="1400" b="1" spc="114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‘near’,</a:t>
            </a:r>
            <a:r>
              <a:rPr sz="1400" b="1" spc="10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‘village’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‘heart’.</a:t>
            </a:r>
            <a:endParaRPr sz="1400">
              <a:latin typeface="Arial"/>
              <a:cs typeface="Arial"/>
            </a:endParaRPr>
          </a:p>
          <a:p>
            <a:pPr marL="317500" marR="8255" indent="-305435" algn="just">
              <a:lnSpc>
                <a:spcPct val="114300"/>
              </a:lnSpc>
              <a:spcBef>
                <a:spcPts val="1225"/>
              </a:spcBef>
              <a:buSzPct val="114285"/>
              <a:buFont typeface="Tahoma"/>
              <a:buChar char="●"/>
              <a:tabLst>
                <a:tab pos="31750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Count</a:t>
            </a:r>
            <a:r>
              <a:rPr sz="1400" b="1" spc="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b="1" spc="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listing</a:t>
            </a:r>
            <a:r>
              <a:rPr sz="1400" b="1" spc="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by</a:t>
            </a:r>
            <a:r>
              <a:rPr sz="1400" b="1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top</a:t>
            </a:r>
            <a:r>
              <a:rPr sz="1400" b="1" spc="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10</a:t>
            </a:r>
            <a:r>
              <a:rPr sz="1400" b="1" spc="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hosts</a:t>
            </a:r>
            <a:r>
              <a:rPr sz="1400" b="1" spc="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400" b="1" spc="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almost</a:t>
            </a:r>
            <a:r>
              <a:rPr sz="1400" b="1" spc="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2.5%</a:t>
            </a:r>
            <a:r>
              <a:rPr sz="1400" b="1" spc="65" dirty="0">
                <a:solidFill>
                  <a:srgbClr val="202020"/>
                </a:solidFill>
                <a:latin typeface="Arial"/>
                <a:cs typeface="Arial"/>
              </a:rPr>
              <a:t> 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(1270</a:t>
            </a:r>
            <a:r>
              <a:rPr sz="1400" b="1" spc="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listings)</a:t>
            </a:r>
            <a:r>
              <a:rPr sz="1400" b="1" spc="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b="1" spc="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whole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dataset.</a:t>
            </a:r>
            <a:endParaRPr sz="1400">
              <a:latin typeface="Arial"/>
              <a:cs typeface="Arial"/>
            </a:endParaRPr>
          </a:p>
          <a:p>
            <a:pPr marL="317500" marR="5080" indent="-305435" algn="just">
              <a:lnSpc>
                <a:spcPct val="114300"/>
              </a:lnSpc>
              <a:spcBef>
                <a:spcPts val="1205"/>
              </a:spcBef>
              <a:buSzPct val="114285"/>
              <a:buFont typeface="Tahoma"/>
              <a:buChar char="●"/>
              <a:tabLst>
                <a:tab pos="31750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More</a:t>
            </a:r>
            <a:r>
              <a:rPr sz="1400" b="1" spc="4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400" b="1" spc="4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preferred</a:t>
            </a:r>
            <a:r>
              <a:rPr sz="1400" b="1" spc="4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Manhattan</a:t>
            </a:r>
            <a:r>
              <a:rPr sz="1400" b="1" spc="4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location</a:t>
            </a:r>
            <a:r>
              <a:rPr sz="1400" b="1" spc="4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4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night</a:t>
            </a:r>
            <a:r>
              <a:rPr sz="1400" b="1" spc="459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stay</a:t>
            </a:r>
            <a:r>
              <a:rPr sz="1400" b="1" spc="4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than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Brooklyn</a:t>
            </a:r>
            <a:endParaRPr sz="1400">
              <a:latin typeface="Arial"/>
              <a:cs typeface="Arial"/>
            </a:endParaRPr>
          </a:p>
          <a:p>
            <a:pPr marL="317500" marR="5080" indent="-305435" algn="just">
              <a:lnSpc>
                <a:spcPct val="113900"/>
              </a:lnSpc>
              <a:spcBef>
                <a:spcPts val="1000"/>
              </a:spcBef>
              <a:buFont typeface="Tahoma"/>
              <a:buChar char="●"/>
              <a:tabLst>
                <a:tab pos="317500" algn="l"/>
              </a:tabLst>
            </a:pP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63.2%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600" b="1" spc="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spend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night</a:t>
            </a:r>
            <a:r>
              <a:rPr sz="16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6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Entire</a:t>
            </a:r>
            <a:r>
              <a:rPr sz="16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home</a:t>
            </a:r>
            <a:r>
              <a:rPr sz="16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1.6%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spend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night</a:t>
            </a:r>
            <a:r>
              <a:rPr sz="16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6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Shared</a:t>
            </a:r>
            <a:r>
              <a:rPr sz="16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02020"/>
                </a:solidFill>
                <a:latin typeface="Arial"/>
                <a:cs typeface="Arial"/>
              </a:rPr>
              <a:t>room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4972"/>
            <a:ext cx="2819527" cy="2283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7940" y="69544"/>
            <a:ext cx="9103360" cy="4491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0230" indent="-55753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MS PGothic"/>
              <a:buChar char="❖"/>
              <a:tabLst>
                <a:tab pos="570230" algn="l"/>
              </a:tabLst>
            </a:pPr>
            <a:r>
              <a:rPr sz="2600" b="1" spc="-105" dirty="0">
                <a:solidFill>
                  <a:srgbClr val="CC0000"/>
                </a:solidFill>
                <a:latin typeface="Verdana"/>
                <a:cs typeface="Verdana"/>
              </a:rPr>
              <a:t>Problem</a:t>
            </a:r>
            <a:r>
              <a:rPr sz="2600" b="1" spc="-8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600" b="1" spc="-10" dirty="0">
                <a:solidFill>
                  <a:srgbClr val="CC0000"/>
                </a:solidFill>
                <a:latin typeface="Verdana"/>
                <a:cs typeface="Verdana"/>
              </a:rPr>
              <a:t>Statement</a:t>
            </a:r>
            <a:endParaRPr sz="2600">
              <a:latin typeface="Verdana"/>
              <a:cs typeface="Verdana"/>
            </a:endParaRPr>
          </a:p>
          <a:p>
            <a:pPr marL="568960" marR="10160" indent="-426084" algn="just">
              <a:lnSpc>
                <a:spcPct val="111300"/>
              </a:lnSpc>
              <a:spcBef>
                <a:spcPts val="1720"/>
              </a:spcBef>
              <a:buFont typeface="MS PGothic"/>
              <a:buChar char="❖"/>
              <a:tabLst>
                <a:tab pos="570230" algn="l"/>
              </a:tabLst>
            </a:pPr>
            <a:r>
              <a:rPr sz="1600" b="1" spc="-114" dirty="0">
                <a:solidFill>
                  <a:srgbClr val="202020"/>
                </a:solidFill>
                <a:latin typeface="Verdana"/>
                <a:cs typeface="Verdana"/>
              </a:rPr>
              <a:t>For</a:t>
            </a:r>
            <a:r>
              <a:rPr sz="1600" b="1" spc="-2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202020"/>
                </a:solidFill>
                <a:latin typeface="Verdana"/>
                <a:cs typeface="Verdana"/>
              </a:rPr>
              <a:t>this</a:t>
            </a:r>
            <a:r>
              <a:rPr sz="1600" b="1" spc="-6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202020"/>
                </a:solidFill>
                <a:latin typeface="Verdana"/>
                <a:cs typeface="Verdana"/>
              </a:rPr>
              <a:t>project</a:t>
            </a:r>
            <a:r>
              <a:rPr sz="1600" b="1" spc="-3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35" dirty="0">
                <a:solidFill>
                  <a:srgbClr val="202020"/>
                </a:solidFill>
                <a:latin typeface="Verdana"/>
                <a:cs typeface="Verdana"/>
              </a:rPr>
              <a:t>we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10" dirty="0">
                <a:solidFill>
                  <a:srgbClr val="202020"/>
                </a:solidFill>
                <a:latin typeface="Verdana"/>
                <a:cs typeface="Verdana"/>
              </a:rPr>
              <a:t>are</a:t>
            </a:r>
            <a:r>
              <a:rPr sz="1600" b="1" spc="-3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202020"/>
                </a:solidFill>
                <a:latin typeface="Verdana"/>
                <a:cs typeface="Verdana"/>
              </a:rPr>
              <a:t>analyzing</a:t>
            </a:r>
            <a:r>
              <a:rPr sz="1600" b="1" spc="-1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10" dirty="0">
                <a:solidFill>
                  <a:srgbClr val="202020"/>
                </a:solidFill>
                <a:latin typeface="Verdana"/>
                <a:cs typeface="Verdana"/>
              </a:rPr>
              <a:t>Airbnb’s</a:t>
            </a:r>
            <a:r>
              <a:rPr sz="1600" b="1" spc="-2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55" dirty="0">
                <a:solidFill>
                  <a:srgbClr val="202020"/>
                </a:solidFill>
                <a:latin typeface="Verdana"/>
                <a:cs typeface="Verdana"/>
              </a:rPr>
              <a:t>New</a:t>
            </a:r>
            <a:r>
              <a:rPr sz="1600" b="1" spc="1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202020"/>
                </a:solidFill>
                <a:latin typeface="Verdana"/>
                <a:cs typeface="Verdana"/>
              </a:rPr>
              <a:t>York</a:t>
            </a:r>
            <a:r>
              <a:rPr sz="1600" b="1" spc="6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202020"/>
                </a:solidFill>
                <a:latin typeface="Verdana"/>
                <a:cs typeface="Verdana"/>
              </a:rPr>
              <a:t>City</a:t>
            </a:r>
            <a:r>
              <a:rPr sz="1600" b="1" spc="-1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10" dirty="0">
                <a:solidFill>
                  <a:srgbClr val="202020"/>
                </a:solidFill>
                <a:latin typeface="Verdana"/>
                <a:cs typeface="Verdana"/>
              </a:rPr>
              <a:t>(NYC)</a:t>
            </a:r>
            <a:r>
              <a:rPr sz="1600" b="1" spc="-2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202020"/>
                </a:solidFill>
                <a:latin typeface="Verdana"/>
                <a:cs typeface="Verdana"/>
              </a:rPr>
              <a:t>data</a:t>
            </a:r>
            <a:r>
              <a:rPr sz="1600" b="1" spc="-1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202020"/>
                </a:solidFill>
                <a:latin typeface="Verdana"/>
                <a:cs typeface="Verdana"/>
              </a:rPr>
              <a:t>of</a:t>
            </a:r>
            <a:r>
              <a:rPr sz="1600" b="1" spc="-2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0" dirty="0">
                <a:solidFill>
                  <a:srgbClr val="202020"/>
                </a:solidFill>
                <a:latin typeface="Verdana"/>
                <a:cs typeface="Verdana"/>
              </a:rPr>
              <a:t>2008.</a:t>
            </a:r>
            <a:r>
              <a:rPr sz="1600" b="1" spc="-3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25" dirty="0">
                <a:solidFill>
                  <a:srgbClr val="202020"/>
                </a:solidFill>
                <a:latin typeface="Verdana"/>
                <a:cs typeface="Verdana"/>
              </a:rPr>
              <a:t>NYC 	</a:t>
            </a:r>
            <a:r>
              <a:rPr sz="1600" b="1" spc="-35" dirty="0">
                <a:solidFill>
                  <a:srgbClr val="202020"/>
                </a:solidFill>
                <a:latin typeface="Verdana"/>
                <a:cs typeface="Verdana"/>
              </a:rPr>
              <a:t>is</a:t>
            </a:r>
            <a:r>
              <a:rPr sz="1600" b="1" spc="-10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202020"/>
                </a:solidFill>
                <a:latin typeface="Verdana"/>
                <a:cs typeface="Verdana"/>
              </a:rPr>
              <a:t>not</a:t>
            </a:r>
            <a:r>
              <a:rPr sz="1600" b="1" spc="-8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202020"/>
                </a:solidFill>
                <a:latin typeface="Verdana"/>
                <a:cs typeface="Verdana"/>
              </a:rPr>
              <a:t>only</a:t>
            </a:r>
            <a:r>
              <a:rPr sz="1600" b="1" spc="-7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sz="1600" b="1" spc="-7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202020"/>
                </a:solidFill>
                <a:latin typeface="Verdana"/>
                <a:cs typeface="Verdana"/>
              </a:rPr>
              <a:t>most</a:t>
            </a:r>
            <a:r>
              <a:rPr sz="1600" b="1" spc="-5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202020"/>
                </a:solidFill>
                <a:latin typeface="Verdana"/>
                <a:cs typeface="Verdana"/>
              </a:rPr>
              <a:t>famous </a:t>
            </a:r>
            <a:r>
              <a:rPr sz="1600" b="1" spc="-45" dirty="0">
                <a:solidFill>
                  <a:srgbClr val="202020"/>
                </a:solidFill>
                <a:latin typeface="Verdana"/>
                <a:cs typeface="Verdana"/>
              </a:rPr>
              <a:t>city</a:t>
            </a:r>
            <a:r>
              <a:rPr sz="1600" b="1" spc="-5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202020"/>
                </a:solidFill>
                <a:latin typeface="Verdana"/>
                <a:cs typeface="Verdana"/>
              </a:rPr>
              <a:t>in</a:t>
            </a:r>
            <a:r>
              <a:rPr sz="1600" b="1" spc="-6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sz="1600" b="1" spc="-6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202020"/>
                </a:solidFill>
                <a:latin typeface="Verdana"/>
                <a:cs typeface="Verdana"/>
              </a:rPr>
              <a:t>world</a:t>
            </a:r>
            <a:r>
              <a:rPr sz="1600" b="1" spc="-6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202020"/>
                </a:solidFill>
                <a:latin typeface="Verdana"/>
                <a:cs typeface="Verdana"/>
              </a:rPr>
              <a:t>but also</a:t>
            </a:r>
            <a:r>
              <a:rPr sz="1600" b="1" spc="-7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202020"/>
                </a:solidFill>
                <a:latin typeface="Verdana"/>
                <a:cs typeface="Verdana"/>
              </a:rPr>
              <a:t>top</a:t>
            </a:r>
            <a:r>
              <a:rPr sz="1600" b="1" spc="-7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202020"/>
                </a:solidFill>
                <a:latin typeface="Verdana"/>
                <a:cs typeface="Verdana"/>
              </a:rPr>
              <a:t>global</a:t>
            </a:r>
            <a:r>
              <a:rPr sz="1600" b="1" spc="-5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202020"/>
                </a:solidFill>
                <a:latin typeface="Verdana"/>
                <a:cs typeface="Verdana"/>
              </a:rPr>
              <a:t>destination</a:t>
            </a:r>
            <a:r>
              <a:rPr sz="1600" b="1" spc="-8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25" dirty="0">
                <a:solidFill>
                  <a:srgbClr val="202020"/>
                </a:solidFill>
                <a:latin typeface="Verdana"/>
                <a:cs typeface="Verdana"/>
              </a:rPr>
              <a:t>for 	</a:t>
            </a:r>
            <a:r>
              <a:rPr sz="1600" b="1" spc="-95" dirty="0">
                <a:solidFill>
                  <a:srgbClr val="202020"/>
                </a:solidFill>
                <a:latin typeface="Verdana"/>
                <a:cs typeface="Verdana"/>
              </a:rPr>
              <a:t>visitors</a:t>
            </a:r>
            <a:r>
              <a:rPr sz="1600" b="1" spc="-2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14" dirty="0">
                <a:solidFill>
                  <a:srgbClr val="202020"/>
                </a:solidFill>
                <a:latin typeface="Verdana"/>
                <a:cs typeface="Verdana"/>
              </a:rPr>
              <a:t>drawn</a:t>
            </a:r>
            <a:r>
              <a:rPr sz="1600" b="1" spc="-10" dirty="0">
                <a:solidFill>
                  <a:srgbClr val="202020"/>
                </a:solidFill>
                <a:latin typeface="Verdana"/>
                <a:cs typeface="Verdana"/>
              </a:rPr>
              <a:t> to</a:t>
            </a:r>
            <a:r>
              <a:rPr sz="1600" b="1" spc="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202020"/>
                </a:solidFill>
                <a:latin typeface="Verdana"/>
                <a:cs typeface="Verdana"/>
              </a:rPr>
              <a:t>its</a:t>
            </a:r>
            <a:r>
              <a:rPr sz="1600" b="1" spc="-1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14" dirty="0">
                <a:solidFill>
                  <a:srgbClr val="202020"/>
                </a:solidFill>
                <a:latin typeface="Verdana"/>
                <a:cs typeface="Verdana"/>
              </a:rPr>
              <a:t>museums,</a:t>
            </a:r>
            <a:r>
              <a:rPr sz="1600" b="1" spc="-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202020"/>
                </a:solidFill>
                <a:latin typeface="Verdana"/>
                <a:cs typeface="Verdana"/>
              </a:rPr>
              <a:t>entertainment,</a:t>
            </a:r>
            <a:r>
              <a:rPr sz="1600" b="1" spc="1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202020"/>
                </a:solidFill>
                <a:latin typeface="Verdana"/>
                <a:cs typeface="Verdana"/>
              </a:rPr>
              <a:t>restaurants,</a:t>
            </a:r>
            <a:r>
              <a:rPr sz="1600" b="1" spc="-2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202020"/>
                </a:solidFill>
                <a:latin typeface="Verdana"/>
                <a:cs typeface="Verdana"/>
              </a:rPr>
              <a:t>and</a:t>
            </a:r>
            <a:r>
              <a:rPr sz="1600" b="1" spc="-1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Verdana"/>
                <a:cs typeface="Verdana"/>
              </a:rPr>
              <a:t>commerce.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Font typeface="MS PGothic"/>
              <a:buChar char="❖"/>
            </a:pPr>
            <a:endParaRPr sz="1600">
              <a:latin typeface="Verdana"/>
              <a:cs typeface="Verdana"/>
            </a:endParaRPr>
          </a:p>
          <a:p>
            <a:pPr marL="563245" marR="10795" indent="-429259" algn="just">
              <a:lnSpc>
                <a:spcPct val="111300"/>
              </a:lnSpc>
              <a:buFont typeface="MS PGothic"/>
              <a:buChar char="❖"/>
              <a:tabLst>
                <a:tab pos="564515" algn="l"/>
              </a:tabLst>
            </a:pP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Our</a:t>
            </a:r>
            <a:r>
              <a:rPr sz="1600" b="1" spc="-12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Verdana"/>
                <a:cs typeface="Verdana"/>
              </a:rPr>
              <a:t>main</a:t>
            </a:r>
            <a:r>
              <a:rPr sz="1600" b="1" spc="-10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objective</a:t>
            </a:r>
            <a:r>
              <a:rPr sz="1600" b="1" spc="-10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is</a:t>
            </a:r>
            <a:r>
              <a:rPr sz="1600" b="1" spc="-10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to</a:t>
            </a:r>
            <a:r>
              <a:rPr sz="1600" b="1" spc="-10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202020"/>
                </a:solidFill>
                <a:latin typeface="Verdana"/>
                <a:cs typeface="Verdana"/>
              </a:rPr>
              <a:t>find</a:t>
            </a:r>
            <a:r>
              <a:rPr sz="1600" b="1" spc="-11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out</a:t>
            </a:r>
            <a:r>
              <a:rPr sz="1600" b="1" spc="-114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sz="1600" b="1" spc="-9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key</a:t>
            </a:r>
            <a:r>
              <a:rPr sz="1600" b="1" spc="-12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metrics</a:t>
            </a:r>
            <a:r>
              <a:rPr sz="1600" b="1" spc="-9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that</a:t>
            </a:r>
            <a:r>
              <a:rPr sz="1600" b="1" spc="-10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202020"/>
                </a:solidFill>
                <a:latin typeface="Verdana"/>
                <a:cs typeface="Verdana"/>
              </a:rPr>
              <a:t>influence</a:t>
            </a:r>
            <a:r>
              <a:rPr sz="1600" b="1" spc="-11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sz="1600" b="1" spc="-9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Verdana"/>
                <a:cs typeface="Verdana"/>
              </a:rPr>
              <a:t>listing</a:t>
            </a:r>
            <a:r>
              <a:rPr sz="1600" b="1" spc="-10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25" dirty="0">
                <a:solidFill>
                  <a:srgbClr val="202020"/>
                </a:solidFill>
                <a:latin typeface="Verdana"/>
                <a:cs typeface="Verdana"/>
              </a:rPr>
              <a:t>of 	</a:t>
            </a:r>
            <a:r>
              <a:rPr sz="1600" b="1" spc="-45" dirty="0">
                <a:solidFill>
                  <a:srgbClr val="202020"/>
                </a:solidFill>
                <a:latin typeface="Verdana"/>
                <a:cs typeface="Verdana"/>
              </a:rPr>
              <a:t>properties</a:t>
            </a:r>
            <a:r>
              <a:rPr sz="1600" b="1" spc="-9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on</a:t>
            </a:r>
            <a:r>
              <a:rPr sz="1600" b="1" spc="-10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sz="1600" b="1" spc="-9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202020"/>
                </a:solidFill>
                <a:latin typeface="Verdana"/>
                <a:cs typeface="Verdana"/>
              </a:rPr>
              <a:t>platform.</a:t>
            </a:r>
            <a:r>
              <a:rPr sz="1600" b="1" spc="-9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For</a:t>
            </a:r>
            <a:r>
              <a:rPr sz="1600" b="1" spc="-7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Verdana"/>
                <a:cs typeface="Verdana"/>
              </a:rPr>
              <a:t>this,</a:t>
            </a:r>
            <a:r>
              <a:rPr sz="1600" b="1" spc="-8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we</a:t>
            </a:r>
            <a:r>
              <a:rPr sz="1600" b="1" spc="-5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Verdana"/>
                <a:cs typeface="Verdana"/>
              </a:rPr>
              <a:t>will</a:t>
            </a:r>
            <a:r>
              <a:rPr sz="1600" b="1" spc="-8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202020"/>
                </a:solidFill>
                <a:latin typeface="Verdana"/>
                <a:cs typeface="Verdana"/>
              </a:rPr>
              <a:t>explore</a:t>
            </a:r>
            <a:r>
              <a:rPr sz="1600" b="1" spc="-8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202020"/>
                </a:solidFill>
                <a:latin typeface="Verdana"/>
                <a:cs typeface="Verdana"/>
              </a:rPr>
              <a:t>and</a:t>
            </a:r>
            <a:r>
              <a:rPr sz="1600" b="1" spc="-9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202020"/>
                </a:solidFill>
                <a:latin typeface="Verdana"/>
                <a:cs typeface="Verdana"/>
              </a:rPr>
              <a:t>visualize</a:t>
            </a:r>
            <a:r>
              <a:rPr sz="1600" b="1" spc="-8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sz="1600" b="1" spc="-8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Verdana"/>
                <a:cs typeface="Verdana"/>
              </a:rPr>
              <a:t>dataset 	</a:t>
            </a:r>
            <a:r>
              <a:rPr sz="1600" b="1" spc="-110" dirty="0">
                <a:solidFill>
                  <a:srgbClr val="202020"/>
                </a:solidFill>
                <a:latin typeface="Verdana"/>
                <a:cs typeface="Verdana"/>
              </a:rPr>
              <a:t>from</a:t>
            </a:r>
            <a:r>
              <a:rPr sz="1600" b="1" spc="-2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202020"/>
                </a:solidFill>
                <a:latin typeface="Verdana"/>
                <a:cs typeface="Verdana"/>
              </a:rPr>
              <a:t>Airbnb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202020"/>
                </a:solidFill>
                <a:latin typeface="Verdana"/>
                <a:cs typeface="Verdana"/>
              </a:rPr>
              <a:t>in</a:t>
            </a:r>
            <a:r>
              <a:rPr sz="1600" b="1" spc="-2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20" dirty="0">
                <a:solidFill>
                  <a:srgbClr val="202020"/>
                </a:solidFill>
                <a:latin typeface="Verdana"/>
                <a:cs typeface="Verdana"/>
              </a:rPr>
              <a:t>NYC</a:t>
            </a:r>
            <a:r>
              <a:rPr sz="1600" b="1" spc="-2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202020"/>
                </a:solidFill>
                <a:latin typeface="Verdana"/>
                <a:cs typeface="Verdana"/>
              </a:rPr>
              <a:t>using</a:t>
            </a:r>
            <a:r>
              <a:rPr sz="1600" b="1" spc="-2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202020"/>
                </a:solidFill>
                <a:latin typeface="Verdana"/>
                <a:cs typeface="Verdana"/>
              </a:rPr>
              <a:t>basic</a:t>
            </a:r>
            <a:r>
              <a:rPr sz="1600" b="1" spc="-3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202020"/>
                </a:solidFill>
                <a:latin typeface="Verdana"/>
                <a:cs typeface="Verdana"/>
              </a:rPr>
              <a:t>exploratory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202020"/>
                </a:solidFill>
                <a:latin typeface="Verdana"/>
                <a:cs typeface="Verdana"/>
              </a:rPr>
              <a:t>data</a:t>
            </a:r>
            <a:r>
              <a:rPr sz="1600" b="1" spc="-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0" dirty="0">
                <a:solidFill>
                  <a:srgbClr val="202020"/>
                </a:solidFill>
                <a:latin typeface="Verdana"/>
                <a:cs typeface="Verdana"/>
              </a:rPr>
              <a:t>analysis</a:t>
            </a:r>
            <a:r>
              <a:rPr sz="1600" b="1" spc="-1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0" dirty="0">
                <a:solidFill>
                  <a:srgbClr val="202020"/>
                </a:solidFill>
                <a:latin typeface="Verdana"/>
                <a:cs typeface="Verdana"/>
              </a:rPr>
              <a:t>(EDA)</a:t>
            </a:r>
            <a:r>
              <a:rPr sz="1600" b="1" spc="-1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Verdana"/>
                <a:cs typeface="Verdana"/>
              </a:rPr>
              <a:t>techniques.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5"/>
              </a:spcBef>
              <a:buFont typeface="MS PGothic"/>
              <a:buChar char="❖"/>
            </a:pPr>
            <a:endParaRPr sz="1600">
              <a:latin typeface="Verdana"/>
              <a:cs typeface="Verdana"/>
            </a:endParaRPr>
          </a:p>
          <a:p>
            <a:pPr marL="563245" marR="12700" indent="-429259" algn="just">
              <a:lnSpc>
                <a:spcPct val="107700"/>
              </a:lnSpc>
              <a:buFont typeface="MS PGothic"/>
              <a:buChar char="❖"/>
              <a:tabLst>
                <a:tab pos="564515" algn="l"/>
              </a:tabLst>
            </a:pP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Data</a:t>
            </a:r>
            <a:r>
              <a:rPr sz="1600" b="1" spc="3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Verdana"/>
                <a:cs typeface="Verdana"/>
              </a:rPr>
              <a:t>analysis</a:t>
            </a:r>
            <a:r>
              <a:rPr sz="1600" b="1" spc="3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on</a:t>
            </a:r>
            <a:r>
              <a:rPr sz="1600" b="1" spc="3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202020"/>
                </a:solidFill>
                <a:latin typeface="Verdana"/>
                <a:cs typeface="Verdana"/>
              </a:rPr>
              <a:t>thousands</a:t>
            </a:r>
            <a:r>
              <a:rPr sz="1600" b="1" spc="4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of</a:t>
            </a:r>
            <a:r>
              <a:rPr sz="1600" b="1" spc="4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listings</a:t>
            </a:r>
            <a:r>
              <a:rPr sz="1600" b="1" spc="4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202020"/>
                </a:solidFill>
                <a:latin typeface="Verdana"/>
                <a:cs typeface="Verdana"/>
              </a:rPr>
              <a:t>provided</a:t>
            </a:r>
            <a:r>
              <a:rPr sz="1600" b="1" spc="3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through</a:t>
            </a:r>
            <a:r>
              <a:rPr sz="1600" b="1" spc="3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Airbnb</a:t>
            </a:r>
            <a:r>
              <a:rPr sz="1600" b="1" spc="3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is</a:t>
            </a:r>
            <a:r>
              <a:rPr sz="1600" b="1" spc="4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a</a:t>
            </a:r>
            <a:r>
              <a:rPr sz="1600" b="1" spc="3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Verdana"/>
                <a:cs typeface="Verdana"/>
              </a:rPr>
              <a:t>crucial 	factor</a:t>
            </a:r>
            <a:r>
              <a:rPr sz="1600" b="1" spc="-114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for</a:t>
            </a:r>
            <a:r>
              <a:rPr sz="1600" b="1" spc="-114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sz="1600" b="1" spc="-10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Verdana"/>
                <a:cs typeface="Verdana"/>
              </a:rPr>
              <a:t>company.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Font typeface="MS PGothic"/>
              <a:buChar char="❖"/>
            </a:pPr>
            <a:endParaRPr sz="1600">
              <a:latin typeface="Verdana"/>
              <a:cs typeface="Verdana"/>
            </a:endParaRPr>
          </a:p>
          <a:p>
            <a:pPr marL="563245" marR="5080" indent="-429259" algn="just">
              <a:lnSpc>
                <a:spcPct val="111300"/>
              </a:lnSpc>
              <a:spcBef>
                <a:spcPts val="5"/>
              </a:spcBef>
              <a:buFont typeface="MS PGothic"/>
              <a:buChar char="❖"/>
              <a:tabLst>
                <a:tab pos="564515" algn="l"/>
              </a:tabLst>
            </a:pP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We</a:t>
            </a:r>
            <a:r>
              <a:rPr sz="1600" b="1" spc="-10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will</a:t>
            </a:r>
            <a:r>
              <a:rPr sz="1600" b="1" spc="-10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be</a:t>
            </a:r>
            <a:r>
              <a:rPr sz="1600" b="1" spc="-10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Verdana"/>
                <a:cs typeface="Verdana"/>
              </a:rPr>
              <a:t>finding</a:t>
            </a:r>
            <a:r>
              <a:rPr sz="1600" b="1" spc="-8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out</a:t>
            </a:r>
            <a:r>
              <a:rPr sz="1600" b="1" spc="-10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sz="1600" b="1" spc="-9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Verdana"/>
                <a:cs typeface="Verdana"/>
              </a:rPr>
              <a:t>distribution</a:t>
            </a:r>
            <a:r>
              <a:rPr sz="1600" b="1" spc="-10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of</a:t>
            </a:r>
            <a:r>
              <a:rPr sz="1600" b="1" spc="-114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every</a:t>
            </a:r>
            <a:r>
              <a:rPr sz="1600" b="1" spc="-10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Airbnb</a:t>
            </a:r>
            <a:r>
              <a:rPr sz="1600" b="1" spc="-8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listing</a:t>
            </a:r>
            <a:r>
              <a:rPr sz="1600" b="1" spc="-10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Verdana"/>
                <a:cs typeface="Verdana"/>
              </a:rPr>
              <a:t>based</a:t>
            </a:r>
            <a:r>
              <a:rPr sz="1600" b="1" spc="-10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202020"/>
                </a:solidFill>
                <a:latin typeface="Verdana"/>
                <a:cs typeface="Verdana"/>
              </a:rPr>
              <a:t>on</a:t>
            </a:r>
            <a:r>
              <a:rPr sz="1600" b="1" spc="-12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Verdana"/>
                <a:cs typeface="Verdana"/>
              </a:rPr>
              <a:t>their 	</a:t>
            </a:r>
            <a:r>
              <a:rPr sz="1600" b="1" spc="-50" dirty="0">
                <a:solidFill>
                  <a:srgbClr val="202020"/>
                </a:solidFill>
                <a:latin typeface="Verdana"/>
                <a:cs typeface="Verdana"/>
              </a:rPr>
              <a:t>location,</a:t>
            </a:r>
            <a:r>
              <a:rPr sz="1600" b="1" spc="-4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202020"/>
                </a:solidFill>
                <a:latin typeface="Verdana"/>
                <a:cs typeface="Verdana"/>
              </a:rPr>
              <a:t>including</a:t>
            </a:r>
            <a:r>
              <a:rPr sz="1600" b="1" spc="-5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202020"/>
                </a:solidFill>
                <a:latin typeface="Verdana"/>
                <a:cs typeface="Verdana"/>
              </a:rPr>
              <a:t>their</a:t>
            </a:r>
            <a:r>
              <a:rPr sz="1600" b="1" spc="-2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202020"/>
                </a:solidFill>
                <a:latin typeface="Verdana"/>
                <a:cs typeface="Verdana"/>
              </a:rPr>
              <a:t>price</a:t>
            </a:r>
            <a:r>
              <a:rPr sz="1600" b="1" spc="-4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202020"/>
                </a:solidFill>
                <a:latin typeface="Verdana"/>
                <a:cs typeface="Verdana"/>
              </a:rPr>
              <a:t>range,</a:t>
            </a:r>
            <a:r>
              <a:rPr sz="1600" b="1" spc="-4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202020"/>
                </a:solidFill>
                <a:latin typeface="Verdana"/>
                <a:cs typeface="Verdana"/>
              </a:rPr>
              <a:t>room</a:t>
            </a:r>
            <a:r>
              <a:rPr sz="1600" b="1" spc="-3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202020"/>
                </a:solidFill>
                <a:latin typeface="Verdana"/>
                <a:cs typeface="Verdana"/>
              </a:rPr>
              <a:t>type,</a:t>
            </a:r>
            <a:r>
              <a:rPr sz="1600" b="1" spc="-4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202020"/>
                </a:solidFill>
                <a:latin typeface="Verdana"/>
                <a:cs typeface="Verdana"/>
              </a:rPr>
              <a:t>listing</a:t>
            </a:r>
            <a:r>
              <a:rPr sz="1600" b="1" spc="-4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202020"/>
                </a:solidFill>
                <a:latin typeface="Verdana"/>
                <a:cs typeface="Verdana"/>
              </a:rPr>
              <a:t>name,</a:t>
            </a:r>
            <a:r>
              <a:rPr sz="1600" b="1" spc="-4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202020"/>
                </a:solidFill>
                <a:latin typeface="Verdana"/>
                <a:cs typeface="Verdana"/>
              </a:rPr>
              <a:t>and</a:t>
            </a:r>
            <a:r>
              <a:rPr sz="1600" b="1" spc="-4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202020"/>
                </a:solidFill>
                <a:latin typeface="Verdana"/>
                <a:cs typeface="Verdana"/>
              </a:rPr>
              <a:t>other</a:t>
            </a:r>
            <a:r>
              <a:rPr sz="1600" b="1" spc="-3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Verdana"/>
                <a:cs typeface="Verdana"/>
              </a:rPr>
              <a:t>related 	factors.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60" dirty="0">
                <a:solidFill>
                  <a:srgbClr val="CC0000"/>
                </a:solidFill>
                <a:latin typeface="Verdana"/>
                <a:cs typeface="Verdana"/>
              </a:rPr>
              <a:t>Thank</a:t>
            </a:r>
            <a:r>
              <a:rPr sz="4800" spc="-21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4800" spc="-885" dirty="0">
                <a:solidFill>
                  <a:srgbClr val="CC0000"/>
                </a:solidFill>
                <a:latin typeface="Verdana"/>
                <a:cs typeface="Verdana"/>
              </a:rPr>
              <a:t>you</a:t>
            </a:r>
            <a:endParaRPr sz="4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1407020"/>
            <a:ext cx="1828164" cy="27746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8770" y="1921255"/>
            <a:ext cx="0" cy="2843530"/>
          </a:xfrm>
          <a:custGeom>
            <a:avLst/>
            <a:gdLst/>
            <a:ahLst/>
            <a:cxnLst/>
            <a:rect l="l" t="t" r="r" b="b"/>
            <a:pathLst>
              <a:path h="2843529">
                <a:moveTo>
                  <a:pt x="0" y="0"/>
                </a:moveTo>
                <a:lnTo>
                  <a:pt x="0" y="2843491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38270" y="1921255"/>
            <a:ext cx="0" cy="2843530"/>
          </a:xfrm>
          <a:custGeom>
            <a:avLst/>
            <a:gdLst/>
            <a:ahLst/>
            <a:cxnLst/>
            <a:rect l="l" t="t" r="r" b="b"/>
            <a:pathLst>
              <a:path h="2843529">
                <a:moveTo>
                  <a:pt x="0" y="0"/>
                </a:moveTo>
                <a:lnTo>
                  <a:pt x="0" y="2843491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325" y="1921255"/>
            <a:ext cx="7248525" cy="2843530"/>
          </a:xfrm>
          <a:custGeom>
            <a:avLst/>
            <a:gdLst/>
            <a:ahLst/>
            <a:cxnLst/>
            <a:rect l="l" t="t" r="r" b="b"/>
            <a:pathLst>
              <a:path w="7248525" h="2843529">
                <a:moveTo>
                  <a:pt x="7243445" y="0"/>
                </a:moveTo>
                <a:lnTo>
                  <a:pt x="7243445" y="2843491"/>
                </a:lnTo>
              </a:path>
              <a:path w="7248525" h="2843529">
                <a:moveTo>
                  <a:pt x="0" y="5080"/>
                </a:moveTo>
                <a:lnTo>
                  <a:pt x="7248525" y="5080"/>
                </a:lnTo>
              </a:path>
              <a:path w="7248525" h="2843529">
                <a:moveTo>
                  <a:pt x="0" y="2839046"/>
                </a:moveTo>
                <a:lnTo>
                  <a:pt x="7248525" y="2839046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27940" y="450925"/>
            <a:ext cx="7656195" cy="121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0230" indent="-55753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MS PGothic"/>
              <a:buChar char="❖"/>
              <a:tabLst>
                <a:tab pos="570230" algn="l"/>
              </a:tabLst>
            </a:pPr>
            <a:r>
              <a:rPr sz="2600" b="1" spc="-90" dirty="0">
                <a:solidFill>
                  <a:srgbClr val="CC0000"/>
                </a:solidFill>
                <a:latin typeface="Verdana"/>
                <a:cs typeface="Verdana"/>
              </a:rPr>
              <a:t>Understanding</a:t>
            </a:r>
            <a:r>
              <a:rPr sz="2600" b="1" spc="-13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600" b="1" spc="-60" dirty="0">
                <a:solidFill>
                  <a:srgbClr val="CC0000"/>
                </a:solidFill>
                <a:latin typeface="Verdana"/>
                <a:cs typeface="Verdana"/>
              </a:rPr>
              <a:t>the</a:t>
            </a:r>
            <a:r>
              <a:rPr sz="2600" b="1" spc="-15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600" b="1" spc="-20" dirty="0">
                <a:solidFill>
                  <a:srgbClr val="CC0000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652780" lvl="1" indent="-350520">
              <a:lnSpc>
                <a:spcPct val="100000"/>
              </a:lnSpc>
              <a:spcBef>
                <a:spcPts val="2415"/>
              </a:spcBef>
              <a:buChar char="●"/>
              <a:tabLst>
                <a:tab pos="652780" algn="l"/>
              </a:tabLst>
            </a:pP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There</a:t>
            </a:r>
            <a:r>
              <a:rPr sz="16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r>
              <a:rPr sz="16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49,000</a:t>
            </a:r>
            <a:r>
              <a:rPr sz="16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observations</a:t>
            </a:r>
            <a:r>
              <a:rPr sz="1600" b="1" spc="-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6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various</a:t>
            </a:r>
            <a:r>
              <a:rPr sz="16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types</a:t>
            </a:r>
            <a:r>
              <a:rPr sz="16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6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fields</a:t>
            </a:r>
            <a:r>
              <a:rPr sz="1600" b="1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6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our</a:t>
            </a:r>
            <a:r>
              <a:rPr sz="1600" b="1" spc="-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dataset.</a:t>
            </a:r>
            <a:endParaRPr sz="1600">
              <a:latin typeface="Arial"/>
              <a:cs typeface="Arial"/>
            </a:endParaRPr>
          </a:p>
          <a:p>
            <a:pPr marL="707390" lvl="1" indent="-405130">
              <a:lnSpc>
                <a:spcPct val="100000"/>
              </a:lnSpc>
              <a:spcBef>
                <a:spcPts val="25"/>
              </a:spcBef>
              <a:buChar char="●"/>
              <a:tabLst>
                <a:tab pos="707390" algn="l"/>
              </a:tabLst>
            </a:pP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List</a:t>
            </a:r>
            <a:r>
              <a:rPr sz="16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6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fields: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324" y="1928063"/>
            <a:ext cx="2388235" cy="25539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385"/>
              </a:spcBef>
              <a:buChar char="■"/>
              <a:tabLst>
                <a:tab pos="363220" algn="l"/>
              </a:tabLst>
            </a:pPr>
            <a:r>
              <a:rPr sz="1600" spc="-25" dirty="0">
                <a:solidFill>
                  <a:srgbClr val="202020"/>
                </a:solidFill>
                <a:latin typeface="Tahoma"/>
                <a:cs typeface="Tahoma"/>
              </a:rPr>
              <a:t>Id</a:t>
            </a:r>
            <a:endParaRPr sz="1600">
              <a:latin typeface="Tahoma"/>
              <a:cs typeface="Tahoma"/>
            </a:endParaRPr>
          </a:p>
          <a:p>
            <a:pPr marL="363220" indent="-350520">
              <a:lnSpc>
                <a:spcPct val="100000"/>
              </a:lnSpc>
              <a:spcBef>
                <a:spcPts val="290"/>
              </a:spcBef>
              <a:buChar char="■"/>
              <a:tabLst>
                <a:tab pos="363220" algn="l"/>
              </a:tabLst>
            </a:pPr>
            <a:r>
              <a:rPr sz="1600" spc="-20" dirty="0">
                <a:solidFill>
                  <a:srgbClr val="202020"/>
                </a:solidFill>
                <a:latin typeface="Tahoma"/>
                <a:cs typeface="Tahoma"/>
              </a:rPr>
              <a:t>Name</a:t>
            </a:r>
            <a:endParaRPr sz="1600">
              <a:latin typeface="Tahoma"/>
              <a:cs typeface="Tahoma"/>
            </a:endParaRPr>
          </a:p>
          <a:p>
            <a:pPr marL="363220" indent="-350520">
              <a:lnSpc>
                <a:spcPct val="100000"/>
              </a:lnSpc>
              <a:spcBef>
                <a:spcPts val="290"/>
              </a:spcBef>
              <a:buChar char="■"/>
              <a:tabLst>
                <a:tab pos="363220" algn="l"/>
              </a:tabLst>
            </a:pPr>
            <a:r>
              <a:rPr sz="1600" spc="-10" dirty="0">
                <a:solidFill>
                  <a:srgbClr val="202020"/>
                </a:solidFill>
                <a:latin typeface="Tahoma"/>
                <a:cs typeface="Tahoma"/>
              </a:rPr>
              <a:t>Host_id</a:t>
            </a:r>
            <a:endParaRPr sz="1600">
              <a:latin typeface="Tahoma"/>
              <a:cs typeface="Tahoma"/>
            </a:endParaRPr>
          </a:p>
          <a:p>
            <a:pPr marL="363220" indent="-350520">
              <a:lnSpc>
                <a:spcPct val="100000"/>
              </a:lnSpc>
              <a:spcBef>
                <a:spcPts val="315"/>
              </a:spcBef>
              <a:buChar char="■"/>
              <a:tabLst>
                <a:tab pos="363220" algn="l"/>
              </a:tabLst>
            </a:pPr>
            <a:r>
              <a:rPr sz="1600" spc="-10" dirty="0">
                <a:solidFill>
                  <a:srgbClr val="202020"/>
                </a:solidFill>
                <a:latin typeface="Tahoma"/>
                <a:cs typeface="Tahoma"/>
              </a:rPr>
              <a:t>Host_name</a:t>
            </a:r>
            <a:endParaRPr sz="1600">
              <a:latin typeface="Tahoma"/>
              <a:cs typeface="Tahoma"/>
            </a:endParaRPr>
          </a:p>
          <a:p>
            <a:pPr marL="363220" indent="-350520">
              <a:lnSpc>
                <a:spcPct val="100000"/>
              </a:lnSpc>
              <a:spcBef>
                <a:spcPts val="285"/>
              </a:spcBef>
              <a:buChar char="■"/>
              <a:tabLst>
                <a:tab pos="363220" algn="l"/>
              </a:tabLst>
            </a:pPr>
            <a:r>
              <a:rPr sz="1600" spc="-10" dirty="0">
                <a:solidFill>
                  <a:srgbClr val="202020"/>
                </a:solidFill>
                <a:latin typeface="Tahoma"/>
                <a:cs typeface="Tahoma"/>
              </a:rPr>
              <a:t>Neighbourhood_group</a:t>
            </a:r>
            <a:endParaRPr sz="1600">
              <a:latin typeface="Tahoma"/>
              <a:cs typeface="Tahoma"/>
            </a:endParaRPr>
          </a:p>
          <a:p>
            <a:pPr marL="363220" indent="-350520">
              <a:lnSpc>
                <a:spcPct val="100000"/>
              </a:lnSpc>
              <a:spcBef>
                <a:spcPts val="295"/>
              </a:spcBef>
              <a:buChar char="■"/>
              <a:tabLst>
                <a:tab pos="363220" algn="l"/>
              </a:tabLst>
            </a:pPr>
            <a:r>
              <a:rPr sz="1600" spc="-10" dirty="0">
                <a:solidFill>
                  <a:srgbClr val="202020"/>
                </a:solidFill>
                <a:latin typeface="Tahoma"/>
                <a:cs typeface="Tahoma"/>
              </a:rPr>
              <a:t>Neighbourhood</a:t>
            </a:r>
            <a:endParaRPr sz="1600">
              <a:latin typeface="Tahoma"/>
              <a:cs typeface="Tahoma"/>
            </a:endParaRPr>
          </a:p>
          <a:p>
            <a:pPr marL="363220" indent="-350520">
              <a:lnSpc>
                <a:spcPct val="100000"/>
              </a:lnSpc>
              <a:spcBef>
                <a:spcPts val="285"/>
              </a:spcBef>
              <a:buChar char="■"/>
              <a:tabLst>
                <a:tab pos="363220" algn="l"/>
              </a:tabLst>
            </a:pPr>
            <a:r>
              <a:rPr sz="1600" spc="-10" dirty="0">
                <a:solidFill>
                  <a:srgbClr val="202020"/>
                </a:solidFill>
                <a:latin typeface="Tahoma"/>
                <a:cs typeface="Tahoma"/>
              </a:rPr>
              <a:t>Latitude</a:t>
            </a:r>
            <a:endParaRPr sz="1600">
              <a:latin typeface="Tahoma"/>
              <a:cs typeface="Tahoma"/>
            </a:endParaRPr>
          </a:p>
          <a:p>
            <a:pPr marL="363220" indent="-350520">
              <a:lnSpc>
                <a:spcPct val="100000"/>
              </a:lnSpc>
              <a:spcBef>
                <a:spcPts val="290"/>
              </a:spcBef>
              <a:buChar char="■"/>
              <a:tabLst>
                <a:tab pos="363220" algn="l"/>
              </a:tabLst>
            </a:pPr>
            <a:r>
              <a:rPr sz="1600" spc="-10" dirty="0">
                <a:solidFill>
                  <a:srgbClr val="202020"/>
                </a:solidFill>
                <a:latin typeface="Tahoma"/>
                <a:cs typeface="Tahoma"/>
              </a:rPr>
              <a:t>Longitude</a:t>
            </a:r>
            <a:endParaRPr sz="1600">
              <a:latin typeface="Tahoma"/>
              <a:cs typeface="Tahoma"/>
            </a:endParaRPr>
          </a:p>
          <a:p>
            <a:pPr marL="363220" indent="-350520">
              <a:lnSpc>
                <a:spcPct val="100000"/>
              </a:lnSpc>
              <a:spcBef>
                <a:spcPts val="290"/>
              </a:spcBef>
              <a:buChar char="■"/>
              <a:tabLst>
                <a:tab pos="363220" algn="l"/>
              </a:tabLst>
            </a:pPr>
            <a:r>
              <a:rPr sz="1600" spc="-10" dirty="0">
                <a:solidFill>
                  <a:srgbClr val="202020"/>
                </a:solidFill>
                <a:latin typeface="Tahoma"/>
                <a:cs typeface="Tahoma"/>
              </a:rPr>
              <a:t>Room_type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8488" y="1955495"/>
            <a:ext cx="3119120" cy="19894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385"/>
              </a:spcBef>
              <a:buChar char="■"/>
              <a:tabLst>
                <a:tab pos="405765" algn="l"/>
              </a:tabLst>
            </a:pPr>
            <a:r>
              <a:rPr sz="1600" spc="-10" dirty="0">
                <a:solidFill>
                  <a:srgbClr val="202020"/>
                </a:solidFill>
                <a:latin typeface="Tahoma"/>
                <a:cs typeface="Tahoma"/>
              </a:rPr>
              <a:t>Price</a:t>
            </a:r>
            <a:endParaRPr sz="1600">
              <a:latin typeface="Tahoma"/>
              <a:cs typeface="Tahoma"/>
            </a:endParaRPr>
          </a:p>
          <a:p>
            <a:pPr marL="405765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765" algn="l"/>
              </a:tabLst>
            </a:pPr>
            <a:r>
              <a:rPr sz="1600" spc="-10" dirty="0">
                <a:solidFill>
                  <a:srgbClr val="202020"/>
                </a:solidFill>
                <a:latin typeface="Tahoma"/>
                <a:cs typeface="Tahoma"/>
              </a:rPr>
              <a:t>Minimum_nights</a:t>
            </a:r>
            <a:endParaRPr sz="1600">
              <a:latin typeface="Tahoma"/>
              <a:cs typeface="Tahoma"/>
            </a:endParaRPr>
          </a:p>
          <a:p>
            <a:pPr marL="405765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765" algn="l"/>
              </a:tabLst>
            </a:pPr>
            <a:r>
              <a:rPr sz="1600" spc="-10" dirty="0">
                <a:solidFill>
                  <a:srgbClr val="202020"/>
                </a:solidFill>
                <a:latin typeface="Tahoma"/>
                <a:cs typeface="Tahoma"/>
              </a:rPr>
              <a:t>Number_of_reviews</a:t>
            </a:r>
            <a:endParaRPr sz="1600">
              <a:latin typeface="Tahoma"/>
              <a:cs typeface="Tahoma"/>
            </a:endParaRPr>
          </a:p>
          <a:p>
            <a:pPr marL="405765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765" algn="l"/>
              </a:tabLst>
            </a:pPr>
            <a:r>
              <a:rPr sz="1600" spc="-10" dirty="0">
                <a:solidFill>
                  <a:srgbClr val="202020"/>
                </a:solidFill>
                <a:latin typeface="Tahoma"/>
                <a:cs typeface="Tahoma"/>
              </a:rPr>
              <a:t>Last_review</a:t>
            </a:r>
            <a:endParaRPr sz="1600">
              <a:latin typeface="Tahoma"/>
              <a:cs typeface="Tahoma"/>
            </a:endParaRPr>
          </a:p>
          <a:p>
            <a:pPr marL="405765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765" algn="l"/>
              </a:tabLst>
            </a:pPr>
            <a:r>
              <a:rPr sz="1600" spc="-10" dirty="0">
                <a:solidFill>
                  <a:srgbClr val="202020"/>
                </a:solidFill>
                <a:latin typeface="Tahoma"/>
                <a:cs typeface="Tahoma"/>
              </a:rPr>
              <a:t>Reviews_per_month</a:t>
            </a:r>
            <a:endParaRPr sz="1600">
              <a:latin typeface="Tahoma"/>
              <a:cs typeface="Tahoma"/>
            </a:endParaRPr>
          </a:p>
          <a:p>
            <a:pPr marL="405765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765" algn="l"/>
              </a:tabLst>
            </a:pPr>
            <a:r>
              <a:rPr sz="1600" spc="-10" dirty="0">
                <a:solidFill>
                  <a:srgbClr val="202020"/>
                </a:solidFill>
                <a:latin typeface="Tahoma"/>
                <a:cs typeface="Tahoma"/>
              </a:rPr>
              <a:t>Calculated_host_listing_count</a:t>
            </a:r>
            <a:endParaRPr sz="1600">
              <a:latin typeface="Tahoma"/>
              <a:cs typeface="Tahoma"/>
            </a:endParaRPr>
          </a:p>
          <a:p>
            <a:pPr marL="405765" indent="-393065">
              <a:lnSpc>
                <a:spcPct val="100000"/>
              </a:lnSpc>
              <a:spcBef>
                <a:spcPts val="285"/>
              </a:spcBef>
              <a:buChar char="■"/>
              <a:tabLst>
                <a:tab pos="405765" algn="l"/>
              </a:tabLst>
            </a:pPr>
            <a:r>
              <a:rPr sz="1600" spc="-10" dirty="0">
                <a:solidFill>
                  <a:srgbClr val="202020"/>
                </a:solidFill>
                <a:latin typeface="Tahoma"/>
                <a:cs typeface="Tahoma"/>
              </a:rPr>
              <a:t>availabilty_365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507" y="197561"/>
            <a:ext cx="6386830" cy="448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5475" indent="-61277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MS PGothic"/>
              <a:buChar char="❖"/>
              <a:tabLst>
                <a:tab pos="625475" algn="l"/>
              </a:tabLst>
            </a:pPr>
            <a:r>
              <a:rPr sz="3000" b="1" spc="-10" dirty="0">
                <a:solidFill>
                  <a:srgbClr val="CC0000"/>
                </a:solidFill>
                <a:latin typeface="Arial"/>
                <a:cs typeface="Arial"/>
              </a:rPr>
              <a:t>Agenda</a:t>
            </a:r>
            <a:endParaRPr sz="3000">
              <a:latin typeface="Arial"/>
              <a:cs typeface="Arial"/>
            </a:endParaRPr>
          </a:p>
          <a:p>
            <a:pPr marL="600710" indent="-457200">
              <a:lnSpc>
                <a:spcPct val="100000"/>
              </a:lnSpc>
              <a:spcBef>
                <a:spcPts val="2285"/>
              </a:spcBef>
              <a:buClr>
                <a:srgbClr val="202020"/>
              </a:buClr>
              <a:buFont typeface="MS PGothic"/>
              <a:buChar char="➔"/>
              <a:tabLst>
                <a:tab pos="600710" algn="l"/>
              </a:tabLst>
            </a:pPr>
            <a:r>
              <a:rPr sz="1800" b="1" spc="-110" dirty="0">
                <a:solidFill>
                  <a:srgbClr val="202020"/>
                </a:solidFill>
                <a:latin typeface="Verdana"/>
                <a:cs typeface="Verdana"/>
              </a:rPr>
              <a:t>We</a:t>
            </a:r>
            <a:r>
              <a:rPr sz="1800" b="1" spc="-4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202020"/>
                </a:solidFill>
                <a:latin typeface="Verdana"/>
                <a:cs typeface="Verdana"/>
              </a:rPr>
              <a:t>try</a:t>
            </a:r>
            <a:r>
              <a:rPr sz="1800" b="1" spc="-9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202020"/>
                </a:solidFill>
                <a:latin typeface="Verdana"/>
                <a:cs typeface="Verdana"/>
              </a:rPr>
              <a:t>to</a:t>
            </a:r>
            <a:r>
              <a:rPr sz="1800" b="1" spc="-7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202020"/>
                </a:solidFill>
                <a:latin typeface="Verdana"/>
                <a:cs typeface="Verdana"/>
              </a:rPr>
              <a:t>answer</a:t>
            </a:r>
            <a:r>
              <a:rPr sz="1800" b="1" spc="-3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202020"/>
                </a:solidFill>
                <a:latin typeface="Verdana"/>
                <a:cs typeface="Verdana"/>
              </a:rPr>
              <a:t>following</a:t>
            </a:r>
            <a:r>
              <a:rPr sz="1800" b="1" spc="-5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202020"/>
                </a:solidFill>
                <a:latin typeface="Verdana"/>
                <a:cs typeface="Verdana"/>
              </a:rPr>
              <a:t>questions</a:t>
            </a:r>
            <a:r>
              <a:rPr sz="1800" b="1" spc="-4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800" b="1" spc="-35" dirty="0">
                <a:solidFill>
                  <a:srgbClr val="202020"/>
                </a:solidFill>
                <a:latin typeface="Verdana"/>
                <a:cs typeface="Verdana"/>
              </a:rPr>
              <a:t>for</a:t>
            </a:r>
            <a:r>
              <a:rPr sz="1800" b="1" spc="-5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202020"/>
                </a:solidFill>
                <a:latin typeface="Verdana"/>
                <a:cs typeface="Verdana"/>
              </a:rPr>
              <a:t>Airbnb:</a:t>
            </a:r>
            <a:endParaRPr sz="1800">
              <a:latin typeface="Verdana"/>
              <a:cs typeface="Verdana"/>
            </a:endParaRPr>
          </a:p>
          <a:p>
            <a:pPr marL="625475" indent="-353695">
              <a:lnSpc>
                <a:spcPct val="100000"/>
              </a:lnSpc>
              <a:spcBef>
                <a:spcPts val="2000"/>
              </a:spcBef>
              <a:buClr>
                <a:srgbClr val="202020"/>
              </a:buClr>
              <a:buChar char="●"/>
              <a:tabLst>
                <a:tab pos="625475" algn="l"/>
              </a:tabLst>
            </a:pPr>
            <a:r>
              <a:rPr sz="1600" dirty="0">
                <a:latin typeface="Tahoma"/>
                <a:cs typeface="Tahoma"/>
              </a:rPr>
              <a:t>Relationship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analysis</a:t>
            </a:r>
            <a:r>
              <a:rPr sz="1600" spc="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between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different</a:t>
            </a:r>
            <a:r>
              <a:rPr sz="1600" spc="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variables</a:t>
            </a:r>
            <a:endParaRPr sz="1600">
              <a:latin typeface="Tahoma"/>
              <a:cs typeface="Tahoma"/>
            </a:endParaRPr>
          </a:p>
          <a:p>
            <a:pPr marL="625475" indent="-353695">
              <a:lnSpc>
                <a:spcPct val="100000"/>
              </a:lnSpc>
              <a:spcBef>
                <a:spcPts val="990"/>
              </a:spcBef>
              <a:buClr>
                <a:srgbClr val="202020"/>
              </a:buClr>
              <a:buChar char="●"/>
              <a:tabLst>
                <a:tab pos="625475" algn="l"/>
              </a:tabLst>
            </a:pPr>
            <a:r>
              <a:rPr sz="1600" dirty="0">
                <a:latin typeface="Tahoma"/>
                <a:cs typeface="Tahoma"/>
              </a:rPr>
              <a:t>What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70" dirty="0">
                <a:latin typeface="Tahoma"/>
                <a:cs typeface="Tahoma"/>
              </a:rPr>
              <a:t>Can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we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learn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About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Different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hosts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and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areas?</a:t>
            </a:r>
            <a:endParaRPr sz="1600">
              <a:latin typeface="Tahoma"/>
              <a:cs typeface="Tahoma"/>
            </a:endParaRPr>
          </a:p>
          <a:p>
            <a:pPr marL="625475" indent="-353695">
              <a:lnSpc>
                <a:spcPct val="100000"/>
              </a:lnSpc>
              <a:spcBef>
                <a:spcPts val="960"/>
              </a:spcBef>
              <a:buClr>
                <a:srgbClr val="202020"/>
              </a:buClr>
              <a:buChar char="●"/>
              <a:tabLst>
                <a:tab pos="625475" algn="l"/>
              </a:tabLst>
            </a:pPr>
            <a:r>
              <a:rPr sz="1600" dirty="0">
                <a:latin typeface="Tahoma"/>
                <a:cs typeface="Tahoma"/>
              </a:rPr>
              <a:t>What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can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we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learn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from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predictions?</a:t>
            </a:r>
            <a:endParaRPr sz="1600">
              <a:latin typeface="Tahoma"/>
              <a:cs typeface="Tahoma"/>
            </a:endParaRPr>
          </a:p>
          <a:p>
            <a:pPr marL="625475" indent="-353695">
              <a:lnSpc>
                <a:spcPct val="100000"/>
              </a:lnSpc>
              <a:spcBef>
                <a:spcPts val="960"/>
              </a:spcBef>
              <a:buClr>
                <a:srgbClr val="202020"/>
              </a:buClr>
              <a:buChar char="●"/>
              <a:tabLst>
                <a:tab pos="625475" algn="l"/>
              </a:tabLst>
            </a:pPr>
            <a:r>
              <a:rPr sz="1600" dirty="0">
                <a:latin typeface="Tahoma"/>
                <a:cs typeface="Tahoma"/>
              </a:rPr>
              <a:t>Which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hosts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are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busiest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and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why?</a:t>
            </a:r>
            <a:endParaRPr sz="1600">
              <a:latin typeface="Tahoma"/>
              <a:cs typeface="Tahoma"/>
            </a:endParaRPr>
          </a:p>
          <a:p>
            <a:pPr marL="625475" indent="-353695">
              <a:lnSpc>
                <a:spcPct val="100000"/>
              </a:lnSpc>
              <a:spcBef>
                <a:spcPts val="960"/>
              </a:spcBef>
              <a:buClr>
                <a:srgbClr val="202020"/>
              </a:buClr>
              <a:buChar char="●"/>
              <a:tabLst>
                <a:tab pos="625475" algn="l"/>
              </a:tabLst>
            </a:pPr>
            <a:r>
              <a:rPr sz="1600" dirty="0">
                <a:latin typeface="Tahoma"/>
                <a:cs typeface="Tahoma"/>
              </a:rPr>
              <a:t>The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highest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host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are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1.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sonder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(NYC)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2.Blueground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3.Michal</a:t>
            </a:r>
            <a:endParaRPr sz="1600">
              <a:latin typeface="Tahoma"/>
              <a:cs typeface="Tahoma"/>
            </a:endParaRPr>
          </a:p>
          <a:p>
            <a:pPr marL="625475" indent="-353695">
              <a:lnSpc>
                <a:spcPct val="100000"/>
              </a:lnSpc>
              <a:spcBef>
                <a:spcPts val="990"/>
              </a:spcBef>
              <a:buClr>
                <a:srgbClr val="202020"/>
              </a:buClr>
              <a:buChar char="●"/>
              <a:tabLst>
                <a:tab pos="625475" algn="l"/>
              </a:tabLst>
            </a:pPr>
            <a:r>
              <a:rPr sz="1600" dirty="0">
                <a:latin typeface="Tahoma"/>
                <a:cs typeface="Tahoma"/>
              </a:rPr>
              <a:t>Finding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Total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count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of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each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room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types?</a:t>
            </a:r>
            <a:endParaRPr sz="1600">
              <a:latin typeface="Tahoma"/>
              <a:cs typeface="Tahoma"/>
            </a:endParaRPr>
          </a:p>
          <a:p>
            <a:pPr marL="625475" indent="-353695">
              <a:lnSpc>
                <a:spcPct val="100000"/>
              </a:lnSpc>
              <a:spcBef>
                <a:spcPts val="960"/>
              </a:spcBef>
              <a:buClr>
                <a:srgbClr val="202020"/>
              </a:buClr>
              <a:buChar char="●"/>
              <a:tabLst>
                <a:tab pos="625475" algn="l"/>
              </a:tabLst>
            </a:pPr>
            <a:r>
              <a:rPr sz="1600" dirty="0">
                <a:latin typeface="Tahoma"/>
                <a:cs typeface="Tahoma"/>
              </a:rPr>
              <a:t>Room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available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per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Neighborhood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Group</a:t>
            </a:r>
            <a:endParaRPr sz="1600">
              <a:latin typeface="Tahoma"/>
              <a:cs typeface="Tahoma"/>
            </a:endParaRPr>
          </a:p>
          <a:p>
            <a:pPr marL="625475" indent="-353695">
              <a:lnSpc>
                <a:spcPct val="100000"/>
              </a:lnSpc>
              <a:spcBef>
                <a:spcPts val="960"/>
              </a:spcBef>
              <a:buClr>
                <a:srgbClr val="202020"/>
              </a:buClr>
              <a:buChar char="●"/>
              <a:tabLst>
                <a:tab pos="625475" algn="l"/>
              </a:tabLst>
            </a:pPr>
            <a:r>
              <a:rPr sz="1600" dirty="0">
                <a:latin typeface="Tahoma"/>
                <a:cs typeface="Tahoma"/>
              </a:rPr>
              <a:t>Price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on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different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neighbourhood_group</a:t>
            </a:r>
            <a:endParaRPr sz="1600">
              <a:latin typeface="Tahoma"/>
              <a:cs typeface="Tahoma"/>
            </a:endParaRPr>
          </a:p>
          <a:p>
            <a:pPr marL="625475" indent="-353695">
              <a:lnSpc>
                <a:spcPct val="100000"/>
              </a:lnSpc>
              <a:spcBef>
                <a:spcPts val="990"/>
              </a:spcBef>
              <a:buClr>
                <a:srgbClr val="202020"/>
              </a:buClr>
              <a:buChar char="●"/>
              <a:tabLst>
                <a:tab pos="625475" algn="l"/>
              </a:tabLst>
            </a:pPr>
            <a:r>
              <a:rPr sz="1600" dirty="0">
                <a:latin typeface="Tahoma"/>
                <a:cs typeface="Tahoma"/>
              </a:rPr>
              <a:t>Rooms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availability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in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different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areas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3584" y="1988540"/>
            <a:ext cx="1902459" cy="1902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811" y="856614"/>
            <a:ext cx="7876540" cy="3098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Room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types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their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relation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with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availability</a:t>
            </a:r>
            <a:r>
              <a:rPr sz="1600" b="1" spc="-10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different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neighborhood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groups?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600">
              <a:latin typeface="Arial"/>
              <a:cs typeface="Arial"/>
            </a:endParaRPr>
          </a:p>
          <a:p>
            <a:pPr marL="366395" indent="-353695">
              <a:lnSpc>
                <a:spcPct val="100000"/>
              </a:lnSpc>
              <a:buClr>
                <a:srgbClr val="202020"/>
              </a:buClr>
              <a:buChar char="●"/>
              <a:tabLst>
                <a:tab pos="366395" algn="l"/>
              </a:tabLst>
            </a:pPr>
            <a:r>
              <a:rPr sz="1600" dirty="0">
                <a:latin typeface="Tahoma"/>
                <a:cs typeface="Tahoma"/>
              </a:rPr>
              <a:t>Total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no.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of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nights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spends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per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room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types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02020"/>
              </a:buClr>
              <a:buFont typeface="Tahoma"/>
              <a:buChar char="●"/>
            </a:pPr>
            <a:endParaRPr sz="1600">
              <a:latin typeface="Tahoma"/>
              <a:cs typeface="Tahoma"/>
            </a:endParaRPr>
          </a:p>
          <a:p>
            <a:pPr marL="366395" indent="-353695">
              <a:lnSpc>
                <a:spcPct val="100000"/>
              </a:lnSpc>
              <a:buClr>
                <a:srgbClr val="202020"/>
              </a:buClr>
              <a:buChar char="●"/>
              <a:tabLst>
                <a:tab pos="366395" algn="l"/>
              </a:tabLst>
            </a:pPr>
            <a:r>
              <a:rPr sz="1600" dirty="0">
                <a:latin typeface="Tahoma"/>
                <a:cs typeface="Tahoma"/>
              </a:rPr>
              <a:t>Top</a:t>
            </a:r>
            <a:r>
              <a:rPr sz="1600" spc="-10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10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highest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listing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neighborhood</a:t>
            </a:r>
            <a:endParaRPr sz="1600">
              <a:latin typeface="Tahoma"/>
              <a:cs typeface="Tahoma"/>
            </a:endParaRPr>
          </a:p>
          <a:p>
            <a:pPr marL="366395" indent="-353695">
              <a:lnSpc>
                <a:spcPct val="100000"/>
              </a:lnSpc>
              <a:spcBef>
                <a:spcPts val="890"/>
              </a:spcBef>
              <a:buClr>
                <a:srgbClr val="202020"/>
              </a:buClr>
              <a:buChar char="●"/>
              <a:tabLst>
                <a:tab pos="366395" algn="l"/>
              </a:tabLst>
            </a:pPr>
            <a:r>
              <a:rPr sz="1600" dirty="0">
                <a:latin typeface="Tahoma"/>
                <a:cs typeface="Tahoma"/>
              </a:rPr>
              <a:t>Which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are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top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25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most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used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words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in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listing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names?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02020"/>
              </a:buClr>
              <a:buFont typeface="Tahoma"/>
              <a:buChar char="●"/>
            </a:pPr>
            <a:endParaRPr sz="1600">
              <a:latin typeface="Tahoma"/>
              <a:cs typeface="Tahoma"/>
            </a:endParaRPr>
          </a:p>
          <a:p>
            <a:pPr marL="366395" indent="-353695">
              <a:lnSpc>
                <a:spcPct val="100000"/>
              </a:lnSpc>
              <a:buClr>
                <a:srgbClr val="202020"/>
              </a:buClr>
              <a:buChar char="●"/>
              <a:tabLst>
                <a:tab pos="366395" algn="l"/>
              </a:tabLst>
            </a:pPr>
            <a:r>
              <a:rPr sz="1600" dirty="0">
                <a:latin typeface="Tahoma"/>
                <a:cs typeface="Tahoma"/>
              </a:rPr>
              <a:t>Find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top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10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hosts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with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most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listings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02020"/>
              </a:buClr>
              <a:buFont typeface="Tahoma"/>
              <a:buChar char="●"/>
            </a:pPr>
            <a:endParaRPr sz="1600">
              <a:latin typeface="Tahoma"/>
              <a:cs typeface="Tahoma"/>
            </a:endParaRPr>
          </a:p>
          <a:p>
            <a:pPr marL="366395" indent="-353695">
              <a:lnSpc>
                <a:spcPct val="100000"/>
              </a:lnSpc>
              <a:buClr>
                <a:srgbClr val="202020"/>
              </a:buClr>
              <a:buChar char="●"/>
              <a:tabLst>
                <a:tab pos="366395" algn="l"/>
              </a:tabLst>
            </a:pPr>
            <a:r>
              <a:rPr sz="1600" dirty="0">
                <a:latin typeface="Tahoma"/>
                <a:cs typeface="Tahoma"/>
              </a:rPr>
              <a:t>Find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top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three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hosts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based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on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their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turnover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02020"/>
              </a:buClr>
              <a:buFont typeface="Tahoma"/>
              <a:buChar char="●"/>
            </a:pPr>
            <a:endParaRPr sz="1600">
              <a:latin typeface="Tahoma"/>
              <a:cs typeface="Tahoma"/>
            </a:endParaRPr>
          </a:p>
          <a:p>
            <a:pPr marL="366395" indent="-353695">
              <a:lnSpc>
                <a:spcPct val="100000"/>
              </a:lnSpc>
              <a:buClr>
                <a:srgbClr val="202020"/>
              </a:buClr>
              <a:buChar char="●"/>
              <a:tabLst>
                <a:tab pos="366395" algn="l"/>
              </a:tabLst>
            </a:pPr>
            <a:r>
              <a:rPr sz="1600" dirty="0">
                <a:latin typeface="Tahoma"/>
                <a:cs typeface="Tahoma"/>
              </a:rPr>
              <a:t>Find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total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no.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of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nights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spend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per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location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572" y="407873"/>
            <a:ext cx="1858010" cy="120840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0"/>
              </a:spcBef>
            </a:pPr>
            <a:r>
              <a:rPr sz="2600" dirty="0">
                <a:solidFill>
                  <a:srgbClr val="CC0000"/>
                </a:solidFill>
              </a:rPr>
              <a:t>Map</a:t>
            </a:r>
            <a:r>
              <a:rPr sz="2600" spc="-35" dirty="0">
                <a:solidFill>
                  <a:srgbClr val="CC0000"/>
                </a:solidFill>
              </a:rPr>
              <a:t> </a:t>
            </a:r>
            <a:r>
              <a:rPr sz="2600" dirty="0">
                <a:solidFill>
                  <a:srgbClr val="CC0000"/>
                </a:solidFill>
              </a:rPr>
              <a:t>of</a:t>
            </a:r>
            <a:r>
              <a:rPr sz="2600" spc="-35" dirty="0">
                <a:solidFill>
                  <a:srgbClr val="CC0000"/>
                </a:solidFill>
              </a:rPr>
              <a:t> </a:t>
            </a:r>
            <a:r>
              <a:rPr sz="2600" spc="-25" dirty="0">
                <a:solidFill>
                  <a:srgbClr val="CC0000"/>
                </a:solidFill>
              </a:rPr>
              <a:t>New </a:t>
            </a:r>
            <a:r>
              <a:rPr sz="2600" spc="-20" dirty="0">
                <a:solidFill>
                  <a:srgbClr val="CC0000"/>
                </a:solidFill>
              </a:rPr>
              <a:t>York</a:t>
            </a:r>
            <a:r>
              <a:rPr sz="2600" spc="-160" dirty="0">
                <a:solidFill>
                  <a:srgbClr val="CC0000"/>
                </a:solidFill>
              </a:rPr>
              <a:t> </a:t>
            </a:r>
            <a:r>
              <a:rPr sz="2600" spc="-20" dirty="0">
                <a:solidFill>
                  <a:srgbClr val="CC0000"/>
                </a:solidFill>
              </a:rPr>
              <a:t>City </a:t>
            </a:r>
            <a:r>
              <a:rPr sz="2600" spc="-10" dirty="0">
                <a:solidFill>
                  <a:srgbClr val="CC0000"/>
                </a:solidFill>
              </a:rPr>
              <a:t>(NYC)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374344"/>
            <a:ext cx="60477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C00000"/>
                </a:solidFill>
              </a:rPr>
              <a:t>Relationship</a:t>
            </a:r>
            <a:r>
              <a:rPr sz="2000" spc="-70" dirty="0">
                <a:solidFill>
                  <a:srgbClr val="C00000"/>
                </a:solidFill>
              </a:rPr>
              <a:t> </a:t>
            </a:r>
            <a:r>
              <a:rPr sz="2000" dirty="0">
                <a:solidFill>
                  <a:srgbClr val="C00000"/>
                </a:solidFill>
              </a:rPr>
              <a:t>analysis</a:t>
            </a:r>
            <a:r>
              <a:rPr sz="2000" spc="-70" dirty="0">
                <a:solidFill>
                  <a:srgbClr val="C00000"/>
                </a:solidFill>
              </a:rPr>
              <a:t> </a:t>
            </a:r>
            <a:r>
              <a:rPr sz="2000" dirty="0">
                <a:solidFill>
                  <a:srgbClr val="C00000"/>
                </a:solidFill>
              </a:rPr>
              <a:t>between</a:t>
            </a:r>
            <a:r>
              <a:rPr sz="2000" spc="-45" dirty="0">
                <a:solidFill>
                  <a:srgbClr val="C00000"/>
                </a:solidFill>
              </a:rPr>
              <a:t> </a:t>
            </a:r>
            <a:r>
              <a:rPr sz="2000" dirty="0">
                <a:solidFill>
                  <a:srgbClr val="C00000"/>
                </a:solidFill>
              </a:rPr>
              <a:t>different</a:t>
            </a:r>
            <a:r>
              <a:rPr sz="2000" spc="-60" dirty="0">
                <a:solidFill>
                  <a:srgbClr val="C00000"/>
                </a:solidFill>
              </a:rPr>
              <a:t> </a:t>
            </a:r>
            <a:r>
              <a:rPr sz="2000" spc="-10" dirty="0">
                <a:solidFill>
                  <a:srgbClr val="C00000"/>
                </a:solidFill>
              </a:rPr>
              <a:t>variables: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60628" y="854532"/>
            <a:ext cx="2165350" cy="318262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241300" algn="l"/>
              </a:tabLst>
            </a:pPr>
            <a:r>
              <a:rPr sz="1600" b="1" spc="-10" dirty="0">
                <a:latin typeface="Arial"/>
                <a:cs typeface="Arial"/>
              </a:rPr>
              <a:t>host_id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41300" algn="l"/>
              </a:tabLst>
            </a:pPr>
            <a:r>
              <a:rPr sz="1600" b="1" spc="-10" dirty="0">
                <a:latin typeface="Arial"/>
                <a:cs typeface="Arial"/>
              </a:rPr>
              <a:t>latitude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44"/>
              </a:spcBef>
              <a:buAutoNum type="arabicPeriod"/>
              <a:tabLst>
                <a:tab pos="241300" algn="l"/>
              </a:tabLst>
            </a:pPr>
            <a:r>
              <a:rPr sz="1600" b="1" spc="-10" dirty="0">
                <a:latin typeface="Arial"/>
                <a:cs typeface="Arial"/>
              </a:rPr>
              <a:t>longitude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41300" algn="l"/>
              </a:tabLst>
            </a:pPr>
            <a:r>
              <a:rPr sz="1600" b="1" spc="-10" dirty="0">
                <a:latin typeface="Arial"/>
                <a:cs typeface="Arial"/>
              </a:rPr>
              <a:t>price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41300" algn="l"/>
              </a:tabLst>
            </a:pPr>
            <a:r>
              <a:rPr sz="1600" b="1" spc="-10" dirty="0">
                <a:latin typeface="Arial"/>
                <a:cs typeface="Arial"/>
              </a:rPr>
              <a:t>minimum_nights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45"/>
              </a:spcBef>
              <a:buAutoNum type="arabicPeriod"/>
              <a:tabLst>
                <a:tab pos="241300" algn="l"/>
              </a:tabLst>
            </a:pPr>
            <a:r>
              <a:rPr sz="1600" b="1" spc="-10" dirty="0">
                <a:latin typeface="Arial"/>
                <a:cs typeface="Arial"/>
              </a:rPr>
              <a:t>number_of_reviews</a:t>
            </a:r>
            <a:endParaRPr sz="1600">
              <a:latin typeface="Arial"/>
              <a:cs typeface="Arial"/>
            </a:endParaRPr>
          </a:p>
          <a:p>
            <a:pPr marL="241300" marR="263525" indent="-228600">
              <a:lnSpc>
                <a:spcPts val="2760"/>
              </a:lnSpc>
              <a:spcBef>
                <a:spcPts val="229"/>
              </a:spcBef>
              <a:buAutoNum type="arabicPeriod"/>
              <a:tabLst>
                <a:tab pos="241300" algn="l"/>
              </a:tabLst>
            </a:pPr>
            <a:r>
              <a:rPr sz="1600" b="1" spc="-10" dirty="0">
                <a:latin typeface="Arial"/>
                <a:cs typeface="Arial"/>
              </a:rPr>
              <a:t>calculated_host_ listings_count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241300" algn="l"/>
              </a:tabLst>
            </a:pPr>
            <a:r>
              <a:rPr sz="1600" b="1" spc="-10" dirty="0">
                <a:latin typeface="Arial"/>
                <a:cs typeface="Arial"/>
              </a:rPr>
              <a:t>availability_365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886" y="1042220"/>
            <a:ext cx="5581157" cy="38782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520177"/>
            <a:ext cx="7175500" cy="3824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030" marR="5080" indent="-481965">
              <a:lnSpc>
                <a:spcPct val="112000"/>
              </a:lnSpc>
              <a:spcBef>
                <a:spcPts val="100"/>
              </a:spcBef>
              <a:buClr>
                <a:srgbClr val="CC0000"/>
              </a:buClr>
              <a:buFont typeface="MS PGothic"/>
              <a:buChar char="❖"/>
              <a:tabLst>
                <a:tab pos="869315" algn="l"/>
              </a:tabLst>
            </a:pP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Number</a:t>
            </a:r>
            <a:r>
              <a:rPr sz="2000" b="1" spc="-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000" b="1" spc="-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active</a:t>
            </a:r>
            <a:r>
              <a:rPr sz="2000" b="1" spc="-6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hosts</a:t>
            </a:r>
            <a:r>
              <a:rPr sz="2000" b="1" spc="-6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per</a:t>
            </a:r>
            <a:r>
              <a:rPr sz="2000" b="1" spc="-7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location</a:t>
            </a:r>
            <a:r>
              <a:rPr sz="2000" b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(Where</a:t>
            </a:r>
            <a:r>
              <a:rPr sz="2000" b="1" spc="-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most</a:t>
            </a:r>
            <a:r>
              <a:rPr sz="2000" b="1" spc="-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000" b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the 	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Hosts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interested</a:t>
            </a:r>
            <a:r>
              <a:rPr sz="20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to</a:t>
            </a:r>
            <a:r>
              <a:rPr sz="20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own</a:t>
            </a:r>
            <a:r>
              <a:rPr sz="2000" b="1" spc="-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property?)</a:t>
            </a:r>
            <a:endParaRPr sz="2000">
              <a:latin typeface="Arial"/>
              <a:cs typeface="Arial"/>
            </a:endParaRPr>
          </a:p>
          <a:p>
            <a:pPr marL="744220" marR="3887470" lvl="1" indent="-228600">
              <a:lnSpc>
                <a:spcPct val="150100"/>
              </a:lnSpc>
              <a:spcBef>
                <a:spcPts val="1455"/>
              </a:spcBef>
              <a:buChar char="●"/>
              <a:tabLst>
                <a:tab pos="744220" algn="l"/>
                <a:tab pos="915035" algn="l"/>
                <a:tab pos="133858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	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Manhattan</a:t>
            </a:r>
            <a:r>
              <a:rPr sz="16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6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Brooklyn </a:t>
            </a:r>
            <a:r>
              <a:rPr sz="1600" b="1" spc="-25" dirty="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	the</a:t>
            </a:r>
            <a:r>
              <a:rPr sz="1600" b="1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most</a:t>
            </a:r>
            <a:r>
              <a:rPr sz="1600" b="1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preferred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place</a:t>
            </a:r>
            <a:r>
              <a:rPr sz="16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byhosts.</a:t>
            </a:r>
            <a:endParaRPr sz="1600">
              <a:latin typeface="Arial"/>
              <a:cs typeface="Arial"/>
            </a:endParaRPr>
          </a:p>
          <a:p>
            <a:pPr marL="866140" marR="3691890" lvl="1" indent="-350520">
              <a:lnSpc>
                <a:spcPts val="2880"/>
              </a:lnSpc>
              <a:spcBef>
                <a:spcPts val="254"/>
              </a:spcBef>
              <a:buChar char="●"/>
              <a:tabLst>
                <a:tab pos="866140" algn="l"/>
              </a:tabLst>
            </a:pP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Bronx</a:t>
            </a:r>
            <a:r>
              <a:rPr sz="16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6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Staten</a:t>
            </a:r>
            <a:r>
              <a:rPr sz="16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Island</a:t>
            </a:r>
            <a:r>
              <a:rPr sz="16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low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traffic</a:t>
            </a:r>
            <a:r>
              <a:rPr sz="16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6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host</a:t>
            </a:r>
            <a:r>
              <a:rPr sz="16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02020"/>
                </a:solidFill>
                <a:latin typeface="Arial"/>
                <a:cs typeface="Arial"/>
              </a:rPr>
              <a:t>as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compared</a:t>
            </a:r>
            <a:r>
              <a:rPr sz="16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600" b="1" spc="-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other</a:t>
            </a:r>
            <a:r>
              <a:rPr sz="1600" b="1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location</a:t>
            </a:r>
            <a:endParaRPr sz="1600">
              <a:latin typeface="Arial"/>
              <a:cs typeface="Arial"/>
            </a:endParaRPr>
          </a:p>
          <a:p>
            <a:pPr marL="866140" marR="4163060" lvl="1" indent="-350520">
              <a:lnSpc>
                <a:spcPts val="2880"/>
              </a:lnSpc>
              <a:buChar char="●"/>
              <a:tabLst>
                <a:tab pos="866140" algn="l"/>
              </a:tabLst>
            </a:pP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Queens</a:t>
            </a:r>
            <a:r>
              <a:rPr sz="16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has</a:t>
            </a:r>
            <a:r>
              <a:rPr sz="16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6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average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number</a:t>
            </a:r>
            <a:r>
              <a:rPr sz="16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6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02020"/>
                </a:solidFill>
                <a:latin typeface="Arial"/>
                <a:cs typeface="Arial"/>
              </a:rPr>
              <a:t>host.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1011" y="1592563"/>
            <a:ext cx="5459755" cy="31006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379207"/>
            <a:ext cx="4008120" cy="989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5600"/>
              </a:lnSpc>
              <a:spcBef>
                <a:spcPts val="90"/>
              </a:spcBef>
            </a:pPr>
            <a:r>
              <a:rPr sz="2000" dirty="0">
                <a:solidFill>
                  <a:srgbClr val="C00000"/>
                </a:solidFill>
              </a:rPr>
              <a:t>In</a:t>
            </a:r>
            <a:r>
              <a:rPr sz="2000" spc="45" dirty="0">
                <a:solidFill>
                  <a:srgbClr val="C00000"/>
                </a:solidFill>
              </a:rPr>
              <a:t> </a:t>
            </a:r>
            <a:r>
              <a:rPr sz="2000" dirty="0">
                <a:solidFill>
                  <a:srgbClr val="C00000"/>
                </a:solidFill>
              </a:rPr>
              <a:t>this</a:t>
            </a:r>
            <a:r>
              <a:rPr sz="2000" spc="55" dirty="0">
                <a:solidFill>
                  <a:srgbClr val="C00000"/>
                </a:solidFill>
              </a:rPr>
              <a:t> </a:t>
            </a:r>
            <a:r>
              <a:rPr sz="2000" dirty="0">
                <a:solidFill>
                  <a:srgbClr val="C00000"/>
                </a:solidFill>
              </a:rPr>
              <a:t>analysis</a:t>
            </a:r>
            <a:r>
              <a:rPr sz="2000" spc="45" dirty="0">
                <a:solidFill>
                  <a:srgbClr val="C00000"/>
                </a:solidFill>
              </a:rPr>
              <a:t> </a:t>
            </a:r>
            <a:r>
              <a:rPr sz="2000" dirty="0">
                <a:solidFill>
                  <a:srgbClr val="C00000"/>
                </a:solidFill>
              </a:rPr>
              <a:t>we</a:t>
            </a:r>
            <a:r>
              <a:rPr sz="2000" spc="30" dirty="0">
                <a:solidFill>
                  <a:srgbClr val="C00000"/>
                </a:solidFill>
              </a:rPr>
              <a:t> </a:t>
            </a:r>
            <a:r>
              <a:rPr sz="2000" dirty="0">
                <a:solidFill>
                  <a:srgbClr val="C00000"/>
                </a:solidFill>
              </a:rPr>
              <a:t>will</a:t>
            </a:r>
            <a:r>
              <a:rPr sz="2000" spc="40" dirty="0">
                <a:solidFill>
                  <a:srgbClr val="C00000"/>
                </a:solidFill>
              </a:rPr>
              <a:t> </a:t>
            </a:r>
            <a:r>
              <a:rPr sz="2000" dirty="0">
                <a:solidFill>
                  <a:srgbClr val="C00000"/>
                </a:solidFill>
              </a:rPr>
              <a:t>find</a:t>
            </a:r>
            <a:r>
              <a:rPr sz="2000" spc="55" dirty="0">
                <a:solidFill>
                  <a:srgbClr val="C00000"/>
                </a:solidFill>
              </a:rPr>
              <a:t> </a:t>
            </a:r>
            <a:r>
              <a:rPr sz="2000" dirty="0">
                <a:solidFill>
                  <a:srgbClr val="C00000"/>
                </a:solidFill>
              </a:rPr>
              <a:t>out</a:t>
            </a:r>
            <a:r>
              <a:rPr sz="2000" spc="55" dirty="0">
                <a:solidFill>
                  <a:srgbClr val="C00000"/>
                </a:solidFill>
              </a:rPr>
              <a:t> </a:t>
            </a:r>
            <a:r>
              <a:rPr sz="2000" spc="-50" dirty="0">
                <a:solidFill>
                  <a:srgbClr val="C00000"/>
                </a:solidFill>
              </a:rPr>
              <a:t>3 </a:t>
            </a:r>
            <a:r>
              <a:rPr sz="2000" dirty="0">
                <a:solidFill>
                  <a:srgbClr val="C00000"/>
                </a:solidFill>
              </a:rPr>
              <a:t>types</a:t>
            </a:r>
            <a:r>
              <a:rPr sz="2000" spc="240" dirty="0">
                <a:solidFill>
                  <a:srgbClr val="C00000"/>
                </a:solidFill>
              </a:rPr>
              <a:t>  </a:t>
            </a:r>
            <a:r>
              <a:rPr sz="2000" dirty="0">
                <a:solidFill>
                  <a:srgbClr val="C00000"/>
                </a:solidFill>
              </a:rPr>
              <a:t>of</a:t>
            </a:r>
            <a:r>
              <a:rPr sz="2000" spc="265" dirty="0">
                <a:solidFill>
                  <a:srgbClr val="C00000"/>
                </a:solidFill>
              </a:rPr>
              <a:t>  </a:t>
            </a:r>
            <a:r>
              <a:rPr sz="2000" dirty="0">
                <a:solidFill>
                  <a:srgbClr val="C00000"/>
                </a:solidFill>
              </a:rPr>
              <a:t>rooms</a:t>
            </a:r>
            <a:r>
              <a:rPr sz="2000" spc="254" dirty="0">
                <a:solidFill>
                  <a:srgbClr val="C00000"/>
                </a:solidFill>
              </a:rPr>
              <a:t>  </a:t>
            </a:r>
            <a:r>
              <a:rPr sz="2000" dirty="0">
                <a:solidFill>
                  <a:srgbClr val="C00000"/>
                </a:solidFill>
              </a:rPr>
              <a:t>available</a:t>
            </a:r>
            <a:r>
              <a:rPr sz="2000" spc="245" dirty="0">
                <a:solidFill>
                  <a:srgbClr val="C00000"/>
                </a:solidFill>
              </a:rPr>
              <a:t>  </a:t>
            </a:r>
            <a:r>
              <a:rPr sz="2000" spc="-25" dirty="0">
                <a:solidFill>
                  <a:srgbClr val="C00000"/>
                </a:solidFill>
              </a:rPr>
              <a:t>are </a:t>
            </a:r>
            <a:r>
              <a:rPr sz="2000" spc="-10" dirty="0">
                <a:solidFill>
                  <a:srgbClr val="C00000"/>
                </a:solidFill>
              </a:rPr>
              <a:t>there: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-12700" y="1599133"/>
            <a:ext cx="4009390" cy="29108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639445" indent="-171450">
              <a:lnSpc>
                <a:spcPct val="100000"/>
              </a:lnSpc>
              <a:spcBef>
                <a:spcPts val="240"/>
              </a:spcBef>
              <a:buSzPct val="93750"/>
              <a:buAutoNum type="arabicPeriod"/>
              <a:tabLst>
                <a:tab pos="639445" algn="l"/>
              </a:tabLst>
            </a:pPr>
            <a:r>
              <a:rPr sz="1600" b="1" dirty="0">
                <a:latin typeface="Arial"/>
                <a:cs typeface="Arial"/>
              </a:rPr>
              <a:t>Private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room</a:t>
            </a:r>
            <a:endParaRPr sz="1600">
              <a:latin typeface="Arial"/>
              <a:cs typeface="Arial"/>
            </a:endParaRPr>
          </a:p>
          <a:p>
            <a:pPr marL="639445" indent="-171450">
              <a:lnSpc>
                <a:spcPct val="100000"/>
              </a:lnSpc>
              <a:spcBef>
                <a:spcPts val="145"/>
              </a:spcBef>
              <a:buSzPct val="93750"/>
              <a:buAutoNum type="arabicPeriod"/>
              <a:tabLst>
                <a:tab pos="639445" algn="l"/>
              </a:tabLst>
            </a:pPr>
            <a:r>
              <a:rPr sz="1600" b="1" dirty="0">
                <a:latin typeface="Arial"/>
                <a:cs typeface="Arial"/>
              </a:rPr>
              <a:t>Entire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home/apt</a:t>
            </a:r>
            <a:endParaRPr sz="16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840"/>
              </a:spcBef>
              <a:buSzPct val="93750"/>
              <a:buAutoNum type="arabicPeriod"/>
              <a:tabLst>
                <a:tab pos="697865" algn="l"/>
              </a:tabLst>
            </a:pPr>
            <a:r>
              <a:rPr sz="1600" b="1" dirty="0">
                <a:latin typeface="Arial"/>
                <a:cs typeface="Arial"/>
              </a:rPr>
              <a:t>Shared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room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>
              <a:latin typeface="Arial"/>
              <a:cs typeface="Arial"/>
            </a:endParaRPr>
          </a:p>
          <a:p>
            <a:pPr marL="12700" marR="5080" indent="914400" algn="just">
              <a:lnSpc>
                <a:spcPct val="143800"/>
              </a:lnSpc>
            </a:pPr>
            <a:r>
              <a:rPr sz="1600" b="1" dirty="0">
                <a:latin typeface="Arial"/>
                <a:cs typeface="Arial"/>
              </a:rPr>
              <a:t>In</a:t>
            </a:r>
            <a:r>
              <a:rPr sz="1600" b="1" spc="1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this</a:t>
            </a:r>
            <a:r>
              <a:rPr sz="1600" b="1" spc="1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chart</a:t>
            </a:r>
            <a:r>
              <a:rPr sz="1600" b="1" spc="1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entire</a:t>
            </a:r>
            <a:r>
              <a:rPr sz="1600" b="1" spc="1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home/apt</a:t>
            </a:r>
            <a:r>
              <a:rPr sz="1600" b="1" spc="135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is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13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highest</a:t>
            </a:r>
            <a:r>
              <a:rPr sz="1600" b="1" spc="1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rooms</a:t>
            </a:r>
            <a:r>
              <a:rPr sz="1600" b="1" spc="1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availability</a:t>
            </a:r>
            <a:r>
              <a:rPr sz="1600" b="1" spc="10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room</a:t>
            </a:r>
            <a:r>
              <a:rPr sz="1600" b="1" spc="19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are </a:t>
            </a:r>
            <a:r>
              <a:rPr sz="1600" b="1" dirty="0">
                <a:latin typeface="Arial"/>
                <a:cs typeface="Arial"/>
              </a:rPr>
              <a:t>25409</a:t>
            </a:r>
            <a:r>
              <a:rPr sz="1600" b="1" spc="3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are</a:t>
            </a:r>
            <a:r>
              <a:rPr sz="1600" b="1" spc="3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</a:t>
            </a:r>
            <a:r>
              <a:rPr sz="1600" b="1" spc="3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there,</a:t>
            </a:r>
            <a:r>
              <a:rPr sz="1600" b="1" spc="3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3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second</a:t>
            </a:r>
            <a:r>
              <a:rPr sz="1600" b="1" spc="37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private </a:t>
            </a:r>
            <a:r>
              <a:rPr sz="1600" b="1" dirty="0">
                <a:latin typeface="Arial"/>
                <a:cs typeface="Arial"/>
              </a:rPr>
              <a:t>room</a:t>
            </a:r>
            <a:r>
              <a:rPr sz="1600" b="1" spc="3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availability</a:t>
            </a:r>
            <a:r>
              <a:rPr sz="1600" b="1" spc="30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is</a:t>
            </a:r>
            <a:r>
              <a:rPr sz="1600" b="1" spc="3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22326</a:t>
            </a:r>
            <a:r>
              <a:rPr sz="1600" b="1" spc="3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shared</a:t>
            </a:r>
            <a:r>
              <a:rPr sz="1600" b="1" spc="37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room </a:t>
            </a:r>
            <a:r>
              <a:rPr sz="1600" b="1" dirty="0">
                <a:latin typeface="Arial"/>
                <a:cs typeface="Arial"/>
              </a:rPr>
              <a:t>are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available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room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1160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0252" y="499023"/>
            <a:ext cx="4923412" cy="30278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1224</Words>
  <Application>Microsoft Office PowerPoint</Application>
  <PresentationFormat>Custom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MS PGothic</vt:lpstr>
      <vt:lpstr>Arial</vt:lpstr>
      <vt:lpstr>Arial MT</vt:lpstr>
      <vt:lpstr>Consolas</vt:lpstr>
      <vt:lpstr>Courier New</vt:lpstr>
      <vt:lpstr>Segoe UI Symbol</vt:lpstr>
      <vt:lpstr>Symbol</vt:lpstr>
      <vt:lpstr>Tahoma</vt:lpstr>
      <vt:lpstr>Verdana</vt:lpstr>
      <vt:lpstr>Office Theme</vt:lpstr>
      <vt:lpstr>AIRBNB BOOKING ANALYSIS</vt:lpstr>
      <vt:lpstr>PowerPoint Presentation</vt:lpstr>
      <vt:lpstr>PowerPoint Presentation</vt:lpstr>
      <vt:lpstr>PowerPoint Presentation</vt:lpstr>
      <vt:lpstr>PowerPoint Presentation</vt:lpstr>
      <vt:lpstr>Map of New York City (NYC)</vt:lpstr>
      <vt:lpstr>Relationship analysis between different variables:</vt:lpstr>
      <vt:lpstr>PowerPoint Presentation</vt:lpstr>
      <vt:lpstr>In this analysis we will find out 3 types  of  rooms  available  are there:</vt:lpstr>
      <vt:lpstr>PowerPoint Presentation</vt:lpstr>
      <vt:lpstr>PowerPoint Presentation</vt:lpstr>
      <vt:lpstr>PowerPoint Presentation</vt:lpstr>
      <vt:lpstr>Room types and their relation with availability in different</vt:lpstr>
      <vt:lpstr>Top three hosts based on their turnover</vt:lpstr>
      <vt:lpstr>PowerPoint Presentation</vt:lpstr>
      <vt:lpstr>Challenges Faced</vt:lpstr>
      <vt:lpstr>PowerPoint Presentation</vt:lpstr>
      <vt:lpstr>Top 7 Busiest Host Name are:</vt:lpstr>
      <vt:lpstr>Analysis Summary: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EDA Capstone Project(PPT)</dc:title>
  <dc:creator>RANJIT BISWAL</dc:creator>
  <cp:lastModifiedBy>Aryan Gupta</cp:lastModifiedBy>
  <cp:revision>1</cp:revision>
  <dcterms:created xsi:type="dcterms:W3CDTF">2024-03-18T19:05:15Z</dcterms:created>
  <dcterms:modified xsi:type="dcterms:W3CDTF">2024-03-18T19:11:57Z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2024-03-18T00:00:00Z</vt:filetime>
  </property>
  <property fmtid="{D5CDD505-2E9C-101B-9397-08002B2CF9AE}" pid="5" name="Producer">
    <vt:lpwstr>www.ilovepdf.com</vt:lpwstr>
  </property>
</Properties>
</file>