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1101"/>
            <a:ext cx="3773332" cy="119589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091101"/>
            <a:ext cx="3615860" cy="119589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87749" y="427240"/>
            <a:ext cx="1571624" cy="15525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23132" y="427240"/>
            <a:ext cx="1571624" cy="155257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7994" y="8160287"/>
            <a:ext cx="1362074" cy="212671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06936" y="8230836"/>
            <a:ext cx="1481063" cy="205616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6343521" y="8324986"/>
            <a:ext cx="1436370" cy="1962150"/>
          </a:xfrm>
          <a:custGeom>
            <a:avLst/>
            <a:gdLst/>
            <a:ahLst/>
            <a:cxnLst/>
            <a:rect l="l" t="t" r="r" b="b"/>
            <a:pathLst>
              <a:path w="1436369" h="1962150">
                <a:moveTo>
                  <a:pt x="17557" y="1962012"/>
                </a:moveTo>
                <a:lnTo>
                  <a:pt x="10379" y="1962012"/>
                </a:lnTo>
                <a:lnTo>
                  <a:pt x="0" y="1069430"/>
                </a:lnTo>
                <a:lnTo>
                  <a:pt x="144746" y="541600"/>
                </a:lnTo>
                <a:lnTo>
                  <a:pt x="578902" y="248288"/>
                </a:lnTo>
                <a:lnTo>
                  <a:pt x="1436059" y="0"/>
                </a:lnTo>
                <a:lnTo>
                  <a:pt x="695462" y="236657"/>
                </a:lnTo>
                <a:lnTo>
                  <a:pt x="300160" y="526092"/>
                </a:lnTo>
                <a:lnTo>
                  <a:pt x="116560" y="1057800"/>
                </a:lnTo>
                <a:lnTo>
                  <a:pt x="17557" y="196201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237157" cy="190630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59321" y="2729764"/>
            <a:ext cx="5486399" cy="54959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09973" y="3196565"/>
            <a:ext cx="6129655" cy="1933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800" b="0" i="0">
                <a:solidFill>
                  <a:srgbClr val="2E4E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0" b="0" i="0">
                <a:solidFill>
                  <a:srgbClr val="402D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0" i="0">
                <a:solidFill>
                  <a:srgbClr val="2E4E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0" b="0" i="0">
                <a:solidFill>
                  <a:srgbClr val="402D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0" i="0">
                <a:solidFill>
                  <a:srgbClr val="2E4E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1101"/>
            <a:ext cx="3773332" cy="119589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091101"/>
            <a:ext cx="3615860" cy="119589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87749" y="427240"/>
            <a:ext cx="1571624" cy="15525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23132" y="427240"/>
            <a:ext cx="1571624" cy="155257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7994" y="8160287"/>
            <a:ext cx="1362074" cy="212671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06936" y="8230836"/>
            <a:ext cx="1481063" cy="205616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6343521" y="8324986"/>
            <a:ext cx="1436370" cy="1962150"/>
          </a:xfrm>
          <a:custGeom>
            <a:avLst/>
            <a:gdLst/>
            <a:ahLst/>
            <a:cxnLst/>
            <a:rect l="l" t="t" r="r" b="b"/>
            <a:pathLst>
              <a:path w="1436369" h="1962150">
                <a:moveTo>
                  <a:pt x="17557" y="1962012"/>
                </a:moveTo>
                <a:lnTo>
                  <a:pt x="10379" y="1962012"/>
                </a:lnTo>
                <a:lnTo>
                  <a:pt x="0" y="1069430"/>
                </a:lnTo>
                <a:lnTo>
                  <a:pt x="144746" y="541600"/>
                </a:lnTo>
                <a:lnTo>
                  <a:pt x="578902" y="248288"/>
                </a:lnTo>
                <a:lnTo>
                  <a:pt x="1436059" y="0"/>
                </a:lnTo>
                <a:lnTo>
                  <a:pt x="695462" y="236657"/>
                </a:lnTo>
                <a:lnTo>
                  <a:pt x="300160" y="526092"/>
                </a:lnTo>
                <a:lnTo>
                  <a:pt x="116560" y="1057800"/>
                </a:lnTo>
                <a:lnTo>
                  <a:pt x="17557" y="196201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237157" cy="190630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0232" y="1737917"/>
            <a:ext cx="12220559" cy="79247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0" i="0">
                <a:solidFill>
                  <a:srgbClr val="2E4E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091101"/>
            <a:ext cx="3773332" cy="119589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9091101"/>
            <a:ext cx="3615860" cy="119589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87749" y="427240"/>
            <a:ext cx="1571624" cy="15525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223132" y="427240"/>
            <a:ext cx="1571624" cy="155257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7994" y="8160287"/>
            <a:ext cx="1362074" cy="212671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806936" y="8230836"/>
            <a:ext cx="1481063" cy="205616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6343521" y="8324986"/>
            <a:ext cx="1436370" cy="1962150"/>
          </a:xfrm>
          <a:custGeom>
            <a:avLst/>
            <a:gdLst/>
            <a:ahLst/>
            <a:cxnLst/>
            <a:rect l="l" t="t" r="r" b="b"/>
            <a:pathLst>
              <a:path w="1436369" h="1962150">
                <a:moveTo>
                  <a:pt x="17557" y="1962012"/>
                </a:moveTo>
                <a:lnTo>
                  <a:pt x="10379" y="1962012"/>
                </a:lnTo>
                <a:lnTo>
                  <a:pt x="0" y="1069430"/>
                </a:lnTo>
                <a:lnTo>
                  <a:pt x="144746" y="541600"/>
                </a:lnTo>
                <a:lnTo>
                  <a:pt x="578902" y="248288"/>
                </a:lnTo>
                <a:lnTo>
                  <a:pt x="1436059" y="0"/>
                </a:lnTo>
                <a:lnTo>
                  <a:pt x="695462" y="236657"/>
                </a:lnTo>
                <a:lnTo>
                  <a:pt x="300160" y="526092"/>
                </a:lnTo>
                <a:lnTo>
                  <a:pt x="116560" y="1057800"/>
                </a:lnTo>
                <a:lnTo>
                  <a:pt x="17557" y="196201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2237157" cy="19063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8432" y="4024780"/>
            <a:ext cx="5531134" cy="212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800" b="0" i="0">
                <a:solidFill>
                  <a:srgbClr val="2E4E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9891" y="3259659"/>
            <a:ext cx="8481694" cy="4770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0" b="0" i="0">
                <a:solidFill>
                  <a:srgbClr val="402D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praveshgangwar1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3865" y="2393581"/>
            <a:ext cx="5486399" cy="54959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59891" y="2685702"/>
            <a:ext cx="6858000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9605" algn="l"/>
                <a:tab pos="3045460" algn="l"/>
                <a:tab pos="3709670" algn="l"/>
              </a:tabLst>
            </a:pPr>
            <a:r>
              <a:rPr sz="3050" b="1" spc="28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Delicious</a:t>
            </a:r>
            <a:r>
              <a:rPr lang="en-IN" sz="3050" b="1" spc="28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sz="3050" b="1" spc="254" dirty="0">
                <a:solidFill>
                  <a:srgbClr val="000000"/>
                </a:solidFill>
                <a:latin typeface="Liberation Sans Narrow"/>
                <a:cs typeface="Liberation Sans Narrow"/>
              </a:rPr>
              <a:t>Pizza</a:t>
            </a:r>
            <a:r>
              <a:rPr lang="en-IN" sz="3050" b="1" spc="254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sz="3050" b="1" spc="204" dirty="0">
                <a:solidFill>
                  <a:srgbClr val="000000"/>
                </a:solidFill>
                <a:latin typeface="Liberation Sans Narrow"/>
                <a:cs typeface="Liberation Sans Narrow"/>
              </a:rPr>
              <a:t>for</a:t>
            </a:r>
            <a:r>
              <a:rPr lang="en-IN" sz="3050" b="1" spc="204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sz="3050" b="1" spc="27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Everyone!</a:t>
            </a:r>
            <a:endParaRPr sz="305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0380" rIns="0" bIns="0" rtlCol="0">
            <a:spAutoFit/>
          </a:bodyPr>
          <a:lstStyle/>
          <a:p>
            <a:pPr marL="12700" marR="5080" indent="64135">
              <a:lnSpc>
                <a:spcPct val="74500"/>
              </a:lnSpc>
              <a:spcBef>
                <a:spcPts val="3940"/>
              </a:spcBef>
            </a:pPr>
            <a:r>
              <a:rPr spc="969" dirty="0">
                <a:solidFill>
                  <a:srgbClr val="2E4E2B"/>
                </a:solidFill>
              </a:rPr>
              <a:t>PIZZA </a:t>
            </a:r>
            <a:r>
              <a:rPr spc="75" dirty="0"/>
              <a:t>SALES </a:t>
            </a:r>
            <a:r>
              <a:rPr spc="615" dirty="0"/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633977"/>
            <a:ext cx="10887089" cy="32670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02714" y="2157038"/>
            <a:ext cx="2857499" cy="60674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1302" y="114305"/>
            <a:ext cx="12625705" cy="1768475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878840" marR="5080" indent="-866775">
              <a:lnSpc>
                <a:spcPct val="76000"/>
              </a:lnSpc>
              <a:spcBef>
                <a:spcPts val="1970"/>
              </a:spcBef>
            </a:pPr>
            <a:r>
              <a:rPr sz="6500" spc="640" dirty="0">
                <a:solidFill>
                  <a:srgbClr val="2E4E2B"/>
                </a:solidFill>
                <a:latin typeface="Arial"/>
                <a:cs typeface="Arial"/>
              </a:rPr>
              <a:t>Determine</a:t>
            </a:r>
            <a:r>
              <a:rPr sz="6500" spc="-49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710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sz="6500" spc="-49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760" dirty="0">
                <a:solidFill>
                  <a:srgbClr val="2E4E2B"/>
                </a:solidFill>
                <a:latin typeface="Arial"/>
                <a:cs typeface="Arial"/>
              </a:rPr>
              <a:t>distribution</a:t>
            </a:r>
            <a:r>
              <a:rPr sz="6500" spc="-49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890" dirty="0">
                <a:solidFill>
                  <a:srgbClr val="2E4E2B"/>
                </a:solidFill>
                <a:latin typeface="Arial"/>
                <a:cs typeface="Arial"/>
              </a:rPr>
              <a:t>of </a:t>
            </a:r>
            <a:r>
              <a:rPr sz="6500" spc="620" dirty="0">
                <a:solidFill>
                  <a:srgbClr val="2E4E2B"/>
                </a:solidFill>
                <a:latin typeface="Arial"/>
                <a:cs typeface="Arial"/>
              </a:rPr>
              <a:t>orders</a:t>
            </a:r>
            <a:r>
              <a:rPr sz="6500" spc="-50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650" dirty="0">
                <a:solidFill>
                  <a:srgbClr val="2E4E2B"/>
                </a:solidFill>
                <a:latin typeface="Arial"/>
                <a:cs typeface="Arial"/>
              </a:rPr>
              <a:t>by</a:t>
            </a:r>
            <a:r>
              <a:rPr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720" dirty="0">
                <a:solidFill>
                  <a:srgbClr val="2E4E2B"/>
                </a:solidFill>
                <a:latin typeface="Arial"/>
                <a:cs typeface="Arial"/>
              </a:rPr>
              <a:t>hour</a:t>
            </a:r>
            <a:r>
              <a:rPr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915" dirty="0">
                <a:solidFill>
                  <a:srgbClr val="2E4E2B"/>
                </a:solidFill>
                <a:latin typeface="Arial"/>
                <a:cs typeface="Arial"/>
              </a:rPr>
              <a:t>of</a:t>
            </a:r>
            <a:r>
              <a:rPr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710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sz="6500" spc="-50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420" dirty="0">
                <a:solidFill>
                  <a:srgbClr val="2E4E2B"/>
                </a:solidFill>
                <a:latin typeface="Arial"/>
                <a:cs typeface="Arial"/>
              </a:rPr>
              <a:t>day.</a:t>
            </a:r>
            <a:endParaRPr sz="6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396" y="3156356"/>
            <a:ext cx="7305690" cy="43529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9079" y="3485296"/>
            <a:ext cx="5210189" cy="3695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20376" y="100589"/>
            <a:ext cx="13647419" cy="2642870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12700" marR="5080" algn="ctr">
              <a:lnSpc>
                <a:spcPct val="76300"/>
              </a:lnSpc>
              <a:spcBef>
                <a:spcPts val="2030"/>
              </a:spcBef>
            </a:pPr>
            <a:r>
              <a:rPr sz="6800" spc="600" dirty="0">
                <a:solidFill>
                  <a:srgbClr val="2E4E2B"/>
                </a:solidFill>
                <a:latin typeface="Arial"/>
                <a:cs typeface="Arial"/>
              </a:rPr>
              <a:t>Join</a:t>
            </a:r>
            <a:r>
              <a:rPr sz="6800" spc="-52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800" spc="670" dirty="0">
                <a:solidFill>
                  <a:srgbClr val="2E4E2B"/>
                </a:solidFill>
                <a:latin typeface="Arial"/>
                <a:cs typeface="Arial"/>
              </a:rPr>
              <a:t>relevant</a:t>
            </a:r>
            <a:r>
              <a:rPr sz="6800" spc="-52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800" spc="610" dirty="0">
                <a:solidFill>
                  <a:srgbClr val="2E4E2B"/>
                </a:solidFill>
                <a:latin typeface="Arial"/>
                <a:cs typeface="Arial"/>
              </a:rPr>
              <a:t>tables</a:t>
            </a:r>
            <a:r>
              <a:rPr sz="6800" spc="-52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800" spc="1025" dirty="0">
                <a:solidFill>
                  <a:srgbClr val="2E4E2B"/>
                </a:solidFill>
                <a:latin typeface="Arial"/>
                <a:cs typeface="Arial"/>
              </a:rPr>
              <a:t>to</a:t>
            </a:r>
            <a:r>
              <a:rPr sz="6800" spc="-52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800" spc="825" dirty="0">
                <a:solidFill>
                  <a:srgbClr val="2E4E2B"/>
                </a:solidFill>
                <a:latin typeface="Arial"/>
                <a:cs typeface="Arial"/>
              </a:rPr>
              <a:t>find</a:t>
            </a:r>
            <a:r>
              <a:rPr sz="6800" spc="-52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800" spc="720" dirty="0">
                <a:solidFill>
                  <a:srgbClr val="2E4E2B"/>
                </a:solidFill>
                <a:latin typeface="Arial"/>
                <a:cs typeface="Arial"/>
              </a:rPr>
              <a:t>the </a:t>
            </a:r>
            <a:r>
              <a:rPr sz="6800" spc="730" dirty="0">
                <a:solidFill>
                  <a:srgbClr val="2E4E2B"/>
                </a:solidFill>
                <a:latin typeface="Arial"/>
                <a:cs typeface="Arial"/>
              </a:rPr>
              <a:t>category-</a:t>
            </a:r>
            <a:r>
              <a:rPr sz="6800" spc="500" dirty="0">
                <a:solidFill>
                  <a:srgbClr val="2E4E2B"/>
                </a:solidFill>
                <a:latin typeface="Arial"/>
                <a:cs typeface="Arial"/>
              </a:rPr>
              <a:t>wise</a:t>
            </a:r>
            <a:r>
              <a:rPr sz="68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800" spc="795" dirty="0">
                <a:solidFill>
                  <a:srgbClr val="2E4E2B"/>
                </a:solidFill>
                <a:latin typeface="Arial"/>
                <a:cs typeface="Arial"/>
              </a:rPr>
              <a:t>distribution</a:t>
            </a:r>
            <a:r>
              <a:rPr sz="6800" spc="-49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800" spc="935" dirty="0">
                <a:solidFill>
                  <a:srgbClr val="2E4E2B"/>
                </a:solidFill>
                <a:latin typeface="Arial"/>
                <a:cs typeface="Arial"/>
              </a:rPr>
              <a:t>of </a:t>
            </a:r>
            <a:r>
              <a:rPr sz="6800" spc="405" dirty="0">
                <a:solidFill>
                  <a:srgbClr val="2E4E2B"/>
                </a:solidFill>
                <a:latin typeface="Arial"/>
                <a:cs typeface="Arial"/>
              </a:rPr>
              <a:t>pizzas.</a:t>
            </a:r>
            <a:endParaRPr sz="6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6779" y="7693182"/>
            <a:ext cx="6238859" cy="2247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2369" y="3238500"/>
            <a:ext cx="10601309" cy="41209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26068" y="114305"/>
            <a:ext cx="13836015" cy="252095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499745" marR="30480" indent="-462280">
              <a:lnSpc>
                <a:spcPct val="76000"/>
              </a:lnSpc>
              <a:spcBef>
                <a:spcPts val="1970"/>
              </a:spcBef>
            </a:pPr>
            <a:r>
              <a:rPr lang="en-IN" sz="9750" spc="585" baseline="-50854" dirty="0">
                <a:solidFill>
                  <a:srgbClr val="2E4E2B"/>
                </a:solidFill>
                <a:latin typeface="Arial"/>
                <a:cs typeface="Arial"/>
              </a:rPr>
              <a:t>c</a:t>
            </a:r>
            <a:r>
              <a:rPr lang="en-US" sz="9750" spc="254" baseline="-50854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lang="en-US" sz="6500" spc="550" dirty="0">
                <a:solidFill>
                  <a:srgbClr val="2E4E2B"/>
                </a:solidFill>
                <a:latin typeface="Arial"/>
                <a:cs typeface="Arial"/>
              </a:rPr>
              <a:t>Group</a:t>
            </a:r>
            <a:r>
              <a:rPr lang="en-US"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lang="en-US" sz="6500" spc="710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lang="en-US"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lang="en-US" sz="6500" spc="620" dirty="0">
                <a:solidFill>
                  <a:srgbClr val="2E4E2B"/>
                </a:solidFill>
                <a:latin typeface="Arial"/>
                <a:cs typeface="Arial"/>
              </a:rPr>
              <a:t>orders</a:t>
            </a:r>
            <a:r>
              <a:rPr lang="en-US"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lang="en-US" sz="6500" spc="650" dirty="0">
                <a:solidFill>
                  <a:srgbClr val="2E4E2B"/>
                </a:solidFill>
                <a:latin typeface="Arial"/>
                <a:cs typeface="Arial"/>
              </a:rPr>
              <a:t>by</a:t>
            </a:r>
            <a:r>
              <a:rPr lang="en-US"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lang="en-US" sz="6500" spc="665" dirty="0">
                <a:solidFill>
                  <a:srgbClr val="2E4E2B"/>
                </a:solidFill>
                <a:latin typeface="Arial"/>
                <a:cs typeface="Arial"/>
              </a:rPr>
              <a:t>date</a:t>
            </a:r>
            <a:r>
              <a:rPr lang="en-US"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lang="en-US" sz="6500" spc="535" dirty="0">
                <a:solidFill>
                  <a:srgbClr val="2E4E2B"/>
                </a:solidFill>
                <a:latin typeface="Arial"/>
                <a:cs typeface="Arial"/>
              </a:rPr>
              <a:t>and </a:t>
            </a:r>
            <a:r>
              <a:rPr lang="en-US" sz="6500" spc="605" dirty="0" err="1">
                <a:solidFill>
                  <a:srgbClr val="2E4E2B"/>
                </a:solidFill>
                <a:latin typeface="Arial"/>
                <a:cs typeface="Arial"/>
              </a:rPr>
              <a:t>alculate</a:t>
            </a:r>
            <a:r>
              <a:rPr lang="en-US" sz="6500" spc="-49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lang="en-US" sz="6500" spc="710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lang="en-US" sz="6500" spc="-484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lang="en-US" sz="6500" spc="520" dirty="0">
                <a:solidFill>
                  <a:srgbClr val="2E4E2B"/>
                </a:solidFill>
                <a:latin typeface="Arial"/>
                <a:cs typeface="Arial"/>
              </a:rPr>
              <a:t>average</a:t>
            </a:r>
            <a:r>
              <a:rPr lang="en-US" sz="6500" spc="-49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lang="en-US" sz="6500" spc="675" dirty="0">
                <a:solidFill>
                  <a:srgbClr val="2E4E2B"/>
                </a:solidFill>
                <a:latin typeface="Arial"/>
                <a:cs typeface="Arial"/>
              </a:rPr>
              <a:t>number</a:t>
            </a:r>
            <a:r>
              <a:rPr lang="en-US" sz="6500" spc="-484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lang="en-US" sz="6500" spc="890" dirty="0">
                <a:solidFill>
                  <a:srgbClr val="2E4E2B"/>
                </a:solidFill>
                <a:latin typeface="Arial"/>
                <a:cs typeface="Arial"/>
              </a:rPr>
              <a:t>of</a:t>
            </a:r>
            <a:endParaRPr lang="en-US" sz="6500" dirty="0">
              <a:latin typeface="Arial"/>
              <a:cs typeface="Arial"/>
            </a:endParaRPr>
          </a:p>
          <a:p>
            <a:pPr algn="ctr">
              <a:lnSpc>
                <a:spcPts val="5925"/>
              </a:lnSpc>
            </a:pPr>
            <a:r>
              <a:rPr lang="en-US" sz="6500" spc="450" dirty="0">
                <a:solidFill>
                  <a:srgbClr val="2E4E2B"/>
                </a:solidFill>
                <a:latin typeface="Arial"/>
                <a:cs typeface="Arial"/>
              </a:rPr>
              <a:t>pizzas</a:t>
            </a:r>
            <a:r>
              <a:rPr lang="en-US"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lang="en-US" sz="6500" spc="670" dirty="0">
                <a:solidFill>
                  <a:srgbClr val="2E4E2B"/>
                </a:solidFill>
                <a:latin typeface="Arial"/>
                <a:cs typeface="Arial"/>
              </a:rPr>
              <a:t>ordered</a:t>
            </a:r>
            <a:r>
              <a:rPr lang="en-US"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lang="en-US" sz="6500" spc="660" dirty="0">
                <a:solidFill>
                  <a:srgbClr val="2E4E2B"/>
                </a:solidFill>
                <a:latin typeface="Arial"/>
                <a:cs typeface="Arial"/>
              </a:rPr>
              <a:t>per</a:t>
            </a:r>
            <a:r>
              <a:rPr lang="en-US" sz="6500" spc="-49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lang="en-US" sz="6500" spc="420" dirty="0">
                <a:solidFill>
                  <a:srgbClr val="2E4E2B"/>
                </a:solidFill>
                <a:latin typeface="Arial"/>
                <a:cs typeface="Arial"/>
              </a:rPr>
              <a:t>day.</a:t>
            </a:r>
            <a:endParaRPr lang="en-US" sz="6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510" y="2494708"/>
            <a:ext cx="9296399" cy="52958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8628" y="3856390"/>
            <a:ext cx="6162659" cy="25717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30484" y="108971"/>
            <a:ext cx="13827125" cy="1694180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886460" marR="5080" indent="-874394">
              <a:lnSpc>
                <a:spcPct val="76600"/>
              </a:lnSpc>
              <a:spcBef>
                <a:spcPts val="1839"/>
              </a:spcBef>
            </a:pPr>
            <a:r>
              <a:rPr sz="6200" spc="610" dirty="0">
                <a:solidFill>
                  <a:srgbClr val="2E4E2B"/>
                </a:solidFill>
                <a:latin typeface="Arial"/>
                <a:cs typeface="Arial"/>
              </a:rPr>
              <a:t>Determine</a:t>
            </a:r>
            <a:r>
              <a:rPr sz="6200" spc="-47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675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sz="6200" spc="-47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844" dirty="0">
                <a:solidFill>
                  <a:srgbClr val="2E4E2B"/>
                </a:solidFill>
                <a:latin typeface="Arial"/>
                <a:cs typeface="Arial"/>
              </a:rPr>
              <a:t>top</a:t>
            </a:r>
            <a:r>
              <a:rPr sz="6200" spc="-47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480" dirty="0">
                <a:solidFill>
                  <a:srgbClr val="2E4E2B"/>
                </a:solidFill>
                <a:latin typeface="Arial"/>
                <a:cs typeface="Arial"/>
              </a:rPr>
              <a:t>3</a:t>
            </a:r>
            <a:r>
              <a:rPr sz="6200" spc="-47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690" dirty="0">
                <a:solidFill>
                  <a:srgbClr val="2E4E2B"/>
                </a:solidFill>
                <a:latin typeface="Arial"/>
                <a:cs typeface="Arial"/>
              </a:rPr>
              <a:t>most</a:t>
            </a:r>
            <a:r>
              <a:rPr sz="6200" spc="-47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625" dirty="0">
                <a:solidFill>
                  <a:srgbClr val="2E4E2B"/>
                </a:solidFill>
                <a:latin typeface="Arial"/>
                <a:cs typeface="Arial"/>
              </a:rPr>
              <a:t>ordered </a:t>
            </a:r>
            <a:r>
              <a:rPr sz="6200" spc="500" dirty="0">
                <a:solidFill>
                  <a:srgbClr val="2E4E2B"/>
                </a:solidFill>
                <a:latin typeface="Arial"/>
                <a:cs typeface="Arial"/>
              </a:rPr>
              <a:t>pizza</a:t>
            </a:r>
            <a:r>
              <a:rPr sz="6200" spc="-47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560" dirty="0">
                <a:solidFill>
                  <a:srgbClr val="2E4E2B"/>
                </a:solidFill>
                <a:latin typeface="Arial"/>
                <a:cs typeface="Arial"/>
              </a:rPr>
              <a:t>types</a:t>
            </a:r>
            <a:r>
              <a:rPr sz="6200" spc="-47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425" dirty="0">
                <a:solidFill>
                  <a:srgbClr val="2E4E2B"/>
                </a:solidFill>
                <a:latin typeface="Arial"/>
                <a:cs typeface="Arial"/>
              </a:rPr>
              <a:t>based</a:t>
            </a:r>
            <a:r>
              <a:rPr sz="6200" spc="-47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615" dirty="0">
                <a:solidFill>
                  <a:srgbClr val="2E4E2B"/>
                </a:solidFill>
                <a:latin typeface="Arial"/>
                <a:cs typeface="Arial"/>
              </a:rPr>
              <a:t>on</a:t>
            </a:r>
            <a:r>
              <a:rPr sz="6200" spc="-47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440" dirty="0">
                <a:solidFill>
                  <a:srgbClr val="2E4E2B"/>
                </a:solidFill>
                <a:latin typeface="Arial"/>
                <a:cs typeface="Arial"/>
              </a:rPr>
              <a:t>revenue.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590866"/>
            <a:ext cx="9620249" cy="66674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9698" y="4410943"/>
            <a:ext cx="3943349" cy="30289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48393" y="108971"/>
            <a:ext cx="13791565" cy="2418080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517650" marR="30480" indent="-1480185">
              <a:lnSpc>
                <a:spcPct val="76600"/>
              </a:lnSpc>
              <a:spcBef>
                <a:spcPts val="1839"/>
              </a:spcBef>
            </a:pPr>
            <a:r>
              <a:rPr sz="9300" spc="794" baseline="-51075" dirty="0">
                <a:solidFill>
                  <a:srgbClr val="2E4E2B"/>
                </a:solidFill>
                <a:latin typeface="Arial"/>
                <a:cs typeface="Arial"/>
              </a:rPr>
              <a:t>con</a:t>
            </a:r>
            <a:r>
              <a:rPr sz="9300" spc="450" baseline="-5107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505" dirty="0">
                <a:solidFill>
                  <a:srgbClr val="2E4E2B"/>
                </a:solidFill>
                <a:latin typeface="Arial"/>
                <a:cs typeface="Arial"/>
              </a:rPr>
              <a:t>Calculate</a:t>
            </a:r>
            <a:r>
              <a:rPr sz="6200" spc="-47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675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sz="6200" spc="-47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555" dirty="0" err="1">
                <a:solidFill>
                  <a:srgbClr val="2E4E2B"/>
                </a:solidFill>
                <a:latin typeface="Arial"/>
                <a:cs typeface="Arial"/>
              </a:rPr>
              <a:t>percentag</a:t>
            </a:r>
            <a:r>
              <a:rPr lang="en-IN" sz="6200" spc="555" dirty="0">
                <a:solidFill>
                  <a:srgbClr val="2E4E2B"/>
                </a:solidFill>
                <a:latin typeface="Arial"/>
                <a:cs typeface="Arial"/>
              </a:rPr>
              <a:t>e </a:t>
            </a:r>
            <a:r>
              <a:rPr sz="6200" spc="800" dirty="0" err="1">
                <a:solidFill>
                  <a:srgbClr val="2E4E2B"/>
                </a:solidFill>
                <a:latin typeface="Arial"/>
                <a:cs typeface="Arial"/>
              </a:rPr>
              <a:t>tribution</a:t>
            </a:r>
            <a:r>
              <a:rPr sz="6200" spc="-47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865" dirty="0">
                <a:solidFill>
                  <a:srgbClr val="2E4E2B"/>
                </a:solidFill>
                <a:latin typeface="Arial"/>
                <a:cs typeface="Arial"/>
              </a:rPr>
              <a:t>of</a:t>
            </a:r>
            <a:r>
              <a:rPr sz="6200" spc="-46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395" dirty="0">
                <a:solidFill>
                  <a:srgbClr val="2E4E2B"/>
                </a:solidFill>
                <a:latin typeface="Arial"/>
                <a:cs typeface="Arial"/>
              </a:rPr>
              <a:t>each</a:t>
            </a:r>
            <a:r>
              <a:rPr sz="6200" spc="-47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500" dirty="0">
                <a:solidFill>
                  <a:srgbClr val="2E4E2B"/>
                </a:solidFill>
                <a:latin typeface="Arial"/>
                <a:cs typeface="Arial"/>
              </a:rPr>
              <a:t>pizza</a:t>
            </a:r>
            <a:r>
              <a:rPr sz="6200" spc="-46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675" dirty="0">
                <a:solidFill>
                  <a:srgbClr val="2E4E2B"/>
                </a:solidFill>
                <a:latin typeface="Arial"/>
                <a:cs typeface="Arial"/>
              </a:rPr>
              <a:t>type</a:t>
            </a:r>
            <a:r>
              <a:rPr sz="6200" spc="-47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890" dirty="0">
                <a:solidFill>
                  <a:srgbClr val="2E4E2B"/>
                </a:solidFill>
                <a:latin typeface="Arial"/>
                <a:cs typeface="Arial"/>
              </a:rPr>
              <a:t>to</a:t>
            </a:r>
            <a:endParaRPr sz="6200" dirty="0">
              <a:latin typeface="Arial"/>
              <a:cs typeface="Arial"/>
            </a:endParaRPr>
          </a:p>
          <a:p>
            <a:pPr algn="ctr">
              <a:lnSpc>
                <a:spcPts val="5700"/>
              </a:lnSpc>
            </a:pPr>
            <a:r>
              <a:rPr sz="6200" spc="819" dirty="0">
                <a:solidFill>
                  <a:srgbClr val="2E4E2B"/>
                </a:solidFill>
                <a:latin typeface="Arial"/>
                <a:cs typeface="Arial"/>
              </a:rPr>
              <a:t>total</a:t>
            </a:r>
            <a:r>
              <a:rPr sz="6200" spc="-46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440" dirty="0">
                <a:solidFill>
                  <a:srgbClr val="2E4E2B"/>
                </a:solidFill>
                <a:latin typeface="Arial"/>
                <a:cs typeface="Arial"/>
              </a:rPr>
              <a:t>revenue.</a:t>
            </a:r>
            <a:endParaRPr sz="6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389" y="2241773"/>
            <a:ext cx="14735159" cy="31336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8128" y="5960211"/>
            <a:ext cx="5810249" cy="37909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36040" y="108971"/>
            <a:ext cx="13016230" cy="1694180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2248535" marR="5080" indent="-2235835">
              <a:lnSpc>
                <a:spcPct val="76600"/>
              </a:lnSpc>
              <a:spcBef>
                <a:spcPts val="1839"/>
              </a:spcBef>
            </a:pPr>
            <a:r>
              <a:rPr sz="6200" spc="495" dirty="0">
                <a:solidFill>
                  <a:srgbClr val="2E4E2B"/>
                </a:solidFill>
                <a:latin typeface="Arial"/>
                <a:cs typeface="Arial"/>
              </a:rPr>
              <a:t>Analyze</a:t>
            </a:r>
            <a:r>
              <a:rPr sz="6200" spc="-47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675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sz="6200" spc="-47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625" dirty="0">
                <a:solidFill>
                  <a:srgbClr val="2E4E2B"/>
                </a:solidFill>
                <a:latin typeface="Arial"/>
                <a:cs typeface="Arial"/>
              </a:rPr>
              <a:t>cumulative</a:t>
            </a:r>
            <a:r>
              <a:rPr sz="6200" spc="-46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495" dirty="0">
                <a:solidFill>
                  <a:srgbClr val="2E4E2B"/>
                </a:solidFill>
                <a:latin typeface="Arial"/>
                <a:cs typeface="Arial"/>
              </a:rPr>
              <a:t>revenue </a:t>
            </a:r>
            <a:r>
              <a:rPr sz="6200" spc="585" dirty="0">
                <a:solidFill>
                  <a:srgbClr val="2E4E2B"/>
                </a:solidFill>
                <a:latin typeface="Arial"/>
                <a:cs typeface="Arial"/>
              </a:rPr>
              <a:t>generated</a:t>
            </a:r>
            <a:r>
              <a:rPr sz="6200" spc="-47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610" dirty="0">
                <a:solidFill>
                  <a:srgbClr val="2E4E2B"/>
                </a:solidFill>
                <a:latin typeface="Arial"/>
                <a:cs typeface="Arial"/>
              </a:rPr>
              <a:t>over</a:t>
            </a:r>
            <a:r>
              <a:rPr sz="6200" spc="-47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200" spc="605" dirty="0">
                <a:solidFill>
                  <a:srgbClr val="2E4E2B"/>
                </a:solidFill>
                <a:latin typeface="Arial"/>
                <a:cs typeface="Arial"/>
              </a:rPr>
              <a:t>time.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9973" y="3196565"/>
            <a:ext cx="6129655" cy="1933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0" spc="1070" dirty="0">
                <a:solidFill>
                  <a:srgbClr val="2E4E2B"/>
                </a:solidFill>
                <a:latin typeface="Arial"/>
                <a:cs typeface="Arial"/>
              </a:rPr>
              <a:t>THANK</a:t>
            </a:r>
            <a:endParaRPr sz="1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9973" y="4740682"/>
            <a:ext cx="7524115" cy="28257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0" spc="735" dirty="0">
                <a:solidFill>
                  <a:srgbClr val="402D07"/>
                </a:solidFill>
                <a:latin typeface="Arial"/>
                <a:cs typeface="Arial"/>
              </a:rPr>
              <a:t>YOU</a:t>
            </a:r>
            <a:endParaRPr sz="12500" dirty="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spcBef>
                <a:spcPts val="2710"/>
              </a:spcBef>
            </a:pPr>
            <a:r>
              <a:rPr lang="en-IN" sz="3600" spc="285" dirty="0" err="1">
                <a:solidFill>
                  <a:srgbClr val="131313"/>
                </a:solidFill>
                <a:latin typeface="Arial"/>
                <a:cs typeface="Arial"/>
                <a:hlinkClick r:id="rId2"/>
              </a:rPr>
              <a:t>aryangahoi</a:t>
            </a:r>
            <a:r>
              <a:rPr sz="3600" spc="285" dirty="0">
                <a:solidFill>
                  <a:srgbClr val="131313"/>
                </a:solidFill>
                <a:latin typeface="Arial"/>
                <a:cs typeface="Arial"/>
                <a:hlinkClick r:id="rId2"/>
              </a:rPr>
              <a:t>1</a:t>
            </a:r>
            <a:r>
              <a:rPr lang="en-IN" sz="3600" spc="285" dirty="0">
                <a:solidFill>
                  <a:srgbClr val="131313"/>
                </a:solidFill>
                <a:latin typeface="Arial"/>
                <a:cs typeface="Arial"/>
                <a:hlinkClick r:id="rId2"/>
              </a:rPr>
              <a:t>2345</a:t>
            </a:r>
            <a:r>
              <a:rPr sz="3600" spc="285" dirty="0">
                <a:solidFill>
                  <a:srgbClr val="131313"/>
                </a:solidFill>
                <a:latin typeface="Arial"/>
                <a:cs typeface="Arial"/>
                <a:hlinkClick r:id="rId2"/>
              </a:rPr>
              <a:t>@gmail.com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8953" y="1507580"/>
            <a:ext cx="2690069" cy="1943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57347" y="3053926"/>
            <a:ext cx="3209940" cy="27908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0600" y="3053926"/>
            <a:ext cx="3207283" cy="27908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90" dirty="0"/>
              <a:t>Hello!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81729" y="6414784"/>
            <a:ext cx="13598525" cy="3359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16700"/>
              </a:lnSpc>
              <a:spcBef>
                <a:spcPts val="90"/>
              </a:spcBef>
              <a:tabLst>
                <a:tab pos="4834890" algn="l"/>
              </a:tabLst>
            </a:pPr>
            <a:r>
              <a:rPr sz="3750" b="1" spc="-40" dirty="0">
                <a:solidFill>
                  <a:srgbClr val="402D07"/>
                </a:solidFill>
                <a:latin typeface="Trebuchet MS"/>
                <a:cs typeface="Trebuchet MS"/>
              </a:rPr>
              <a:t>I</a:t>
            </a:r>
            <a:r>
              <a:rPr sz="3750" b="1" spc="-25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30" dirty="0">
                <a:solidFill>
                  <a:srgbClr val="402D07"/>
                </a:solidFill>
                <a:latin typeface="Trebuchet MS"/>
                <a:cs typeface="Trebuchet MS"/>
              </a:rPr>
              <a:t>am</a:t>
            </a:r>
            <a:r>
              <a:rPr sz="3750" b="1" spc="-25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80" dirty="0">
                <a:solidFill>
                  <a:srgbClr val="402D07"/>
                </a:solidFill>
                <a:latin typeface="Trebuchet MS"/>
                <a:cs typeface="Trebuchet MS"/>
              </a:rPr>
              <a:t>Pravesh</a:t>
            </a:r>
            <a:r>
              <a:rPr sz="3750" b="1" spc="-25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0" dirty="0">
                <a:solidFill>
                  <a:srgbClr val="402D07"/>
                </a:solidFill>
                <a:latin typeface="Trebuchet MS"/>
                <a:cs typeface="Trebuchet MS"/>
              </a:rPr>
              <a:t>Gangwar,</a:t>
            </a:r>
            <a:r>
              <a:rPr sz="3750" b="1" dirty="0">
                <a:solidFill>
                  <a:srgbClr val="402D07"/>
                </a:solidFill>
                <a:latin typeface="Trebuchet MS"/>
                <a:cs typeface="Trebuchet MS"/>
              </a:rPr>
              <a:t>	</a:t>
            </a:r>
            <a:r>
              <a:rPr sz="3750" b="1" spc="-105" dirty="0">
                <a:solidFill>
                  <a:srgbClr val="402D07"/>
                </a:solidFill>
                <a:latin typeface="Trebuchet MS"/>
                <a:cs typeface="Trebuchet MS"/>
              </a:rPr>
              <a:t>In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60" dirty="0">
                <a:solidFill>
                  <a:srgbClr val="402D07"/>
                </a:solidFill>
                <a:latin typeface="Trebuchet MS"/>
                <a:cs typeface="Trebuchet MS"/>
              </a:rPr>
              <a:t>this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00" dirty="0">
                <a:solidFill>
                  <a:srgbClr val="402D07"/>
                </a:solidFill>
                <a:latin typeface="Trebuchet MS"/>
                <a:cs typeface="Trebuchet MS"/>
              </a:rPr>
              <a:t>Pizza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25" dirty="0">
                <a:solidFill>
                  <a:srgbClr val="402D07"/>
                </a:solidFill>
                <a:latin typeface="Trebuchet MS"/>
                <a:cs typeface="Trebuchet MS"/>
              </a:rPr>
              <a:t>Sales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75" dirty="0">
                <a:solidFill>
                  <a:srgbClr val="402D07"/>
                </a:solidFill>
                <a:latin typeface="Trebuchet MS"/>
                <a:cs typeface="Trebuchet MS"/>
              </a:rPr>
              <a:t>Project,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40" dirty="0">
                <a:solidFill>
                  <a:srgbClr val="402D07"/>
                </a:solidFill>
                <a:latin typeface="Trebuchet MS"/>
                <a:cs typeface="Trebuchet MS"/>
              </a:rPr>
              <a:t>I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10" dirty="0">
                <a:solidFill>
                  <a:srgbClr val="402D07"/>
                </a:solidFill>
                <a:latin typeface="Trebuchet MS"/>
                <a:cs typeface="Trebuchet MS"/>
              </a:rPr>
              <a:t>utilized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5" dirty="0">
                <a:solidFill>
                  <a:srgbClr val="402D07"/>
                </a:solidFill>
                <a:latin typeface="Trebuchet MS"/>
                <a:cs typeface="Trebuchet MS"/>
              </a:rPr>
              <a:t>SQL </a:t>
            </a:r>
            <a:r>
              <a:rPr sz="3750" b="1" spc="-195" dirty="0">
                <a:solidFill>
                  <a:srgbClr val="402D07"/>
                </a:solidFill>
                <a:latin typeface="Trebuchet MS"/>
                <a:cs typeface="Trebuchet MS"/>
              </a:rPr>
              <a:t>queries</a:t>
            </a:r>
            <a:r>
              <a:rPr sz="3750" b="1" spc="-235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90" dirty="0">
                <a:solidFill>
                  <a:srgbClr val="402D07"/>
                </a:solidFill>
                <a:latin typeface="Trebuchet MS"/>
                <a:cs typeface="Trebuchet MS"/>
              </a:rPr>
              <a:t>to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40" dirty="0">
                <a:solidFill>
                  <a:srgbClr val="402D07"/>
                </a:solidFill>
                <a:latin typeface="Trebuchet MS"/>
                <a:cs typeface="Trebuchet MS"/>
              </a:rPr>
              <a:t>address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65" dirty="0">
                <a:solidFill>
                  <a:srgbClr val="402D07"/>
                </a:solidFill>
                <a:latin typeface="Trebuchet MS"/>
                <a:cs typeface="Trebuchet MS"/>
              </a:rPr>
              <a:t>various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45" dirty="0">
                <a:solidFill>
                  <a:srgbClr val="402D07"/>
                </a:solidFill>
                <a:latin typeface="Trebuchet MS"/>
                <a:cs typeface="Trebuchet MS"/>
              </a:rPr>
              <a:t>questions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95" dirty="0">
                <a:solidFill>
                  <a:srgbClr val="402D07"/>
                </a:solidFill>
                <a:latin typeface="Trebuchet MS"/>
                <a:cs typeface="Trebuchet MS"/>
              </a:rPr>
              <a:t>pertaining</a:t>
            </a:r>
            <a:r>
              <a:rPr sz="3750" b="1" spc="-235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90" dirty="0">
                <a:solidFill>
                  <a:srgbClr val="402D07"/>
                </a:solidFill>
                <a:latin typeface="Trebuchet MS"/>
                <a:cs typeface="Trebuchet MS"/>
              </a:rPr>
              <a:t>to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10" dirty="0">
                <a:solidFill>
                  <a:srgbClr val="402D07"/>
                </a:solidFill>
                <a:latin typeface="Trebuchet MS"/>
                <a:cs typeface="Trebuchet MS"/>
              </a:rPr>
              <a:t>pizza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25" dirty="0">
                <a:solidFill>
                  <a:srgbClr val="402D07"/>
                </a:solidFill>
                <a:latin typeface="Trebuchet MS"/>
                <a:cs typeface="Trebuchet MS"/>
              </a:rPr>
              <a:t>sales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0" dirty="0">
                <a:solidFill>
                  <a:srgbClr val="402D07"/>
                </a:solidFill>
                <a:latin typeface="Trebuchet MS"/>
                <a:cs typeface="Trebuchet MS"/>
              </a:rPr>
              <a:t>data. </a:t>
            </a:r>
            <a:r>
              <a:rPr sz="3750" b="1" dirty="0">
                <a:solidFill>
                  <a:srgbClr val="402D07"/>
                </a:solidFill>
                <a:latin typeface="Trebuchet MS"/>
                <a:cs typeface="Trebuchet MS"/>
              </a:rPr>
              <a:t>My</a:t>
            </a:r>
            <a:r>
              <a:rPr sz="3750" b="1" spc="-235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20" dirty="0">
                <a:solidFill>
                  <a:srgbClr val="402D07"/>
                </a:solidFill>
                <a:latin typeface="Trebuchet MS"/>
                <a:cs typeface="Trebuchet MS"/>
              </a:rPr>
              <a:t>role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95" dirty="0">
                <a:solidFill>
                  <a:srgbClr val="402D07"/>
                </a:solidFill>
                <a:latin typeface="Trebuchet MS"/>
                <a:cs typeface="Trebuchet MS"/>
              </a:rPr>
              <a:t>involved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85" dirty="0">
                <a:solidFill>
                  <a:srgbClr val="402D07"/>
                </a:solidFill>
                <a:latin typeface="Trebuchet MS"/>
                <a:cs typeface="Trebuchet MS"/>
              </a:rPr>
              <a:t>analyzing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50" dirty="0">
                <a:solidFill>
                  <a:srgbClr val="402D07"/>
                </a:solidFill>
                <a:latin typeface="Trebuchet MS"/>
                <a:cs typeface="Trebuchet MS"/>
              </a:rPr>
              <a:t>the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75" dirty="0">
                <a:solidFill>
                  <a:srgbClr val="402D07"/>
                </a:solidFill>
                <a:latin typeface="Trebuchet MS"/>
                <a:cs typeface="Trebuchet MS"/>
              </a:rPr>
              <a:t>dataset</a:t>
            </a:r>
            <a:r>
              <a:rPr sz="3750" b="1" spc="-235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35" dirty="0">
                <a:solidFill>
                  <a:srgbClr val="402D07"/>
                </a:solidFill>
                <a:latin typeface="Trebuchet MS"/>
                <a:cs typeface="Trebuchet MS"/>
              </a:rPr>
              <a:t>and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extracting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40" dirty="0">
                <a:solidFill>
                  <a:srgbClr val="402D07"/>
                </a:solidFill>
                <a:latin typeface="Trebuchet MS"/>
                <a:cs typeface="Trebuchet MS"/>
              </a:rPr>
              <a:t>insights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0" dirty="0">
                <a:solidFill>
                  <a:srgbClr val="402D07"/>
                </a:solidFill>
                <a:latin typeface="Trebuchet MS"/>
                <a:cs typeface="Trebuchet MS"/>
              </a:rPr>
              <a:t>using </a:t>
            </a:r>
            <a:r>
              <a:rPr sz="3750" b="1" spc="-10" dirty="0">
                <a:solidFill>
                  <a:srgbClr val="402D07"/>
                </a:solidFill>
                <a:latin typeface="Trebuchet MS"/>
                <a:cs typeface="Trebuchet MS"/>
              </a:rPr>
              <a:t>SQL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95" dirty="0">
                <a:solidFill>
                  <a:srgbClr val="402D07"/>
                </a:solidFill>
                <a:latin typeface="Trebuchet MS"/>
                <a:cs typeface="Trebuchet MS"/>
              </a:rPr>
              <a:t>queries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90" dirty="0">
                <a:solidFill>
                  <a:srgbClr val="402D07"/>
                </a:solidFill>
                <a:latin typeface="Trebuchet MS"/>
                <a:cs typeface="Trebuchet MS"/>
              </a:rPr>
              <a:t>to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70" dirty="0">
                <a:solidFill>
                  <a:srgbClr val="402D07"/>
                </a:solidFill>
                <a:latin typeface="Trebuchet MS"/>
                <a:cs typeface="Trebuchet MS"/>
              </a:rPr>
              <a:t>understand</a:t>
            </a:r>
            <a:r>
              <a:rPr sz="3750" b="1" spc="-235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25" dirty="0">
                <a:solidFill>
                  <a:srgbClr val="402D07"/>
                </a:solidFill>
                <a:latin typeface="Trebuchet MS"/>
                <a:cs typeface="Trebuchet MS"/>
              </a:rPr>
              <a:t>sales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35" dirty="0">
                <a:solidFill>
                  <a:srgbClr val="402D07"/>
                </a:solidFill>
                <a:latin typeface="Trebuchet MS"/>
                <a:cs typeface="Trebuchet MS"/>
              </a:rPr>
              <a:t>trends,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85" dirty="0">
                <a:solidFill>
                  <a:srgbClr val="402D07"/>
                </a:solidFill>
                <a:latin typeface="Trebuchet MS"/>
                <a:cs typeface="Trebuchet MS"/>
              </a:rPr>
              <a:t>customer</a:t>
            </a:r>
            <a:r>
              <a:rPr sz="3750" b="1" spc="-235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60" dirty="0">
                <a:solidFill>
                  <a:srgbClr val="402D07"/>
                </a:solidFill>
                <a:latin typeface="Trebuchet MS"/>
                <a:cs typeface="Trebuchet MS"/>
              </a:rPr>
              <a:t>preferences,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5" dirty="0">
                <a:solidFill>
                  <a:srgbClr val="402D07"/>
                </a:solidFill>
                <a:latin typeface="Trebuchet MS"/>
                <a:cs typeface="Trebuchet MS"/>
              </a:rPr>
              <a:t>and </a:t>
            </a:r>
            <a:r>
              <a:rPr sz="3750" b="1" spc="-235" dirty="0">
                <a:solidFill>
                  <a:srgbClr val="402D07"/>
                </a:solidFill>
                <a:latin typeface="Trebuchet MS"/>
                <a:cs typeface="Trebuchet MS"/>
              </a:rPr>
              <a:t>other</a:t>
            </a:r>
            <a:r>
              <a:rPr sz="3750" b="1" spc="-229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240" dirty="0">
                <a:solidFill>
                  <a:srgbClr val="402D07"/>
                </a:solidFill>
                <a:latin typeface="Trebuchet MS"/>
                <a:cs typeface="Trebuchet MS"/>
              </a:rPr>
              <a:t>relevant</a:t>
            </a:r>
            <a:r>
              <a:rPr sz="3750" b="1" spc="-235" dirty="0">
                <a:solidFill>
                  <a:srgbClr val="402D07"/>
                </a:solidFill>
                <a:latin typeface="Trebuchet MS"/>
                <a:cs typeface="Trebuchet MS"/>
              </a:rPr>
              <a:t> </a:t>
            </a:r>
            <a:r>
              <a:rPr sz="3750" b="1" spc="-105" dirty="0">
                <a:solidFill>
                  <a:srgbClr val="402D07"/>
                </a:solidFill>
                <a:latin typeface="Trebuchet MS"/>
                <a:cs typeface="Trebuchet MS"/>
              </a:rPr>
              <a:t>metrics.</a:t>
            </a:r>
            <a:endParaRPr sz="3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3484" y="313594"/>
            <a:ext cx="6203315" cy="1243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950" spc="775" dirty="0"/>
              <a:t>Data</a:t>
            </a:r>
            <a:r>
              <a:rPr sz="7950" spc="-600" dirty="0"/>
              <a:t> </a:t>
            </a:r>
            <a:r>
              <a:rPr sz="7950" spc="1025" dirty="0"/>
              <a:t>Model</a:t>
            </a:r>
            <a:endParaRPr sz="7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1702" y="2918392"/>
            <a:ext cx="8458199" cy="32099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7076" y="7080138"/>
            <a:ext cx="3762389" cy="1981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01845" y="197046"/>
            <a:ext cx="13093065" cy="190182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3263900" marR="5080" indent="-3251835">
              <a:lnSpc>
                <a:spcPct val="75900"/>
              </a:lnSpc>
              <a:spcBef>
                <a:spcPts val="2125"/>
              </a:spcBef>
            </a:pPr>
            <a:r>
              <a:rPr sz="7000" spc="605" dirty="0">
                <a:solidFill>
                  <a:srgbClr val="2E4E2B"/>
                </a:solidFill>
                <a:latin typeface="Arial"/>
                <a:cs typeface="Arial"/>
              </a:rPr>
              <a:t>Retrieve</a:t>
            </a:r>
            <a:r>
              <a:rPr sz="7000" spc="-53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775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sz="7000" spc="-53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930" dirty="0">
                <a:solidFill>
                  <a:srgbClr val="2E4E2B"/>
                </a:solidFill>
                <a:latin typeface="Arial"/>
                <a:cs typeface="Arial"/>
              </a:rPr>
              <a:t>total</a:t>
            </a:r>
            <a:r>
              <a:rPr sz="7000" spc="-53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735" dirty="0">
                <a:solidFill>
                  <a:srgbClr val="2E4E2B"/>
                </a:solidFill>
                <a:latin typeface="Arial"/>
                <a:cs typeface="Arial"/>
              </a:rPr>
              <a:t>number</a:t>
            </a:r>
            <a:r>
              <a:rPr sz="7000" spc="-53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955" dirty="0">
                <a:solidFill>
                  <a:srgbClr val="2E4E2B"/>
                </a:solidFill>
                <a:latin typeface="Arial"/>
                <a:cs typeface="Arial"/>
              </a:rPr>
              <a:t>of </a:t>
            </a:r>
            <a:r>
              <a:rPr sz="7000" spc="670" dirty="0">
                <a:solidFill>
                  <a:srgbClr val="2E4E2B"/>
                </a:solidFill>
                <a:latin typeface="Arial"/>
                <a:cs typeface="Arial"/>
              </a:rPr>
              <a:t>orders</a:t>
            </a:r>
            <a:r>
              <a:rPr sz="7000" spc="-53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505" dirty="0">
                <a:solidFill>
                  <a:srgbClr val="2E4E2B"/>
                </a:solidFill>
                <a:latin typeface="Arial"/>
                <a:cs typeface="Arial"/>
              </a:rPr>
              <a:t>placed.</a:t>
            </a:r>
            <a:endParaRPr sz="7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8737" y="2976707"/>
            <a:ext cx="10086959" cy="35147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1382" y="7302337"/>
            <a:ext cx="4086209" cy="21050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24195" y="187635"/>
            <a:ext cx="12648565" cy="190182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 marR="5080" indent="70485">
              <a:lnSpc>
                <a:spcPct val="75900"/>
              </a:lnSpc>
              <a:spcBef>
                <a:spcPts val="2125"/>
              </a:spcBef>
            </a:pPr>
            <a:r>
              <a:rPr sz="7000" spc="570" dirty="0">
                <a:solidFill>
                  <a:srgbClr val="2E4E2B"/>
                </a:solidFill>
                <a:latin typeface="Arial"/>
                <a:cs typeface="Arial"/>
              </a:rPr>
              <a:t>Calculate</a:t>
            </a:r>
            <a:r>
              <a:rPr sz="7000" spc="-53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775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sz="7000" spc="-53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930" dirty="0">
                <a:solidFill>
                  <a:srgbClr val="2E4E2B"/>
                </a:solidFill>
                <a:latin typeface="Arial"/>
                <a:cs typeface="Arial"/>
              </a:rPr>
              <a:t>total</a:t>
            </a:r>
            <a:r>
              <a:rPr sz="7000" spc="-53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565" dirty="0">
                <a:solidFill>
                  <a:srgbClr val="2E4E2B"/>
                </a:solidFill>
                <a:latin typeface="Arial"/>
                <a:cs typeface="Arial"/>
              </a:rPr>
              <a:t>revenue </a:t>
            </a:r>
            <a:r>
              <a:rPr sz="7000" spc="665" dirty="0">
                <a:solidFill>
                  <a:srgbClr val="2E4E2B"/>
                </a:solidFill>
                <a:latin typeface="Arial"/>
                <a:cs typeface="Arial"/>
              </a:rPr>
              <a:t>generated</a:t>
            </a:r>
            <a:r>
              <a:rPr sz="7000" spc="-54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975" dirty="0">
                <a:solidFill>
                  <a:srgbClr val="2E4E2B"/>
                </a:solidFill>
                <a:latin typeface="Arial"/>
                <a:cs typeface="Arial"/>
              </a:rPr>
              <a:t>from</a:t>
            </a:r>
            <a:r>
              <a:rPr sz="7000" spc="-53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570" dirty="0">
                <a:solidFill>
                  <a:srgbClr val="2E4E2B"/>
                </a:solidFill>
                <a:latin typeface="Arial"/>
                <a:cs typeface="Arial"/>
              </a:rPr>
              <a:t>pizza</a:t>
            </a:r>
            <a:r>
              <a:rPr sz="7000" spc="-53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300" dirty="0">
                <a:solidFill>
                  <a:srgbClr val="2E4E2B"/>
                </a:solidFill>
                <a:latin typeface="Arial"/>
                <a:cs typeface="Arial"/>
              </a:rPr>
              <a:t>sales.</a:t>
            </a:r>
            <a:endParaRPr sz="7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3228" y="7706745"/>
            <a:ext cx="5876939" cy="2114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5397" y="2361166"/>
            <a:ext cx="8296259" cy="48291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01909" y="235260"/>
            <a:ext cx="12484100" cy="190182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4890770" marR="5080" indent="-4878705">
              <a:lnSpc>
                <a:spcPct val="75900"/>
              </a:lnSpc>
              <a:spcBef>
                <a:spcPts val="2125"/>
              </a:spcBef>
            </a:pPr>
            <a:r>
              <a:rPr sz="7000" spc="800" dirty="0">
                <a:solidFill>
                  <a:srgbClr val="2E4E2B"/>
                </a:solidFill>
                <a:latin typeface="Arial"/>
                <a:cs typeface="Arial"/>
              </a:rPr>
              <a:t>Identify</a:t>
            </a:r>
            <a:r>
              <a:rPr sz="7000" spc="-51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775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sz="7000" spc="-509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715" dirty="0">
                <a:solidFill>
                  <a:srgbClr val="2E4E2B"/>
                </a:solidFill>
                <a:latin typeface="Arial"/>
                <a:cs typeface="Arial"/>
              </a:rPr>
              <a:t>highest-</a:t>
            </a:r>
            <a:r>
              <a:rPr sz="7000" spc="680" dirty="0">
                <a:solidFill>
                  <a:srgbClr val="2E4E2B"/>
                </a:solidFill>
                <a:latin typeface="Arial"/>
                <a:cs typeface="Arial"/>
              </a:rPr>
              <a:t>priced </a:t>
            </a:r>
            <a:r>
              <a:rPr sz="7000" spc="475" dirty="0">
                <a:solidFill>
                  <a:srgbClr val="2E4E2B"/>
                </a:solidFill>
                <a:latin typeface="Arial"/>
                <a:cs typeface="Arial"/>
              </a:rPr>
              <a:t>pizza.</a:t>
            </a:r>
            <a:endParaRPr sz="7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0580" y="2360718"/>
            <a:ext cx="9486899" cy="52006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1289" y="7948086"/>
            <a:ext cx="4543439" cy="2057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84064" y="115637"/>
            <a:ext cx="12119610" cy="190182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767839" marR="5080" indent="-1755775">
              <a:lnSpc>
                <a:spcPct val="75900"/>
              </a:lnSpc>
              <a:spcBef>
                <a:spcPts val="2125"/>
              </a:spcBef>
            </a:pPr>
            <a:r>
              <a:rPr sz="7000" spc="800" dirty="0">
                <a:solidFill>
                  <a:srgbClr val="2E4E2B"/>
                </a:solidFill>
                <a:latin typeface="Arial"/>
                <a:cs typeface="Arial"/>
              </a:rPr>
              <a:t>Identify</a:t>
            </a:r>
            <a:r>
              <a:rPr sz="7000" spc="-53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775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sz="7000" spc="-53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780" dirty="0">
                <a:solidFill>
                  <a:srgbClr val="2E4E2B"/>
                </a:solidFill>
                <a:latin typeface="Arial"/>
                <a:cs typeface="Arial"/>
              </a:rPr>
              <a:t>most</a:t>
            </a:r>
            <a:r>
              <a:rPr sz="7000" spc="-53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735" dirty="0">
                <a:solidFill>
                  <a:srgbClr val="2E4E2B"/>
                </a:solidFill>
                <a:latin typeface="Arial"/>
                <a:cs typeface="Arial"/>
              </a:rPr>
              <a:t>common </a:t>
            </a:r>
            <a:r>
              <a:rPr sz="7000" spc="570" dirty="0">
                <a:solidFill>
                  <a:srgbClr val="2E4E2B"/>
                </a:solidFill>
                <a:latin typeface="Arial"/>
                <a:cs typeface="Arial"/>
              </a:rPr>
              <a:t>pizza</a:t>
            </a:r>
            <a:r>
              <a:rPr sz="7000" spc="-54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420" dirty="0">
                <a:solidFill>
                  <a:srgbClr val="2E4E2B"/>
                </a:solidFill>
                <a:latin typeface="Arial"/>
                <a:cs typeface="Arial"/>
              </a:rPr>
              <a:t>size</a:t>
            </a:r>
            <a:r>
              <a:rPr sz="7000" spc="-54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7000" spc="630" dirty="0">
                <a:solidFill>
                  <a:srgbClr val="2E4E2B"/>
                </a:solidFill>
                <a:latin typeface="Arial"/>
                <a:cs typeface="Arial"/>
              </a:rPr>
              <a:t>ordered.</a:t>
            </a:r>
            <a:endParaRPr sz="7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820" y="2736951"/>
            <a:ext cx="9344009" cy="52863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1928" y="3528852"/>
            <a:ext cx="6915149" cy="33241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86282" y="107472"/>
            <a:ext cx="13915390" cy="1743710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12700" marR="5080" indent="95250">
              <a:lnSpc>
                <a:spcPct val="76200"/>
              </a:lnSpc>
              <a:spcBef>
                <a:spcPts val="1925"/>
              </a:spcBef>
            </a:pPr>
            <a:r>
              <a:rPr sz="6400" spc="590" dirty="0">
                <a:solidFill>
                  <a:srgbClr val="2E4E2B"/>
                </a:solidFill>
                <a:latin typeface="Arial"/>
                <a:cs typeface="Arial"/>
              </a:rPr>
              <a:t>List</a:t>
            </a:r>
            <a:r>
              <a:rPr sz="6400" spc="-49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400" spc="700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sz="6400" spc="-49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400" spc="875" dirty="0">
                <a:solidFill>
                  <a:srgbClr val="2E4E2B"/>
                </a:solidFill>
                <a:latin typeface="Arial"/>
                <a:cs typeface="Arial"/>
              </a:rPr>
              <a:t>top</a:t>
            </a:r>
            <a:r>
              <a:rPr sz="6400" spc="-49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400" spc="355" dirty="0">
                <a:solidFill>
                  <a:srgbClr val="2E4E2B"/>
                </a:solidFill>
                <a:latin typeface="Arial"/>
                <a:cs typeface="Arial"/>
              </a:rPr>
              <a:t>5</a:t>
            </a:r>
            <a:r>
              <a:rPr sz="6400" spc="-49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400" spc="715" dirty="0">
                <a:solidFill>
                  <a:srgbClr val="2E4E2B"/>
                </a:solidFill>
                <a:latin typeface="Arial"/>
                <a:cs typeface="Arial"/>
              </a:rPr>
              <a:t>most</a:t>
            </a:r>
            <a:r>
              <a:rPr sz="6400" spc="-49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400" spc="655" dirty="0">
                <a:solidFill>
                  <a:srgbClr val="2E4E2B"/>
                </a:solidFill>
                <a:latin typeface="Arial"/>
                <a:cs typeface="Arial"/>
              </a:rPr>
              <a:t>ordered</a:t>
            </a:r>
            <a:r>
              <a:rPr sz="6400" spc="-49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400" spc="505" dirty="0">
                <a:solidFill>
                  <a:srgbClr val="2E4E2B"/>
                </a:solidFill>
                <a:latin typeface="Arial"/>
                <a:cs typeface="Arial"/>
              </a:rPr>
              <a:t>pizza </a:t>
            </a:r>
            <a:r>
              <a:rPr sz="6400" spc="580" dirty="0">
                <a:solidFill>
                  <a:srgbClr val="2E4E2B"/>
                </a:solidFill>
                <a:latin typeface="Arial"/>
                <a:cs typeface="Arial"/>
              </a:rPr>
              <a:t>types</a:t>
            </a:r>
            <a:r>
              <a:rPr sz="6400" spc="-49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400" spc="620" dirty="0">
                <a:solidFill>
                  <a:srgbClr val="2E4E2B"/>
                </a:solidFill>
                <a:latin typeface="Arial"/>
                <a:cs typeface="Arial"/>
              </a:rPr>
              <a:t>along</a:t>
            </a:r>
            <a:r>
              <a:rPr sz="6400" spc="-49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400" spc="815" dirty="0">
                <a:solidFill>
                  <a:srgbClr val="2E4E2B"/>
                </a:solidFill>
                <a:latin typeface="Arial"/>
                <a:cs typeface="Arial"/>
              </a:rPr>
              <a:t>with</a:t>
            </a:r>
            <a:r>
              <a:rPr sz="6400" spc="-49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400" spc="750" dirty="0">
                <a:solidFill>
                  <a:srgbClr val="2E4E2B"/>
                </a:solidFill>
                <a:latin typeface="Arial"/>
                <a:cs typeface="Arial"/>
              </a:rPr>
              <a:t>their</a:t>
            </a:r>
            <a:r>
              <a:rPr sz="6400" spc="-495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400" spc="595" dirty="0">
                <a:solidFill>
                  <a:srgbClr val="2E4E2B"/>
                </a:solidFill>
                <a:latin typeface="Arial"/>
                <a:cs typeface="Arial"/>
              </a:rPr>
              <a:t>quantities.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695" y="2885675"/>
            <a:ext cx="10448909" cy="49148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27435" y="3666103"/>
            <a:ext cx="3981449" cy="3352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98944" y="114305"/>
            <a:ext cx="13689965" cy="252095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12700" marR="5080" algn="ctr">
              <a:lnSpc>
                <a:spcPct val="76000"/>
              </a:lnSpc>
              <a:spcBef>
                <a:spcPts val="1970"/>
              </a:spcBef>
            </a:pPr>
            <a:r>
              <a:rPr sz="6500" spc="570" dirty="0">
                <a:solidFill>
                  <a:srgbClr val="2E4E2B"/>
                </a:solidFill>
                <a:latin typeface="Arial"/>
                <a:cs typeface="Arial"/>
              </a:rPr>
              <a:t>Join</a:t>
            </a:r>
            <a:r>
              <a:rPr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710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409" dirty="0">
                <a:solidFill>
                  <a:srgbClr val="2E4E2B"/>
                </a:solidFill>
                <a:latin typeface="Arial"/>
                <a:cs typeface="Arial"/>
              </a:rPr>
              <a:t>necessary</a:t>
            </a:r>
            <a:r>
              <a:rPr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585" dirty="0">
                <a:solidFill>
                  <a:srgbClr val="2E4E2B"/>
                </a:solidFill>
                <a:latin typeface="Arial"/>
                <a:cs typeface="Arial"/>
              </a:rPr>
              <a:t>tables</a:t>
            </a:r>
            <a:r>
              <a:rPr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975" dirty="0">
                <a:solidFill>
                  <a:srgbClr val="2E4E2B"/>
                </a:solidFill>
                <a:latin typeface="Arial"/>
                <a:cs typeface="Arial"/>
              </a:rPr>
              <a:t>to</a:t>
            </a:r>
            <a:r>
              <a:rPr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765" dirty="0">
                <a:solidFill>
                  <a:srgbClr val="2E4E2B"/>
                </a:solidFill>
                <a:latin typeface="Arial"/>
                <a:cs typeface="Arial"/>
              </a:rPr>
              <a:t>find </a:t>
            </a:r>
            <a:r>
              <a:rPr sz="6500" spc="710" dirty="0">
                <a:solidFill>
                  <a:srgbClr val="2E4E2B"/>
                </a:solidFill>
                <a:latin typeface="Arial"/>
                <a:cs typeface="Arial"/>
              </a:rPr>
              <a:t>the</a:t>
            </a:r>
            <a:r>
              <a:rPr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865" dirty="0">
                <a:solidFill>
                  <a:srgbClr val="2E4E2B"/>
                </a:solidFill>
                <a:latin typeface="Arial"/>
                <a:cs typeface="Arial"/>
              </a:rPr>
              <a:t>total</a:t>
            </a:r>
            <a:r>
              <a:rPr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765" dirty="0">
                <a:solidFill>
                  <a:srgbClr val="2E4E2B"/>
                </a:solidFill>
                <a:latin typeface="Arial"/>
                <a:cs typeface="Arial"/>
              </a:rPr>
              <a:t>quantity</a:t>
            </a:r>
            <a:r>
              <a:rPr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915" dirty="0">
                <a:solidFill>
                  <a:srgbClr val="2E4E2B"/>
                </a:solidFill>
                <a:latin typeface="Arial"/>
                <a:cs typeface="Arial"/>
              </a:rPr>
              <a:t>of</a:t>
            </a:r>
            <a:r>
              <a:rPr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415" dirty="0">
                <a:solidFill>
                  <a:srgbClr val="2E4E2B"/>
                </a:solidFill>
                <a:latin typeface="Arial"/>
                <a:cs typeface="Arial"/>
              </a:rPr>
              <a:t>each</a:t>
            </a:r>
            <a:r>
              <a:rPr sz="6500" spc="-50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515" dirty="0">
                <a:solidFill>
                  <a:srgbClr val="2E4E2B"/>
                </a:solidFill>
                <a:latin typeface="Arial"/>
                <a:cs typeface="Arial"/>
              </a:rPr>
              <a:t>pizza </a:t>
            </a:r>
            <a:r>
              <a:rPr sz="6500" spc="660" dirty="0">
                <a:solidFill>
                  <a:srgbClr val="2E4E2B"/>
                </a:solidFill>
                <a:latin typeface="Arial"/>
                <a:cs typeface="Arial"/>
              </a:rPr>
              <a:t>category</a:t>
            </a:r>
            <a:r>
              <a:rPr sz="6500" spc="-490" dirty="0">
                <a:solidFill>
                  <a:srgbClr val="2E4E2B"/>
                </a:solidFill>
                <a:latin typeface="Arial"/>
                <a:cs typeface="Arial"/>
              </a:rPr>
              <a:t> </a:t>
            </a:r>
            <a:r>
              <a:rPr sz="6500" spc="580" dirty="0">
                <a:solidFill>
                  <a:srgbClr val="2E4E2B"/>
                </a:solidFill>
                <a:latin typeface="Arial"/>
                <a:cs typeface="Arial"/>
              </a:rPr>
              <a:t>ordered.</a:t>
            </a:r>
            <a:endParaRPr sz="6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13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203</Words>
  <Application>Microsoft Office PowerPoint</Application>
  <PresentationFormat>Custom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Liberation Sans Narrow</vt:lpstr>
      <vt:lpstr>Trebuchet MS</vt:lpstr>
      <vt:lpstr>Office Theme</vt:lpstr>
      <vt:lpstr>Delicious Pizza for Everyone!</vt:lpstr>
      <vt:lpstr>Hello!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Aryan Gupta</dc:creator>
  <cp:lastModifiedBy>Aryan Gupta</cp:lastModifiedBy>
  <cp:revision>1</cp:revision>
  <dcterms:created xsi:type="dcterms:W3CDTF">2024-11-13T21:10:29Z</dcterms:created>
  <dcterms:modified xsi:type="dcterms:W3CDTF">2024-11-13T21:18:43Z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2024-11-13T00:00:00Z</vt:filetime>
  </property>
  <property fmtid="{D5CDD505-2E9C-101B-9397-08002B2CF9AE}" pid="3" name="Producer">
    <vt:lpwstr>3-Heights(TM) PDF Security Shell 4.8.25.2 (http://www.pdf-tools.com)</vt:lpwstr>
  </property>
</Properties>
</file>