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306" r:id="rId3"/>
    <p:sldId id="323" r:id="rId4"/>
    <p:sldId id="324" r:id="rId5"/>
    <p:sldId id="307" r:id="rId6"/>
    <p:sldId id="328" r:id="rId7"/>
    <p:sldId id="326" r:id="rId8"/>
    <p:sldId id="305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19" r:id="rId17"/>
    <p:sldId id="342" r:id="rId18"/>
    <p:sldId id="343" r:id="rId19"/>
    <p:sldId id="267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ExtraBold" panose="00000900000000000000" pitchFamily="2" charset="0"/>
      <p:bold r:id="rId27"/>
      <p:boldItalic r:id="rId28"/>
    </p:embeddedFont>
    <p:embeddedFont>
      <p:font typeface="Montserrat ExtraLight" panose="000003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CF12D9-BE49-4969-8C20-6E553516C6C1}">
  <a:tblStyle styleId="{70CF12D9-BE49-4969-8C20-6E553516C6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6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14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9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90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33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07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67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96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3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5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2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0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1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hx5gh0Hff0O5fDTp9xrQKfEQOFIRj9Xw4HpzoTh9n8A/co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68756" y="2279568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Statistical Analysis on the fundamentals of stock and trend prediction</a:t>
            </a:r>
            <a:endParaRPr sz="28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891643" y="3239950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917124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6FE3-0BAB-7A7C-7B57-57BA2EA6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0641-EDA0-B849-5670-E0754771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950" y="1191300"/>
            <a:ext cx="4946400" cy="27609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600" b="1" dirty="0"/>
              <a:t>Step 3: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dirty="0"/>
              <a:t>The Stock Price of every stock over the previous 4 years gathered from www1.nseindia.com.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600" dirty="0"/>
          </a:p>
          <a:p>
            <a:pPr marL="139700" indent="0">
              <a:lnSpc>
                <a:spcPct val="150000"/>
              </a:lnSpc>
              <a:buNone/>
            </a:pPr>
            <a:r>
              <a:rPr lang="en-US" b="1" dirty="0"/>
              <a:t>Step 4: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dirty="0"/>
              <a:t>Iterating through every quarter of every company and comparing the value of margin, EBITDA, profit and revenue with the previous quarter.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643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6FE3-0BAB-7A7C-7B57-57BA2EA6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0641-EDA0-B849-5670-E0754771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950" y="1191300"/>
            <a:ext cx="4946400" cy="27609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600" b="1" dirty="0"/>
              <a:t>Step 5.1: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dirty="0"/>
              <a:t>To classify each quarter into one of 16 categories, we compared the values of the four financial parameters in each quarter to those in the previous quarter. 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dirty="0"/>
          </a:p>
          <a:p>
            <a:pPr marL="139700" indent="0">
              <a:lnSpc>
                <a:spcPct val="150000"/>
              </a:lnSpc>
              <a:buNone/>
            </a:pPr>
            <a:r>
              <a:rPr lang="en-US" b="1" dirty="0"/>
              <a:t>Step 5.2: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dirty="0"/>
              <a:t>For each parameter, we assigned a value of 1 if the value in the current quarter was higher than in the previous quarter, and a value of 0 if it was lower or unchanged. 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652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6FE3-0BAB-7A7C-7B57-57BA2EA6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0641-EDA0-B849-5670-E0754771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950" y="1191300"/>
            <a:ext cx="4946400" cy="27609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600" b="1" dirty="0"/>
              <a:t>Step 5.3 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dirty="0"/>
              <a:t>This resulted in a total of 16 possible categories, depending on the combination of 1s and 0s for the four parameters. 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dirty="0"/>
          </a:p>
          <a:p>
            <a:pPr marL="139700" indent="0">
              <a:lnSpc>
                <a:spcPct val="150000"/>
              </a:lnSpc>
              <a:buNone/>
            </a:pPr>
            <a:r>
              <a:rPr lang="en-US" sz="1600" b="1" dirty="0"/>
              <a:t>Step 5.4: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dirty="0"/>
              <a:t>For example, a quarter with higher values for all four parameters would be classified as category 15 (1111 in binary), while a quarter with lower values for all four parameters would be classified as category 0 (0000 in binary)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6363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6FE3-0BAB-7A7C-7B57-57BA2EA6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5D0641-EDA0-B849-5670-E07547710F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9190" y="1048425"/>
                <a:ext cx="5027920" cy="2760900"/>
              </a:xfrm>
            </p:spPr>
            <p:txBody>
              <a:bodyPr/>
              <a:lstStyle/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en-US" sz="1600" b="1" dirty="0"/>
                  <a:t>Step 6.1 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Montserrat" panose="00000500000000000000" pitchFamily="2" charset="0"/>
                  </a:rPr>
                  <a:t>Identify the minimum price (</a:t>
                </a:r>
                <a:r>
                  <a:rPr lang="en-US" dirty="0" err="1">
                    <a:latin typeface="Montserrat" panose="00000500000000000000" pitchFamily="2" charset="0"/>
                  </a:rPr>
                  <a:t>Pmin</a:t>
                </a:r>
                <a:r>
                  <a:rPr lang="en-US" dirty="0">
                    <a:latin typeface="Montserrat" panose="00000500000000000000" pitchFamily="2" charset="0"/>
                  </a:rPr>
                  <a:t>) and maximum price (Pmax) in the three months following the quarter's results date.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US" sz="1100" dirty="0">
                  <a:latin typeface="Montserrat" panose="00000500000000000000" pitchFamily="2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en-US" sz="1600" b="1" dirty="0"/>
                  <a:t>Step 6.2: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Montserrat" panose="00000500000000000000" pitchFamily="2" charset="0"/>
                  </a:rPr>
                  <a:t>Calculate the percentage change of each price with respect to the price on the results date (</a:t>
                </a:r>
                <a:r>
                  <a:rPr lang="en-US" dirty="0" err="1">
                    <a:latin typeface="Montserrat" panose="00000500000000000000" pitchFamily="2" charset="0"/>
                  </a:rPr>
                  <a:t>Pr</a:t>
                </a:r>
                <a:r>
                  <a:rPr lang="en-US" dirty="0">
                    <a:latin typeface="Montserrat" panose="00000500000000000000" pitchFamily="2" charset="0"/>
                  </a:rPr>
                  <a:t>). The percentage change of </a:t>
                </a:r>
                <a:r>
                  <a:rPr lang="en-US" dirty="0" err="1">
                    <a:latin typeface="Montserrat" panose="00000500000000000000" pitchFamily="2" charset="0"/>
                  </a:rPr>
                  <a:t>Pmin</a:t>
                </a:r>
                <a:r>
                  <a:rPr lang="en-US" dirty="0">
                    <a:latin typeface="Montserrat" panose="00000500000000000000" pitchFamily="2" charset="0"/>
                  </a:rPr>
                  <a:t> is given by 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𝑃𝑚𝑖𝑛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/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>
                  <a:latin typeface="Montserrat" panose="00000500000000000000" pitchFamily="2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Montserrat" panose="00000500000000000000" pitchFamily="2" charset="0"/>
                  </a:rPr>
                  <a:t>The percentage change of Pmax is given by: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Montserrat" panose="00000500000000000000" pitchFamily="2" charset="0"/>
                  </a:rPr>
                  <a:t>	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/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sz="1200" b="1" dirty="0">
                  <a:latin typeface="Montserrat" panose="00000500000000000000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5D0641-EDA0-B849-5670-E07547710F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9190" y="1048425"/>
                <a:ext cx="5027920" cy="2760900"/>
              </a:xfrm>
              <a:blipFill>
                <a:blip r:embed="rId3"/>
                <a:stretch>
                  <a:fillRect b="-44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99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6FE3-0BAB-7A7C-7B57-57BA2EA6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5D0641-EDA0-B849-5670-E07547710F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9950" y="1191300"/>
                <a:ext cx="4946400" cy="2760900"/>
              </a:xfrm>
            </p:spPr>
            <p:txBody>
              <a:bodyPr/>
              <a:lstStyle/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en-US" sz="1600" b="1" dirty="0"/>
                  <a:t>Step 6.3 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en-US" sz="1600" b="1" dirty="0"/>
                  <a:t>Calculating Net Change: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Montserrat" panose="00000500000000000000" pitchFamily="2" charset="0"/>
                  </a:rPr>
                  <a:t>Select the greater of the two absolute percentage changes as the net change (</a:t>
                </a:r>
                <a:r>
                  <a:rPr lang="en-US" dirty="0" err="1">
                    <a:latin typeface="Montserrat" panose="00000500000000000000" pitchFamily="2" charset="0"/>
                  </a:rPr>
                  <a:t>NetChange</a:t>
                </a:r>
                <a:r>
                  <a:rPr lang="en-US" dirty="0">
                    <a:latin typeface="Montserrat" panose="00000500000000000000" pitchFamily="2" charset="0"/>
                  </a:rPr>
                  <a:t>). This can be done using the following equation: 		 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𝑒𝑡𝐶h𝑎𝑛𝑔𝑒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𝑃𝑚𝑖𝑛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func>
                                  <m:func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/>
                                </m:func>
                              </m:num>
                              <m:den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𝑃𝑟</m:t>
                                </m:r>
                              </m:den>
                            </m:f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𝑃𝑚𝑖𝑛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fName>
                                  <m:e/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/>
                                </m:func>
                              </m:den>
                            </m:f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&gt;(|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𝑃𝑚𝑎𝑥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200" b="0" i="0" dirty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⁡|)/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𝑃𝑟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dirty="0" smtClean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𝑃𝑚𝑎𝑥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/>
                                </m:func>
                              </m:num>
                              <m:den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𝑃𝑟</m:t>
                                </m:r>
                              </m:den>
                            </m:f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𝑃𝑚𝑖𝑛</m:t>
                                </m:r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dirty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  <m:r>
                                      <a:rPr lang="en-US" sz="1200" dirty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fName>
                                  <m:e/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dirty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/>
                                </m:func>
                              </m:den>
                            </m:f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(|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𝑃𝑚𝑎𝑥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200" dirty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⁡|)/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𝑃𝑟</m:t>
                            </m:r>
                          </m:e>
                        </m:eqArr>
                      </m:e>
                    </m:d>
                  </m:oMath>
                </a14:m>
                <a:endParaRPr lang="en-US" sz="1050" b="1" dirty="0">
                  <a:latin typeface="Montserrat" panose="00000500000000000000" pitchFamily="2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US" sz="1600" b="1" dirty="0"/>
              </a:p>
              <a:p>
                <a:pPr>
                  <a:lnSpc>
                    <a:spcPct val="150000"/>
                  </a:lnSpc>
                </a:pPr>
                <a:endParaRPr lang="en-US" sz="1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5D0641-EDA0-B849-5670-E07547710F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9950" y="1191300"/>
                <a:ext cx="4946400" cy="2760900"/>
              </a:xfrm>
              <a:blipFill>
                <a:blip r:embed="rId2"/>
                <a:stretch>
                  <a:fillRect b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00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6FE3-0BAB-7A7C-7B57-57BA2EA6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0641-EDA0-B849-5670-E0754771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950" y="1191300"/>
            <a:ext cx="4946400" cy="27609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600" b="1" dirty="0"/>
              <a:t>Step 7 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b="1" dirty="0"/>
              <a:t>Calculating Results :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dirty="0"/>
              <a:t>For each category calculate the percentage of stocks going up and the percentage of stocks going down 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dirty="0"/>
          </a:p>
          <a:p>
            <a:pPr marL="139700" indent="0">
              <a:lnSpc>
                <a:spcPct val="150000"/>
              </a:lnSpc>
              <a:buNone/>
            </a:pPr>
            <a:r>
              <a:rPr lang="en-US" dirty="0"/>
              <a:t>Average Change is calculated by finding the average of all the net change values for a particular category.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8099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4A1B-69D3-2A8B-5A16-98BD0526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D423B-8B02-F302-9B0C-A9B34B2BC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31" y="1073488"/>
            <a:ext cx="2961988" cy="2760900"/>
          </a:xfrm>
        </p:spPr>
        <p:txBody>
          <a:bodyPr/>
          <a:lstStyle/>
          <a:p>
            <a:r>
              <a:rPr lang="en-US" dirty="0"/>
              <a:t>These are the Category wise results of increase and decrease percentage along with the average change. </a:t>
            </a:r>
          </a:p>
          <a:p>
            <a:endParaRPr lang="en-US" dirty="0"/>
          </a:p>
          <a:p>
            <a:r>
              <a:rPr lang="en-US" dirty="0"/>
              <a:t>Every Category has nearly 50-50 percentage of time stock going up and down respectively</a:t>
            </a:r>
          </a:p>
          <a:p>
            <a:endParaRPr lang="en-US" dirty="0"/>
          </a:p>
          <a:p>
            <a:r>
              <a:rPr lang="en-US" dirty="0"/>
              <a:t>Only Category 2 has a nearly 70% as decreasing percentage and 30% as increasing percentage</a:t>
            </a:r>
          </a:p>
        </p:txBody>
      </p:sp>
      <p:pic>
        <p:nvPicPr>
          <p:cNvPr id="4" name="Google Shape;287;p50">
            <a:hlinkClick r:id="rId3"/>
            <a:extLst>
              <a:ext uri="{FF2B5EF4-FFF2-40B4-BE49-F238E27FC236}">
                <a16:creationId xmlns:a16="http://schemas.microsoft.com/office/drawing/2014/main" id="{817D311D-23C1-6818-FB36-F22AC460CEB2}"/>
              </a:ext>
            </a:extLst>
          </p:cNvPr>
          <p:cNvPicPr preferRelativeResize="0"/>
          <p:nvPr/>
        </p:nvPicPr>
        <p:blipFill rotWithShape="1">
          <a:blip r:embed="rId4"/>
          <a:srcRect l="19022" t="31336" r="48282" b="10374"/>
          <a:stretch/>
        </p:blipFill>
        <p:spPr>
          <a:xfrm>
            <a:off x="3411700" y="778669"/>
            <a:ext cx="5564982" cy="402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94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6FE3-0BAB-7A7C-7B57-57BA2EA6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0641-EDA0-B849-5670-E0754771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950" y="1069856"/>
            <a:ext cx="4946400" cy="2760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Our result suggest that the relationship between the categories of quarterly results and the net change in stock price is not particularly strong or consistent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This could be due to the influence of other factors or variables that are not being considered in our analysis</a:t>
            </a:r>
          </a:p>
        </p:txBody>
      </p:sp>
    </p:spTree>
    <p:extLst>
      <p:ext uri="{BB962C8B-B14F-4D97-AF65-F5344CB8AC3E}">
        <p14:creationId xmlns:p14="http://schemas.microsoft.com/office/powerpoint/2010/main" val="1521481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6FE3-0BAB-7A7C-7B57-57BA2EA6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0641-EDA0-B849-5670-E0754771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950" y="996176"/>
            <a:ext cx="4946400" cy="2760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Incorporating additional variables or factors that may influence the relationship between the categories of quarterly results and the net change in stock price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For example: industry sector, market conditions, macroeconomic context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Applying more advanced or sophisticated machine learning algorithms or techniques to improve the predictive accuracy of your model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1986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Thankyou </a:t>
            </a:r>
            <a:endParaRPr dirty="0"/>
          </a:p>
        </p:txBody>
      </p:sp>
      <p:sp>
        <p:nvSpPr>
          <p:cNvPr id="274" name="Google Shape;274;p4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75" name="Google Shape;275;p49"/>
          <p:cNvCxnSpPr/>
          <p:nvPr/>
        </p:nvCxnSpPr>
        <p:spPr>
          <a:xfrm>
            <a:off x="3190500" y="23542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1356" y="2164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1"/>
                </a:solidFill>
              </a:rPr>
              <a:t>Motivation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486759" y="815713"/>
            <a:ext cx="6415194" cy="2769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Our study aims to examine the relationship between quarterly results and future stock price movements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In this study, we are examining the impact of four key financial parameters on the future stock price of a company: margin, EBITDA, profit, and revenue.</a:t>
            </a:r>
          </a:p>
          <a:p>
            <a:pPr>
              <a:lnSpc>
                <a:spcPct val="150000"/>
              </a:lnSpc>
            </a:pPr>
            <a:r>
              <a:rPr lang="en" sz="1600" dirty="0"/>
              <a:t>Limited research on the specific impact of a company’s quarterly results on its future stock price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Montserrat" panose="00000500000000000000" pitchFamily="2" charset="0"/>
              </a:rPr>
              <a:t>Broader implications for the understanding of stock price movements 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931356" y="230397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2350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1356" y="2164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1"/>
                </a:solidFill>
              </a:rPr>
              <a:t>Motivation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486759" y="815713"/>
            <a:ext cx="6415194" cy="2769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latin typeface="Montserrat" panose="00000500000000000000" pitchFamily="2" charset="0"/>
              </a:rPr>
              <a:t>Previous research has shown a relationship between financial performance and stock price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latin typeface="Montserrat" panose="00000500000000000000" pitchFamily="2" charset="0"/>
              </a:rPr>
              <a:t>Limited research on the specific impact of quarterly results on stock price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latin typeface="Montserrat" panose="00000500000000000000" pitchFamily="2" charset="0"/>
              </a:rPr>
              <a:t>Understanding the factors that influence stock price changes after the release of quarterly results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latin typeface="Montserrat" panose="00000500000000000000" pitchFamily="2" charset="0"/>
              </a:rPr>
              <a:t>We can provide valuable insights for investors and analysts seeking to make informed investment decisions</a:t>
            </a:r>
            <a:endParaRPr lang="en-US" sz="1600" dirty="0">
              <a:solidFill>
                <a:srgbClr val="374151"/>
              </a:solidFill>
              <a:latin typeface="Montserrat" panose="00000500000000000000" pitchFamily="2" charset="0"/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931356" y="232509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59238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1356" y="2164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1"/>
                </a:solidFill>
              </a:rPr>
              <a:t>Motivation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486759" y="815713"/>
            <a:ext cx="6415194" cy="2769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Montserrat" panose="00000500000000000000" pitchFamily="2" charset="0"/>
              </a:rPr>
              <a:t>Role of financial </a:t>
            </a:r>
            <a:r>
              <a:rPr lang="en-US" sz="1600" dirty="0"/>
              <a:t>performance in the market</a:t>
            </a:r>
            <a:endParaRPr lang="en" sz="1600" dirty="0"/>
          </a:p>
          <a:p>
            <a:pPr>
              <a:lnSpc>
                <a:spcPct val="150000"/>
              </a:lnSpc>
            </a:pPr>
            <a:r>
              <a:rPr lang="en" sz="1600" dirty="0"/>
              <a:t>Aims to fill this gap in knowledge by examining the relationship between quarterly results and future stock price movements </a:t>
            </a:r>
          </a:p>
          <a:p>
            <a:pPr>
              <a:lnSpc>
                <a:spcPct val="150000"/>
              </a:lnSpc>
            </a:pPr>
            <a:r>
              <a:rPr lang="en" sz="1600" dirty="0"/>
              <a:t>Aims to across some relationship between these two </a:t>
            </a:r>
            <a:r>
              <a:rPr lang="en-US" sz="1600" dirty="0"/>
              <a:t>parameters</a:t>
            </a:r>
          </a:p>
          <a:p>
            <a:pPr>
              <a:lnSpc>
                <a:spcPct val="150000"/>
              </a:lnSpc>
            </a:pPr>
            <a:r>
              <a:rPr lang="en" sz="1600" dirty="0"/>
              <a:t>Our research can be used by investors and analysts to make decisions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931356" y="230397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27971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ctrTitle"/>
          </p:nvPr>
        </p:nvSpPr>
        <p:spPr>
          <a:xfrm>
            <a:off x="3063365" y="259013"/>
            <a:ext cx="6597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Dataset Preparation</a:t>
            </a:r>
            <a:endParaRPr sz="3200" dirty="0"/>
          </a:p>
        </p:txBody>
      </p:sp>
      <p:sp>
        <p:nvSpPr>
          <p:cNvPr id="274" name="Google Shape;274;p49"/>
          <p:cNvSpPr txBox="1">
            <a:spLocks noGrp="1"/>
          </p:cNvSpPr>
          <p:nvPr>
            <p:ph type="subTitle" idx="1"/>
          </p:nvPr>
        </p:nvSpPr>
        <p:spPr>
          <a:xfrm>
            <a:off x="3936920" y="1353206"/>
            <a:ext cx="5921455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Data source</a:t>
            </a: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: </a:t>
            </a:r>
          </a:p>
          <a:p>
            <a:pPr marL="114300" indent="0" algn="l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Quarterly results and stock price data for companies</a:t>
            </a:r>
          </a:p>
          <a:p>
            <a:pPr marL="114300" indent="0" algn="l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listed on the National Stock Exchange in India, 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14300" indent="0" algn="l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obtained via web scraping from Moneycontrol.com</a:t>
            </a:r>
          </a:p>
          <a:p>
            <a:pPr marL="114300" indent="0" algn="l">
              <a:lnSpc>
                <a:spcPct val="150000"/>
              </a:lnSpc>
            </a:pPr>
            <a:endParaRPr lang="en-US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114300" indent="0" algn="l">
              <a:lnSpc>
                <a:spcPct val="150000"/>
              </a:lnSpc>
            </a:pPr>
            <a:r>
              <a:rPr lang="en-US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Financial parameters: </a:t>
            </a:r>
          </a:p>
          <a:p>
            <a:pPr marL="114300" indent="0" algn="l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Margin, EBITDA, profit, and revenue</a:t>
            </a:r>
          </a:p>
          <a:p>
            <a:pPr marL="114300" indent="0" algn="l">
              <a:lnSpc>
                <a:spcPct val="150000"/>
              </a:lnSpc>
            </a:pPr>
            <a:endParaRPr lang="en-US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114300" indent="0" algn="l">
              <a:lnSpc>
                <a:spcPct val="150000"/>
              </a:lnSpc>
            </a:pPr>
            <a:r>
              <a:rPr lang="en-US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Data cleaning: </a:t>
            </a:r>
          </a:p>
          <a:p>
            <a:pPr marL="114300" indent="0" algn="l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Removed missing or duplicate data, normalized values</a:t>
            </a:r>
          </a:p>
        </p:txBody>
      </p:sp>
      <p:cxnSp>
        <p:nvCxnSpPr>
          <p:cNvPr id="275" name="Google Shape;275;p49"/>
          <p:cNvCxnSpPr/>
          <p:nvPr/>
        </p:nvCxnSpPr>
        <p:spPr>
          <a:xfrm>
            <a:off x="4873209" y="922284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4170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ctrTitle"/>
          </p:nvPr>
        </p:nvSpPr>
        <p:spPr>
          <a:xfrm>
            <a:off x="3063365" y="259013"/>
            <a:ext cx="6597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Dataset Preparation</a:t>
            </a:r>
            <a:endParaRPr sz="3200" dirty="0"/>
          </a:p>
        </p:txBody>
      </p:sp>
      <p:sp>
        <p:nvSpPr>
          <p:cNvPr id="274" name="Google Shape;274;p49"/>
          <p:cNvSpPr txBox="1">
            <a:spLocks noGrp="1"/>
          </p:cNvSpPr>
          <p:nvPr>
            <p:ph type="subTitle" idx="1"/>
          </p:nvPr>
        </p:nvSpPr>
        <p:spPr>
          <a:xfrm>
            <a:off x="3936920" y="1353206"/>
            <a:ext cx="5921455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Classification: </a:t>
            </a:r>
          </a:p>
          <a:p>
            <a:pPr marL="114300" indent="0" algn="l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Each quarter classified into one of 16 categories</a:t>
            </a:r>
          </a:p>
          <a:p>
            <a:pPr marL="114300" indent="0" algn="l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based on changes in financial parameters</a:t>
            </a:r>
          </a:p>
          <a:p>
            <a:pPr marL="114300" indent="0" algn="l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compared to previous quarter</a:t>
            </a:r>
          </a:p>
          <a:p>
            <a:pPr marL="114300" indent="0" algn="l">
              <a:lnSpc>
                <a:spcPct val="150000"/>
              </a:lnSpc>
            </a:pPr>
            <a:endParaRPr lang="en-US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114300" indent="0" algn="l">
              <a:lnSpc>
                <a:spcPct val="150000"/>
              </a:lnSpc>
            </a:pPr>
            <a:r>
              <a:rPr lang="en-US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Net change calculation: </a:t>
            </a:r>
          </a:p>
          <a:p>
            <a:pPr marL="114300" indent="0" algn="l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Minimum and maximum stock prices in next </a:t>
            </a:r>
          </a:p>
          <a:p>
            <a:pPr marL="114300" indent="0" algn="l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three months after quarter's results, compared</a:t>
            </a:r>
          </a:p>
          <a:p>
            <a:pPr marL="114300" indent="0" algn="l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to price on results date; greater absolute value </a:t>
            </a:r>
          </a:p>
          <a:p>
            <a:pPr marL="114300" indent="0" algn="l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of percentage change taken as net change</a:t>
            </a:r>
          </a:p>
        </p:txBody>
      </p:sp>
      <p:cxnSp>
        <p:nvCxnSpPr>
          <p:cNvPr id="275" name="Google Shape;275;p49"/>
          <p:cNvCxnSpPr/>
          <p:nvPr/>
        </p:nvCxnSpPr>
        <p:spPr>
          <a:xfrm>
            <a:off x="4873209" y="922284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530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ctrTitle"/>
          </p:nvPr>
        </p:nvSpPr>
        <p:spPr>
          <a:xfrm>
            <a:off x="3063365" y="259013"/>
            <a:ext cx="6597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Dataset Preparation</a:t>
            </a:r>
            <a:endParaRPr sz="3200" dirty="0"/>
          </a:p>
        </p:txBody>
      </p:sp>
      <p:sp>
        <p:nvSpPr>
          <p:cNvPr id="274" name="Google Shape;274;p49"/>
          <p:cNvSpPr txBox="1">
            <a:spLocks noGrp="1"/>
          </p:cNvSpPr>
          <p:nvPr>
            <p:ph type="subTitle" idx="1"/>
          </p:nvPr>
        </p:nvSpPr>
        <p:spPr>
          <a:xfrm>
            <a:off x="3936920" y="1353206"/>
            <a:ext cx="5921455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US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Limitations: </a:t>
            </a:r>
          </a:p>
          <a:p>
            <a:pPr marL="114300" indent="0" algn="l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Limited to publicly-traded companies listed on NSE, </a:t>
            </a:r>
          </a:p>
          <a:p>
            <a:pPr marL="114300" indent="0" algn="l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may not capture all relevant data</a:t>
            </a:r>
          </a:p>
          <a:p>
            <a:pPr marL="114300" indent="0" algn="l">
              <a:lnSpc>
                <a:spcPct val="150000"/>
              </a:lnSpc>
            </a:pPr>
            <a:endParaRPr lang="en-US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114300" indent="0" algn="l">
              <a:lnSpc>
                <a:spcPct val="150000"/>
              </a:lnSpc>
            </a:pPr>
            <a:r>
              <a:rPr lang="en-US" sz="1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Final dataset: </a:t>
            </a:r>
          </a:p>
          <a:p>
            <a:pPr marL="114300" indent="0" algn="l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1500+ companies, over 16,000 quarters of data, </a:t>
            </a:r>
          </a:p>
          <a:p>
            <a:pPr marL="114300" indent="0" algn="l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3-year period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Montserrat" panose="00000500000000000000" pitchFamily="2" charset="0"/>
            </a:endParaRPr>
          </a:p>
        </p:txBody>
      </p:sp>
      <p:cxnSp>
        <p:nvCxnSpPr>
          <p:cNvPr id="275" name="Google Shape;275;p49"/>
          <p:cNvCxnSpPr/>
          <p:nvPr/>
        </p:nvCxnSpPr>
        <p:spPr>
          <a:xfrm>
            <a:off x="4873209" y="922284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38489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6FE3-0BAB-7A7C-7B57-57BA2EA6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0641-EDA0-B849-5670-E0754771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950" y="1191300"/>
            <a:ext cx="4946400" cy="27609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800" b="1" dirty="0"/>
              <a:t>Tools and Libraries used: 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dirty="0"/>
              <a:t>Python </a:t>
            </a:r>
          </a:p>
          <a:p>
            <a:pPr>
              <a:lnSpc>
                <a:spcPct val="150000"/>
              </a:lnSpc>
            </a:pPr>
            <a:r>
              <a:rPr lang="en-US" dirty="0"/>
              <a:t>Pandas Library :  For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Jupyter Notebook : IDE</a:t>
            </a:r>
          </a:p>
          <a:p>
            <a:pPr>
              <a:lnSpc>
                <a:spcPct val="150000"/>
              </a:lnSpc>
            </a:pPr>
            <a:r>
              <a:rPr lang="en-US" dirty="0"/>
              <a:t>BeautifulSoup Library : For Scrapping Data</a:t>
            </a:r>
          </a:p>
          <a:p>
            <a:pPr>
              <a:lnSpc>
                <a:spcPct val="150000"/>
              </a:lnSpc>
            </a:pPr>
            <a:r>
              <a:rPr lang="en-US" dirty="0"/>
              <a:t>Requests Library : For making requests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549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6FE3-0BAB-7A7C-7B57-57BA2EA6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0641-EDA0-B849-5670-E0754771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950" y="1191300"/>
            <a:ext cx="4946400" cy="27609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600" b="1" dirty="0"/>
              <a:t>Step 1 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dirty="0"/>
              <a:t>The Quarterly Results of every company listed on National Stock Exchange(NSE)  was collected using python , pandas , requests and BeautifulSoup library from Moneycontrol.com.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600" dirty="0"/>
          </a:p>
          <a:p>
            <a:pPr marL="139700" indent="0">
              <a:lnSpc>
                <a:spcPct val="150000"/>
              </a:lnSpc>
              <a:buNone/>
            </a:pPr>
            <a:r>
              <a:rPr lang="en-US" b="1" dirty="0"/>
              <a:t>Step 2: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dirty="0"/>
              <a:t>The dates of the results of the results for every quarter was collected from Moneycontrol.com using BeautifulSoup.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5848451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933</Words>
  <Application>Microsoft Office PowerPoint</Application>
  <PresentationFormat>On-screen Show (16:9)</PresentationFormat>
  <Paragraphs>114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Montserrat ExtraLight</vt:lpstr>
      <vt:lpstr>Montserrat</vt:lpstr>
      <vt:lpstr>Montserrat ExtraBold</vt:lpstr>
      <vt:lpstr>Arial</vt:lpstr>
      <vt:lpstr>Futuristic Background by Slidesgo</vt:lpstr>
      <vt:lpstr>Statistical Analysis on the fundamentals of stock and trend prediction</vt:lpstr>
      <vt:lpstr>Motivation</vt:lpstr>
      <vt:lpstr>Motivation</vt:lpstr>
      <vt:lpstr>Motivation</vt:lpstr>
      <vt:lpstr>Dataset Preparation</vt:lpstr>
      <vt:lpstr>Dataset Preparation</vt:lpstr>
      <vt:lpstr>Dataset Preparation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Results:</vt:lpstr>
      <vt:lpstr>Conclusion</vt:lpstr>
      <vt:lpstr>Future Work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on the fundamentals of stock and trend prediction</dc:title>
  <dc:creator>aryangupta gupta</dc:creator>
  <cp:lastModifiedBy>aryangupta gupta</cp:lastModifiedBy>
  <cp:revision>4</cp:revision>
  <dcterms:modified xsi:type="dcterms:W3CDTF">2023-01-04T11:49:08Z</dcterms:modified>
</cp:coreProperties>
</file>