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7" r:id="rId2"/>
    <p:sldId id="258" r:id="rId3"/>
    <p:sldId id="259" r:id="rId4"/>
    <p:sldId id="260" r:id="rId5"/>
    <p:sldId id="261" r:id="rId6"/>
    <p:sldId id="263" r:id="rId7"/>
    <p:sldId id="264" r:id="rId8"/>
    <p:sldId id="265" r:id="rId9"/>
    <p:sldId id="266" r:id="rId10"/>
    <p:sldId id="267" r:id="rId11"/>
  </p:sldIdLst>
  <p:sldSz cx="12192000" cy="6858000"/>
  <p:notesSz cx="6858000" cy="9144000"/>
  <p:embeddedFontLst>
    <p:embeddedFont>
      <p:font typeface="Lato" panose="020F0502020204030203"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76A-4D95-893F-6F028167F3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76A-4D95-893F-6F028167F3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76A-4D95-893F-6F028167F3E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76A-4D95-893F-6F028167F3EF}"/>
              </c:ext>
            </c:extLst>
          </c:dPt>
          <c:cat>
            <c:strRef>
              <c:f>Sheet1!$A$2:$A$5</c:f>
              <c:strCache>
                <c:ptCount val="3"/>
                <c:pt idx="0">
                  <c:v>College Students</c:v>
                </c:pt>
                <c:pt idx="1">
                  <c:v>Researchers</c:v>
                </c:pt>
                <c:pt idx="2">
                  <c:v>Students</c:v>
                </c:pt>
              </c:strCache>
            </c:strRef>
          </c:cat>
          <c:val>
            <c:numRef>
              <c:f>Sheet1!$B$2:$B$5</c:f>
              <c:numCache>
                <c:formatCode>General</c:formatCode>
                <c:ptCount val="4"/>
                <c:pt idx="0">
                  <c:v>3.74</c:v>
                </c:pt>
                <c:pt idx="1">
                  <c:v>3</c:v>
                </c:pt>
                <c:pt idx="2">
                  <c:v>25</c:v>
                </c:pt>
              </c:numCache>
            </c:numRef>
          </c:val>
          <c:extLst>
            <c:ext xmlns:c16="http://schemas.microsoft.com/office/drawing/2014/chart" uri="{C3380CC4-5D6E-409C-BE32-E72D297353CC}">
              <c16:uniqueId val="{00000008-D76A-4D95-893F-6F028167F3E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dbcc1921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dbcc1921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6dbcc1921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Goto market- Timeline</a:t>
            </a:r>
            <a:endParaRPr/>
          </a:p>
        </p:txBody>
      </p:sp>
      <p:sp>
        <p:nvSpPr>
          <p:cNvPr id="126" name="Google Shape;12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51" name="Google Shape;15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89" name="Google Shape;89;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38200" y="365125"/>
            <a:ext cx="10515600" cy="941161"/>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Team Info</a:t>
            </a:r>
            <a:endParaRPr dirty="0"/>
          </a:p>
          <a:p>
            <a:pPr marL="0" lvl="0" indent="0" algn="l" rtl="0">
              <a:spcBef>
                <a:spcPts val="0"/>
              </a:spcBef>
              <a:spcAft>
                <a:spcPts val="0"/>
              </a:spcAft>
              <a:buNone/>
            </a:pPr>
            <a:endParaRPr dirty="0"/>
          </a:p>
        </p:txBody>
      </p:sp>
      <p:sp>
        <p:nvSpPr>
          <p:cNvPr id="104" name="Google Shape;104;p15"/>
          <p:cNvSpPr txBox="1">
            <a:spLocks noGrp="1"/>
          </p:cNvSpPr>
          <p:nvPr>
            <p:ph type="body" idx="1"/>
          </p:nvPr>
        </p:nvSpPr>
        <p:spPr>
          <a:xfrm>
            <a:off x="475861" y="933060"/>
            <a:ext cx="11392678" cy="3163079"/>
          </a:xfrm>
          <a:prstGeom prst="rect">
            <a:avLst/>
          </a:prstGeom>
        </p:spPr>
        <p:txBody>
          <a:bodyPr spcFirstLastPara="1" wrap="square" lIns="91425" tIns="45700" rIns="91425" bIns="45700" anchor="t" anchorCtr="0">
            <a:noAutofit/>
          </a:bodyPr>
          <a:lstStyle/>
          <a:p>
            <a:pPr marL="0" lvl="0" indent="0">
              <a:spcBef>
                <a:spcPts val="0"/>
              </a:spcBef>
              <a:buClr>
                <a:srgbClr val="5D7C3F"/>
              </a:buClr>
              <a:buSzPts val="1200"/>
              <a:buNone/>
            </a:pPr>
            <a:r>
              <a:rPr lang="en-IN" sz="1600" dirty="0"/>
              <a:t>Team</a:t>
            </a:r>
            <a:r>
              <a:rPr lang="en-US" sz="1600" b="1" dirty="0">
                <a:solidFill>
                  <a:srgbClr val="5D7C3F"/>
                </a:solidFill>
              </a:rPr>
              <a:t>Team Leader Name: Aryan Gupta</a:t>
            </a:r>
            <a:endParaRPr lang="en-US" sz="1600" dirty="0"/>
          </a:p>
          <a:p>
            <a:pPr marL="0" lvl="0" indent="0">
              <a:buSzPts val="1200"/>
              <a:buNone/>
            </a:pPr>
            <a:r>
              <a:rPr lang="en-US" sz="1600" dirty="0"/>
              <a:t>Branch (</a:t>
            </a:r>
            <a:r>
              <a:rPr lang="en-US" sz="1600" dirty="0" err="1"/>
              <a:t>Btech</a:t>
            </a:r>
            <a:r>
              <a:rPr lang="en-US" sz="1600" dirty="0"/>
              <a:t>/</a:t>
            </a:r>
            <a:r>
              <a:rPr lang="en-US" sz="1600" dirty="0" err="1"/>
              <a:t>Mtech</a:t>
            </a:r>
            <a:r>
              <a:rPr lang="en-US" sz="1600" dirty="0"/>
              <a:t>/PhD </a:t>
            </a:r>
            <a:r>
              <a:rPr lang="en-US" sz="1600" dirty="0" err="1"/>
              <a:t>etc</a:t>
            </a:r>
            <a:r>
              <a:rPr lang="en-US" sz="1600" dirty="0"/>
              <a:t>): </a:t>
            </a:r>
            <a:r>
              <a:rPr lang="en-US" sz="1600" dirty="0" err="1"/>
              <a:t>BTech</a:t>
            </a:r>
            <a:r>
              <a:rPr lang="en-US" sz="1600" dirty="0"/>
              <a:t>			Stream (ECE, CSE </a:t>
            </a:r>
            <a:r>
              <a:rPr lang="en-US" sz="1600" dirty="0" err="1"/>
              <a:t>etc</a:t>
            </a:r>
            <a:r>
              <a:rPr lang="en-US" sz="1600" dirty="0"/>
              <a:t>): IT NS		Year (I,II,III,IV):  II</a:t>
            </a:r>
          </a:p>
          <a:p>
            <a:pPr marL="0" lvl="0" indent="0">
              <a:buClr>
                <a:srgbClr val="5D7C3F"/>
              </a:buClr>
              <a:buSzPts val="1200"/>
              <a:buNone/>
            </a:pPr>
            <a:r>
              <a:rPr lang="en-US" sz="1600" b="1" dirty="0">
                <a:solidFill>
                  <a:srgbClr val="5D7C3F"/>
                </a:solidFill>
              </a:rPr>
              <a:t>Team Member 1 Name: Harshita Varshney</a:t>
            </a:r>
            <a:endParaRPr lang="en-US" sz="1600" dirty="0"/>
          </a:p>
          <a:p>
            <a:pPr marL="0" lvl="0" indent="0">
              <a:buSzPts val="1200"/>
              <a:buNone/>
            </a:pPr>
            <a:r>
              <a:rPr lang="en-US" sz="1600" dirty="0"/>
              <a:t>Branch (</a:t>
            </a:r>
            <a:r>
              <a:rPr lang="en-US" sz="1600" dirty="0" err="1"/>
              <a:t>Btech</a:t>
            </a:r>
            <a:r>
              <a:rPr lang="en-US" sz="1600" dirty="0"/>
              <a:t>/</a:t>
            </a:r>
            <a:r>
              <a:rPr lang="en-US" sz="1600" dirty="0" err="1"/>
              <a:t>Mtech</a:t>
            </a:r>
            <a:r>
              <a:rPr lang="en-US" sz="1600" dirty="0"/>
              <a:t>/PhD </a:t>
            </a:r>
            <a:r>
              <a:rPr lang="en-US" sz="1600" dirty="0" err="1"/>
              <a:t>etc</a:t>
            </a:r>
            <a:r>
              <a:rPr lang="en-US" sz="1600" dirty="0"/>
              <a:t>): </a:t>
            </a:r>
            <a:r>
              <a:rPr lang="en-US" sz="1600" dirty="0" err="1"/>
              <a:t>BTech</a:t>
            </a:r>
            <a:r>
              <a:rPr lang="en-US" sz="1600" dirty="0"/>
              <a:t>			Stream (ECE, CSE </a:t>
            </a:r>
            <a:r>
              <a:rPr lang="en-US" sz="1600" dirty="0" err="1"/>
              <a:t>etc</a:t>
            </a:r>
            <a:r>
              <a:rPr lang="en-US" sz="1600" dirty="0"/>
              <a:t>): IT NS		Year (I,II,III,IV): || </a:t>
            </a:r>
          </a:p>
          <a:p>
            <a:pPr marL="0" lvl="0" indent="0">
              <a:buClr>
                <a:srgbClr val="5D7C3F"/>
              </a:buClr>
              <a:buSzPts val="1200"/>
              <a:buNone/>
            </a:pPr>
            <a:r>
              <a:rPr lang="en-US" sz="1600" b="1" dirty="0">
                <a:solidFill>
                  <a:srgbClr val="5D7C3F"/>
                </a:solidFill>
              </a:rPr>
              <a:t>Team Member 2 Name: </a:t>
            </a:r>
            <a:r>
              <a:rPr lang="en-US" sz="1600" b="1" dirty="0" err="1">
                <a:solidFill>
                  <a:srgbClr val="5D7C3F"/>
                </a:solidFill>
              </a:rPr>
              <a:t>Akshit</a:t>
            </a:r>
            <a:r>
              <a:rPr lang="en-US" sz="1600" b="1" dirty="0">
                <a:solidFill>
                  <a:srgbClr val="5D7C3F"/>
                </a:solidFill>
              </a:rPr>
              <a:t> </a:t>
            </a:r>
            <a:r>
              <a:rPr lang="en-US" sz="1600" b="1" dirty="0" err="1">
                <a:solidFill>
                  <a:srgbClr val="5D7C3F"/>
                </a:solidFill>
              </a:rPr>
              <a:t>Lalit</a:t>
            </a:r>
            <a:endParaRPr lang="en-US" sz="1600" dirty="0"/>
          </a:p>
          <a:p>
            <a:pPr marL="0" lvl="0" indent="0">
              <a:buSzPts val="1200"/>
              <a:buNone/>
            </a:pPr>
            <a:r>
              <a:rPr lang="en-US" sz="1600" dirty="0"/>
              <a:t>Branch (</a:t>
            </a:r>
            <a:r>
              <a:rPr lang="en-US" sz="1600" dirty="0" err="1"/>
              <a:t>Btech</a:t>
            </a:r>
            <a:r>
              <a:rPr lang="en-US" sz="1600" dirty="0"/>
              <a:t>/</a:t>
            </a:r>
            <a:r>
              <a:rPr lang="en-US" sz="1600" dirty="0" err="1"/>
              <a:t>Mtech</a:t>
            </a:r>
            <a:r>
              <a:rPr lang="en-US" sz="1600" dirty="0"/>
              <a:t>/PhD </a:t>
            </a:r>
            <a:r>
              <a:rPr lang="en-US" sz="1600" dirty="0" err="1"/>
              <a:t>etc</a:t>
            </a:r>
            <a:r>
              <a:rPr lang="en-US" sz="1600" dirty="0"/>
              <a:t>): </a:t>
            </a:r>
            <a:r>
              <a:rPr lang="en-US" sz="1600" dirty="0" err="1"/>
              <a:t>BTech</a:t>
            </a:r>
            <a:r>
              <a:rPr lang="en-US" sz="1600" dirty="0"/>
              <a:t>			Stream (ECE, CSE </a:t>
            </a:r>
            <a:r>
              <a:rPr lang="en-US" sz="1600" dirty="0" err="1"/>
              <a:t>etc</a:t>
            </a:r>
            <a:r>
              <a:rPr lang="en-US" sz="1600" dirty="0"/>
              <a:t>): IT NS		Year (I,II,III,IV): II</a:t>
            </a:r>
          </a:p>
          <a:p>
            <a:pPr marL="0" lvl="0" indent="0">
              <a:buClr>
                <a:srgbClr val="5D7C3F"/>
              </a:buClr>
              <a:buSzPts val="1200"/>
              <a:buNone/>
            </a:pPr>
            <a:r>
              <a:rPr lang="en-US" sz="1600" b="1" dirty="0">
                <a:solidFill>
                  <a:srgbClr val="5D7C3F"/>
                </a:solidFill>
              </a:rPr>
              <a:t>Team Member 3 Name: </a:t>
            </a:r>
            <a:r>
              <a:rPr lang="en-US" sz="1600" b="1" dirty="0" err="1">
                <a:solidFill>
                  <a:srgbClr val="5D7C3F"/>
                </a:solidFill>
              </a:rPr>
              <a:t>Priyanshi</a:t>
            </a:r>
            <a:r>
              <a:rPr lang="en-US" sz="1600" b="1" dirty="0">
                <a:solidFill>
                  <a:srgbClr val="5D7C3F"/>
                </a:solidFill>
              </a:rPr>
              <a:t> </a:t>
            </a:r>
            <a:r>
              <a:rPr lang="en-US" sz="1600" b="1" dirty="0" err="1">
                <a:solidFill>
                  <a:srgbClr val="5D7C3F"/>
                </a:solidFill>
              </a:rPr>
              <a:t>Goel</a:t>
            </a:r>
            <a:endParaRPr lang="en-US" sz="1600" dirty="0"/>
          </a:p>
          <a:p>
            <a:pPr marL="0" lvl="0" indent="0">
              <a:buSzPts val="1200"/>
              <a:buNone/>
            </a:pPr>
            <a:r>
              <a:rPr lang="en-US" sz="1600" dirty="0"/>
              <a:t>Branch (</a:t>
            </a:r>
            <a:r>
              <a:rPr lang="en-US" sz="1600" dirty="0" err="1"/>
              <a:t>Btech</a:t>
            </a:r>
            <a:r>
              <a:rPr lang="en-US" sz="1600" dirty="0"/>
              <a:t>/</a:t>
            </a:r>
            <a:r>
              <a:rPr lang="en-US" sz="1600" dirty="0" err="1"/>
              <a:t>Mtech</a:t>
            </a:r>
            <a:r>
              <a:rPr lang="en-US" sz="1600" dirty="0"/>
              <a:t>/PhD </a:t>
            </a:r>
            <a:r>
              <a:rPr lang="en-US" sz="1600" dirty="0" err="1"/>
              <a:t>etc</a:t>
            </a:r>
            <a:r>
              <a:rPr lang="en-US" sz="1600" dirty="0"/>
              <a:t>): </a:t>
            </a:r>
            <a:r>
              <a:rPr lang="en-US" sz="1600" dirty="0" err="1"/>
              <a:t>BTech</a:t>
            </a:r>
            <a:r>
              <a:rPr lang="en-US" sz="1600" dirty="0"/>
              <a:t>			Stream (ECE, CSE </a:t>
            </a:r>
            <a:r>
              <a:rPr lang="en-US" sz="1600" dirty="0" err="1"/>
              <a:t>etc</a:t>
            </a:r>
            <a:r>
              <a:rPr lang="en-US" sz="1600" dirty="0"/>
              <a:t>): IT NS		Year (I,II,III,IV): II</a:t>
            </a:r>
          </a:p>
          <a:p>
            <a:pPr marL="0" lvl="0" indent="0">
              <a:buClr>
                <a:srgbClr val="5D7C3F"/>
              </a:buClr>
              <a:buSzPts val="1200"/>
              <a:buNone/>
            </a:pPr>
            <a:r>
              <a:rPr lang="en-US" sz="1600" b="1" dirty="0">
                <a:solidFill>
                  <a:srgbClr val="5D7C3F"/>
                </a:solidFill>
              </a:rPr>
              <a:t>Team Member 4 Name: </a:t>
            </a:r>
            <a:r>
              <a:rPr lang="en-US" sz="1600" b="1" dirty="0" err="1">
                <a:solidFill>
                  <a:srgbClr val="5D7C3F"/>
                </a:solidFill>
              </a:rPr>
              <a:t>Madhur</a:t>
            </a:r>
            <a:r>
              <a:rPr lang="en-US" sz="1600" b="1" dirty="0">
                <a:solidFill>
                  <a:srgbClr val="5D7C3F"/>
                </a:solidFill>
              </a:rPr>
              <a:t> Ahuja</a:t>
            </a:r>
            <a:endParaRPr lang="en-US" sz="1600" dirty="0"/>
          </a:p>
          <a:p>
            <a:pPr marL="0" lvl="0" indent="0">
              <a:buSzPts val="1200"/>
              <a:buNone/>
            </a:pPr>
            <a:r>
              <a:rPr lang="en-US" sz="1600" dirty="0"/>
              <a:t>Branch (</a:t>
            </a:r>
            <a:r>
              <a:rPr lang="en-US" sz="1600" dirty="0" err="1"/>
              <a:t>Btech</a:t>
            </a:r>
            <a:r>
              <a:rPr lang="en-US" sz="1600" dirty="0"/>
              <a:t>/</a:t>
            </a:r>
            <a:r>
              <a:rPr lang="en-US" sz="1600" dirty="0" err="1"/>
              <a:t>Mtech</a:t>
            </a:r>
            <a:r>
              <a:rPr lang="en-US" sz="1600" dirty="0"/>
              <a:t>/PhD </a:t>
            </a:r>
            <a:r>
              <a:rPr lang="en-US" sz="1600" dirty="0" err="1"/>
              <a:t>etc</a:t>
            </a:r>
            <a:r>
              <a:rPr lang="en-US" sz="1600" dirty="0"/>
              <a:t>):  </a:t>
            </a:r>
            <a:r>
              <a:rPr lang="en-US" sz="1600" dirty="0" err="1"/>
              <a:t>BTech</a:t>
            </a:r>
            <a:r>
              <a:rPr lang="en-US" sz="1600" dirty="0"/>
              <a:t>			Stream (ECE, CSE </a:t>
            </a:r>
            <a:r>
              <a:rPr lang="en-US" sz="1600" dirty="0" err="1"/>
              <a:t>etc</a:t>
            </a:r>
            <a:r>
              <a:rPr lang="en-US" sz="1600" dirty="0"/>
              <a:t>): ME		Year (I,II,III,IV): II</a:t>
            </a:r>
          </a:p>
          <a:p>
            <a:pPr marL="0" lvl="0" indent="0">
              <a:buClr>
                <a:srgbClr val="5D7C3F"/>
              </a:buClr>
              <a:buSzPts val="1200"/>
              <a:buNone/>
            </a:pPr>
            <a:r>
              <a:rPr lang="en-US" sz="1600" b="1" dirty="0">
                <a:solidFill>
                  <a:srgbClr val="5D7C3F"/>
                </a:solidFill>
              </a:rPr>
              <a:t>Team Member 5 Name: Nikhil </a:t>
            </a:r>
            <a:r>
              <a:rPr lang="en-US" sz="1600" b="1" dirty="0" err="1">
                <a:solidFill>
                  <a:srgbClr val="5D7C3F"/>
                </a:solidFill>
              </a:rPr>
              <a:t>Vashisht</a:t>
            </a:r>
            <a:endParaRPr lang="en-US" sz="1600" dirty="0"/>
          </a:p>
          <a:p>
            <a:pPr marL="0" lvl="0" indent="0">
              <a:buSzPts val="1200"/>
              <a:buNone/>
            </a:pPr>
            <a:r>
              <a:rPr lang="en-US" sz="1600" dirty="0"/>
              <a:t>Branch (</a:t>
            </a:r>
            <a:r>
              <a:rPr lang="en-US" sz="1600" dirty="0" err="1"/>
              <a:t>Btech</a:t>
            </a:r>
            <a:r>
              <a:rPr lang="en-US" sz="1600" dirty="0"/>
              <a:t>/</a:t>
            </a:r>
            <a:r>
              <a:rPr lang="en-US" sz="1600" dirty="0" err="1"/>
              <a:t>Mtech</a:t>
            </a:r>
            <a:r>
              <a:rPr lang="en-US" sz="1600" dirty="0"/>
              <a:t>/PhD </a:t>
            </a:r>
            <a:r>
              <a:rPr lang="en-US" sz="1600" dirty="0" err="1"/>
              <a:t>etc</a:t>
            </a:r>
            <a:r>
              <a:rPr lang="en-US" sz="1600" dirty="0"/>
              <a:t>): 			Stream (ECE, CSE </a:t>
            </a:r>
            <a:r>
              <a:rPr lang="en-US" sz="1600" dirty="0" err="1"/>
              <a:t>etc</a:t>
            </a:r>
            <a:r>
              <a:rPr lang="en-US" sz="1600" dirty="0"/>
              <a:t>):		Year (I,II,III,IV): II </a:t>
            </a:r>
          </a:p>
          <a:p>
            <a:pPr marL="0" lvl="0" indent="0" algn="ctr" rtl="0">
              <a:spcBef>
                <a:spcPts val="1000"/>
              </a:spcBef>
              <a:spcAft>
                <a:spcPts val="2100"/>
              </a:spcAft>
              <a:buNone/>
            </a:pPr>
            <a:r>
              <a:rPr lang="en-IN" sz="1600" dirty="0"/>
              <a:t> </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Assumptions and risks</a:t>
            </a:r>
            <a:endParaRPr/>
          </a:p>
        </p:txBody>
      </p:sp>
      <p:sp>
        <p:nvSpPr>
          <p:cNvPr id="166" name="Google Shape;16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r>
              <a:rPr lang="en-US" dirty="0"/>
              <a:t>Possible risks would be the maintenance cost of the equipment, which would be then too high because of frequent utilization which would be reconsidered by providing an optimum revenue plan so as to maximize the profit. </a:t>
            </a:r>
            <a:endParaRPr lang="en-US" sz="2400" dirty="0"/>
          </a:p>
          <a:p>
            <a:r>
              <a:rPr lang="en-US" dirty="0"/>
              <a:t>Another possible risk could be the requirement of lab assistants and staff during the sessions all the time which could possibly hamper our motive. </a:t>
            </a:r>
          </a:p>
          <a:p>
            <a:r>
              <a:rPr lang="en-US" dirty="0"/>
              <a:t>This risk could be dealt with by providing adequate remuneration to the staff and encourage Universities to appoint more staff to deal with this.</a:t>
            </a:r>
            <a:endParaRPr lang="en-US" sz="2400" dirty="0"/>
          </a:p>
          <a:p>
            <a:r>
              <a:rPr lang="en-US" dirty="0"/>
              <a:t>A potential risk is safety and verification. Hence, we will provide the institutes a platform where they can store the details like name, time, duration, </a:t>
            </a:r>
            <a:r>
              <a:rPr lang="en-US" dirty="0" err="1"/>
              <a:t>etc</a:t>
            </a:r>
            <a:r>
              <a:rPr lang="en-US" dirty="0"/>
              <a:t> of all the students who used their facilities.</a:t>
            </a:r>
            <a:br>
              <a:rPr lang="en-US" sz="2400" dirty="0"/>
            </a:br>
            <a:endParaRPr lang="en-US" sz="2400" b="1" dirty="0"/>
          </a:p>
          <a:p>
            <a:pPr marL="685800" lvl="1" indent="-228600">
              <a:spcBef>
                <a:spcPts val="0"/>
              </a:spcBef>
              <a:buSzPts val="2800"/>
              <a:buChar char="●"/>
            </a:pPr>
            <a:endParaRPr lang="en-US" b="1" dirty="0"/>
          </a:p>
          <a:p>
            <a:pPr marL="685800" lvl="1" indent="-228600">
              <a:spcBef>
                <a:spcPts val="0"/>
              </a:spcBef>
              <a:buSzPts val="2800"/>
              <a:buChar char="●"/>
            </a:pP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buSzPts val="4400"/>
            </a:pPr>
            <a:r>
              <a:rPr lang="en-IN" dirty="0"/>
              <a:t>Problem: </a:t>
            </a:r>
            <a:r>
              <a:rPr lang="en-US" sz="2400" b="0" dirty="0"/>
              <a:t>Shared usage of workshops and labs by all Educational Institutions at National Level</a:t>
            </a:r>
            <a:endParaRPr dirty="0"/>
          </a:p>
        </p:txBody>
      </p:sp>
      <p:sp>
        <p:nvSpPr>
          <p:cNvPr id="110" name="Google Shape;110;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r>
              <a:rPr lang="en-US" dirty="0"/>
              <a:t>Presently each educational Institution has its workshops and labs that are utilized by the students of that specific Institution. </a:t>
            </a:r>
          </a:p>
          <a:p>
            <a:r>
              <a:rPr lang="en-US" dirty="0"/>
              <a:t>But in </a:t>
            </a:r>
            <a:r>
              <a:rPr lang="en-US" dirty="0" err="1"/>
              <a:t>Covid</a:t>
            </a:r>
            <a:r>
              <a:rPr lang="en-US" dirty="0"/>
              <a:t> scenario, students are primarily studying in online mode and are often in cities or hometowns away from their respective educational institution.</a:t>
            </a:r>
          </a:p>
          <a:p>
            <a:r>
              <a:rPr lang="en-US" dirty="0"/>
              <a:t>Hence, students often are unable to practice lab activities which hinders their learning process.</a:t>
            </a:r>
          </a:p>
          <a:p>
            <a:r>
              <a:rPr lang="en-US" dirty="0"/>
              <a:t>Even in a Non-</a:t>
            </a:r>
            <a:r>
              <a:rPr lang="en-US" dirty="0" err="1"/>
              <a:t>Covid</a:t>
            </a:r>
            <a:r>
              <a:rPr lang="en-US" dirty="0"/>
              <a:t> scenario, sometimes the labs in some institutions lack the facilities required by students. In that scenario, a student is often left helpless.</a:t>
            </a:r>
            <a:br>
              <a:rPr lang="en-US" dirty="0"/>
            </a:br>
            <a:endParaRPr dirty="0"/>
          </a:p>
          <a:p>
            <a:pPr marL="228600" lvl="0" indent="-50800" algn="l" rtl="0">
              <a:lnSpc>
                <a:spcPct val="90000"/>
              </a:lnSpc>
              <a:spcBef>
                <a:spcPts val="1000"/>
              </a:spcBef>
              <a:spcAft>
                <a:spcPts val="2100"/>
              </a:spcAft>
              <a:buClr>
                <a:schemeClr val="dk1"/>
              </a:buClr>
              <a:buSzPts val="2800"/>
              <a:buNone/>
            </a:pPr>
            <a:endParaRPr dirty="0"/>
          </a:p>
        </p:txBody>
      </p:sp>
      <p:pic>
        <p:nvPicPr>
          <p:cNvPr id="1026" name="Picture 2" descr="9 Common Problems Students Face During University Li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08" y="4264089"/>
            <a:ext cx="3399795" cy="19128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y Our Academic Solutions Fail: How to Help Students at the Source of  Their Problems - The LearnWell Projec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602" y="4262333"/>
            <a:ext cx="1411968" cy="19146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earning Online: Problems and Solutions | UNICEF North Macedon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2661" y="4262333"/>
            <a:ext cx="2871946" cy="1914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Solution</a:t>
            </a:r>
            <a:endParaRPr/>
          </a:p>
        </p:txBody>
      </p:sp>
      <p:sp>
        <p:nvSpPr>
          <p:cNvPr id="116" name="Google Shape;116;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r>
              <a:rPr lang="en-US" dirty="0"/>
              <a:t>To facilitate students to utilize the facilities of Institutions closer to their hometowns, labs in Government Institutions could be booked by students for specific job works </a:t>
            </a:r>
          </a:p>
          <a:p>
            <a:r>
              <a:rPr lang="en-US" dirty="0"/>
              <a:t>The labs could be booked for a certain duration via a web portal at an hourly charge.</a:t>
            </a:r>
          </a:p>
          <a:p>
            <a:r>
              <a:rPr lang="en-US" dirty="0"/>
              <a:t>This would enable the students to use the lab facilities of institutions near them whenever it wouldn’t be convenient for them to avail the lab facilities of their own institute.</a:t>
            </a:r>
          </a:p>
          <a:p>
            <a:r>
              <a:rPr lang="en-US" dirty="0"/>
              <a:t>This would enable them to keep working on their project/research with the same zeal.</a:t>
            </a:r>
            <a:br>
              <a:rPr lang="en-US" dirty="0"/>
            </a:br>
            <a:endParaRPr dirty="0"/>
          </a:p>
        </p:txBody>
      </p:sp>
      <p:pic>
        <p:nvPicPr>
          <p:cNvPr id="2050" name="Picture 2" descr="Bihar: College resume offline classes with thin attendance on Day 1 | Patna  News - Times of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420" y="4019956"/>
            <a:ext cx="2883160" cy="21623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n Site School Trainings - Shrmb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64" y="4001100"/>
            <a:ext cx="4632067" cy="2154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209482"/>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Market Size</a:t>
            </a:r>
            <a:endParaRPr dirty="0"/>
          </a:p>
        </p:txBody>
      </p:sp>
      <p:sp>
        <p:nvSpPr>
          <p:cNvPr id="122" name="Google Shape;122;p18"/>
          <p:cNvSpPr txBox="1">
            <a:spLocks noGrp="1"/>
          </p:cNvSpPr>
          <p:nvPr>
            <p:ph type="body" idx="1"/>
          </p:nvPr>
        </p:nvSpPr>
        <p:spPr>
          <a:xfrm>
            <a:off x="838200" y="1378152"/>
            <a:ext cx="10515600" cy="4351338"/>
          </a:xfrm>
          <a:prstGeom prst="rect">
            <a:avLst/>
          </a:prstGeom>
          <a:noFill/>
          <a:ln>
            <a:noFill/>
          </a:ln>
        </p:spPr>
        <p:txBody>
          <a:bodyPr spcFirstLastPara="1" wrap="square" lIns="91425" tIns="45700" rIns="91425" bIns="45700" anchor="t" anchorCtr="0">
            <a:noAutofit/>
          </a:bodyPr>
          <a:lstStyle/>
          <a:p>
            <a:pPr marL="228600" lvl="0" indent="-228600">
              <a:spcBef>
                <a:spcPts val="0"/>
              </a:spcBef>
              <a:buSzPts val="2800"/>
            </a:pPr>
            <a:r>
              <a:rPr lang="en-US" dirty="0"/>
              <a:t>At present, according to the AISHE, the higher education sector in India consists of </a:t>
            </a:r>
            <a:r>
              <a:rPr lang="en-US" b="1" dirty="0"/>
              <a:t>3.74 crore students across 993 universities, 39,931 colleges, and 10,725 stand-alone institutions.</a:t>
            </a:r>
          </a:p>
          <a:p>
            <a:pPr marL="0" lvl="0" indent="0">
              <a:spcBef>
                <a:spcPts val="0"/>
              </a:spcBef>
              <a:buSzPts val="2800"/>
              <a:buNone/>
            </a:pPr>
            <a:endParaRPr lang="en-US" dirty="0"/>
          </a:p>
          <a:p>
            <a:pPr marL="228600" lvl="0" indent="-228600">
              <a:spcBef>
                <a:spcPts val="0"/>
              </a:spcBef>
              <a:buSzPts val="2800"/>
            </a:pPr>
            <a:r>
              <a:rPr lang="en-US" b="1" dirty="0"/>
              <a:t>2530 people in a crore people</a:t>
            </a:r>
            <a:r>
              <a:rPr lang="en-US" dirty="0"/>
              <a:t> are involved in Research and Development in India. These people are also our target audience as these people are very likely to avail laboratory and workshop facilities to aid their jobs/work.</a:t>
            </a:r>
          </a:p>
          <a:p>
            <a:pPr marL="228600" lvl="0" indent="-228600">
              <a:spcBef>
                <a:spcPts val="0"/>
              </a:spcBef>
              <a:buSzPts val="2800"/>
            </a:pPr>
            <a:endParaRPr lang="en-US" dirty="0"/>
          </a:p>
          <a:p>
            <a:pPr marL="228600" lvl="0" indent="-228600">
              <a:spcBef>
                <a:spcPts val="0"/>
              </a:spcBef>
              <a:buSzPts val="2800"/>
            </a:pPr>
            <a:r>
              <a:rPr lang="en-US" dirty="0"/>
              <a:t>The Indian schooling system is one of the largest in the world and caters to </a:t>
            </a:r>
            <a:r>
              <a:rPr lang="en-US" b="1" dirty="0"/>
              <a:t>over 25 crore students</a:t>
            </a:r>
            <a:r>
              <a:rPr lang="en-US" dirty="0"/>
              <a:t>. These students can become active users of our application.</a:t>
            </a:r>
          </a:p>
          <a:p>
            <a:pPr marL="228600" lvl="0" indent="-228600">
              <a:spcBef>
                <a:spcPts val="0"/>
              </a:spcBef>
              <a:buSzPts val="2800"/>
            </a:pPr>
            <a:endParaRPr lang="en-US" dirty="0"/>
          </a:p>
          <a:p>
            <a:pPr marL="228600" lvl="0" indent="-228600">
              <a:spcBef>
                <a:spcPts val="0"/>
              </a:spcBef>
              <a:buSzPts val="2800"/>
            </a:pPr>
            <a:r>
              <a:rPr lang="en-US" dirty="0"/>
              <a:t>All these audiences together amount to be around </a:t>
            </a:r>
            <a:r>
              <a:rPr lang="en-US" b="1" dirty="0"/>
              <a:t>30 crores, </a:t>
            </a:r>
            <a:r>
              <a:rPr lang="en-US" dirty="0"/>
              <a:t>making this market humongous.</a:t>
            </a:r>
            <a:endParaRPr lang="en-US" b="1" dirty="0"/>
          </a:p>
          <a:p>
            <a:pPr marL="228600" lvl="0" indent="-228600">
              <a:spcBef>
                <a:spcPts val="0"/>
              </a:spcBef>
              <a:buSzPts val="2800"/>
            </a:pPr>
            <a:endParaRPr lang="en-US" dirty="0"/>
          </a:p>
          <a:p>
            <a:pPr marL="228600" lvl="0" indent="-228600">
              <a:spcBef>
                <a:spcPts val="0"/>
              </a:spcBef>
              <a:buSzPts val="2800"/>
            </a:pPr>
            <a:endParaRPr lang="en-US" dirty="0"/>
          </a:p>
          <a:p>
            <a:pPr marL="228600" lvl="0" indent="-228600">
              <a:spcBef>
                <a:spcPts val="0"/>
              </a:spcBef>
              <a:buSzPts val="2800"/>
            </a:pPr>
            <a:endParaRPr lang="en-US" dirty="0"/>
          </a:p>
          <a:p>
            <a:pPr marL="228600" lvl="0" indent="-228600">
              <a:spcBef>
                <a:spcPts val="0"/>
              </a:spcBef>
              <a:buSzPts val="2800"/>
            </a:pPr>
            <a:endParaRPr lang="en-US" dirty="0"/>
          </a:p>
          <a:p>
            <a:pPr marL="228600" lvl="0" indent="-228600">
              <a:spcBef>
                <a:spcPts val="0"/>
              </a:spcBef>
              <a:buSzPts val="2800"/>
            </a:pPr>
            <a:endParaRPr lang="en-US" dirty="0"/>
          </a:p>
        </p:txBody>
      </p:sp>
      <p:graphicFrame>
        <p:nvGraphicFramePr>
          <p:cNvPr id="7" name="Chart 6"/>
          <p:cNvGraphicFramePr/>
          <p:nvPr>
            <p:extLst>
              <p:ext uri="{D42A27DB-BD31-4B8C-83A1-F6EECF244321}">
                <p14:modId xmlns:p14="http://schemas.microsoft.com/office/powerpoint/2010/main" val="2678706072"/>
              </p:ext>
            </p:extLst>
          </p:nvPr>
        </p:nvGraphicFramePr>
        <p:xfrm>
          <a:off x="4188564" y="4007796"/>
          <a:ext cx="3593564" cy="25972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Market Validation</a:t>
            </a:r>
            <a:endParaRPr/>
          </a:p>
        </p:txBody>
      </p:sp>
      <p:sp>
        <p:nvSpPr>
          <p:cNvPr id="129" name="Google Shape;12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2100"/>
              </a:spcAft>
              <a:buClr>
                <a:schemeClr val="dk1"/>
              </a:buClr>
              <a:buSzPts val="2800"/>
              <a:buChar char="●"/>
            </a:pPr>
            <a:r>
              <a:rPr lang="en-US" dirty="0"/>
              <a:t>The target audience is very responsive, vigilant and active. It is an audience which is well-educated and well versed with technology.</a:t>
            </a:r>
          </a:p>
          <a:p>
            <a:pPr marL="228600" lvl="0" indent="-228600" algn="l" rtl="0">
              <a:lnSpc>
                <a:spcPct val="90000"/>
              </a:lnSpc>
              <a:spcBef>
                <a:spcPts val="0"/>
              </a:spcBef>
              <a:spcAft>
                <a:spcPts val="2100"/>
              </a:spcAft>
              <a:buClr>
                <a:schemeClr val="dk1"/>
              </a:buClr>
              <a:buSzPts val="2800"/>
              <a:buChar char="●"/>
            </a:pPr>
            <a:r>
              <a:rPr lang="en-US" dirty="0"/>
              <a:t>And since, the idea solves a crucial problem, the market is very welcoming of this idea.</a:t>
            </a:r>
          </a:p>
          <a:p>
            <a:pPr marL="228600" lvl="0" indent="-228600" algn="l" rtl="0">
              <a:lnSpc>
                <a:spcPct val="90000"/>
              </a:lnSpc>
              <a:spcBef>
                <a:spcPts val="0"/>
              </a:spcBef>
              <a:spcAft>
                <a:spcPts val="2100"/>
              </a:spcAft>
              <a:buClr>
                <a:schemeClr val="dk1"/>
              </a:buClr>
              <a:buSzPts val="2800"/>
              <a:buChar char="●"/>
            </a:pPr>
            <a:r>
              <a:rPr lang="en-US" dirty="0"/>
              <a:t>Market validation is not a challenge. With proper marketing and awareness, a product like this which solves the problem of crores of students has the potential to add a new dimension to our education system.</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Business Model</a:t>
            </a:r>
            <a:endParaRPr/>
          </a:p>
        </p:txBody>
      </p:sp>
      <p:sp>
        <p:nvSpPr>
          <p:cNvPr id="141" name="Google Shape;14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114300" indent="0" fontAlgn="base">
              <a:buNone/>
            </a:pPr>
            <a:r>
              <a:rPr lang="en-US" sz="1800" dirty="0"/>
              <a:t>Our application is very flexible and offers the users multiple models which enables the user to select the one which suits him/her the best and also provides the company with multiple revenue streams.</a:t>
            </a:r>
          </a:p>
          <a:p>
            <a:pPr fontAlgn="base"/>
            <a:r>
              <a:rPr lang="en-US" sz="1800" dirty="0"/>
              <a:t>Pay per Use Model</a:t>
            </a:r>
          </a:p>
          <a:p>
            <a:pPr fontAlgn="base"/>
            <a:r>
              <a:rPr lang="en-US" sz="1800" dirty="0"/>
              <a:t>Subscription Model</a:t>
            </a:r>
          </a:p>
          <a:p>
            <a:pPr lvl="1" fontAlgn="base"/>
            <a:r>
              <a:rPr lang="en-US" sz="1600" dirty="0"/>
              <a:t>Institution based subscription.</a:t>
            </a:r>
          </a:p>
          <a:p>
            <a:pPr lvl="1" fontAlgn="base"/>
            <a:r>
              <a:rPr lang="en-US" sz="1600" dirty="0"/>
              <a:t>Individual based subscription.</a:t>
            </a:r>
          </a:p>
          <a:p>
            <a:pPr fontAlgn="base"/>
            <a:r>
              <a:rPr lang="en-US" sz="1800" dirty="0"/>
              <a:t>Advertisement based revenue</a:t>
            </a:r>
          </a:p>
          <a:p>
            <a:pPr fontAlgn="base"/>
            <a:r>
              <a:rPr lang="en-US" sz="1800" dirty="0"/>
              <a:t>Partnering with product based government agencies.</a:t>
            </a:r>
          </a:p>
          <a:p>
            <a:pPr marL="228600" lvl="0" indent="-228600" algn="l" rtl="0">
              <a:lnSpc>
                <a:spcPct val="90000"/>
              </a:lnSpc>
              <a:spcBef>
                <a:spcPts val="0"/>
              </a:spcBef>
              <a:spcAft>
                <a:spcPts val="0"/>
              </a:spcAft>
              <a:buClr>
                <a:schemeClr val="dk1"/>
              </a:buClr>
              <a:buSzPts val="2800"/>
              <a:buChar char="●"/>
            </a:pPr>
            <a:endParaRPr dirty="0"/>
          </a:p>
        </p:txBody>
      </p:sp>
      <p:pic>
        <p:nvPicPr>
          <p:cNvPr id="3074" name="Picture 2" descr="Best Revenue Model for Startups | Business Model in 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9518" y="2742827"/>
            <a:ext cx="3898785" cy="21930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Competition</a:t>
            </a:r>
            <a:endParaRPr/>
          </a:p>
        </p:txBody>
      </p:sp>
      <p:sp>
        <p:nvSpPr>
          <p:cNvPr id="147" name="Google Shape;14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Currently, this </a:t>
            </a:r>
            <a:r>
              <a:rPr lang="en-US" b="1" dirty="0"/>
              <a:t>market is untapped</a:t>
            </a:r>
            <a:r>
              <a:rPr lang="en-US" dirty="0"/>
              <a:t>. There is </a:t>
            </a:r>
            <a:r>
              <a:rPr lang="en-US" b="1" dirty="0"/>
              <a:t>no competition </a:t>
            </a:r>
            <a:r>
              <a:rPr lang="en-US" dirty="0"/>
              <a:t>in this space.</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This is a novel idea and currently no portal or platform exists which connects users to laboratories/workshops near to their homes.  If the idea is selected, our portal could be the first and the only portal a user would need for his/her needs.</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Also, this idea is </a:t>
            </a:r>
            <a:r>
              <a:rPr lang="en-US" b="1" dirty="0"/>
              <a:t>Mainstream. </a:t>
            </a:r>
            <a:r>
              <a:rPr lang="en-US" dirty="0"/>
              <a:t>The target audience is massive and the potential in this idea is colossal. This idea has the potential to impact and improve the learning experience of tens of crores of students and researchers.</a:t>
            </a:r>
            <a:endParaRPr dirty="0"/>
          </a:p>
        </p:txBody>
      </p:sp>
      <p:pic>
        <p:nvPicPr>
          <p:cNvPr id="4098" name="Picture 2" descr="What Does It Means if You Don't Have Compet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658" y="4058262"/>
            <a:ext cx="3296751" cy="2253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838200" y="8520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Financial model and projections</a:t>
            </a:r>
            <a:endParaRPr dirty="0"/>
          </a:p>
        </p:txBody>
      </p:sp>
      <p:sp>
        <p:nvSpPr>
          <p:cNvPr id="154" name="Google Shape;154;p23"/>
          <p:cNvSpPr txBox="1">
            <a:spLocks noGrp="1"/>
          </p:cNvSpPr>
          <p:nvPr>
            <p:ph type="body" idx="1"/>
          </p:nvPr>
        </p:nvSpPr>
        <p:spPr>
          <a:xfrm>
            <a:off x="838200" y="1293777"/>
            <a:ext cx="10515600" cy="4351338"/>
          </a:xfrm>
          <a:prstGeom prst="rect">
            <a:avLst/>
          </a:prstGeom>
          <a:noFill/>
          <a:ln>
            <a:noFill/>
          </a:ln>
        </p:spPr>
        <p:txBody>
          <a:bodyPr spcFirstLastPara="1" wrap="square" lIns="91425" tIns="45700" rIns="91425" bIns="45700" anchor="t" anchorCtr="0">
            <a:noAutofit/>
          </a:bodyPr>
          <a:lstStyle/>
          <a:p>
            <a:pPr marL="114300" indent="0" fontAlgn="base">
              <a:buNone/>
            </a:pPr>
            <a:r>
              <a:rPr lang="en-US" sz="1800" dirty="0"/>
              <a:t>Our application is very flexible and offers the users multiple models which enables the user to select the one which suits him/her the best and also provides the company with multiple revenue streams.</a:t>
            </a:r>
          </a:p>
          <a:p>
            <a:pPr lvl="1" fontAlgn="base"/>
            <a:r>
              <a:rPr lang="en-US" sz="1600" dirty="0"/>
              <a:t>Pay per Use Model</a:t>
            </a:r>
          </a:p>
          <a:p>
            <a:pPr lvl="1" fontAlgn="base"/>
            <a:r>
              <a:rPr lang="en-US" sz="1600" dirty="0"/>
              <a:t>Subscription Model</a:t>
            </a:r>
          </a:p>
          <a:p>
            <a:pPr lvl="2" fontAlgn="base"/>
            <a:r>
              <a:rPr lang="en-US" sz="1600" dirty="0"/>
              <a:t>Institution based subscription.</a:t>
            </a:r>
          </a:p>
          <a:p>
            <a:pPr lvl="2" fontAlgn="base"/>
            <a:r>
              <a:rPr lang="en-US" sz="1600" dirty="0"/>
              <a:t>Individual based subscription.</a:t>
            </a:r>
          </a:p>
          <a:p>
            <a:pPr lvl="1" fontAlgn="base"/>
            <a:r>
              <a:rPr lang="en-US" sz="1600" dirty="0"/>
              <a:t>Advertisement based revenue</a:t>
            </a:r>
          </a:p>
          <a:p>
            <a:pPr lvl="1" fontAlgn="base"/>
            <a:r>
              <a:rPr lang="en-US" sz="1600" dirty="0"/>
              <a:t>Partnering with product based government agencies.</a:t>
            </a:r>
          </a:p>
          <a:p>
            <a:pPr fontAlgn="base"/>
            <a:endParaRPr lang="en-US" sz="1800" dirty="0"/>
          </a:p>
          <a:p>
            <a:pPr fontAlgn="base"/>
            <a:r>
              <a:rPr lang="en-IN" sz="1800" b="1" dirty="0"/>
              <a:t>Investment to develop: </a:t>
            </a:r>
            <a:r>
              <a:rPr lang="en-IN" sz="1800" dirty="0"/>
              <a:t>A team of developers would be required to maintain and update the software. Also, we would require data entry </a:t>
            </a:r>
            <a:r>
              <a:rPr lang="en-IN" sz="1800" dirty="0" err="1"/>
              <a:t>operatiors</a:t>
            </a:r>
            <a:r>
              <a:rPr lang="en-IN" sz="1800" dirty="0"/>
              <a:t> or lab faculty to update and keep record of the data from and of the institutes on our servers.</a:t>
            </a:r>
            <a:endParaRPr lang="en-US" sz="1800" dirty="0"/>
          </a:p>
          <a:p>
            <a:pPr marL="228600" lvl="0" indent="-5080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Competitive advantages</a:t>
            </a:r>
            <a:endParaRPr/>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As mentioned before, the market in untapped and hence, we have the first-mover advantage. </a:t>
            </a:r>
            <a:br>
              <a:rPr lang="en-US" dirty="0"/>
            </a:br>
            <a:r>
              <a:rPr lang="en-US" dirty="0"/>
              <a:t>Also, in a field like this, there isn’t much scope for many players to co-exist hence, our early strides help us move ahead on the road to a potential access to the majority of the market.</a:t>
            </a:r>
            <a:endParaRPr dirty="0"/>
          </a:p>
          <a:p>
            <a:pPr marL="228600" lvl="0" indent="-228600" algn="l" rtl="0">
              <a:lnSpc>
                <a:spcPct val="90000"/>
              </a:lnSpc>
              <a:spcBef>
                <a:spcPts val="1000"/>
              </a:spcBef>
              <a:spcAft>
                <a:spcPts val="0"/>
              </a:spcAft>
              <a:buClr>
                <a:schemeClr val="dk1"/>
              </a:buClr>
              <a:buSzPts val="2800"/>
              <a:buChar char="●"/>
            </a:pPr>
            <a:r>
              <a:rPr lang="en-US" dirty="0"/>
              <a:t>Our strength lies in our novel idea and strong tech to back it up. We aim to create a smooth, simple and east to comprehend user interface that can be accessed by all. This enables us to increase the reach and accessibility of our platform.</a:t>
            </a:r>
          </a:p>
          <a:p>
            <a:pPr marL="228600" lvl="0" indent="-228600" algn="l" rtl="0">
              <a:lnSpc>
                <a:spcPct val="90000"/>
              </a:lnSpc>
              <a:spcBef>
                <a:spcPts val="1000"/>
              </a:spcBef>
              <a:spcAft>
                <a:spcPts val="0"/>
              </a:spcAft>
              <a:buClr>
                <a:schemeClr val="dk1"/>
              </a:buClr>
              <a:buSzPts val="2800"/>
              <a:buChar char="●"/>
            </a:pPr>
            <a:r>
              <a:rPr lang="en-US" dirty="0"/>
              <a:t>Adept security measures protect our platform against threats.</a:t>
            </a:r>
          </a:p>
          <a:p>
            <a:pPr marL="228600" lvl="0" indent="-228600" algn="l" rtl="0">
              <a:lnSpc>
                <a:spcPct val="90000"/>
              </a:lnSpc>
              <a:spcBef>
                <a:spcPts val="1000"/>
              </a:spcBef>
              <a:spcAft>
                <a:spcPts val="0"/>
              </a:spcAft>
              <a:buClr>
                <a:schemeClr val="dk1"/>
              </a:buClr>
              <a:buSzPts val="2800"/>
              <a:buChar char="●"/>
            </a:pPr>
            <a:r>
              <a:rPr lang="en-US" dirty="0"/>
              <a:t>We also have a built-in payment gateway with all the regulatory security protocols for smooth and safe transactions.</a:t>
            </a:r>
            <a:endParaRPr dirty="0"/>
          </a:p>
          <a:p>
            <a:pPr marL="228600" lvl="0" indent="-5080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722</Words>
  <Application>Microsoft Office PowerPoint</Application>
  <PresentationFormat>Widescreen</PresentationFormat>
  <Paragraphs>77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Calibri</vt:lpstr>
      <vt:lpstr>Raleway</vt:lpstr>
      <vt:lpstr>Arial</vt:lpstr>
      <vt:lpstr>Streamline</vt:lpstr>
      <vt:lpstr>Team Info </vt:lpstr>
      <vt:lpstr>Problem: Shared usage of workshops and labs by all Educational Institutions at National Level</vt:lpstr>
      <vt:lpstr>Solution</vt:lpstr>
      <vt:lpstr>Market Size</vt:lpstr>
      <vt:lpstr>Market Validation</vt:lpstr>
      <vt:lpstr>Business Model</vt:lpstr>
      <vt:lpstr>Competition</vt:lpstr>
      <vt:lpstr>Financial model and projections</vt:lpstr>
      <vt:lpstr>Competitive advantages</vt:lpstr>
      <vt:lpstr>Assumptions and 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cp:lastModifiedBy>DELL</cp:lastModifiedBy>
  <cp:revision>10</cp:revision>
  <dcterms:modified xsi:type="dcterms:W3CDTF">2022-03-28T23:06:54Z</dcterms:modified>
</cp:coreProperties>
</file>