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8" r:id="rId10"/>
    <p:sldId id="270" r:id="rId11"/>
    <p:sldId id="272" r:id="rId12"/>
    <p:sldId id="273" r:id="rId13"/>
    <p:sldId id="274" r:id="rId14"/>
    <p:sldId id="276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69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E2CE-472F-4D74-85CE-C58D6B0B055A}" type="datetimeFigureOut">
              <a:rPr lang="en-IN" smtClean="0"/>
              <a:t>16-11-2013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76854E-4801-4EFC-B89C-D4626773B80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E2CE-472F-4D74-85CE-C58D6B0B055A}" type="datetimeFigureOut">
              <a:rPr lang="en-IN" smtClean="0"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854E-4801-4EFC-B89C-D4626773B8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E2CE-472F-4D74-85CE-C58D6B0B055A}" type="datetimeFigureOut">
              <a:rPr lang="en-IN" smtClean="0"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854E-4801-4EFC-B89C-D4626773B8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E2CE-472F-4D74-85CE-C58D6B0B055A}" type="datetimeFigureOut">
              <a:rPr lang="en-IN" smtClean="0"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854E-4801-4EFC-B89C-D4626773B8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E2CE-472F-4D74-85CE-C58D6B0B055A}" type="datetimeFigureOut">
              <a:rPr lang="en-IN" smtClean="0"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854E-4801-4EFC-B89C-D4626773B80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E2CE-472F-4D74-85CE-C58D6B0B055A}" type="datetimeFigureOut">
              <a:rPr lang="en-IN" smtClean="0"/>
              <a:t>16-11-2013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854E-4801-4EFC-B89C-D4626773B80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E2CE-472F-4D74-85CE-C58D6B0B055A}" type="datetimeFigureOut">
              <a:rPr lang="en-IN" smtClean="0"/>
              <a:t>16-11-2013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854E-4801-4EFC-B89C-D4626773B80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E2CE-472F-4D74-85CE-C58D6B0B055A}" type="datetimeFigureOut">
              <a:rPr lang="en-IN" smtClean="0"/>
              <a:t>16-11-2013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854E-4801-4EFC-B89C-D4626773B8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E2CE-472F-4D74-85CE-C58D6B0B055A}" type="datetimeFigureOut">
              <a:rPr lang="en-IN" smtClean="0"/>
              <a:t>16-11-2013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854E-4801-4EFC-B89C-D4626773B8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E2CE-472F-4D74-85CE-C58D6B0B055A}" type="datetimeFigureOut">
              <a:rPr lang="en-IN" smtClean="0"/>
              <a:t>16-11-2013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854E-4801-4EFC-B89C-D4626773B8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E2CE-472F-4D74-85CE-C58D6B0B055A}" type="datetimeFigureOut">
              <a:rPr lang="en-IN" smtClean="0"/>
              <a:t>16-11-2013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854E-4801-4EFC-B89C-D4626773B8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4FBE2CE-472F-4D74-85CE-C58D6B0B055A}" type="datetimeFigureOut">
              <a:rPr lang="en-IN" smtClean="0"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076854E-4801-4EFC-B89C-D4626773B80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611487"/>
          </a:xfrm>
        </p:spPr>
        <p:txBody>
          <a:bodyPr/>
          <a:lstStyle/>
          <a:p>
            <a:r>
              <a:rPr lang="en-US" dirty="0" smtClean="0"/>
              <a:t>TRAIN DELAY PREDICTOR</a:t>
            </a:r>
            <a:br>
              <a:rPr lang="en-US" dirty="0" smtClean="0"/>
            </a:br>
            <a:r>
              <a:rPr lang="en-US" sz="2000" dirty="0" smtClean="0"/>
              <a:t>CSL341: COURSE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807096"/>
          </a:xfrm>
        </p:spPr>
        <p:txBody>
          <a:bodyPr/>
          <a:lstStyle/>
          <a:p>
            <a:r>
              <a:rPr lang="en-US" dirty="0" smtClean="0"/>
              <a:t>ABDUL HADI SHAKIR</a:t>
            </a:r>
          </a:p>
          <a:p>
            <a:r>
              <a:rPr lang="en-US" dirty="0" smtClean="0"/>
              <a:t>ANUBHAV SINGH</a:t>
            </a:r>
          </a:p>
          <a:p>
            <a:r>
              <a:rPr lang="en-US" dirty="0" smtClean="0"/>
              <a:t>BHARAT RATAN</a:t>
            </a:r>
          </a:p>
          <a:p>
            <a:r>
              <a:rPr lang="en-US" dirty="0" smtClean="0"/>
              <a:t>RAHUL NAGAR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Used </a:t>
            </a:r>
            <a:r>
              <a:rPr lang="en-IN" dirty="0"/>
              <a:t>Linear Regression with Polynomial Basis Functions </a:t>
            </a:r>
            <a:endParaRPr lang="en-IN" dirty="0" smtClean="0"/>
          </a:p>
          <a:p>
            <a:r>
              <a:rPr lang="en-IN" dirty="0"/>
              <a:t>varied </a:t>
            </a:r>
            <a:r>
              <a:rPr lang="en-IN" i="1" dirty="0"/>
              <a:t>d</a:t>
            </a:r>
            <a:r>
              <a:rPr lang="en-IN" dirty="0"/>
              <a:t> from 1 to10 and calculated </a:t>
            </a:r>
            <a:r>
              <a:rPr lang="en-IN" dirty="0" smtClean="0"/>
              <a:t>training and test errors.</a:t>
            </a:r>
          </a:p>
          <a:p>
            <a:r>
              <a:rPr lang="en-US" dirty="0" smtClean="0"/>
              <a:t>Training error did not converge for </a:t>
            </a:r>
            <a:r>
              <a:rPr lang="en-US" i="1" dirty="0" smtClean="0"/>
              <a:t>d</a:t>
            </a:r>
            <a:r>
              <a:rPr lang="en-US" dirty="0" smtClean="0"/>
              <a:t> &gt; 3</a:t>
            </a:r>
          </a:p>
          <a:p>
            <a:r>
              <a:rPr lang="en-US" dirty="0" smtClean="0"/>
              <a:t>Discarded the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6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we looked upon..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Support Vector Machine (SVM)</a:t>
            </a:r>
          </a:p>
          <a:p>
            <a:r>
              <a:rPr lang="en-US" dirty="0" smtClean="0"/>
              <a:t>Polynomial Regression</a:t>
            </a:r>
          </a:p>
          <a:p>
            <a:r>
              <a:rPr lang="en-US" b="1" dirty="0" smtClean="0"/>
              <a:t>Random Forest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33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ensemble learning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Grows multiple </a:t>
            </a:r>
            <a:r>
              <a:rPr lang="en-US" i="1" dirty="0" smtClean="0"/>
              <a:t>decision trees</a:t>
            </a:r>
            <a:r>
              <a:rPr lang="en-US" dirty="0" smtClean="0"/>
              <a:t> (forms </a:t>
            </a:r>
            <a:r>
              <a:rPr lang="en-US" i="1" dirty="0" smtClean="0"/>
              <a:t>forest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Uses </a:t>
            </a:r>
            <a:r>
              <a:rPr lang="en-US" i="1" dirty="0" smtClean="0"/>
              <a:t>voting</a:t>
            </a:r>
            <a:r>
              <a:rPr lang="en-US" dirty="0" smtClean="0"/>
              <a:t> for classification</a:t>
            </a:r>
          </a:p>
          <a:p>
            <a:endParaRPr lang="en-IN" dirty="0"/>
          </a:p>
        </p:txBody>
      </p:sp>
      <p:pic>
        <p:nvPicPr>
          <p:cNvPr id="3075" name="Picture 3" descr="C:\Users\Abdul Hadi Shakir\Desktop\ML\Project\train_delay\ppt\random_for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12976"/>
            <a:ext cx="280831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Grouped data into </a:t>
            </a:r>
            <a:r>
              <a:rPr lang="en-US" i="1" dirty="0"/>
              <a:t>bins</a:t>
            </a:r>
            <a:r>
              <a:rPr lang="en-US" dirty="0"/>
              <a:t> (for classification)</a:t>
            </a:r>
          </a:p>
          <a:p>
            <a:pPr lvl="1"/>
            <a:r>
              <a:rPr lang="en-US" dirty="0"/>
              <a:t>0-3     min = bin-1</a:t>
            </a:r>
          </a:p>
          <a:p>
            <a:pPr lvl="1"/>
            <a:r>
              <a:rPr lang="en-US" dirty="0"/>
              <a:t>4-10   min = bin-2</a:t>
            </a:r>
          </a:p>
          <a:p>
            <a:pPr lvl="1"/>
            <a:r>
              <a:rPr lang="en-US" dirty="0"/>
              <a:t>11-25 min = bin-3</a:t>
            </a:r>
          </a:p>
          <a:p>
            <a:pPr lvl="1"/>
            <a:r>
              <a:rPr lang="en-US" dirty="0"/>
              <a:t>25-60 min = bin-4</a:t>
            </a:r>
          </a:p>
          <a:p>
            <a:pPr lvl="1"/>
            <a:r>
              <a:rPr lang="en-US" dirty="0"/>
              <a:t>&gt; 60   min = </a:t>
            </a:r>
            <a:r>
              <a:rPr lang="en-US" dirty="0" smtClean="0"/>
              <a:t>bin-5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decision </a:t>
            </a:r>
            <a:r>
              <a:rPr lang="en-IN" dirty="0" smtClean="0"/>
              <a:t>tree trained </a:t>
            </a:r>
            <a:r>
              <a:rPr lang="en-IN" dirty="0"/>
              <a:t>on ⅔ of the </a:t>
            </a:r>
            <a:r>
              <a:rPr lang="en-IN" dirty="0" smtClean="0"/>
              <a:t>data </a:t>
            </a:r>
            <a:r>
              <a:rPr lang="en-IN" i="1" dirty="0" smtClean="0"/>
              <a:t>(bag)</a:t>
            </a:r>
          </a:p>
          <a:p>
            <a:r>
              <a:rPr lang="en-US" dirty="0" smtClean="0"/>
              <a:t>Tested on remaining </a:t>
            </a:r>
            <a:r>
              <a:rPr lang="en-IN" dirty="0"/>
              <a:t>⅓ </a:t>
            </a:r>
            <a:r>
              <a:rPr lang="en-IN" dirty="0" smtClean="0"/>
              <a:t> of data </a:t>
            </a:r>
            <a:r>
              <a:rPr lang="en-IN" i="1" dirty="0" smtClean="0"/>
              <a:t>(out of bag)</a:t>
            </a:r>
          </a:p>
          <a:p>
            <a:r>
              <a:rPr lang="en-US" dirty="0" smtClean="0"/>
              <a:t>Error metric</a:t>
            </a:r>
          </a:p>
          <a:p>
            <a:pPr lvl="1"/>
            <a:r>
              <a:rPr lang="en-US" dirty="0" err="1" smtClean="0"/>
              <a:t>OOB</a:t>
            </a:r>
            <a:r>
              <a:rPr lang="en-US" baseline="-25000" dirty="0" err="1" smtClean="0"/>
              <a:t>error</a:t>
            </a:r>
            <a:r>
              <a:rPr lang="en-US" baseline="-25000" dirty="0" smtClean="0"/>
              <a:t> </a:t>
            </a:r>
            <a:r>
              <a:rPr lang="en-US" dirty="0" smtClean="0"/>
              <a:t>= total error averaged over forest</a:t>
            </a:r>
          </a:p>
          <a:p>
            <a:r>
              <a:rPr lang="en-US" dirty="0" smtClean="0"/>
              <a:t>Satisfying results</a:t>
            </a:r>
          </a:p>
          <a:p>
            <a:pPr lvl="1"/>
            <a:r>
              <a:rPr lang="en-US" dirty="0" smtClean="0"/>
              <a:t>Training Accuracy =  84.21%</a:t>
            </a:r>
          </a:p>
          <a:p>
            <a:pPr lvl="1"/>
            <a:r>
              <a:rPr lang="en-US" dirty="0" smtClean="0"/>
              <a:t>Test Accuracy = 82.37%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7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5536" y="4077072"/>
            <a:ext cx="8291264" cy="204909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SVM – </a:t>
            </a:r>
            <a:r>
              <a:rPr lang="en-US" dirty="0" err="1" smtClean="0"/>
              <a:t>Overfits</a:t>
            </a:r>
            <a:r>
              <a:rPr lang="en-US" dirty="0" smtClean="0"/>
              <a:t> training data </a:t>
            </a:r>
            <a:r>
              <a:rPr lang="en-US" sz="3600" dirty="0" smtClean="0">
                <a:sym typeface="Wingdings"/>
              </a:rPr>
              <a:t>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dirty="0" smtClean="0"/>
              <a:t>Random Forest – Equally well in training and test </a:t>
            </a:r>
            <a:r>
              <a:rPr lang="en-US" sz="3600" dirty="0">
                <a:sym typeface="Wingdings"/>
              </a:rPr>
              <a:t></a:t>
            </a:r>
            <a:endParaRPr lang="en-IN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21626287"/>
              </p:ext>
            </p:extLst>
          </p:nvPr>
        </p:nvGraphicFramePr>
        <p:xfrm>
          <a:off x="1331640" y="2204864"/>
          <a:ext cx="6771744" cy="1213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6760"/>
                <a:gridCol w="2257492"/>
                <a:gridCol w="2257492"/>
              </a:tblGrid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MODEL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TRAINING ACCURACY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TEST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 </a:t>
                      </a:r>
                      <a:r>
                        <a:rPr lang="en-IN" sz="1200" dirty="0">
                          <a:effectLst/>
                        </a:rPr>
                        <a:t>ACCURACY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SVM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 87.16%   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72.12%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RANDOM FOREST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84.21%   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82.37%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8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Variable Importance</a:t>
            </a:r>
          </a:p>
          <a:p>
            <a:r>
              <a:rPr lang="en-US" dirty="0" smtClean="0"/>
              <a:t>Variable Interaction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7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V1 = #votes for correct class using OOB cases</a:t>
            </a:r>
          </a:p>
          <a:p>
            <a:r>
              <a:rPr lang="en-IN" dirty="0"/>
              <a:t>R</a:t>
            </a:r>
            <a:r>
              <a:rPr lang="en-IN" dirty="0" smtClean="0"/>
              <a:t>andomly </a:t>
            </a:r>
            <a:r>
              <a:rPr lang="en-IN" dirty="0"/>
              <a:t>permute the values of variable </a:t>
            </a:r>
            <a:r>
              <a:rPr lang="en-IN" dirty="0" smtClean="0"/>
              <a:t>‘</a:t>
            </a:r>
            <a:r>
              <a:rPr lang="en-IN" i="1" dirty="0" smtClean="0"/>
              <a:t>m’</a:t>
            </a:r>
            <a:r>
              <a:rPr lang="en-IN" dirty="0" smtClean="0"/>
              <a:t> </a:t>
            </a:r>
            <a:r>
              <a:rPr lang="en-IN" dirty="0"/>
              <a:t>in the </a:t>
            </a:r>
            <a:r>
              <a:rPr lang="en-IN" dirty="0" smtClean="0"/>
              <a:t>OOB cases</a:t>
            </a:r>
          </a:p>
          <a:p>
            <a:r>
              <a:rPr lang="en-US" dirty="0" smtClean="0"/>
              <a:t>V2(m) = </a:t>
            </a:r>
            <a:r>
              <a:rPr lang="en-US" dirty="0"/>
              <a:t>#votes for correct class using </a:t>
            </a:r>
            <a:r>
              <a:rPr lang="en-US" dirty="0" smtClean="0"/>
              <a:t>permuted OOB cases</a:t>
            </a:r>
          </a:p>
          <a:p>
            <a:r>
              <a:rPr lang="en-US" dirty="0" smtClean="0"/>
              <a:t>Importance(m) = (V1 – V2(m)) averaged over forest</a:t>
            </a:r>
          </a:p>
          <a:p>
            <a:r>
              <a:rPr lang="en-IN" dirty="0"/>
              <a:t>High values suggest that the corresponding variable is important in correctly classifying the </a:t>
            </a:r>
            <a:r>
              <a:rPr lang="en-IN" dirty="0" smtClean="0"/>
              <a:t>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7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For Class-1</a:t>
            </a:r>
          </a:p>
          <a:p>
            <a:r>
              <a:rPr lang="en-US" dirty="0" smtClean="0"/>
              <a:t>Variable-1 is important</a:t>
            </a:r>
          </a:p>
          <a:p>
            <a:r>
              <a:rPr lang="en-US" dirty="0" smtClean="0"/>
              <a:t>Class-1 = 0-3 min delay</a:t>
            </a:r>
          </a:p>
          <a:p>
            <a:r>
              <a:rPr lang="en-US" dirty="0" smtClean="0"/>
              <a:t>Variable-1 = train type</a:t>
            </a:r>
          </a:p>
          <a:p>
            <a:r>
              <a:rPr lang="en-US" dirty="0" smtClean="0"/>
              <a:t>Conclusion: </a:t>
            </a:r>
          </a:p>
          <a:p>
            <a:pPr lvl="1"/>
            <a:r>
              <a:rPr lang="en-US" sz="2000" dirty="0" smtClean="0"/>
              <a:t>Certain trains never get delayed</a:t>
            </a:r>
          </a:p>
          <a:p>
            <a:pPr lvl="1"/>
            <a:r>
              <a:rPr lang="en-US" sz="2000" dirty="0" smtClean="0"/>
              <a:t>High priority trains</a:t>
            </a:r>
          </a:p>
          <a:p>
            <a:pPr lvl="1"/>
            <a:r>
              <a:rPr lang="en-US" sz="2000" dirty="0" err="1" smtClean="0"/>
              <a:t>Rajdhani</a:t>
            </a:r>
            <a:r>
              <a:rPr lang="en-US" sz="2000" dirty="0" smtClean="0"/>
              <a:t>, </a:t>
            </a:r>
            <a:r>
              <a:rPr lang="en-US" sz="2000" dirty="0" err="1" smtClean="0"/>
              <a:t>Shatabdi</a:t>
            </a:r>
            <a:r>
              <a:rPr lang="en-US" sz="2000" dirty="0" smtClean="0"/>
              <a:t> etc.</a:t>
            </a:r>
            <a:endParaRPr lang="en-IN" sz="2000" dirty="0"/>
          </a:p>
        </p:txBody>
      </p:sp>
      <p:pic>
        <p:nvPicPr>
          <p:cNvPr id="6154" name="Picture 10" descr="C:\Users\Abdul Hadi Shakir\Desktop\ML\Project\train_delay\plots\imp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33" y="1628800"/>
            <a:ext cx="411938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4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Importance..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206240" cy="4526280"/>
          </a:xfrm>
        </p:spPr>
        <p:txBody>
          <a:bodyPr/>
          <a:lstStyle/>
          <a:p>
            <a:r>
              <a:rPr lang="en-US" dirty="0" smtClean="0"/>
              <a:t>For Class-2</a:t>
            </a:r>
          </a:p>
          <a:p>
            <a:r>
              <a:rPr lang="en-US" dirty="0" smtClean="0"/>
              <a:t>Variable-1 is important</a:t>
            </a:r>
          </a:p>
          <a:p>
            <a:r>
              <a:rPr lang="en-US" dirty="0" smtClean="0"/>
              <a:t>Class-2 = 4-10 min delay</a:t>
            </a:r>
          </a:p>
          <a:p>
            <a:r>
              <a:rPr lang="en-US" dirty="0" smtClean="0"/>
              <a:t>Variable-1 = train type</a:t>
            </a:r>
          </a:p>
          <a:p>
            <a:r>
              <a:rPr lang="en-US" dirty="0" smtClean="0"/>
              <a:t>Conclusion: </a:t>
            </a:r>
          </a:p>
          <a:p>
            <a:pPr lvl="1"/>
            <a:r>
              <a:rPr lang="en-US" sz="2000" dirty="0" smtClean="0"/>
              <a:t>Certain trains only slightly get delayed</a:t>
            </a:r>
          </a:p>
          <a:p>
            <a:pPr lvl="1"/>
            <a:r>
              <a:rPr lang="en-US" sz="2000" dirty="0" smtClean="0"/>
              <a:t>High priority trains</a:t>
            </a:r>
          </a:p>
          <a:p>
            <a:pPr lvl="1"/>
            <a:r>
              <a:rPr lang="en-US" sz="2000" dirty="0" err="1" smtClean="0"/>
              <a:t>Rajdhani</a:t>
            </a:r>
            <a:r>
              <a:rPr lang="en-US" sz="2000" dirty="0" smtClean="0"/>
              <a:t>, </a:t>
            </a:r>
            <a:r>
              <a:rPr lang="en-US" sz="2000" dirty="0" err="1" smtClean="0"/>
              <a:t>Shatabdi</a:t>
            </a:r>
            <a:r>
              <a:rPr lang="en-US" sz="2000" dirty="0" smtClean="0"/>
              <a:t> etc.</a:t>
            </a:r>
            <a:endParaRPr lang="en-IN" sz="2000" dirty="0"/>
          </a:p>
        </p:txBody>
      </p:sp>
      <p:pic>
        <p:nvPicPr>
          <p:cNvPr id="7170" name="Picture 2" descr="C:\Users\Abdul Hadi Shakir\Desktop\ML\Project\train_delay\plots\imp_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25881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Importance..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278248" cy="4526280"/>
          </a:xfrm>
        </p:spPr>
        <p:txBody>
          <a:bodyPr/>
          <a:lstStyle/>
          <a:p>
            <a:r>
              <a:rPr lang="en-US" dirty="0" smtClean="0"/>
              <a:t>For Class-3</a:t>
            </a:r>
          </a:p>
          <a:p>
            <a:r>
              <a:rPr lang="en-US" dirty="0" smtClean="0"/>
              <a:t>All variables have similar importance</a:t>
            </a:r>
          </a:p>
          <a:p>
            <a:r>
              <a:rPr lang="en-US" dirty="0" smtClean="0"/>
              <a:t>Class-3 = 11-25 min delay</a:t>
            </a:r>
          </a:p>
          <a:p>
            <a:r>
              <a:rPr lang="en-US" dirty="0" smtClean="0"/>
              <a:t>Nothing much can be concluded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C:\Users\Abdul Hadi Shakir\Desktop\ML\Project\train_delay\plots\imp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00808"/>
            <a:ext cx="4263405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4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Indian Railways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Lifeline of India</a:t>
            </a:r>
          </a:p>
          <a:p>
            <a:r>
              <a:rPr lang="en-IN" dirty="0" smtClean="0"/>
              <a:t> </a:t>
            </a:r>
            <a:r>
              <a:rPr lang="en-IN" b="1" dirty="0" smtClean="0"/>
              <a:t>25 million </a:t>
            </a:r>
            <a:r>
              <a:rPr lang="en-IN" dirty="0" smtClean="0"/>
              <a:t>passengers daily</a:t>
            </a:r>
          </a:p>
          <a:p>
            <a:r>
              <a:rPr lang="en-US" b="1" dirty="0" smtClean="0"/>
              <a:t>10,000</a:t>
            </a:r>
            <a:r>
              <a:rPr lang="en-US" dirty="0" smtClean="0"/>
              <a:t> trains running daily</a:t>
            </a:r>
          </a:p>
          <a:p>
            <a:r>
              <a:rPr lang="en-US" dirty="0" smtClean="0"/>
              <a:t>Running schedule often gets </a:t>
            </a:r>
            <a:r>
              <a:rPr lang="en-US" i="1" dirty="0" smtClean="0"/>
              <a:t>derailed</a:t>
            </a:r>
          </a:p>
          <a:p>
            <a:r>
              <a:rPr lang="en-US" dirty="0" smtClean="0"/>
              <a:t>Lets help out the passengers…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026" name="Picture 2" descr="C:\Users\Abdul Hadi Shakir\Desktop\ML\Project\train_delay\ppt\train_ru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64" y="4005064"/>
            <a:ext cx="4680520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9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Importance..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51520" y="1600200"/>
            <a:ext cx="4464496" cy="4526280"/>
          </a:xfrm>
        </p:spPr>
        <p:txBody>
          <a:bodyPr/>
          <a:lstStyle/>
          <a:p>
            <a:r>
              <a:rPr lang="en-US" dirty="0" smtClean="0"/>
              <a:t>For Class-4</a:t>
            </a:r>
          </a:p>
          <a:p>
            <a:r>
              <a:rPr lang="en-US" dirty="0" smtClean="0"/>
              <a:t>Variable-4 is important</a:t>
            </a:r>
          </a:p>
          <a:p>
            <a:r>
              <a:rPr lang="en-US" dirty="0" smtClean="0"/>
              <a:t>Class-4 = 25-60 min delay</a:t>
            </a:r>
          </a:p>
          <a:p>
            <a:r>
              <a:rPr lang="en-US" dirty="0" smtClean="0"/>
              <a:t>Variable-4 = Day of week</a:t>
            </a:r>
          </a:p>
          <a:p>
            <a:r>
              <a:rPr lang="en-US" dirty="0" smtClean="0"/>
              <a:t>Conclusion: </a:t>
            </a:r>
          </a:p>
          <a:p>
            <a:pPr lvl="1"/>
            <a:r>
              <a:rPr lang="en-US" sz="2000" dirty="0" smtClean="0"/>
              <a:t>Trains are delayed on specific days of week</a:t>
            </a:r>
          </a:p>
          <a:p>
            <a:pPr lvl="1"/>
            <a:r>
              <a:rPr lang="en-US" sz="2000" dirty="0" smtClean="0"/>
              <a:t>Weekends</a:t>
            </a:r>
          </a:p>
          <a:p>
            <a:pPr lvl="1"/>
            <a:r>
              <a:rPr lang="en-US" sz="2000" dirty="0" smtClean="0"/>
              <a:t>Region of run also important</a:t>
            </a:r>
            <a:endParaRPr lang="en-IN" sz="2000" dirty="0"/>
          </a:p>
        </p:txBody>
      </p:sp>
      <p:pic>
        <p:nvPicPr>
          <p:cNvPr id="9218" name="Picture 2" descr="C:\Users\Abdul Hadi Shakir\Desktop\ML\Project\train_delay\plots\imp_4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28800"/>
            <a:ext cx="403860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Importance..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51520" y="1600200"/>
            <a:ext cx="4464496" cy="4526280"/>
          </a:xfrm>
        </p:spPr>
        <p:txBody>
          <a:bodyPr/>
          <a:lstStyle/>
          <a:p>
            <a:r>
              <a:rPr lang="en-US" dirty="0" smtClean="0"/>
              <a:t>For Class-5</a:t>
            </a:r>
          </a:p>
          <a:p>
            <a:r>
              <a:rPr lang="en-US" dirty="0" smtClean="0"/>
              <a:t>Variable-3 is important</a:t>
            </a:r>
          </a:p>
          <a:p>
            <a:r>
              <a:rPr lang="en-US" dirty="0" smtClean="0"/>
              <a:t>Class-5 = &gt; 60 min delay</a:t>
            </a:r>
          </a:p>
          <a:p>
            <a:r>
              <a:rPr lang="en-US" dirty="0" smtClean="0"/>
              <a:t>Variable-3 = Region of run</a:t>
            </a:r>
          </a:p>
          <a:p>
            <a:r>
              <a:rPr lang="en-US" dirty="0" smtClean="0"/>
              <a:t>Conclusion: </a:t>
            </a:r>
          </a:p>
          <a:p>
            <a:pPr lvl="1"/>
            <a:r>
              <a:rPr lang="en-US" sz="2000" dirty="0" smtClean="0"/>
              <a:t>Trains running in certain regions are drastically late.</a:t>
            </a:r>
          </a:p>
          <a:p>
            <a:pPr lvl="1"/>
            <a:r>
              <a:rPr lang="en-US" sz="2000" dirty="0" smtClean="0"/>
              <a:t>UP/Bihar zone</a:t>
            </a:r>
          </a:p>
        </p:txBody>
      </p:sp>
      <p:pic>
        <p:nvPicPr>
          <p:cNvPr id="10242" name="Picture 2" descr="C:\Users\Abdul Hadi Shakir\Desktop\ML\Project\train_delay\plots\imp_5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28800"/>
            <a:ext cx="403860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5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 Importance</a:t>
            </a:r>
          </a:p>
          <a:p>
            <a:r>
              <a:rPr lang="en-US" b="1" dirty="0" smtClean="0"/>
              <a:t>Variable Interaction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64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Interaction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/>
              <a:t>V</a:t>
            </a:r>
            <a:r>
              <a:rPr lang="en-IN" dirty="0" smtClean="0"/>
              <a:t>ariables ‘</a:t>
            </a:r>
            <a:r>
              <a:rPr lang="en-IN" i="1" dirty="0" smtClean="0"/>
              <a:t>m’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smtClean="0"/>
              <a:t>‘</a:t>
            </a:r>
            <a:r>
              <a:rPr lang="en-IN" i="1" dirty="0" smtClean="0"/>
              <a:t>k’</a:t>
            </a:r>
            <a:r>
              <a:rPr lang="en-IN" dirty="0" smtClean="0"/>
              <a:t> </a:t>
            </a:r>
            <a:r>
              <a:rPr lang="en-IN" dirty="0"/>
              <a:t>interact if a split on one variable, say </a:t>
            </a:r>
            <a:r>
              <a:rPr lang="en-IN" dirty="0" smtClean="0"/>
              <a:t>‘</a:t>
            </a:r>
            <a:r>
              <a:rPr lang="en-IN" i="1" dirty="0" smtClean="0"/>
              <a:t>m’</a:t>
            </a:r>
            <a:r>
              <a:rPr lang="en-IN" dirty="0" smtClean="0"/>
              <a:t>, </a:t>
            </a:r>
            <a:r>
              <a:rPr lang="en-IN" dirty="0"/>
              <a:t>in a tree makes a split on </a:t>
            </a:r>
            <a:r>
              <a:rPr lang="en-IN" dirty="0" smtClean="0"/>
              <a:t>‘</a:t>
            </a:r>
            <a:r>
              <a:rPr lang="en-IN" i="1" dirty="0" smtClean="0"/>
              <a:t>k’</a:t>
            </a:r>
            <a:r>
              <a:rPr lang="en-IN" dirty="0" smtClean="0"/>
              <a:t> </a:t>
            </a:r>
            <a:r>
              <a:rPr lang="en-IN" dirty="0"/>
              <a:t>either </a:t>
            </a:r>
            <a:r>
              <a:rPr lang="en-IN" dirty="0" smtClean="0"/>
              <a:t>systematically </a:t>
            </a:r>
            <a:r>
              <a:rPr lang="en-IN" dirty="0"/>
              <a:t>less possible or more </a:t>
            </a:r>
            <a:r>
              <a:rPr lang="en-IN" dirty="0" smtClean="0"/>
              <a:t>possible</a:t>
            </a:r>
          </a:p>
          <a:p>
            <a:r>
              <a:rPr lang="en-US" dirty="0" smtClean="0"/>
              <a:t>Absolute difference of </a:t>
            </a:r>
            <a:r>
              <a:rPr lang="en-US" dirty="0" err="1" smtClean="0"/>
              <a:t>gini</a:t>
            </a:r>
            <a:r>
              <a:rPr lang="en-US" dirty="0" smtClean="0"/>
              <a:t> values averaged over the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6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Interaction..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0" y="5661248"/>
            <a:ext cx="9036496" cy="8640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Strong interaction between (</a:t>
            </a:r>
            <a:r>
              <a:rPr lang="en-US" b="1" dirty="0" smtClean="0"/>
              <a:t>var-1,var-3</a:t>
            </a:r>
            <a:r>
              <a:rPr lang="en-US" dirty="0" smtClean="0"/>
              <a:t>) and (</a:t>
            </a:r>
            <a:r>
              <a:rPr lang="en-US" b="1" dirty="0" smtClean="0"/>
              <a:t>var-2,var-3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11266" name="Picture 2" descr="C:\Users\Abdul Hadi Shakir\Desktop\ML\Project\train_delay\plots\interaction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853263" cy="394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1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Interaction..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(var-1,var-3) = (train type, region of run)</a:t>
            </a:r>
          </a:p>
          <a:p>
            <a:r>
              <a:rPr lang="en-US" dirty="0" smtClean="0"/>
              <a:t>(var-2,var-3) = (distance, region of run)</a:t>
            </a:r>
          </a:p>
          <a:p>
            <a:r>
              <a:rPr lang="en-US" dirty="0" smtClean="0"/>
              <a:t>Conclusion:</a:t>
            </a:r>
          </a:p>
          <a:p>
            <a:pPr lvl="1"/>
            <a:r>
              <a:rPr lang="en-US" sz="2000" dirty="0" smtClean="0"/>
              <a:t>Trains of certain priority – no matter in which region they run it never get delayed (like </a:t>
            </a:r>
            <a:r>
              <a:rPr lang="en-US" sz="2000" dirty="0" err="1" smtClean="0"/>
              <a:t>Rajdhani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 smtClean="0"/>
              <a:t>Trains in certain regions always get delayed (UP/Bihar) irrespective of whether they are long or short distance trains.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7009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X-Factor</a:t>
            </a:r>
          </a:p>
          <a:p>
            <a:r>
              <a:rPr lang="en-IN" dirty="0" smtClean="0"/>
              <a:t>Widening </a:t>
            </a:r>
            <a:r>
              <a:rPr lang="en-IN" dirty="0"/>
              <a:t>the scope of Regions/Stations </a:t>
            </a:r>
          </a:p>
          <a:p>
            <a:r>
              <a:rPr lang="en-IN" dirty="0"/>
              <a:t>Using Railway Infrastructure </a:t>
            </a:r>
          </a:p>
          <a:p>
            <a:r>
              <a:rPr lang="en-IN" dirty="0"/>
              <a:t>Let’s look at it from other side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7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QUESTIONS ?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THANK YOU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71501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Deploy Machine Learning to </a:t>
            </a:r>
            <a:r>
              <a:rPr lang="en-IN" dirty="0"/>
              <a:t>predict the delay in arrival of train(s</a:t>
            </a:r>
            <a:r>
              <a:rPr lang="en-IN" dirty="0" smtClean="0"/>
              <a:t>), using features:</a:t>
            </a:r>
            <a:endParaRPr lang="en-IN" dirty="0"/>
          </a:p>
          <a:p>
            <a:pPr lvl="1"/>
            <a:r>
              <a:rPr lang="en-US" sz="2400" dirty="0" smtClean="0"/>
              <a:t>Type of Train</a:t>
            </a:r>
          </a:p>
          <a:p>
            <a:pPr lvl="1"/>
            <a:r>
              <a:rPr lang="en-US" sz="2400" dirty="0" smtClean="0"/>
              <a:t>Travelling Distance</a:t>
            </a:r>
          </a:p>
          <a:p>
            <a:pPr lvl="1"/>
            <a:r>
              <a:rPr lang="en-US" sz="2400" dirty="0" smtClean="0"/>
              <a:t>Day of Week</a:t>
            </a:r>
          </a:p>
          <a:p>
            <a:pPr lvl="1"/>
            <a:r>
              <a:rPr lang="en-US" sz="2400" dirty="0" smtClean="0"/>
              <a:t>Region of Journey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0721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Indian Railway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Identify major </a:t>
            </a:r>
            <a:r>
              <a:rPr lang="en-IN" dirty="0"/>
              <a:t>station in IRN in terms of degree of station (connecting stations) and weight of station (traffic). </a:t>
            </a:r>
            <a:endParaRPr lang="en-IN" dirty="0" smtClean="0"/>
          </a:p>
          <a:p>
            <a:r>
              <a:rPr lang="en-US" dirty="0" smtClean="0"/>
              <a:t>Delhi/NCR as the origin.</a:t>
            </a:r>
          </a:p>
          <a:p>
            <a:r>
              <a:rPr lang="en-US" dirty="0" smtClean="0"/>
              <a:t>Destination (zones):</a:t>
            </a:r>
            <a:endParaRPr lang="en-IN" dirty="0"/>
          </a:p>
          <a:p>
            <a:pPr lvl="1"/>
            <a:r>
              <a:rPr lang="en-IN" b="1" dirty="0" smtClean="0"/>
              <a:t> </a:t>
            </a:r>
            <a:r>
              <a:rPr lang="en-IN" dirty="0"/>
              <a:t>Southern UP/Madhya Pradesh Region </a:t>
            </a:r>
          </a:p>
          <a:p>
            <a:pPr lvl="1"/>
            <a:r>
              <a:rPr lang="en-IN" dirty="0" smtClean="0"/>
              <a:t>Eastern </a:t>
            </a:r>
            <a:r>
              <a:rPr lang="en-IN" dirty="0"/>
              <a:t>UP/Bihar Region </a:t>
            </a:r>
          </a:p>
          <a:p>
            <a:pPr lvl="1"/>
            <a:r>
              <a:rPr lang="en-IN" dirty="0" smtClean="0"/>
              <a:t>Rajasthan/Gujarat </a:t>
            </a:r>
            <a:r>
              <a:rPr lang="en-IN" dirty="0"/>
              <a:t>Region </a:t>
            </a:r>
          </a:p>
          <a:p>
            <a:pPr lvl="1"/>
            <a:r>
              <a:rPr lang="en-IN" dirty="0" smtClean="0"/>
              <a:t>Chandigarh/Jammu </a:t>
            </a:r>
            <a:r>
              <a:rPr lang="en-IN" dirty="0"/>
              <a:t>Region </a:t>
            </a:r>
          </a:p>
          <a:p>
            <a:endParaRPr lang="en-IN" dirty="0"/>
          </a:p>
        </p:txBody>
      </p:sp>
      <p:pic>
        <p:nvPicPr>
          <p:cNvPr id="2050" name="Picture 2" descr="C:\MyStuff\study\SEM7\CSL341 ML\project\india-political-map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64" y="1600200"/>
            <a:ext cx="403147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9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 smtClean="0"/>
              <a:t>Automated </a:t>
            </a:r>
            <a:r>
              <a:rPr lang="en-IN" dirty="0"/>
              <a:t>data </a:t>
            </a:r>
            <a:r>
              <a:rPr lang="en-IN" dirty="0" smtClean="0"/>
              <a:t>collection from </a:t>
            </a:r>
            <a:r>
              <a:rPr lang="en-IN" i="1" dirty="0" smtClean="0"/>
              <a:t>runningstatus.in</a:t>
            </a:r>
            <a:endParaRPr lang="en-IN" dirty="0" smtClean="0"/>
          </a:p>
          <a:p>
            <a:r>
              <a:rPr lang="en-US" dirty="0" smtClean="0"/>
              <a:t>Used python </a:t>
            </a:r>
            <a:r>
              <a:rPr lang="en-US" dirty="0" err="1" smtClean="0"/>
              <a:t>cgi</a:t>
            </a:r>
            <a:r>
              <a:rPr lang="en-US" dirty="0" smtClean="0"/>
              <a:t>-based scripts</a:t>
            </a:r>
          </a:p>
          <a:p>
            <a:r>
              <a:rPr lang="en-US" dirty="0" smtClean="0"/>
              <a:t>Collected for over a month</a:t>
            </a:r>
          </a:p>
          <a:p>
            <a:r>
              <a:rPr lang="en-US" dirty="0" smtClean="0"/>
              <a:t>80% data points for training</a:t>
            </a:r>
          </a:p>
          <a:p>
            <a:r>
              <a:rPr lang="en-US" dirty="0" smtClean="0"/>
              <a:t>20% data points for testing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4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we looked upon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Support Vector Machine (SVM)</a:t>
            </a:r>
          </a:p>
          <a:p>
            <a:r>
              <a:rPr lang="en-US" dirty="0" smtClean="0"/>
              <a:t>Polynomial Regression</a:t>
            </a:r>
          </a:p>
          <a:p>
            <a:r>
              <a:rPr lang="en-US" dirty="0" smtClean="0"/>
              <a:t>Random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2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Used </a:t>
            </a:r>
            <a:r>
              <a:rPr lang="en-US" b="1" i="1" dirty="0" err="1" smtClean="0"/>
              <a:t>libsvm</a:t>
            </a:r>
            <a:r>
              <a:rPr lang="en-US" b="1" i="1" dirty="0" smtClean="0"/>
              <a:t> </a:t>
            </a:r>
            <a:r>
              <a:rPr lang="en-US" dirty="0" smtClean="0"/>
              <a:t>tool for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err="1" smtClean="0"/>
              <a:t>Gaussain</a:t>
            </a:r>
            <a:r>
              <a:rPr lang="en-US" dirty="0" smtClean="0"/>
              <a:t>/RBF kernel with different parameters</a:t>
            </a:r>
          </a:p>
          <a:p>
            <a:r>
              <a:rPr lang="en-US" dirty="0" smtClean="0"/>
              <a:t>Experimented with various SVM models</a:t>
            </a:r>
          </a:p>
          <a:p>
            <a:r>
              <a:rPr lang="en-US" i="1" dirty="0" smtClean="0"/>
              <a:t> Binary </a:t>
            </a:r>
            <a:r>
              <a:rPr lang="en-US" i="1" dirty="0" err="1" smtClean="0"/>
              <a:t>clasification</a:t>
            </a:r>
            <a:r>
              <a:rPr lang="en-US" i="1" dirty="0" smtClean="0"/>
              <a:t> viz.</a:t>
            </a:r>
          </a:p>
          <a:p>
            <a:pPr lvl="1"/>
            <a:r>
              <a:rPr lang="en-US" i="1" dirty="0" smtClean="0"/>
              <a:t>Delayed (&gt; 15 </a:t>
            </a:r>
            <a:r>
              <a:rPr lang="en-US" i="1" dirty="0" err="1" smtClean="0"/>
              <a:t>mins</a:t>
            </a:r>
            <a:r>
              <a:rPr lang="en-US" i="1" dirty="0" smtClean="0"/>
              <a:t>).</a:t>
            </a:r>
          </a:p>
          <a:p>
            <a:pPr lvl="1"/>
            <a:r>
              <a:rPr lang="en-US" i="1" dirty="0" smtClean="0"/>
              <a:t>Non-Delayed (0-15 </a:t>
            </a:r>
            <a:r>
              <a:rPr lang="en-US" i="1" dirty="0" err="1" smtClean="0"/>
              <a:t>mins</a:t>
            </a:r>
            <a:r>
              <a:rPr lang="en-US" i="1" dirty="0" smtClean="0"/>
              <a:t>)</a:t>
            </a:r>
          </a:p>
          <a:p>
            <a:pPr marL="457200" lvl="1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2127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Overfitting</a:t>
            </a:r>
            <a:r>
              <a:rPr lang="en-US" dirty="0" smtClean="0"/>
              <a:t> of data</a:t>
            </a:r>
          </a:p>
          <a:p>
            <a:r>
              <a:rPr lang="en-US" dirty="0" smtClean="0"/>
              <a:t>Good on train, bad on test</a:t>
            </a:r>
          </a:p>
          <a:p>
            <a:r>
              <a:rPr lang="en-US" dirty="0"/>
              <a:t>Accuracies</a:t>
            </a:r>
          </a:p>
          <a:p>
            <a:pPr lvl="1"/>
            <a:r>
              <a:rPr lang="en-US" dirty="0"/>
              <a:t>Train : 87.16%</a:t>
            </a:r>
          </a:p>
          <a:p>
            <a:pPr lvl="1"/>
            <a:r>
              <a:rPr lang="en-US" dirty="0"/>
              <a:t>Test : 72.12</a:t>
            </a:r>
            <a:r>
              <a:rPr lang="en-US" dirty="0" smtClean="0"/>
              <a:t>%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Variety and variance of parameters</a:t>
            </a:r>
          </a:p>
          <a:p>
            <a:r>
              <a:rPr lang="en-US" dirty="0" smtClean="0"/>
              <a:t>Narrowing the parameters didn’t help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89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we looked upon..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Support Vector Machine (SVM)</a:t>
            </a:r>
          </a:p>
          <a:p>
            <a:r>
              <a:rPr lang="en-US" b="1" dirty="0" smtClean="0"/>
              <a:t>Polynomial Regression</a:t>
            </a:r>
          </a:p>
          <a:p>
            <a:r>
              <a:rPr lang="en-US" dirty="0" smtClean="0"/>
              <a:t>Random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7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257</TotalTime>
  <Words>784</Words>
  <Application>Microsoft Office PowerPoint</Application>
  <PresentationFormat>On-screen Show (4:3)</PresentationFormat>
  <Paragraphs>181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Executive</vt:lpstr>
      <vt:lpstr>TRAIN DELAY PREDICTOR CSL341: COURSE PROJECT</vt:lpstr>
      <vt:lpstr>Indian Railways</vt:lpstr>
      <vt:lpstr>Problem Definition</vt:lpstr>
      <vt:lpstr>Modeling Indian Railway</vt:lpstr>
      <vt:lpstr>Data Collection</vt:lpstr>
      <vt:lpstr>Models we looked upon</vt:lpstr>
      <vt:lpstr>SVM</vt:lpstr>
      <vt:lpstr>SVM..</vt:lpstr>
      <vt:lpstr>Models we looked upon..</vt:lpstr>
      <vt:lpstr>Polynomial Regression</vt:lpstr>
      <vt:lpstr>Models we looked upon..</vt:lpstr>
      <vt:lpstr>Random Forest</vt:lpstr>
      <vt:lpstr>Random Forest..</vt:lpstr>
      <vt:lpstr>Model Selection</vt:lpstr>
      <vt:lpstr>Analysis</vt:lpstr>
      <vt:lpstr>Variable Importance</vt:lpstr>
      <vt:lpstr>Variable Importance..</vt:lpstr>
      <vt:lpstr>Variable Importance..</vt:lpstr>
      <vt:lpstr>Variable Importance..</vt:lpstr>
      <vt:lpstr>Variable Importance..</vt:lpstr>
      <vt:lpstr>Variable Importance..</vt:lpstr>
      <vt:lpstr>Analysis..</vt:lpstr>
      <vt:lpstr>Variable Interaction</vt:lpstr>
      <vt:lpstr>Variable Interaction..</vt:lpstr>
      <vt:lpstr>Variable Interaction..</vt:lpstr>
      <vt:lpstr>Future Scope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DELAY PREDICTOR CSL341: COURSE PROJECT</dc:title>
  <dc:creator>ismail - [2010]</dc:creator>
  <cp:lastModifiedBy>ismail - [2010]</cp:lastModifiedBy>
  <cp:revision>30</cp:revision>
  <dcterms:created xsi:type="dcterms:W3CDTF">2013-11-15T20:53:59Z</dcterms:created>
  <dcterms:modified xsi:type="dcterms:W3CDTF">2013-11-16T01:11:28Z</dcterms:modified>
</cp:coreProperties>
</file>