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2869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OkIdOlpX437sl3b2oH2UNWWB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9A49B-4638-46F6-B48B-20AB55F8EBA4}">
  <a:tblStyle styleId="{2BA9A49B-4638-46F6-B48B-20AB55F8EB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96"/>
      </p:cViewPr>
      <p:guideLst>
        <p:guide orient="horz" pos="2189"/>
        <p:guide pos="2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492df7a6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71" name="Google Shape;271;g30492df7a6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492df7a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84" name="Google Shape;284;g30492df7a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492df7a66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97" name="Google Shape;297;g30492df7a66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492df7a66_2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10" name="Google Shape;310;g30492df7a66_2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492df7a66_2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23" name="Google Shape;323;g30492df7a66_2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36" name="Google Shape;3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51" name="Google Shape;3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492df7a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94" name="Google Shape;194;g30492df7a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1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1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"/>
          <p:cNvSpPr txBox="1"/>
          <p:nvPr/>
        </p:nvSpPr>
        <p:spPr>
          <a:xfrm>
            <a:off x="4724400" y="4761400"/>
            <a:ext cx="48900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 </a:t>
            </a:r>
            <a:endParaRPr sz="40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aphicFrame>
        <p:nvGraphicFramePr>
          <p:cNvPr id="97" name="Google Shape;97;p1"/>
          <p:cNvGraphicFramePr/>
          <p:nvPr/>
        </p:nvGraphicFramePr>
        <p:xfrm>
          <a:off x="4724400" y="5481915"/>
          <a:ext cx="7277750" cy="4068450"/>
        </p:xfrm>
        <a:graphic>
          <a:graphicData uri="http://schemas.openxmlformats.org/drawingml/2006/table">
            <a:tbl>
              <a:tblPr>
                <a:noFill/>
                <a:tableStyleId>{2BA9A49B-4638-46F6-B48B-20AB55F8EBA4}</a:tableStyleId>
              </a:tblPr>
              <a:tblGrid>
                <a:gridCol w="374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5850"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Enrollment Number</a:t>
                      </a:r>
                      <a:endParaRPr sz="3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3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50"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ET21BTCO003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Tirth Asodariya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ET21BTCO007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Aditya Bhakhar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ET21BTCO030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Kaushal Gadhiya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25"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ET21BTCO032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Manan Gajera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400"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ET21BTCO037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Aryan Jadav</a:t>
                      </a:r>
                      <a:endParaRPr sz="2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900" marR="68900" marT="68900" marB="68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" name="Google Shape;98;p1"/>
          <p:cNvSpPr txBox="1"/>
          <p:nvPr/>
        </p:nvSpPr>
        <p:spPr>
          <a:xfrm>
            <a:off x="13030200" y="7810500"/>
            <a:ext cx="5220970" cy="151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Mentor: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Jaydeep Gheewala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554550" y="2365513"/>
            <a:ext cx="12580800" cy="21030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Signal Violation Detection and Automatic E-challan Generation</a:t>
            </a:r>
            <a:endParaRPr sz="6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9283" y="114300"/>
            <a:ext cx="21031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2755" y="125730"/>
            <a:ext cx="14984095" cy="194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9"/>
          <p:cNvCxnSpPr/>
          <p:nvPr/>
        </p:nvCxnSpPr>
        <p:spPr>
          <a:xfrm>
            <a:off x="-253986" y="955684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9"/>
          <p:cNvCxnSpPr/>
          <p:nvPr/>
        </p:nvCxnSpPr>
        <p:spPr>
          <a:xfrm>
            <a:off x="11436782" y="955684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5" name="Google Shape;245;p9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246" name="Google Shape;246;p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/>
                <a:t>9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9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1" name="Google Shape;251;p9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2" name="Google Shape;252;p9"/>
          <p:cNvSpPr/>
          <p:nvPr/>
        </p:nvSpPr>
        <p:spPr>
          <a:xfrm>
            <a:off x="3790000" y="441400"/>
            <a:ext cx="10733100" cy="20388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5: 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E - Challan Generation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891400" y="2913450"/>
            <a:ext cx="16530300" cy="6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Violation Confirmation: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that a violation occurred by cross-referencing signal</a:t>
            </a:r>
            <a:r>
              <a:rPr lang="en-US" sz="3200"/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status,</a:t>
            </a:r>
            <a:r>
              <a:rPr lang="en-US" sz="3200"/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 position, and detected number plates.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Challan Generation: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Details: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vehicle number, violation type, time, location, and fine amount.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Format: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electronic challans in a format like PDF or HTML.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Issuance: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3200" b="1"/>
              <a:t>-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e-challans via email or SMS to the vehicle owner.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Payment Integration: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a payment gateway for fine payment. Ensure secure		   </a:t>
            </a:r>
            <a:r>
              <a:rPr lang="en-US" sz="3200"/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 and receipt generation.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59" name="Google Shape;259;p12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260" name="Google Shape;260;p12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61" name="Google Shape;261;p1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" name="Google Shape;263;p12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5575"/>
                <a:t>0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2"/>
          <p:cNvSpPr txBox="1"/>
          <p:nvPr/>
        </p:nvSpPr>
        <p:spPr>
          <a:xfrm>
            <a:off x="2033540" y="2258070"/>
            <a:ext cx="14220900" cy="7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33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arenR"/>
            </a:pPr>
            <a:r>
              <a:rPr lang="en-US" sz="3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 Image: 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 captures vehicle image and timestamp.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33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arenR"/>
            </a:pPr>
            <a:r>
              <a:rPr lang="en-US" sz="3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Image: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Apply LPR to extract the number plate.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33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arenR"/>
            </a:pPr>
            <a:r>
              <a:rPr lang="en-US" sz="3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Signal Status: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Verify if the vehicle crossed the white line during a red signal.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33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arenR"/>
            </a:pPr>
            <a:r>
              <a:rPr lang="en-US" sz="3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Challan: 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e-challan with all relevant details.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33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arenR"/>
            </a:pPr>
            <a:r>
              <a:rPr lang="en-US" sz="3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Data: 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images, violation details, and challans in the database.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33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arenR"/>
            </a:pPr>
            <a:r>
              <a:rPr lang="en-US" sz="3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Notify and Issue Fine: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Send the e-challan to the vehicle owner and provide a payment option.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66" name="Google Shape;266;p12"/>
          <p:cNvCxnSpPr/>
          <p:nvPr/>
        </p:nvCxnSpPr>
        <p:spPr>
          <a:xfrm>
            <a:off x="-253986" y="954914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12"/>
          <p:cNvCxnSpPr/>
          <p:nvPr/>
        </p:nvCxnSpPr>
        <p:spPr>
          <a:xfrm>
            <a:off x="11436782" y="954914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Google Shape;268;p12"/>
          <p:cNvSpPr/>
          <p:nvPr/>
        </p:nvSpPr>
        <p:spPr>
          <a:xfrm>
            <a:off x="7511700" y="530225"/>
            <a:ext cx="3350400" cy="11430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g30492df7a66_2_0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74" name="Google Shape;274;g30492df7a66_2_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75" name="Google Shape;275;g30492df7a66_2_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30492df7a66_2_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g30492df7a66_2_0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5575"/>
                <a:t>1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8" name="Google Shape;278;g30492df7a66_2_0"/>
          <p:cNvCxnSpPr/>
          <p:nvPr/>
        </p:nvCxnSpPr>
        <p:spPr>
          <a:xfrm>
            <a:off x="-253986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g30492df7a66_2_0"/>
          <p:cNvCxnSpPr/>
          <p:nvPr/>
        </p:nvCxnSpPr>
        <p:spPr>
          <a:xfrm>
            <a:off x="11436782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0" name="Google Shape;280;g30492df7a6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88" y="3059438"/>
            <a:ext cx="14486825" cy="46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0492df7a66_2_0"/>
          <p:cNvSpPr txBox="1"/>
          <p:nvPr/>
        </p:nvSpPr>
        <p:spPr>
          <a:xfrm>
            <a:off x="262500" y="358888"/>
            <a:ext cx="1628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lang="en-US" sz="3500" b="1">
                <a:solidFill>
                  <a:schemeClr val="dk1"/>
                </a:solidFill>
              </a:rPr>
              <a:t>Usecase Diagram:</a:t>
            </a:r>
            <a:endParaRPr sz="35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30492df7a66_2_87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87" name="Google Shape;287;g30492df7a66_2_87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88" name="Google Shape;288;g30492df7a66_2_8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0492df7a66_2_87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" name="Google Shape;290;g30492df7a66_2_8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1" name="Google Shape;291;g30492df7a66_2_87"/>
          <p:cNvCxnSpPr/>
          <p:nvPr/>
        </p:nvCxnSpPr>
        <p:spPr>
          <a:xfrm>
            <a:off x="-253986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g30492df7a66_2_87"/>
          <p:cNvCxnSpPr/>
          <p:nvPr/>
        </p:nvCxnSpPr>
        <p:spPr>
          <a:xfrm>
            <a:off x="11436782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g30492df7a66_2_87"/>
          <p:cNvSpPr txBox="1"/>
          <p:nvPr/>
        </p:nvSpPr>
        <p:spPr>
          <a:xfrm>
            <a:off x="411600" y="360375"/>
            <a:ext cx="162855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lang="en-US" sz="3500" b="1">
                <a:solidFill>
                  <a:schemeClr val="dk1"/>
                </a:solidFill>
              </a:rPr>
              <a:t>Sequence Diagram:</a:t>
            </a:r>
            <a:endParaRPr sz="35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94" name="Google Shape;294;g30492df7a66_2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00" y="1673225"/>
            <a:ext cx="15107525" cy="7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g30492df7a66_2_261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300" name="Google Shape;300;g30492df7a66_2_261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301" name="Google Shape;301;g30492df7a66_2_26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30492df7a66_2_261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" name="Google Shape;303;g30492df7a66_2_261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5575"/>
                <a:t>3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4" name="Google Shape;304;g30492df7a66_2_261"/>
          <p:cNvCxnSpPr/>
          <p:nvPr/>
        </p:nvCxnSpPr>
        <p:spPr>
          <a:xfrm>
            <a:off x="-253986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g30492df7a66_2_261"/>
          <p:cNvCxnSpPr/>
          <p:nvPr/>
        </p:nvCxnSpPr>
        <p:spPr>
          <a:xfrm>
            <a:off x="11436782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g30492df7a66_2_261"/>
          <p:cNvSpPr txBox="1"/>
          <p:nvPr/>
        </p:nvSpPr>
        <p:spPr>
          <a:xfrm>
            <a:off x="287375" y="385888"/>
            <a:ext cx="162855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lang="en-US" sz="3500" b="1">
                <a:solidFill>
                  <a:schemeClr val="dk1"/>
                </a:solidFill>
              </a:rPr>
              <a:t>Class Diagram:</a:t>
            </a:r>
            <a:endParaRPr sz="35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07" name="Google Shape;307;g30492df7a66_2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350" y="1503300"/>
            <a:ext cx="12970575" cy="804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g30492df7a66_2_348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313" name="Google Shape;313;g30492df7a66_2_348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314" name="Google Shape;314;g30492df7a66_2_34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0492df7a66_2_348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g30492df7a66_2_34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5575"/>
                <a:t>4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7" name="Google Shape;317;g30492df7a66_2_348"/>
          <p:cNvCxnSpPr/>
          <p:nvPr/>
        </p:nvCxnSpPr>
        <p:spPr>
          <a:xfrm>
            <a:off x="-253986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g30492df7a66_2_348"/>
          <p:cNvCxnSpPr/>
          <p:nvPr/>
        </p:nvCxnSpPr>
        <p:spPr>
          <a:xfrm>
            <a:off x="11436782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g30492df7a66_2_348"/>
          <p:cNvSpPr txBox="1"/>
          <p:nvPr/>
        </p:nvSpPr>
        <p:spPr>
          <a:xfrm>
            <a:off x="287375" y="385888"/>
            <a:ext cx="162855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lang="en-US" sz="3500" b="1">
                <a:solidFill>
                  <a:schemeClr val="dk1"/>
                </a:solidFill>
              </a:rPr>
              <a:t>Activity Diagram:</a:t>
            </a:r>
            <a:endParaRPr sz="35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20" name="Google Shape;320;g30492df7a66_2_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625" y="1255800"/>
            <a:ext cx="6668750" cy="81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g30492df7a66_2_435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326" name="Google Shape;326;g30492df7a66_2_435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327" name="Google Shape;327;g30492df7a66_2_43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30492df7a66_2_435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" name="Google Shape;329;g30492df7a66_2_43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5575"/>
                <a:t>5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0" name="Google Shape;330;g30492df7a66_2_435"/>
          <p:cNvCxnSpPr/>
          <p:nvPr/>
        </p:nvCxnSpPr>
        <p:spPr>
          <a:xfrm>
            <a:off x="-253986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g30492df7a66_2_435"/>
          <p:cNvCxnSpPr/>
          <p:nvPr/>
        </p:nvCxnSpPr>
        <p:spPr>
          <a:xfrm>
            <a:off x="11436782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g30492df7a66_2_435"/>
          <p:cNvSpPr txBox="1"/>
          <p:nvPr/>
        </p:nvSpPr>
        <p:spPr>
          <a:xfrm>
            <a:off x="287375" y="385888"/>
            <a:ext cx="162855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lang="en-US" sz="3500" b="1">
                <a:solidFill>
                  <a:schemeClr val="dk1"/>
                </a:solidFill>
              </a:rPr>
              <a:t>Gantt  Chart:</a:t>
            </a:r>
            <a:endParaRPr sz="3500" b="1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E6EC68-0AC8-0168-F4AE-84D83D80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31142"/>
            <a:ext cx="12786852" cy="787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3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339" name="Google Shape;339;p13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340" name="Google Shape;340;p1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13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5575"/>
                <a:t>6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44" name="Google Shape;344;p1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345" name="Google Shape;345;p13"/>
          <p:cNvCxnSpPr/>
          <p:nvPr/>
        </p:nvCxnSpPr>
        <p:spPr>
          <a:xfrm>
            <a:off x="-253986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3"/>
          <p:cNvCxnSpPr/>
          <p:nvPr/>
        </p:nvCxnSpPr>
        <p:spPr>
          <a:xfrm>
            <a:off x="11436782" y="954911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3"/>
          <p:cNvSpPr/>
          <p:nvPr/>
        </p:nvSpPr>
        <p:spPr>
          <a:xfrm>
            <a:off x="7236000" y="530225"/>
            <a:ext cx="3816000" cy="11430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610375" y="2101425"/>
            <a:ext cx="16285500" cy="5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Developed an </a:t>
            </a:r>
            <a:r>
              <a:rPr lang="en-US" sz="3500" b="1">
                <a:solidFill>
                  <a:schemeClr val="dk1"/>
                </a:solidFill>
              </a:rPr>
              <a:t>automated system</a:t>
            </a:r>
            <a:r>
              <a:rPr lang="en-US" sz="3500">
                <a:solidFill>
                  <a:schemeClr val="dk1"/>
                </a:solidFill>
              </a:rPr>
              <a:t> for detecting traffic signal violations and generating e-challans.</a:t>
            </a:r>
            <a:endParaRPr sz="3500">
              <a:solidFill>
                <a:schemeClr val="dk1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 b="1">
                <a:solidFill>
                  <a:schemeClr val="dk1"/>
                </a:solidFill>
              </a:rPr>
              <a:t>Enhanced traffic law enforcement</a:t>
            </a:r>
            <a:r>
              <a:rPr lang="en-US" sz="3500">
                <a:solidFill>
                  <a:schemeClr val="dk1"/>
                </a:solidFill>
              </a:rPr>
              <a:t> and </a:t>
            </a:r>
            <a:r>
              <a:rPr lang="en-US" sz="3500" b="1">
                <a:solidFill>
                  <a:schemeClr val="dk1"/>
                </a:solidFill>
              </a:rPr>
              <a:t>improved road safety</a:t>
            </a:r>
            <a:r>
              <a:rPr lang="en-US" sz="3500">
                <a:solidFill>
                  <a:schemeClr val="dk1"/>
                </a:solidFill>
              </a:rPr>
              <a:t> through AI and video analysis.</a:t>
            </a:r>
            <a:endParaRPr sz="3500">
              <a:solidFill>
                <a:schemeClr val="dk1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Successfully </a:t>
            </a:r>
            <a:r>
              <a:rPr lang="en-US" sz="3500" b="1">
                <a:solidFill>
                  <a:schemeClr val="dk1"/>
                </a:solidFill>
              </a:rPr>
              <a:t>reduced traffic violations</a:t>
            </a:r>
            <a:r>
              <a:rPr lang="en-US" sz="3500">
                <a:solidFill>
                  <a:schemeClr val="dk1"/>
                </a:solidFill>
              </a:rPr>
              <a:t> and provided </a:t>
            </a:r>
            <a:r>
              <a:rPr lang="en-US" sz="3500" b="1">
                <a:solidFill>
                  <a:schemeClr val="dk1"/>
                </a:solidFill>
              </a:rPr>
              <a:t>valuable insights</a:t>
            </a:r>
            <a:r>
              <a:rPr lang="en-US" sz="3500">
                <a:solidFill>
                  <a:schemeClr val="dk1"/>
                </a:solidFill>
              </a:rPr>
              <a:t> for traffic management.</a:t>
            </a:r>
            <a:endParaRPr sz="3500">
              <a:solidFill>
                <a:schemeClr val="dk1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 b="1">
                <a:solidFill>
                  <a:schemeClr val="dk1"/>
                </a:solidFill>
              </a:rPr>
              <a:t>Future work:</a:t>
            </a:r>
            <a:r>
              <a:rPr lang="en-US" sz="3500">
                <a:solidFill>
                  <a:schemeClr val="dk1"/>
                </a:solidFill>
              </a:rPr>
              <a:t> Expand coverage, integrate more data sources, and refine AI techniques.</a:t>
            </a:r>
            <a:endParaRPr sz="3500">
              <a:solidFill>
                <a:schemeClr val="dk1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 b="1">
                <a:solidFill>
                  <a:schemeClr val="dk1"/>
                </a:solidFill>
              </a:rPr>
              <a:t>Acknowledgements:</a:t>
            </a:r>
            <a:r>
              <a:rPr lang="en-US" sz="3500">
                <a:solidFill>
                  <a:schemeClr val="dk1"/>
                </a:solidFill>
              </a:rPr>
              <a:t> Thanks to SCET, Surat Police Commissioner’s office, faculty mentors, and project team.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/>
        </p:nvSpPr>
        <p:spPr>
          <a:xfrm>
            <a:off x="4554977" y="3748035"/>
            <a:ext cx="11627400" cy="2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95"/>
              <a:buFont typeface="Arial"/>
              <a:buNone/>
            </a:pPr>
            <a:r>
              <a:rPr lang="en-US" sz="14695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695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4"/>
          <p:cNvSpPr txBox="1"/>
          <p:nvPr/>
        </p:nvSpPr>
        <p:spPr>
          <a:xfrm>
            <a:off x="5033857" y="6762653"/>
            <a:ext cx="106698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15"/>
              <a:buFont typeface="Arial"/>
              <a:buNone/>
            </a:pPr>
            <a:r>
              <a:rPr lang="en-US" sz="4215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 Group 10d1</a:t>
            </a:r>
            <a:endParaRPr sz="4215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357" name="Google Shape;357;p1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358" name="Google Shape;358;p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9" name="Google Shape;359;p14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360" name="Google Shape;360;p1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361" name="Google Shape;361;p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2" name="Google Shape;362;p14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363" name="Google Shape;363;p1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364" name="Google Shape;364;p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5" name="Google Shape;365;p1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1791335" y="2896235"/>
            <a:ext cx="14705330" cy="3085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8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uses advanced technologies to detect traffic signal violations and automatically generate e-challans. By employing computer vision and machine learning, the system monitors intersections in real-time, identifies violations, and issues fines directly to offenders. 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08" name="Google Shape;108;p2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" name="Google Shape;112;p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14" name="Google Shape;114;p2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2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"/>
          <p:cNvSpPr/>
          <p:nvPr/>
        </p:nvSpPr>
        <p:spPr>
          <a:xfrm>
            <a:off x="7038600" y="971625"/>
            <a:ext cx="4210800" cy="11430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2553980" y="723900"/>
            <a:ext cx="131799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US" sz="85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US" sz="8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???</a:t>
            </a:r>
            <a:endParaRPr sz="8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3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3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9" name="Google Shape;129;p3"/>
          <p:cNvSpPr/>
          <p:nvPr/>
        </p:nvSpPr>
        <p:spPr>
          <a:xfrm>
            <a:off x="1210475" y="2565850"/>
            <a:ext cx="15867029" cy="1769908"/>
          </a:xfrm>
          <a:custGeom>
            <a:avLst/>
            <a:gdLst/>
            <a:ahLst/>
            <a:cxnLst/>
            <a:rect l="l" t="t" r="r" b="b"/>
            <a:pathLst>
              <a:path w="1939142" h="1164413" extrusionOk="0">
                <a:moveTo>
                  <a:pt x="53627" y="0"/>
                </a:moveTo>
                <a:lnTo>
                  <a:pt x="1885515" y="0"/>
                </a:lnTo>
                <a:cubicBezTo>
                  <a:pt x="1915133" y="0"/>
                  <a:pt x="1939142" y="24010"/>
                  <a:pt x="1939142" y="53627"/>
                </a:cubicBezTo>
                <a:lnTo>
                  <a:pt x="1939142" y="1110786"/>
                </a:lnTo>
                <a:cubicBezTo>
                  <a:pt x="1939142" y="1140403"/>
                  <a:pt x="1915133" y="1164413"/>
                  <a:pt x="1885515" y="1164413"/>
                </a:cubicBezTo>
                <a:lnTo>
                  <a:pt x="53627" y="1164413"/>
                </a:lnTo>
                <a:cubicBezTo>
                  <a:pt x="39404" y="1164413"/>
                  <a:pt x="25764" y="1158763"/>
                  <a:pt x="15707" y="1148706"/>
                </a:cubicBezTo>
                <a:cubicBezTo>
                  <a:pt x="5650" y="1138649"/>
                  <a:pt x="0" y="1125009"/>
                  <a:pt x="0" y="1110786"/>
                </a:cubicBezTo>
                <a:lnTo>
                  <a:pt x="0" y="53627"/>
                </a:lnTo>
                <a:cubicBezTo>
                  <a:pt x="0" y="39404"/>
                  <a:pt x="5650" y="25764"/>
                  <a:pt x="15707" y="15707"/>
                </a:cubicBezTo>
                <a:cubicBezTo>
                  <a:pt x="25764" y="5650"/>
                  <a:pt x="39404" y="0"/>
                  <a:pt x="53627" y="0"/>
                </a:cubicBezTo>
                <a:close/>
              </a:path>
            </a:pathLst>
          </a:custGeom>
          <a:solidFill>
            <a:srgbClr val="E9C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Road Safety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Real-time detection and penalization of violators reduce accidents and encourage adherence to traffic signals.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210475" y="4652050"/>
            <a:ext cx="15867029" cy="1769908"/>
          </a:xfrm>
          <a:custGeom>
            <a:avLst/>
            <a:gdLst/>
            <a:ahLst/>
            <a:cxnLst/>
            <a:rect l="l" t="t" r="r" b="b"/>
            <a:pathLst>
              <a:path w="1939142" h="1164413" extrusionOk="0">
                <a:moveTo>
                  <a:pt x="53627" y="0"/>
                </a:moveTo>
                <a:lnTo>
                  <a:pt x="1885515" y="0"/>
                </a:lnTo>
                <a:cubicBezTo>
                  <a:pt x="1915133" y="0"/>
                  <a:pt x="1939142" y="24010"/>
                  <a:pt x="1939142" y="53627"/>
                </a:cubicBezTo>
                <a:lnTo>
                  <a:pt x="1939142" y="1110786"/>
                </a:lnTo>
                <a:cubicBezTo>
                  <a:pt x="1939142" y="1140403"/>
                  <a:pt x="1915133" y="1164413"/>
                  <a:pt x="1885515" y="1164413"/>
                </a:cubicBezTo>
                <a:lnTo>
                  <a:pt x="53627" y="1164413"/>
                </a:lnTo>
                <a:cubicBezTo>
                  <a:pt x="39404" y="1164413"/>
                  <a:pt x="25764" y="1158763"/>
                  <a:pt x="15707" y="1148706"/>
                </a:cubicBezTo>
                <a:cubicBezTo>
                  <a:pt x="5650" y="1138649"/>
                  <a:pt x="0" y="1125009"/>
                  <a:pt x="0" y="1110786"/>
                </a:cubicBezTo>
                <a:lnTo>
                  <a:pt x="0" y="53627"/>
                </a:lnTo>
                <a:cubicBezTo>
                  <a:pt x="0" y="39404"/>
                  <a:pt x="5650" y="25764"/>
                  <a:pt x="15707" y="15707"/>
                </a:cubicBezTo>
                <a:cubicBezTo>
                  <a:pt x="25764" y="5650"/>
                  <a:pt x="39404" y="0"/>
                  <a:pt x="53627" y="0"/>
                </a:cubicBezTo>
                <a:close/>
              </a:path>
            </a:pathLst>
          </a:custGeom>
          <a:solidFill>
            <a:srgbClr val="E9C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Automated systems reduce the need for manual monitoring and intervention, saving time and resources.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210475" y="6738250"/>
            <a:ext cx="15867029" cy="1769908"/>
          </a:xfrm>
          <a:custGeom>
            <a:avLst/>
            <a:gdLst/>
            <a:ahLst/>
            <a:cxnLst/>
            <a:rect l="l" t="t" r="r" b="b"/>
            <a:pathLst>
              <a:path w="1939142" h="1164413" extrusionOk="0">
                <a:moveTo>
                  <a:pt x="53627" y="0"/>
                </a:moveTo>
                <a:lnTo>
                  <a:pt x="1885515" y="0"/>
                </a:lnTo>
                <a:cubicBezTo>
                  <a:pt x="1915133" y="0"/>
                  <a:pt x="1939142" y="24010"/>
                  <a:pt x="1939142" y="53627"/>
                </a:cubicBezTo>
                <a:lnTo>
                  <a:pt x="1939142" y="1110786"/>
                </a:lnTo>
                <a:cubicBezTo>
                  <a:pt x="1939142" y="1140403"/>
                  <a:pt x="1915133" y="1164413"/>
                  <a:pt x="1885515" y="1164413"/>
                </a:cubicBezTo>
                <a:lnTo>
                  <a:pt x="53627" y="1164413"/>
                </a:lnTo>
                <a:cubicBezTo>
                  <a:pt x="39404" y="1164413"/>
                  <a:pt x="25764" y="1158763"/>
                  <a:pt x="15707" y="1148706"/>
                </a:cubicBezTo>
                <a:cubicBezTo>
                  <a:pt x="5650" y="1138649"/>
                  <a:pt x="0" y="1125009"/>
                  <a:pt x="0" y="1110786"/>
                </a:cubicBezTo>
                <a:lnTo>
                  <a:pt x="0" y="53627"/>
                </a:lnTo>
                <a:cubicBezTo>
                  <a:pt x="0" y="39404"/>
                  <a:pt x="5650" y="25764"/>
                  <a:pt x="15707" y="15707"/>
                </a:cubicBezTo>
                <a:cubicBezTo>
                  <a:pt x="25764" y="5650"/>
                  <a:pt x="39404" y="0"/>
                  <a:pt x="53627" y="0"/>
                </a:cubicBezTo>
                <a:close/>
              </a:path>
            </a:pathLst>
          </a:custGeom>
          <a:solidFill>
            <a:srgbClr val="E9C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Generation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Efficient fine collection supports municipal budgets and can fund further improvements in traffic infrastructure.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3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39" name="Google Shape;139;p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Google Shape;142;p4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4" name="Google Shape;144;p4"/>
          <p:cNvGrpSpPr/>
          <p:nvPr/>
        </p:nvGrpSpPr>
        <p:grpSpPr>
          <a:xfrm>
            <a:off x="4191286" y="2958085"/>
            <a:ext cx="9723733" cy="5330136"/>
            <a:chOff x="4218625" y="-6"/>
            <a:chExt cx="12964977" cy="6562591"/>
          </a:xfrm>
        </p:grpSpPr>
        <p:sp>
          <p:nvSpPr>
            <p:cNvPr id="145" name="Google Shape;145;p4"/>
            <p:cNvSpPr/>
            <p:nvPr/>
          </p:nvSpPr>
          <p:spPr>
            <a:xfrm>
              <a:off x="4218625" y="-6"/>
              <a:ext cx="969057" cy="1031695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4412888" y="153181"/>
              <a:ext cx="5805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34"/>
                <a:buFont typeface="Arial"/>
                <a:buNone/>
              </a:pPr>
              <a:r>
                <a:rPr lang="en-US" sz="3534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53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4460902" y="76585"/>
              <a:ext cx="12722700" cy="6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914400" marR="0" lvl="0" indent="0" algn="just" rtl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Collection</a:t>
              </a:r>
              <a:endPara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0" indent="0" algn="just" rtl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>
                  <a:solidFill>
                    <a:schemeClr val="dk1"/>
                  </a:solidFill>
                </a:rPr>
                <a:t>Object Detection</a:t>
              </a:r>
              <a:endPara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457200" algn="just" rtl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>
                  <a:solidFill>
                    <a:schemeClr val="dk1"/>
                  </a:solidFill>
                </a:rPr>
                <a:t>Signal Violation Detection</a:t>
              </a:r>
              <a:endPara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lvl="0" indent="457200" algn="just" rtl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lang="en-US" sz="3700">
                  <a:solidFill>
                    <a:schemeClr val="dk1"/>
                  </a:solidFill>
                </a:rPr>
                <a:t>Number Plate Detection</a:t>
              </a:r>
              <a:endParaRPr sz="3700">
                <a:solidFill>
                  <a:schemeClr val="dk1"/>
                </a:solidFill>
              </a:endParaRPr>
            </a:p>
            <a:p>
              <a:pPr marL="914400" marR="0" lvl="0" indent="0" algn="just" rtl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/>
                <a:t>E-challan Generation</a:t>
              </a:r>
              <a:endPara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0" indent="0" algn="just" rtl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endPara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4"/>
          <p:cNvSpPr/>
          <p:nvPr/>
        </p:nvSpPr>
        <p:spPr>
          <a:xfrm>
            <a:off x="4191291" y="3855184"/>
            <a:ext cx="727456" cy="774192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9C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4191291" y="4755034"/>
            <a:ext cx="727456" cy="774192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9C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4191291" y="5654884"/>
            <a:ext cx="727456" cy="774192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9C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4191291" y="6554734"/>
            <a:ext cx="727456" cy="774192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9C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4337364" y="3970175"/>
            <a:ext cx="4353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34"/>
              <a:buFont typeface="Arial"/>
              <a:buNone/>
            </a:pPr>
            <a:r>
              <a:rPr lang="en-US" sz="353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53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337364" y="4870025"/>
            <a:ext cx="4353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34"/>
              <a:buFont typeface="Arial"/>
              <a:buNone/>
            </a:pPr>
            <a:r>
              <a:rPr lang="en-US" sz="353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53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4337364" y="5769875"/>
            <a:ext cx="4353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34"/>
              <a:buFont typeface="Arial"/>
              <a:buNone/>
            </a:pPr>
            <a:r>
              <a:rPr lang="en-US" sz="353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53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4337364" y="6669725"/>
            <a:ext cx="4353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34"/>
              <a:buFont typeface="Arial"/>
              <a:buNone/>
            </a:pPr>
            <a:r>
              <a:rPr lang="en-US" sz="353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53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918750" y="702850"/>
            <a:ext cx="6355500" cy="13632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/>
          </a:p>
        </p:txBody>
      </p:sp>
      <p:sp>
        <p:nvSpPr>
          <p:cNvPr id="157" name="Google Shape;157;p4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58" name="Google Shape;158;p4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4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5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" name="Google Shape;168;p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5"/>
          <p:cNvSpPr txBox="1"/>
          <p:nvPr/>
        </p:nvSpPr>
        <p:spPr>
          <a:xfrm>
            <a:off x="821700" y="2533963"/>
            <a:ext cx="10335900" cy="57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76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 and configure video cameras at the selected intersections.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76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Capture traffic footage as per the specified times and locations.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76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Preprocess the collected video data by extracting frames and cleaning the data to remove noise.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76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Annotate the data to mark instances of traffic signal violations for training purposes.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1" name="Google Shape;171;p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72" name="Google Shape;172;p5"/>
          <p:cNvCxnSpPr/>
          <p:nvPr/>
        </p:nvCxnSpPr>
        <p:spPr>
          <a:xfrm>
            <a:off x="-253986" y="941589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5"/>
          <p:cNvCxnSpPr/>
          <p:nvPr/>
        </p:nvCxnSpPr>
        <p:spPr>
          <a:xfrm>
            <a:off x="11436782" y="941589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5"/>
          <p:cNvSpPr/>
          <p:nvPr/>
        </p:nvSpPr>
        <p:spPr>
          <a:xfrm>
            <a:off x="3297750" y="783675"/>
            <a:ext cx="11692500" cy="11430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1: DATA COLLECTION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1925" y="2796500"/>
            <a:ext cx="5991950" cy="5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6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81" name="Google Shape;181;p6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82" name="Google Shape;182;p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" name="Google Shape;184;p6"/>
            <p:cNvSpPr txBox="1"/>
            <p:nvPr/>
          </p:nvSpPr>
          <p:spPr>
            <a:xfrm>
              <a:off x="0" y="437582"/>
              <a:ext cx="2083500" cy="1601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6" name="Google Shape;186;p6"/>
          <p:cNvSpPr txBox="1"/>
          <p:nvPr/>
        </p:nvSpPr>
        <p:spPr>
          <a:xfrm>
            <a:off x="752026" y="2628925"/>
            <a:ext cx="9871200" cy="57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algorithms to detect vehicles in the video footage.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the accuracy of the detection system using annotated data.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88" name="Google Shape;188;p6"/>
          <p:cNvCxnSpPr/>
          <p:nvPr/>
        </p:nvCxnSpPr>
        <p:spPr>
          <a:xfrm>
            <a:off x="-253986" y="932244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6"/>
          <p:cNvCxnSpPr/>
          <p:nvPr/>
        </p:nvCxnSpPr>
        <p:spPr>
          <a:xfrm>
            <a:off x="11436782" y="932244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0" name="Google Shape;190;p6" descr="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5945" y="2818757"/>
            <a:ext cx="6824980" cy="46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/>
          <p:nvPr/>
        </p:nvSpPr>
        <p:spPr>
          <a:xfrm>
            <a:off x="3045900" y="830150"/>
            <a:ext cx="12196200" cy="11430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2: Object Detection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30492df7a66_0_19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97" name="Google Shape;197;g30492df7a66_0_19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98" name="Google Shape;198;g30492df7a66_0_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30492df7a66_0_19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" name="Google Shape;200;g30492df7a66_0_1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/>
                <a:t>6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g30492df7a66_0_1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2" name="Google Shape;202;g30492df7a66_0_19"/>
          <p:cNvSpPr txBox="1"/>
          <p:nvPr/>
        </p:nvSpPr>
        <p:spPr>
          <a:xfrm>
            <a:off x="752026" y="2628925"/>
            <a:ext cx="9871200" cy="57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machine learning or deep learning models to identify signal violations such as signal jumping.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0492df7a66_0_19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04" name="Google Shape;204;g30492df7a66_0_19"/>
          <p:cNvCxnSpPr/>
          <p:nvPr/>
        </p:nvCxnSpPr>
        <p:spPr>
          <a:xfrm>
            <a:off x="-253986" y="932244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g30492df7a66_0_19"/>
          <p:cNvCxnSpPr/>
          <p:nvPr/>
        </p:nvCxnSpPr>
        <p:spPr>
          <a:xfrm>
            <a:off x="11436782" y="9322442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g30492df7a66_0_19"/>
          <p:cNvSpPr/>
          <p:nvPr/>
        </p:nvSpPr>
        <p:spPr>
          <a:xfrm>
            <a:off x="3045900" y="830150"/>
            <a:ext cx="12196200" cy="11430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3: Signal Violation Detection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g30492df7a66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7688" y="3370325"/>
            <a:ext cx="7037462" cy="449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7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213" name="Google Shape;213;p7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14" name="Google Shape;214;p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" name="Google Shape;216;p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/>
                <a:t>7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7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8" name="Google Shape;218;p7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19" name="Google Shape;219;p7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7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7"/>
          <p:cNvSpPr/>
          <p:nvPr/>
        </p:nvSpPr>
        <p:spPr>
          <a:xfrm>
            <a:off x="2455575" y="294325"/>
            <a:ext cx="12207900" cy="17445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4: 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Plate Detection and Tracking</a:t>
            </a:r>
            <a:endParaRPr sz="6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7" descr="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8222" y="2201435"/>
            <a:ext cx="13262610" cy="7901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8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228" name="Google Shape;228;p8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" name="Google Shape;231;p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75"/>
                <a:buFont typeface="Arial"/>
                <a:buNone/>
              </a:pPr>
              <a:r>
                <a:rPr lang="en-US" sz="5575"/>
                <a:t>8</a:t>
              </a:r>
              <a:endParaRPr sz="5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8"/>
          <p:cNvSpPr txBox="1"/>
          <p:nvPr/>
        </p:nvSpPr>
        <p:spPr>
          <a:xfrm>
            <a:off x="635850" y="2533963"/>
            <a:ext cx="10312500" cy="57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module starts by detecting traffic signal violations, then uses License Plate Recognition (LPR) technology to identify the number plates of the offending vehicles. 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machine learning algorithms Identifies and reads number plates from images.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optical character recognition (OCR) are employed to accurately read the number plates.</a:t>
            </a: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4" name="Google Shape;234;p8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35" name="Google Shape;235;p8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8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w="114300" cap="flat" cmpd="sng">
            <a:solidFill>
              <a:srgbClr val="9FC3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8"/>
          <p:cNvSpPr/>
          <p:nvPr/>
        </p:nvSpPr>
        <p:spPr>
          <a:xfrm>
            <a:off x="2455575" y="294325"/>
            <a:ext cx="12207900" cy="1744500"/>
          </a:xfrm>
          <a:prstGeom prst="roundRect">
            <a:avLst>
              <a:gd name="adj" fmla="val 16667"/>
            </a:avLst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4: </a:t>
            </a:r>
            <a:endParaRPr sz="5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Plate Detection and Tracking</a:t>
            </a:r>
            <a:endParaRPr sz="6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4">
            <a:alphaModFix/>
          </a:blip>
          <a:srcRect l="20814" r="6230"/>
          <a:stretch/>
        </p:blipFill>
        <p:spPr>
          <a:xfrm>
            <a:off x="11622200" y="2758650"/>
            <a:ext cx="5799575" cy="4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Custom</PresentationFormat>
  <Paragraphs>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tirth asodariya</dc:creator>
  <cp:lastModifiedBy>tirth asodariya</cp:lastModifiedBy>
  <cp:revision>1</cp:revision>
  <dcterms:created xsi:type="dcterms:W3CDTF">2024-07-19T11:35:00Z</dcterms:created>
  <dcterms:modified xsi:type="dcterms:W3CDTF">2024-09-25T05:42:30Z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9F5D30849A1043D9A0CB26BA3E5B9FC4_12</vt:lpwstr>
  </property>
  <property fmtid="{D5CDD505-2E9C-101B-9397-08002B2CF9AE}" pid="3" name="KSOProductBuildVer">
    <vt:lpwstr>1033-12.2.0.13472</vt:lpwstr>
  </property>
</Properties>
</file>