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6" r:id="rId8"/>
    <p:sldId id="277" r:id="rId9"/>
    <p:sldId id="278" r:id="rId10"/>
    <p:sldId id="279" r:id="rId11"/>
    <p:sldId id="280"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75" d="100"/>
          <a:sy n="75" d="100"/>
        </p:scale>
        <p:origin x="974" y="293"/>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559293"/>
            <a:ext cx="7096933" cy="1597981"/>
          </a:xfrm>
        </p:spPr>
        <p:txBody>
          <a:bodyPr/>
          <a:lstStyle/>
          <a:p>
            <a:r>
              <a:rPr lang="en-US" dirty="0"/>
              <a:t>EDA Project</a:t>
            </a:r>
            <a:br>
              <a:rPr lang="en-US" dirty="0"/>
            </a:br>
            <a:r>
              <a:rPr lang="en-US" dirty="0"/>
              <a:t>INT - 353</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494624"/>
            <a:ext cx="9500507" cy="1914089"/>
          </a:xfrm>
        </p:spPr>
        <p:txBody>
          <a:bodyPr/>
          <a:lstStyle/>
          <a:p>
            <a:r>
              <a:rPr lang="en-US" dirty="0"/>
              <a:t>By</a:t>
            </a:r>
          </a:p>
          <a:p>
            <a:r>
              <a:rPr lang="en-US" dirty="0"/>
              <a:t>Aryan Jain</a:t>
            </a:r>
          </a:p>
          <a:p>
            <a:r>
              <a:rPr lang="en-US" dirty="0"/>
              <a:t>12019711</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Dataset and about domain</a:t>
            </a:r>
          </a:p>
          <a:p>
            <a:r>
              <a:rPr lang="en-US" dirty="0"/>
              <a:t>Data Cleaning and Handling</a:t>
            </a:r>
          </a:p>
          <a:p>
            <a:r>
              <a:rPr lang="en-US" dirty="0"/>
              <a:t>Insights</a:t>
            </a:r>
          </a:p>
          <a:p>
            <a:r>
              <a:rPr lang="en-US" dirty="0"/>
              <a:t>Summary</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We have to choose any dataset according to our choice and take out various insights from the dataset after performing various tasks like data cleaning and handling, univariate analysis, bivariate analysis and multivariate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F5C6-1F04-3C12-94AE-81EA7AE79E51}"/>
              </a:ext>
            </a:extLst>
          </p:cNvPr>
          <p:cNvSpPr>
            <a:spLocks noGrp="1"/>
          </p:cNvSpPr>
          <p:nvPr>
            <p:ph type="title"/>
          </p:nvPr>
        </p:nvSpPr>
        <p:spPr/>
        <p:txBody>
          <a:bodyPr/>
          <a:lstStyle/>
          <a:p>
            <a:r>
              <a:rPr lang="en-IN" dirty="0"/>
              <a:t>Dataset and about Domain</a:t>
            </a:r>
          </a:p>
        </p:txBody>
      </p:sp>
      <p:sp>
        <p:nvSpPr>
          <p:cNvPr id="3" name="Text Placeholder 2">
            <a:extLst>
              <a:ext uri="{FF2B5EF4-FFF2-40B4-BE49-F238E27FC236}">
                <a16:creationId xmlns:a16="http://schemas.microsoft.com/office/drawing/2014/main" id="{456C8959-5D7C-63D2-2305-A1EC95C5EC8C}"/>
              </a:ext>
            </a:extLst>
          </p:cNvPr>
          <p:cNvSpPr>
            <a:spLocks noGrp="1"/>
          </p:cNvSpPr>
          <p:nvPr>
            <p:ph type="body" idx="1"/>
          </p:nvPr>
        </p:nvSpPr>
        <p:spPr>
          <a:xfrm>
            <a:off x="97654" y="2281561"/>
            <a:ext cx="10849021" cy="3808089"/>
          </a:xfrm>
        </p:spPr>
        <p:txBody>
          <a:bodyPr/>
          <a:lstStyle/>
          <a:p>
            <a:r>
              <a:rPr lang="en-US" dirty="0"/>
              <a:t>I choose Stack Overflow Annual Developer Survey Dataset 2022</a:t>
            </a:r>
          </a:p>
          <a:p>
            <a:pPr algn="ctr"/>
            <a:r>
              <a:rPr lang="en-US" sz="3200" b="1" dirty="0"/>
              <a:t>Domain of the Dataset</a:t>
            </a:r>
          </a:p>
          <a:p>
            <a:r>
              <a:rPr lang="en-US" b="1" u="sng" dirty="0"/>
              <a:t>Stack Overflow </a:t>
            </a:r>
            <a:r>
              <a:rPr lang="en-US" b="1" dirty="0"/>
              <a:t>:-</a:t>
            </a:r>
            <a:r>
              <a:rPr lang="en-US" b="1" u="sng" dirty="0"/>
              <a:t> </a:t>
            </a:r>
            <a:r>
              <a:rPr lang="en-US" dirty="0"/>
              <a:t>Stack overflow is the very popular website which connects the developers together and, on this website, different developers/students from different countries post their problems and different developers/students post the answers of the problem and resolve their issues. Basically, it's a question-and-answer website which helps the developers and students a lot. </a:t>
            </a:r>
            <a:endParaRPr lang="en-IN" b="1" u="sng" dirty="0"/>
          </a:p>
        </p:txBody>
      </p:sp>
      <p:sp>
        <p:nvSpPr>
          <p:cNvPr id="6" name="Slide Number Placeholder 5">
            <a:extLst>
              <a:ext uri="{FF2B5EF4-FFF2-40B4-BE49-F238E27FC236}">
                <a16:creationId xmlns:a16="http://schemas.microsoft.com/office/drawing/2014/main" id="{83C6DE0E-F3DD-8211-1D7D-66DF8721306F}"/>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01720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B4AA-D5BD-6532-8C59-5173304E7B8E}"/>
              </a:ext>
            </a:extLst>
          </p:cNvPr>
          <p:cNvSpPr>
            <a:spLocks noGrp="1"/>
          </p:cNvSpPr>
          <p:nvPr>
            <p:ph type="title"/>
          </p:nvPr>
        </p:nvSpPr>
        <p:spPr/>
        <p:txBody>
          <a:bodyPr/>
          <a:lstStyle/>
          <a:p>
            <a:r>
              <a:rPr lang="en-IN" dirty="0"/>
              <a:t>Data Cleaning and Handling</a:t>
            </a:r>
          </a:p>
        </p:txBody>
      </p:sp>
      <p:sp>
        <p:nvSpPr>
          <p:cNvPr id="3" name="Text Placeholder 2">
            <a:extLst>
              <a:ext uri="{FF2B5EF4-FFF2-40B4-BE49-F238E27FC236}">
                <a16:creationId xmlns:a16="http://schemas.microsoft.com/office/drawing/2014/main" id="{F9283449-D956-A65D-8654-4F47B6DCA575}"/>
              </a:ext>
            </a:extLst>
          </p:cNvPr>
          <p:cNvSpPr>
            <a:spLocks noGrp="1"/>
          </p:cNvSpPr>
          <p:nvPr>
            <p:ph type="body" idx="1"/>
          </p:nvPr>
        </p:nvSpPr>
        <p:spPr/>
        <p:txBody>
          <a:bodyPr/>
          <a:lstStyle/>
          <a:p>
            <a:r>
              <a:rPr lang="en-US" dirty="0"/>
              <a:t>Original dataset contains various columns which are of no use so, I not modify my original data but I copy the original dataset into the new dataset because data is very costly so I can not simply remove the columns and make changes in the dataset and other benefit to copy the dataset in the new dataset that If by mistake I loose any information from the new dataset than I can retrieve this information from original dataset. </a:t>
            </a:r>
            <a:endParaRPr lang="en-IN" dirty="0"/>
          </a:p>
        </p:txBody>
      </p:sp>
      <p:sp>
        <p:nvSpPr>
          <p:cNvPr id="6" name="Slide Number Placeholder 5">
            <a:extLst>
              <a:ext uri="{FF2B5EF4-FFF2-40B4-BE49-F238E27FC236}">
                <a16:creationId xmlns:a16="http://schemas.microsoft.com/office/drawing/2014/main" id="{F526D41D-06C1-DB65-890E-C18B9768D027}"/>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83349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Insights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1" y="1778000"/>
            <a:ext cx="10565674" cy="5026660"/>
          </a:xfrm>
        </p:spPr>
        <p:txBody>
          <a:bodyPr vert="horz" lIns="91440" tIns="45720" rIns="91440" bIns="45720" rtlCol="0" anchor="t">
            <a:normAutofit fontScale="92500" lnSpcReduction="20000"/>
          </a:bodyPr>
          <a:lstStyle/>
          <a:p>
            <a:pPr marL="457200" indent="-457200">
              <a:buFont typeface="Arial" panose="020B0604020202020204" pitchFamily="34" charset="0"/>
              <a:buChar char="•"/>
            </a:pPr>
            <a:r>
              <a:rPr lang="en-US" dirty="0"/>
              <a:t>Common types of survey questions</a:t>
            </a:r>
          </a:p>
          <a:p>
            <a:pPr marL="457200" indent="-457200">
              <a:buFont typeface="Arial" panose="020B0604020202020204" pitchFamily="34" charset="0"/>
              <a:buChar char="•"/>
            </a:pPr>
            <a:r>
              <a:rPr lang="en-US" dirty="0"/>
              <a:t>Survey length</a:t>
            </a:r>
          </a:p>
          <a:p>
            <a:pPr marL="457200" indent="-457200">
              <a:buFont typeface="Arial" panose="020B0604020202020204" pitchFamily="34" charset="0"/>
              <a:buChar char="•"/>
            </a:pPr>
            <a:r>
              <a:rPr lang="en-US" dirty="0"/>
              <a:t>Survey ease</a:t>
            </a:r>
          </a:p>
          <a:p>
            <a:pPr marL="457200" indent="-457200">
              <a:buFont typeface="Arial" panose="020B0604020202020204" pitchFamily="34" charset="0"/>
              <a:buChar char="•"/>
            </a:pPr>
            <a:r>
              <a:rPr lang="en-US" dirty="0"/>
              <a:t>Average time to answer and search questions</a:t>
            </a:r>
          </a:p>
          <a:p>
            <a:pPr marL="457200" indent="-457200">
              <a:buFont typeface="Arial" panose="020B0604020202020204" pitchFamily="34" charset="0"/>
              <a:buChar char="•"/>
            </a:pPr>
            <a:r>
              <a:rPr lang="en-US" dirty="0"/>
              <a:t>Average work experience according to the level of the knowledge in every type of field </a:t>
            </a:r>
          </a:p>
          <a:p>
            <a:pPr marL="457200" indent="-457200">
              <a:buFont typeface="Arial" panose="020B0604020202020204" pitchFamily="34" charset="0"/>
              <a:buChar char="•"/>
            </a:pPr>
            <a:r>
              <a:rPr lang="en-US" dirty="0"/>
              <a:t>Number of people wants to become professional developers</a:t>
            </a:r>
          </a:p>
          <a:p>
            <a:pPr marL="457200" indent="-457200">
              <a:buFont typeface="Arial" panose="020B0604020202020204" pitchFamily="34" charset="0"/>
              <a:buChar char="•"/>
            </a:pPr>
            <a:r>
              <a:rPr lang="en-US" dirty="0"/>
              <a:t>Level of Education based on their ages and gender</a:t>
            </a:r>
          </a:p>
          <a:p>
            <a:pPr marL="457200" indent="-457200">
              <a:buFont typeface="Arial" panose="020B0604020202020204" pitchFamily="34" charset="0"/>
              <a:buChar char="•"/>
            </a:pPr>
            <a:r>
              <a:rPr lang="en-US" dirty="0"/>
              <a:t>Number of people use stack overflow</a:t>
            </a:r>
          </a:p>
          <a:p>
            <a:pPr marL="457200" indent="-457200">
              <a:buFont typeface="Arial" panose="020B0604020202020204" pitchFamily="34" charset="0"/>
              <a:buChar char="•"/>
            </a:pPr>
            <a:r>
              <a:rPr lang="en-US" dirty="0"/>
              <a:t>People use stack overflow regularly</a:t>
            </a:r>
          </a:p>
          <a:p>
            <a:pPr marL="457200" indent="-457200">
              <a:buFont typeface="Arial" panose="020B0604020202020204" pitchFamily="34" charset="0"/>
              <a:buChar char="•"/>
            </a:pPr>
            <a:r>
              <a:rPr lang="en-US" dirty="0"/>
              <a:t>Coding language mostly used</a:t>
            </a:r>
          </a:p>
          <a:p>
            <a:pPr marL="457200" indent="-457200">
              <a:buFont typeface="Arial" panose="020B0604020202020204" pitchFamily="34" charset="0"/>
              <a:buChar char="•"/>
            </a:pPr>
            <a:r>
              <a:rPr lang="en-US" dirty="0"/>
              <a:t>Popular coding language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51157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84480"/>
            <a:ext cx="9779182" cy="5099802"/>
          </a:xfrm>
        </p:spPr>
        <p:txBody>
          <a:bodyPr vert="horz" lIns="91440" tIns="45720" rIns="91440" bIns="45720" rtlCol="0" anchor="t">
            <a:normAutofit fontScale="92500" lnSpcReduction="20000"/>
          </a:bodyPr>
          <a:lstStyle/>
          <a:p>
            <a:pPr marL="457200" indent="-457200">
              <a:buFont typeface="Arial" panose="020B0604020202020204" pitchFamily="34" charset="0"/>
              <a:buChar char="•"/>
            </a:pPr>
            <a:r>
              <a:rPr lang="en-US" dirty="0"/>
              <a:t>People belongs to different education level</a:t>
            </a:r>
          </a:p>
          <a:p>
            <a:pPr marL="457200" indent="-457200">
              <a:buFont typeface="Arial" panose="020B0604020202020204" pitchFamily="34" charset="0"/>
              <a:buChar char="•"/>
            </a:pPr>
            <a:r>
              <a:rPr lang="en-US" dirty="0"/>
              <a:t>People who learn online</a:t>
            </a:r>
          </a:p>
          <a:p>
            <a:pPr marL="457200" indent="-457200">
              <a:buFont typeface="Arial" panose="020B0604020202020204" pitchFamily="34" charset="0"/>
              <a:buChar char="•"/>
            </a:pPr>
            <a:r>
              <a:rPr lang="en-US" dirty="0"/>
              <a:t>Finding best developer</a:t>
            </a:r>
          </a:p>
          <a:p>
            <a:pPr marL="457200" indent="-457200">
              <a:buFont typeface="Arial" panose="020B0604020202020204" pitchFamily="34" charset="0"/>
              <a:buChar char="•"/>
            </a:pPr>
            <a:r>
              <a:rPr lang="en-US" dirty="0"/>
              <a:t>Database use</a:t>
            </a:r>
          </a:p>
          <a:p>
            <a:pPr marL="457200" indent="-457200">
              <a:buFont typeface="Arial" panose="020B0604020202020204" pitchFamily="34" charset="0"/>
              <a:buChar char="•"/>
            </a:pPr>
            <a:r>
              <a:rPr lang="en-US" dirty="0"/>
              <a:t>Developers belongs to which country and use which currency</a:t>
            </a:r>
          </a:p>
          <a:p>
            <a:pPr marL="457200" indent="-457200">
              <a:buFont typeface="Arial" panose="020B0604020202020204" pitchFamily="34" charset="0"/>
              <a:buChar char="•"/>
            </a:pPr>
            <a:r>
              <a:rPr lang="en-US" dirty="0"/>
              <a:t>Type of cloud platform, Web framework, other libraries, developer tools, development environment, operating system, communication tools use</a:t>
            </a:r>
          </a:p>
          <a:p>
            <a:pPr marL="457200" indent="-457200">
              <a:buFont typeface="Arial" panose="020B0604020202020204" pitchFamily="34" charset="0"/>
              <a:buChar char="•"/>
            </a:pPr>
            <a:r>
              <a:rPr lang="en-US" dirty="0"/>
              <a:t>Websites frequently visits</a:t>
            </a:r>
          </a:p>
          <a:p>
            <a:pPr marL="457200" indent="-457200">
              <a:buFont typeface="Arial" panose="020B0604020202020204" pitchFamily="34" charset="0"/>
              <a:buChar char="•"/>
            </a:pPr>
            <a:r>
              <a:rPr lang="en-US" dirty="0"/>
              <a:t>People participate in Q&amp;A session</a:t>
            </a:r>
          </a:p>
          <a:p>
            <a:pPr marL="457200" indent="-457200">
              <a:buFont typeface="Arial" panose="020B0604020202020204" pitchFamily="34" charset="0"/>
              <a:buChar char="•"/>
            </a:pPr>
            <a:r>
              <a:rPr lang="en-US" dirty="0"/>
              <a:t>Version control system use</a:t>
            </a:r>
          </a:p>
          <a:p>
            <a:pPr marL="457200" indent="-457200">
              <a:buFont typeface="Arial" panose="020B0604020202020204" pitchFamily="34" charset="0"/>
              <a:buChar char="•"/>
            </a:pPr>
            <a:r>
              <a:rPr lang="en-US" dirty="0"/>
              <a:t>Professional coding experience</a:t>
            </a:r>
          </a:p>
          <a:p>
            <a:pPr marL="457200" indent="-457200">
              <a:buFont typeface="Arial" panose="020B0604020202020204" pitchFamily="34" charset="0"/>
              <a:buChar char="•"/>
            </a:pPr>
            <a:r>
              <a:rPr lang="en-US" dirty="0"/>
              <a:t>How many users buy new tools</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84223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47BC-55F2-7424-8D0C-E4E4D6E9017B}"/>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B1F7CA91-C9C0-D3FB-B227-467321F0FF69}"/>
              </a:ext>
            </a:extLst>
          </p:cNvPr>
          <p:cNvSpPr>
            <a:spLocks noGrp="1"/>
          </p:cNvSpPr>
          <p:nvPr>
            <p:ph idx="1"/>
          </p:nvPr>
        </p:nvSpPr>
        <p:spPr>
          <a:xfrm>
            <a:off x="1167493" y="2017467"/>
            <a:ext cx="9779182" cy="3651813"/>
          </a:xfrm>
        </p:spPr>
        <p:txBody>
          <a:bodyPr/>
          <a:lstStyle/>
          <a:p>
            <a:r>
              <a:rPr lang="en-US" dirty="0"/>
              <a:t>The summary of my whole project is every people learn online code and professional developer have the highest experience in every field and professional developer also knows the many technologies that’s why company prefer professional developers with more experience.</a:t>
            </a:r>
          </a:p>
          <a:p>
            <a:r>
              <a:rPr lang="en-US" dirty="0"/>
              <a:t>One more important thing is that while analyzing your data you must be careful because data is very important, we should look every possibility before removing and replacing the null values. </a:t>
            </a:r>
            <a:endParaRPr lang="en-IN" dirty="0"/>
          </a:p>
        </p:txBody>
      </p:sp>
      <p:sp>
        <p:nvSpPr>
          <p:cNvPr id="6" name="Slide Number Placeholder 5">
            <a:extLst>
              <a:ext uri="{FF2B5EF4-FFF2-40B4-BE49-F238E27FC236}">
                <a16:creationId xmlns:a16="http://schemas.microsoft.com/office/drawing/2014/main" id="{F8E42A5E-A9E5-B6AE-4019-3337185360E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21235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{71FFBB73-319C-4D57-B9C2-4C6540ED5A81}tf45331398_win32</Template>
  <TotalTime>31</TotalTime>
  <Words>443</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EDA Project INT - 353</vt:lpstr>
      <vt:lpstr>Agenda</vt:lpstr>
      <vt:lpstr>Introduction</vt:lpstr>
      <vt:lpstr>Dataset and about Domain</vt:lpstr>
      <vt:lpstr>Data Cleaning and Handling</vt:lpstr>
      <vt:lpstr>Insights</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Project INT - 353</dc:title>
  <dc:creator>Aryan Jain</dc:creator>
  <cp:lastModifiedBy>Aryan Jain</cp:lastModifiedBy>
  <cp:revision>1</cp:revision>
  <dcterms:created xsi:type="dcterms:W3CDTF">2022-11-25T02:53:41Z</dcterms:created>
  <dcterms:modified xsi:type="dcterms:W3CDTF">2022-11-25T03:25:27Z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