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57" r:id="rId4"/>
    <p:sldId id="275" r:id="rId5"/>
    <p:sldId id="277" r:id="rId6"/>
    <p:sldId id="260" r:id="rId7"/>
    <p:sldId id="297" r:id="rId8"/>
    <p:sldId id="304" r:id="rId9"/>
    <p:sldId id="298" r:id="rId10"/>
    <p:sldId id="303" r:id="rId11"/>
    <p:sldId id="300" r:id="rId12"/>
    <p:sldId id="306" r:id="rId13"/>
    <p:sldId id="307" r:id="rId14"/>
    <p:sldId id="308" r:id="rId15"/>
    <p:sldId id="301" r:id="rId16"/>
    <p:sldId id="305" r:id="rId17"/>
  </p:sldIdLst>
  <p:sldSz cx="9144000" cy="5143500" type="screen16x9"/>
  <p:notesSz cx="6858000" cy="9144000"/>
  <p:embeddedFontLst>
    <p:embeddedFont>
      <p:font typeface="Garamond" panose="02020404030301010803" pitchFamily="18" charset="0"/>
      <p:regular r:id="rId19"/>
      <p:bold r:id="rId20"/>
      <p:italic r:id="rId21"/>
    </p:embeddedFont>
    <p:embeddedFont>
      <p:font typeface="Roboto Slab" panose="020B0604020202020204" charset="0"/>
      <p:regular r:id="rId22"/>
      <p:bold r:id="rId23"/>
    </p:embeddedFont>
    <p:embeddedFont>
      <p:font typeface="Source Sans Pro" panose="020B0503030403020204" pitchFamily="3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36" autoAdjust="0"/>
    <p:restoredTop sz="95529" autoAdjust="0"/>
  </p:normalViewPr>
  <p:slideViewPr>
    <p:cSldViewPr snapToGrid="0">
      <p:cViewPr varScale="1">
        <p:scale>
          <a:sx n="96" d="100"/>
          <a:sy n="96" d="100"/>
        </p:scale>
        <p:origin x="8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4"/>
          <p:cNvPicPr preferRelativeResize="0"/>
          <p:nvPr/>
        </p:nvPicPr>
        <p:blipFill rotWithShape="1">
          <a:blip r:embed="rId2"/>
          <a:srcRect l="19" r="19"/>
          <a:stretch>
            <a:fillRect/>
          </a:stretch>
        </p:blipFill>
        <p:spPr>
          <a:xfrm rot="10800000" flipH="1">
            <a:off x="5952" y="0"/>
            <a:ext cx="91406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1215300" y="1723650"/>
            <a:ext cx="67134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5720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600"/>
              <a:buChar char="◎"/>
              <a:defRPr sz="3600" i="1"/>
            </a:lvl1pPr>
            <a:lvl2pPr marL="914400" lvl="1" indent="-4572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○"/>
              <a:defRPr sz="3600" i="1"/>
            </a:lvl2pPr>
            <a:lvl3pPr marL="1371600" lvl="2" indent="-4572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◉"/>
              <a:defRPr sz="3600" i="1"/>
            </a:lvl3pPr>
            <a:lvl4pPr marL="1828800" lvl="3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 i="1"/>
            </a:lvl4pPr>
            <a:lvl5pPr marL="2286000" lvl="4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 i="1"/>
            </a:lvl5pPr>
            <a:lvl6pPr marL="2743200" lvl="5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 i="1"/>
            </a:lvl6pPr>
            <a:lvl7pPr marL="3200400" lvl="6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 i="1"/>
            </a:lvl7pPr>
            <a:lvl8pPr marL="3657600" lvl="7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 i="1"/>
            </a:lvl8pPr>
            <a:lvl9pPr marL="4114800" lvl="8" indent="-457200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 i="1"/>
            </a:lvl9pPr>
          </a:lstStyle>
          <a:p>
            <a:endParaRPr/>
          </a:p>
        </p:txBody>
      </p:sp>
      <p:grpSp>
        <p:nvGrpSpPr>
          <p:cNvPr id="32" name="Google Shape;32;p4"/>
          <p:cNvGrpSpPr/>
          <p:nvPr/>
        </p:nvGrpSpPr>
        <p:grpSpPr>
          <a:xfrm>
            <a:off x="3839646" y="782918"/>
            <a:ext cx="1464573" cy="842707"/>
            <a:chOff x="3593400" y="1729675"/>
            <a:chExt cx="1957200" cy="1123610"/>
          </a:xfrm>
        </p:grpSpPr>
        <p:sp>
          <p:nvSpPr>
            <p:cNvPr id="33" name="Google Shape;33;p4"/>
            <p:cNvSpPr txBox="1"/>
            <p:nvPr/>
          </p:nvSpPr>
          <p:spPr>
            <a:xfrm>
              <a:off x="3593400" y="1729675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6000" b="1">
                  <a:solidFill>
                    <a:schemeClr val="accent1"/>
                  </a:solidFill>
                  <a:latin typeface="Source Sans Pro" panose="020B0503030403020204"/>
                  <a:ea typeface="Source Sans Pro" panose="020B0503030403020204"/>
                  <a:cs typeface="Source Sans Pro" panose="020B0503030403020204"/>
                  <a:sym typeface="Source Sans Pro" panose="020B0503030403020204"/>
                </a:rPr>
                <a:t>“</a:t>
              </a:r>
              <a:endParaRPr sz="6000" b="1">
                <a:solidFill>
                  <a:schemeClr val="accent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w="9525" cap="flat" cmpd="sng">
              <a:solidFill>
                <a:srgbClr val="CFD8DC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w="19050" cap="flat" cmpd="sng">
              <a:solidFill>
                <a:srgbClr val="CFD8D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6" name="Google Shape;36;p4"/>
          <p:cNvCxnSpPr>
            <a:endCxn id="34" idx="1"/>
          </p:cNvCxnSpPr>
          <p:nvPr/>
        </p:nvCxnSpPr>
        <p:spPr>
          <a:xfrm>
            <a:off x="3750511" y="390297"/>
            <a:ext cx="532200" cy="5355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Google Shape;37;p4"/>
          <p:cNvCxnSpPr/>
          <p:nvPr/>
        </p:nvCxnSpPr>
        <p:spPr>
          <a:xfrm rot="10800000">
            <a:off x="4362902" y="436125"/>
            <a:ext cx="209100" cy="369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" name="Google Shape;38;p4"/>
          <p:cNvCxnSpPr/>
          <p:nvPr/>
        </p:nvCxnSpPr>
        <p:spPr>
          <a:xfrm rot="10800000" flipH="1">
            <a:off x="4704510" y="351930"/>
            <a:ext cx="347100" cy="474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" name="Google Shape;39;p4"/>
          <p:cNvSpPr txBox="1">
            <a:spLocks noGrp="1"/>
          </p:cNvSpPr>
          <p:nvPr>
            <p:ph type="sldNum" idx="12"/>
          </p:nvPr>
        </p:nvSpPr>
        <p:spPr>
          <a:xfrm>
            <a:off x="-87" y="4749844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1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2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1"/>
          </p:nvPr>
        </p:nvSpPr>
        <p:spPr>
          <a:xfrm>
            <a:off x="786150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2"/>
          </p:nvPr>
        </p:nvSpPr>
        <p:spPr>
          <a:xfrm>
            <a:off x="3329992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3"/>
          </p:nvPr>
        </p:nvSpPr>
        <p:spPr>
          <a:xfrm>
            <a:off x="5873834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mplete pattern">
  <p:cSld name="BLANK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/>
          <p:nvPr/>
        </p:nvSpPr>
        <p:spPr>
          <a:xfrm>
            <a:off x="-26550" y="-14850"/>
            <a:ext cx="9197100" cy="51732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8"/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 panose="020B0503030403020204"/>
              <a:buChar char="◎"/>
              <a:defRPr sz="3000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 panose="020B0503030403020204"/>
              <a:buChar char="○"/>
              <a:defRPr sz="2400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 panose="020B0503030403020204"/>
              <a:buChar char="◉"/>
              <a:defRPr sz="2400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 panose="020B0503030403020204"/>
              <a:buChar char="●"/>
              <a:defRPr sz="1800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 panose="020B0503030403020204"/>
              <a:buChar char="○"/>
              <a:defRPr sz="1800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 panose="020B0503030403020204"/>
              <a:buChar char="■"/>
              <a:defRPr sz="1800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 panose="020B0503030403020204"/>
              <a:buChar char="●"/>
              <a:defRPr sz="1800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 panose="020B0503030403020204"/>
              <a:buChar char="○"/>
              <a:defRPr sz="1800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 panose="020B0503030403020204"/>
              <a:buChar char="■"/>
              <a:defRPr sz="1800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ryanjais/Chat-On/blob/main/Chat-OnSynopsis.pdf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aryanjais/Chat-On/blob/main/Chat-On%20Final%20Report.pdf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395385" y="88198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u="sng" dirty="0">
                <a:latin typeface="+mj-lt"/>
                <a:ea typeface="Roboto Slab" panose="020B0604020202020204" charset="0"/>
              </a:rPr>
              <a:t>MINI PROJECT II</a:t>
            </a:r>
            <a:br>
              <a:rPr lang="en-US" sz="4800" dirty="0">
                <a:latin typeface="+mj-lt"/>
                <a:ea typeface="Roboto Slab" panose="020B0604020202020204" charset="0"/>
              </a:rPr>
            </a:br>
            <a:r>
              <a:rPr lang="en-US" sz="4800" dirty="0">
                <a:latin typeface="+mj-lt"/>
                <a:ea typeface="Roboto Slab" panose="020B0604020202020204" charset="0"/>
              </a:rPr>
              <a:t>“CHAT-ON”</a:t>
            </a:r>
            <a:endParaRPr sz="4800" dirty="0">
              <a:latin typeface="+mj-lt"/>
              <a:ea typeface="Roboto Slab" panose="020B060402020202020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0" y="3661355"/>
            <a:ext cx="33198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u="sng" dirty="0">
                <a:latin typeface="Garamond" panose="02020404030301010803" pitchFamily="18" charset="0"/>
                <a:ea typeface="Roboto Slab" charset="0"/>
              </a:rPr>
              <a:t>Submitted by</a:t>
            </a:r>
            <a:r>
              <a:rPr lang="en-US" sz="1800" b="1" dirty="0">
                <a:latin typeface="Garamond" panose="02020404030301010803" pitchFamily="18" charset="0"/>
                <a:ea typeface="Roboto Slab" charset="0"/>
              </a:rPr>
              <a:t>-</a:t>
            </a:r>
          </a:p>
          <a:p>
            <a:pPr algn="r"/>
            <a:r>
              <a:rPr lang="en-US" sz="1800" b="1" dirty="0">
                <a:latin typeface="Garamond" panose="02020404030301010803" pitchFamily="18" charset="0"/>
                <a:ea typeface="Roboto Slab" charset="0"/>
              </a:rPr>
              <a:t>Aryan Jaiswal(191500158)</a:t>
            </a:r>
          </a:p>
          <a:p>
            <a:pPr algn="r"/>
            <a:r>
              <a:rPr lang="en-US" sz="1800" b="1" dirty="0" err="1">
                <a:latin typeface="Garamond" panose="02020404030301010803" pitchFamily="18" charset="0"/>
                <a:ea typeface="Roboto Slab" charset="0"/>
              </a:rPr>
              <a:t>Divyam</a:t>
            </a:r>
            <a:r>
              <a:rPr lang="en-US" sz="1800" b="1" dirty="0">
                <a:latin typeface="Garamond" panose="02020404030301010803" pitchFamily="18" charset="0"/>
                <a:ea typeface="Roboto Slab" charset="0"/>
              </a:rPr>
              <a:t> Goel(191500272)</a:t>
            </a:r>
          </a:p>
          <a:p>
            <a:pPr algn="r"/>
            <a:endParaRPr lang="en-IN" sz="1800" b="1" dirty="0">
              <a:latin typeface="Garamond" panose="02020404030301010803" pitchFamily="18" charset="0"/>
              <a:ea typeface="Roboto Slab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1303" y="3661355"/>
            <a:ext cx="28028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Garamond" panose="02020404030301010803" pitchFamily="18" charset="0"/>
                <a:ea typeface="Roboto Slab" charset="0"/>
              </a:rPr>
              <a:t>Submitted to-</a:t>
            </a:r>
          </a:p>
          <a:p>
            <a:r>
              <a:rPr lang="en-US" sz="1800" b="1" dirty="0">
                <a:latin typeface="Garamond" panose="02020404030301010803" pitchFamily="18" charset="0"/>
                <a:ea typeface="Roboto Slab" charset="0"/>
              </a:rPr>
              <a:t>Dr. Ruchi Gupta</a:t>
            </a:r>
          </a:p>
          <a:p>
            <a:r>
              <a:rPr lang="en-US" sz="1800" b="1" dirty="0">
                <a:latin typeface="Garamond" panose="02020404030301010803" pitchFamily="18" charset="0"/>
                <a:ea typeface="Roboto Slab" charset="0"/>
              </a:rPr>
              <a:t>Sr. Technical trainer</a:t>
            </a:r>
            <a:endParaRPr lang="en-IN" sz="1800" b="1" dirty="0">
              <a:latin typeface="Garamond" panose="02020404030301010803" pitchFamily="18" charset="0"/>
              <a:ea typeface="Roboto Slab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body" idx="1"/>
          </p:nvPr>
        </p:nvSpPr>
        <p:spPr>
          <a:xfrm>
            <a:off x="1095944" y="4037684"/>
            <a:ext cx="67134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b="1" dirty="0"/>
              <a:t>Code snippet of search screen</a:t>
            </a:r>
            <a:endParaRPr sz="2400" b="1" dirty="0"/>
          </a:p>
        </p:txBody>
      </p:sp>
      <p:sp>
        <p:nvSpPr>
          <p:cNvPr id="105" name="Google Shape;105;p16"/>
          <p:cNvSpPr txBox="1">
            <a:spLocks noGrp="1"/>
          </p:cNvSpPr>
          <p:nvPr>
            <p:ph type="sldNum" idx="12"/>
          </p:nvPr>
        </p:nvSpPr>
        <p:spPr>
          <a:xfrm>
            <a:off x="-87" y="4749844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10</a:t>
            </a:fld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154" y="126055"/>
            <a:ext cx="6621517" cy="3722785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3"/>
          <p:cNvSpPr txBox="1">
            <a:spLocks noGrp="1"/>
          </p:cNvSpPr>
          <p:nvPr>
            <p:ph type="body" idx="4294967295"/>
          </p:nvPr>
        </p:nvSpPr>
        <p:spPr>
          <a:xfrm>
            <a:off x="245166" y="663437"/>
            <a:ext cx="4101900" cy="162348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accent1"/>
                </a:solidFill>
                <a:highlight>
                  <a:schemeClr val="lt2"/>
                </a:highlight>
                <a:latin typeface="Garamond" panose="02020404030301010803" pitchFamily="18" charset="0"/>
                <a:ea typeface="Roboto Slab"/>
                <a:cs typeface="Roboto Slab"/>
                <a:sym typeface="Roboto Slab"/>
              </a:rPr>
              <a:t>Thread Screen</a:t>
            </a:r>
            <a:endParaRPr sz="3600" b="1" dirty="0">
              <a:solidFill>
                <a:schemeClr val="accent1"/>
              </a:solidFill>
              <a:highlight>
                <a:schemeClr val="lt2"/>
              </a:highlight>
              <a:latin typeface="Garamond" panose="02020404030301010803" pitchFamily="18" charset="0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2400" dirty="0">
                <a:highlight>
                  <a:schemeClr val="lt2"/>
                </a:highlight>
              </a:rPr>
              <a:t>The user’s specific reply or comment  appears in this screen.</a:t>
            </a:r>
            <a:endParaRPr sz="2400" dirty="0">
              <a:highlight>
                <a:schemeClr val="lt2"/>
              </a:highlight>
            </a:endParaRPr>
          </a:p>
        </p:txBody>
      </p:sp>
      <p:sp>
        <p:nvSpPr>
          <p:cNvPr id="368" name="Google Shape;368;p3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11</a:t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6461" y="317886"/>
            <a:ext cx="2927923" cy="4431965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5A6229-C237-4557-BF58-77864D9CBE7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12</a:t>
            </a:fld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0924BF-7734-454C-B582-AEFEA717E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729" y="457199"/>
            <a:ext cx="6947454" cy="38464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997E07-48C4-4A0D-8A09-E4DDCA9C1868}"/>
              </a:ext>
            </a:extLst>
          </p:cNvPr>
          <p:cNvSpPr txBox="1"/>
          <p:nvPr/>
        </p:nvSpPr>
        <p:spPr>
          <a:xfrm>
            <a:off x="2136913" y="4600764"/>
            <a:ext cx="40671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Source Sans Pro" panose="020B0604020202020204" charset="0"/>
                <a:ea typeface="Source Sans Pro" panose="020B0604020202020204" charset="0"/>
                <a:cs typeface="Arial" panose="020B0604020202020204" pitchFamily="34" charset="0"/>
              </a:rPr>
              <a:t>Code Snippet of thread screen</a:t>
            </a:r>
            <a:endParaRPr lang="en-IN" sz="2400" b="1" i="1" dirty="0">
              <a:latin typeface="Source Sans Pro" panose="020B0604020202020204" charset="0"/>
              <a:ea typeface="Source Sans Pro" panose="020B060402020202020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2597312"/>
      </p:ext>
    </p:extLst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A38959-C778-46E2-BDC4-B85D21519BA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13</a:t>
            </a:fld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AE123-BA6E-48BA-8D7E-D9808DDAEA3F}"/>
              </a:ext>
            </a:extLst>
          </p:cNvPr>
          <p:cNvSpPr txBox="1"/>
          <p:nvPr/>
        </p:nvSpPr>
        <p:spPr>
          <a:xfrm>
            <a:off x="477077" y="815009"/>
            <a:ext cx="4462671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1"/>
                </a:solidFill>
                <a:latin typeface="Garamond" panose="02020404030301010803" pitchFamily="18" charset="0"/>
              </a:rPr>
              <a:t>Edit Channel Screen</a:t>
            </a:r>
          </a:p>
          <a:p>
            <a:endParaRPr lang="en-US" dirty="0"/>
          </a:p>
          <a:p>
            <a:r>
              <a:rPr lang="en-US" sz="2400" dirty="0">
                <a:latin typeface="Source Sans Pro" panose="020B0604020202020204" charset="0"/>
                <a:ea typeface="Source Sans Pro" panose="020B0604020202020204" charset="0"/>
              </a:rPr>
              <a:t>One can change name of the channel on this page. Removing or adding a member to the channel functionality is also provided</a:t>
            </a:r>
            <a:r>
              <a:rPr lang="en-US" dirty="0"/>
              <a:t>.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5F112D-6BDD-49FF-B1F4-0F30C6295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9748" y="815009"/>
            <a:ext cx="4075043" cy="311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535444"/>
      </p:ext>
    </p:extLst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342F708-CA27-4043-ABAB-B4B987A1CDC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14</a:t>
            </a:fld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B1E7A7-3211-435C-A716-61165D2E0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917" y="194015"/>
            <a:ext cx="7484165" cy="42189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257B5F-8920-4133-8BBC-7C92D6FAC3DF}"/>
              </a:ext>
            </a:extLst>
          </p:cNvPr>
          <p:cNvSpPr txBox="1"/>
          <p:nvPr/>
        </p:nvSpPr>
        <p:spPr>
          <a:xfrm>
            <a:off x="2128862" y="4606021"/>
            <a:ext cx="4886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Source Sans Pro" panose="020B0604020202020204" charset="0"/>
                <a:ea typeface="Source Sans Pro" panose="020B0604020202020204" charset="0"/>
              </a:rPr>
              <a:t>Code Snippet of Edit Channel Screen</a:t>
            </a:r>
            <a:endParaRPr lang="en-IN" sz="2400" b="1" i="1" dirty="0">
              <a:latin typeface="Source Sans Pro" panose="020B0604020202020204" charset="0"/>
              <a:ea typeface="Source Sans Pr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0314844"/>
      </p:ext>
    </p:extLst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body" idx="1"/>
          </p:nvPr>
        </p:nvSpPr>
        <p:spPr>
          <a:xfrm>
            <a:off x="1215213" y="1455293"/>
            <a:ext cx="67134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i="0" u="sng" dirty="0"/>
              <a:t>CONCLUSION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lang="en-US" sz="1800" b="1" i="0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dirty="0"/>
              <a:t>Proposed  Chat-On Website is based  on React that will allow users to chat personally as well as in groups. This application takes in a user authentication and enables the user to contact with friends and family. Joyful conversation is possible with emoji’s and stickers.</a:t>
            </a:r>
            <a:endParaRPr lang="en-US" sz="2000" b="1" i="0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800" i="0" dirty="0"/>
          </a:p>
        </p:txBody>
      </p:sp>
    </p:spTree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3600" b="1" dirty="0">
                <a:latin typeface="Garamond" panose="02020404030301010803" pitchFamily="18" charset="0"/>
              </a:rPr>
              <a:t>P</a:t>
            </a:r>
            <a:r>
              <a:rPr lang="en-IN" sz="3600" b="1" dirty="0">
                <a:latin typeface="Garamond" panose="02020404030301010803" pitchFamily="18" charset="0"/>
              </a:rPr>
              <a:t>r</a:t>
            </a:r>
            <a:r>
              <a:rPr lang="en-GB" sz="3600" b="1" dirty="0">
                <a:latin typeface="Garamond" panose="02020404030301010803" pitchFamily="18" charset="0"/>
              </a:rPr>
              <a:t>oject related Documents</a:t>
            </a:r>
            <a:endParaRPr sz="3600" b="1" dirty="0">
              <a:latin typeface="Garamond" panose="02020404030301010803" pitchFamily="18" charset="0"/>
            </a:endParaRPr>
          </a:p>
        </p:txBody>
      </p:sp>
      <p:sp>
        <p:nvSpPr>
          <p:cNvPr id="76" name="Google Shape;76;p13"/>
          <p:cNvSpPr txBox="1"/>
          <p:nvPr/>
        </p:nvSpPr>
        <p:spPr>
          <a:xfrm>
            <a:off x="657224" y="1164834"/>
            <a:ext cx="6727343" cy="3334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dirty="0">
                <a:latin typeface="Public Sans Light"/>
              </a:rPr>
              <a:t>Synopsis:</a:t>
            </a:r>
          </a:p>
          <a:p>
            <a:pPr marL="152400" lvl="0">
              <a:buSzPts val="1200"/>
            </a:pPr>
            <a:r>
              <a:rPr lang="en-US" b="1" dirty="0">
                <a:latin typeface="Public Sans Light"/>
                <a:hlinkClick r:id="rId3"/>
              </a:rPr>
              <a:t>https://github.com/aryanjais/Chat-On/blob/main/Chat-OnSynopsis.pdf</a:t>
            </a:r>
            <a:endParaRPr lang="en-US" b="1" dirty="0">
              <a:latin typeface="Public Sans Light"/>
            </a:endParaRPr>
          </a:p>
          <a:p>
            <a:pPr marL="152400" lvl="0">
              <a:buSzPts val="1200"/>
            </a:pPr>
            <a:endParaRPr lang="en-US" b="1" dirty="0">
              <a:solidFill>
                <a:schemeClr val="accent1"/>
              </a:solidFill>
              <a:latin typeface="Public Sans Light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dirty="0">
                <a:latin typeface="Public Sans Light"/>
              </a:rPr>
              <a:t>Project Report</a:t>
            </a:r>
          </a:p>
          <a:p>
            <a:pPr marL="152400" lvl="0" algn="l" rtl="0">
              <a:spcBef>
                <a:spcPts val="0"/>
              </a:spcBef>
              <a:spcAft>
                <a:spcPts val="0"/>
              </a:spcAft>
              <a:buSzPts val="1200"/>
            </a:pPr>
            <a:r>
              <a:rPr lang="en-US" dirty="0">
                <a:latin typeface="Public Sans Light"/>
              </a:rPr>
              <a:t> </a:t>
            </a:r>
            <a:r>
              <a:rPr lang="en-US" sz="1200" b="1" dirty="0">
                <a:latin typeface="Public Sans Light"/>
                <a:hlinkClick r:id="rId4"/>
              </a:rPr>
              <a:t>https://github.com/aryanjais/Chat-On/blob/main/Chat-On%20Final%20Report.pdf</a:t>
            </a:r>
            <a:endParaRPr lang="en-US" sz="1200" b="1" dirty="0">
              <a:latin typeface="Public Sans Light"/>
            </a:endParaRPr>
          </a:p>
          <a:p>
            <a:pPr marL="152400" lvl="0">
              <a:buSzPts val="1200"/>
            </a:pPr>
            <a:endParaRPr lang="en-US" dirty="0">
              <a:latin typeface="Public Sans Light"/>
            </a:endParaRPr>
          </a:p>
          <a:p>
            <a:pPr marL="457200" lvl="0" indent="-304800">
              <a:buSzPts val="1200"/>
              <a:buChar char="●"/>
            </a:pPr>
            <a:r>
              <a:rPr lang="en-US" dirty="0">
                <a:latin typeface="Public Sans Light"/>
              </a:rPr>
              <a:t>Repository Link</a:t>
            </a:r>
          </a:p>
          <a:p>
            <a:pPr marL="152400" lvl="0" algn="l" rtl="0">
              <a:spcBef>
                <a:spcPts val="0"/>
              </a:spcBef>
              <a:spcAft>
                <a:spcPts val="0"/>
              </a:spcAft>
              <a:buSzPts val="1200"/>
            </a:pPr>
            <a:r>
              <a:rPr lang="en-US" b="1" u="sng" dirty="0">
                <a:solidFill>
                  <a:schemeClr val="accent1"/>
                </a:solidFill>
                <a:latin typeface="Public Sans Light"/>
              </a:rPr>
              <a:t>https://github.com/aryanjais/Chat-On</a:t>
            </a: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en-US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dirty="0">
              <a:solidFill>
                <a:srgbClr val="263238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263238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</p:txBody>
      </p:sp>
      <p:sp>
        <p:nvSpPr>
          <p:cNvPr id="77" name="Google Shape;77;p13"/>
          <p:cNvSpPr txBox="1"/>
          <p:nvPr/>
        </p:nvSpPr>
        <p:spPr>
          <a:xfrm>
            <a:off x="3965550" y="1226114"/>
            <a:ext cx="3748606" cy="23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rgbClr val="0091EA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rPr>
              <a:t>                             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141414"/>
              </a:solidFill>
              <a:effectLst/>
              <a:uLnTx/>
              <a:uFillTx/>
              <a:latin typeface="Public Sans Light"/>
              <a:sym typeface="Public Sans Light"/>
            </a:endParaRPr>
          </a:p>
        </p:txBody>
      </p:sp>
      <p:sp>
        <p:nvSpPr>
          <p:cNvPr id="78" name="Google Shape;78;p13"/>
          <p:cNvSpPr txBox="1"/>
          <p:nvPr/>
        </p:nvSpPr>
        <p:spPr>
          <a:xfrm>
            <a:off x="2246925" y="3767650"/>
            <a:ext cx="6284100" cy="6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accent2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200" dirty="0">
              <a:solidFill>
                <a:schemeClr val="accent2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200" dirty="0">
              <a:solidFill>
                <a:schemeClr val="accent2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 dirty="0">
              <a:solidFill>
                <a:schemeClr val="accent2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16</a:t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/>
          <p:nvPr/>
        </p:nvSpPr>
        <p:spPr>
          <a:xfrm>
            <a:off x="5880381" y="2562025"/>
            <a:ext cx="1381800" cy="13656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ctrTitle" idx="4294967295"/>
          </p:nvPr>
        </p:nvSpPr>
        <p:spPr>
          <a:xfrm>
            <a:off x="1046923" y="592744"/>
            <a:ext cx="7070034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b="1" dirty="0">
                <a:latin typeface="Garamond" panose="02020404030301010803" pitchFamily="18" charset="0"/>
              </a:rPr>
              <a:t>WHAT IS REACT ?</a:t>
            </a:r>
            <a:r>
              <a:rPr lang="en-GB" sz="4000" b="1" dirty="0"/>
              <a:t>?</a:t>
            </a:r>
            <a:endParaRPr sz="6000" b="1" dirty="0"/>
          </a:p>
        </p:txBody>
      </p:sp>
      <p:sp>
        <p:nvSpPr>
          <p:cNvPr id="87" name="Google Shape;87;p14"/>
          <p:cNvSpPr txBox="1">
            <a:spLocks noGrp="1"/>
          </p:cNvSpPr>
          <p:nvPr>
            <p:ph type="body" idx="4294967295"/>
          </p:nvPr>
        </p:nvSpPr>
        <p:spPr>
          <a:xfrm>
            <a:off x="1208920" y="2014075"/>
            <a:ext cx="4109400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1800" dirty="0">
                <a:solidFill>
                  <a:srgbClr val="4B4B4B"/>
                </a:solidFill>
                <a:latin typeface="AvertaStd"/>
              </a:rPr>
              <a:t>React is a free and open-source front-end JavaScript library for building user interfaces based on UI components. It is maintained by Meta and a community of individual developers and companies. React can be used as a base in the development of single-page, mobile, or server-rendered applications.</a:t>
            </a:r>
            <a:endParaRPr lang="en-US" sz="1800" dirty="0"/>
          </a:p>
        </p:txBody>
      </p:sp>
      <p:cxnSp>
        <p:nvCxnSpPr>
          <p:cNvPr id="89" name="Google Shape;89;p14"/>
          <p:cNvCxnSpPr/>
          <p:nvPr/>
        </p:nvCxnSpPr>
        <p:spPr>
          <a:xfrm>
            <a:off x="6694986" y="3933625"/>
            <a:ext cx="214500" cy="8568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" name="Google Shape;90;p14"/>
          <p:cNvCxnSpPr/>
          <p:nvPr/>
        </p:nvCxnSpPr>
        <p:spPr>
          <a:xfrm>
            <a:off x="7059842" y="3727574"/>
            <a:ext cx="394200" cy="525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" name="Google Shape;91;p14"/>
          <p:cNvCxnSpPr/>
          <p:nvPr/>
        </p:nvCxnSpPr>
        <p:spPr>
          <a:xfrm>
            <a:off x="7224089" y="3501963"/>
            <a:ext cx="752400" cy="464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2" name="Google Shape;92;p14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</a:t>
            </a:fld>
            <a:endParaRPr lang="en-GB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0072" y="2246910"/>
            <a:ext cx="2018858" cy="179578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800" b="1" dirty="0">
                <a:latin typeface="Garamond" panose="02020404030301010803" pitchFamily="18" charset="0"/>
              </a:rPr>
              <a:t>PEREQUISITES FOR THIS PROJECT</a:t>
            </a:r>
            <a:endParaRPr sz="2800" b="1" dirty="0">
              <a:latin typeface="Garamond" panose="02020404030301010803" pitchFamily="18" charset="0"/>
            </a:endParaRPr>
          </a:p>
        </p:txBody>
      </p:sp>
      <p:sp>
        <p:nvSpPr>
          <p:cNvPr id="76" name="Google Shape;76;p13"/>
          <p:cNvSpPr txBox="1"/>
          <p:nvPr/>
        </p:nvSpPr>
        <p:spPr>
          <a:xfrm>
            <a:off x="657225" y="1164834"/>
            <a:ext cx="3179400" cy="3334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dirty="0">
                <a:latin typeface="Public Sans Light"/>
              </a:rPr>
              <a:t>You should be familiar with programming concepts like </a:t>
            </a:r>
            <a:r>
              <a:rPr lang="en-US" b="1" dirty="0">
                <a:solidFill>
                  <a:schemeClr val="accent1"/>
                </a:solidFill>
                <a:latin typeface="Public Sans Light"/>
              </a:rPr>
              <a:t>functions, objects, arrays, and to a lesser extent, classes</a:t>
            </a:r>
            <a:r>
              <a:rPr lang="en-US" b="1" dirty="0">
                <a:latin typeface="Public Sans Light"/>
              </a:rPr>
              <a:t>.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dirty="0">
                <a:latin typeface="Public Sans Light"/>
              </a:rPr>
              <a:t>You should have a basic knowledge of </a:t>
            </a:r>
            <a:r>
              <a:rPr lang="en-US" b="1" dirty="0">
                <a:solidFill>
                  <a:schemeClr val="accent1"/>
                </a:solidFill>
                <a:latin typeface="Public Sans Light"/>
              </a:rPr>
              <a:t>JavaScript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dirty="0">
                <a:latin typeface="Public Sans Light"/>
              </a:rPr>
              <a:t>You should have some familiarity with </a:t>
            </a:r>
            <a:r>
              <a:rPr lang="en-US" b="1" dirty="0">
                <a:solidFill>
                  <a:schemeClr val="accent1"/>
                </a:solidFill>
                <a:latin typeface="Public Sans Light"/>
              </a:rPr>
              <a:t>HTML and CSS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dirty="0">
                <a:latin typeface="Public Sans Light"/>
              </a:rPr>
              <a:t>Finally, if you have worked with React before, you already know a lot about Stream API, and there should be absolutely no problem in working with it</a:t>
            </a: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en-US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dirty="0">
              <a:solidFill>
                <a:srgbClr val="263238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263238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</p:txBody>
      </p:sp>
      <p:sp>
        <p:nvSpPr>
          <p:cNvPr id="77" name="Google Shape;77;p13"/>
          <p:cNvSpPr txBox="1"/>
          <p:nvPr/>
        </p:nvSpPr>
        <p:spPr>
          <a:xfrm>
            <a:off x="3965550" y="1164834"/>
            <a:ext cx="3748606" cy="23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rgbClr val="0091EA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rPr>
              <a:t>                      SETUP THE DEVELOPMENT                                   	ENVIRONMENT</a:t>
            </a:r>
            <a:endParaRPr dirty="0">
              <a:solidFill>
                <a:srgbClr val="0091EA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  <a:p>
            <a:pPr marL="914400" lvl="0" indent="-304800">
              <a:lnSpc>
                <a:spcPct val="115000"/>
              </a:lnSpc>
              <a:buClr>
                <a:srgbClr val="141414"/>
              </a:buClr>
              <a:buSzPts val="1200"/>
              <a:buFont typeface="Darker Grotesque SemiBold"/>
              <a:buChar char="✷"/>
              <a:defRPr/>
            </a:pPr>
            <a:r>
              <a:rPr lang="en-US" sz="1200" dirty="0">
                <a:solidFill>
                  <a:srgbClr val="141414"/>
                </a:solidFill>
                <a:latin typeface="Public Sans Light"/>
                <a:sym typeface="Public Sans Light"/>
              </a:rPr>
              <a:t>Install </a:t>
            </a:r>
            <a:r>
              <a:rPr lang="en-US" sz="1200" b="1" dirty="0">
                <a:solidFill>
                  <a:schemeClr val="accent1"/>
                </a:solidFill>
                <a:latin typeface="Public Sans Light"/>
                <a:sym typeface="Public Sans Light"/>
              </a:rPr>
              <a:t>Node JS</a:t>
            </a:r>
            <a:r>
              <a:rPr lang="en-US" sz="1200" b="1" dirty="0">
                <a:solidFill>
                  <a:srgbClr val="141414"/>
                </a:solidFill>
                <a:latin typeface="Public Sans Light"/>
                <a:sym typeface="Public Sans Light"/>
              </a:rPr>
              <a:t> </a:t>
            </a:r>
            <a:r>
              <a:rPr lang="en-US" sz="1200" dirty="0">
                <a:solidFill>
                  <a:srgbClr val="141414"/>
                </a:solidFill>
                <a:latin typeface="Public Sans Light"/>
                <a:sym typeface="Public Sans Light"/>
              </a:rPr>
              <a:t>on the system.</a:t>
            </a:r>
          </a:p>
          <a:p>
            <a:pPr marL="914400" lvl="0" indent="-304800">
              <a:lnSpc>
                <a:spcPct val="115000"/>
              </a:lnSpc>
              <a:buClr>
                <a:srgbClr val="141414"/>
              </a:buClr>
              <a:buSzPts val="1200"/>
              <a:buFont typeface="Darker Grotesque SemiBold"/>
              <a:buChar char="✷"/>
              <a:defRPr/>
            </a:pPr>
            <a:r>
              <a:rPr lang="en-US" sz="1200" dirty="0">
                <a:solidFill>
                  <a:srgbClr val="141414"/>
                </a:solidFill>
                <a:latin typeface="Public Sans Light"/>
                <a:sym typeface="Public Sans Light"/>
              </a:rPr>
              <a:t>Install stream-chat-react and stream chat from website. 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141414"/>
              </a:solidFill>
              <a:effectLst/>
              <a:uLnTx/>
              <a:uFillTx/>
              <a:latin typeface="Public Sans Light"/>
              <a:sym typeface="Public Sans Light"/>
            </a:endParaRPr>
          </a:p>
          <a:p>
            <a:pPr marL="914400" lvl="0" indent="-304800">
              <a:lnSpc>
                <a:spcPct val="115000"/>
              </a:lnSpc>
              <a:buClr>
                <a:srgbClr val="141414"/>
              </a:buClr>
              <a:buSzPts val="1200"/>
              <a:buFont typeface="Darker Grotesque SemiBold"/>
              <a:buChar char="✷"/>
              <a:defRPr/>
            </a:pPr>
            <a:r>
              <a:rPr lang="en-US" sz="1200" dirty="0">
                <a:solidFill>
                  <a:srgbClr val="141414"/>
                </a:solidFill>
                <a:latin typeface="Public Sans Light"/>
                <a:sym typeface="Public Sans Light"/>
              </a:rPr>
              <a:t>To communicate with the Stream Chat API, create an instance of Stream Chat client with your API key and pass via props into the Chat component.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141414"/>
              </a:solidFill>
              <a:effectLst/>
              <a:uLnTx/>
              <a:uFillTx/>
              <a:latin typeface="Public Sans Light"/>
              <a:sym typeface="Public Sans Light"/>
            </a:endParaRPr>
          </a:p>
        </p:txBody>
      </p:sp>
      <p:sp>
        <p:nvSpPr>
          <p:cNvPr id="78" name="Google Shape;78;p13"/>
          <p:cNvSpPr txBox="1"/>
          <p:nvPr/>
        </p:nvSpPr>
        <p:spPr>
          <a:xfrm>
            <a:off x="2246925" y="3767650"/>
            <a:ext cx="6284100" cy="6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accent2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200" dirty="0">
              <a:solidFill>
                <a:schemeClr val="accent2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200" dirty="0">
              <a:solidFill>
                <a:schemeClr val="accent2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 dirty="0">
              <a:solidFill>
                <a:schemeClr val="accent2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</a:t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GB" sz="4000" b="1" dirty="0">
                <a:latin typeface="Garamond" panose="02020404030301010803" pitchFamily="18" charset="0"/>
              </a:rPr>
              <a:t>Table of contents</a:t>
            </a:r>
            <a:endParaRPr sz="4000" b="1" dirty="0">
              <a:latin typeface="Garamond" panose="02020404030301010803" pitchFamily="18" charset="0"/>
            </a:endParaRPr>
          </a:p>
        </p:txBody>
      </p:sp>
      <p:sp>
        <p:nvSpPr>
          <p:cNvPr id="288" name="Google Shape;288;p31"/>
          <p:cNvSpPr txBox="1">
            <a:spLocks noGrp="1"/>
          </p:cNvSpPr>
          <p:nvPr>
            <p:ph type="body" idx="1"/>
          </p:nvPr>
        </p:nvSpPr>
        <p:spPr>
          <a:xfrm>
            <a:off x="786150" y="1543050"/>
            <a:ext cx="2419800" cy="116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Login Screen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200" dirty="0"/>
              <a:t>We have created user authentication on the home screen with the help of API.</a:t>
            </a:r>
            <a:endParaRPr lang="en-IN" sz="1200" dirty="0"/>
          </a:p>
        </p:txBody>
      </p:sp>
      <p:sp>
        <p:nvSpPr>
          <p:cNvPr id="289" name="Google Shape;289;p31"/>
          <p:cNvSpPr txBox="1">
            <a:spLocks noGrp="1"/>
          </p:cNvSpPr>
          <p:nvPr>
            <p:ph type="body" idx="2"/>
          </p:nvPr>
        </p:nvSpPr>
        <p:spPr>
          <a:xfrm>
            <a:off x="3329989" y="1543050"/>
            <a:ext cx="2419800" cy="116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Home Screen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/>
              <a:t>It contains information regarding the channels and the users on the platform.</a:t>
            </a:r>
            <a:endParaRPr sz="1200" dirty="0"/>
          </a:p>
        </p:txBody>
      </p:sp>
      <p:sp>
        <p:nvSpPr>
          <p:cNvPr id="290" name="Google Shape;290;p31"/>
          <p:cNvSpPr txBox="1">
            <a:spLocks noGrp="1"/>
          </p:cNvSpPr>
          <p:nvPr>
            <p:ph type="body" idx="3"/>
          </p:nvPr>
        </p:nvSpPr>
        <p:spPr>
          <a:xfrm>
            <a:off x="5873827" y="1543050"/>
            <a:ext cx="2419800" cy="116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Search Screen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200" dirty="0"/>
              <a:t>User can search for channels or groups and friends on the provided search facility. 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291" name="Google Shape;291;p31"/>
          <p:cNvSpPr txBox="1">
            <a:spLocks noGrp="1"/>
          </p:cNvSpPr>
          <p:nvPr>
            <p:ph type="body" idx="1"/>
          </p:nvPr>
        </p:nvSpPr>
        <p:spPr>
          <a:xfrm>
            <a:off x="786150" y="3200400"/>
            <a:ext cx="2419800" cy="11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Thread Screen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200" dirty="0"/>
              <a:t>One can comment , reply or give reaction on a particular message on thread.</a:t>
            </a:r>
            <a:endParaRPr sz="1200" dirty="0"/>
          </a:p>
        </p:txBody>
      </p:sp>
      <p:sp>
        <p:nvSpPr>
          <p:cNvPr id="292" name="Google Shape;292;p31"/>
          <p:cNvSpPr txBox="1">
            <a:spLocks noGrp="1"/>
          </p:cNvSpPr>
          <p:nvPr>
            <p:ph type="body" idx="2"/>
          </p:nvPr>
        </p:nvSpPr>
        <p:spPr>
          <a:xfrm>
            <a:off x="3329989" y="3200400"/>
            <a:ext cx="2419800" cy="11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Edit Channel Screen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200" dirty="0"/>
              <a:t>On this page , user has the ability to edit a channel name and its member.</a:t>
            </a:r>
            <a:endParaRPr sz="1200" dirty="0"/>
          </a:p>
        </p:txBody>
      </p:sp>
      <p:sp>
        <p:nvSpPr>
          <p:cNvPr id="293" name="Google Shape;293;p31"/>
          <p:cNvSpPr txBox="1">
            <a:spLocks noGrp="1"/>
          </p:cNvSpPr>
          <p:nvPr>
            <p:ph type="body" idx="3"/>
          </p:nvPr>
        </p:nvSpPr>
        <p:spPr>
          <a:xfrm>
            <a:off x="5873827" y="3200400"/>
            <a:ext cx="2419800" cy="11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b="1" dirty="0"/>
              <a:t> Conclusion</a:t>
            </a:r>
            <a:endParaRPr b="1" dirty="0"/>
          </a:p>
          <a:p>
            <a:pPr marL="0" lvl="0" indent="0">
              <a:buNone/>
            </a:pPr>
            <a:r>
              <a:rPr lang="en-GB" sz="1200" dirty="0"/>
              <a:t>A chatting website is created to contact and be in touch with your friends and family</a:t>
            </a:r>
            <a:endParaRPr sz="1200" dirty="0"/>
          </a:p>
        </p:txBody>
      </p:sp>
      <p:grpSp>
        <p:nvGrpSpPr>
          <p:cNvPr id="294" name="Google Shape;294;p31"/>
          <p:cNvGrpSpPr/>
          <p:nvPr/>
        </p:nvGrpSpPr>
        <p:grpSpPr>
          <a:xfrm>
            <a:off x="867597" y="1347992"/>
            <a:ext cx="251128" cy="244895"/>
            <a:chOff x="616425" y="2329600"/>
            <a:chExt cx="361700" cy="388475"/>
          </a:xfrm>
        </p:grpSpPr>
        <p:sp>
          <p:nvSpPr>
            <p:cNvPr id="295" name="Google Shape;295;p31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l" t="t" r="r" b="b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96" name="Google Shape;296;p31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l" t="t" r="r" b="b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97" name="Google Shape;297;p31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98" name="Google Shape;298;p31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l" t="t" r="r" b="b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99" name="Google Shape;299;p31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00" name="Google Shape;300;p31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l" t="t" r="r" b="b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01" name="Google Shape;301;p31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l" t="t" r="r" b="b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02" name="Google Shape;302;p31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</p:grpSp>
      <p:grpSp>
        <p:nvGrpSpPr>
          <p:cNvPr id="306" name="Google Shape;306;p31"/>
          <p:cNvGrpSpPr/>
          <p:nvPr/>
        </p:nvGrpSpPr>
        <p:grpSpPr>
          <a:xfrm>
            <a:off x="904185" y="2991348"/>
            <a:ext cx="178400" cy="256809"/>
            <a:chOff x="6718575" y="2318625"/>
            <a:chExt cx="256950" cy="407375"/>
          </a:xfrm>
        </p:grpSpPr>
        <p:sp>
          <p:nvSpPr>
            <p:cNvPr id="307" name="Google Shape;307;p31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08" name="Google Shape;308;p31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09" name="Google Shape;309;p31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0" name="Google Shape;310;p31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1" name="Google Shape;311;p31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2" name="Google Shape;312;p31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3" name="Google Shape;313;p31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4" name="Google Shape;314;p31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</p:grpSp>
      <p:grpSp>
        <p:nvGrpSpPr>
          <p:cNvPr id="315" name="Google Shape;315;p31"/>
          <p:cNvGrpSpPr/>
          <p:nvPr/>
        </p:nvGrpSpPr>
        <p:grpSpPr>
          <a:xfrm>
            <a:off x="5950319" y="2969859"/>
            <a:ext cx="373724" cy="325507"/>
            <a:chOff x="5233525" y="4954450"/>
            <a:chExt cx="538275" cy="516350"/>
          </a:xfrm>
        </p:grpSpPr>
        <p:sp>
          <p:nvSpPr>
            <p:cNvPr id="316" name="Google Shape;316;p31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7" name="Google Shape;317;p31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8" name="Google Shape;318;p31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9" name="Google Shape;319;p31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20" name="Google Shape;320;p31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21" name="Google Shape;321;p31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22" name="Google Shape;322;p31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23" name="Google Shape;323;p31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24" name="Google Shape;324;p31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25" name="Google Shape;325;p31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26" name="Google Shape;326;p31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</p:grpSp>
      <p:grpSp>
        <p:nvGrpSpPr>
          <p:cNvPr id="327" name="Google Shape;327;p31"/>
          <p:cNvGrpSpPr/>
          <p:nvPr/>
        </p:nvGrpSpPr>
        <p:grpSpPr>
          <a:xfrm>
            <a:off x="3481679" y="1347984"/>
            <a:ext cx="296779" cy="282530"/>
            <a:chOff x="5961125" y="1623900"/>
            <a:chExt cx="427450" cy="448175"/>
          </a:xfrm>
        </p:grpSpPr>
        <p:sp>
          <p:nvSpPr>
            <p:cNvPr id="328" name="Google Shape;328;p31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29" name="Google Shape;329;p31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30" name="Google Shape;330;p31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31" name="Google Shape;331;p31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32" name="Google Shape;332;p31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33" name="Google Shape;333;p31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34" name="Google Shape;334;p31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</p:grpSp>
      <p:grpSp>
        <p:nvGrpSpPr>
          <p:cNvPr id="335" name="Google Shape;335;p31"/>
          <p:cNvGrpSpPr/>
          <p:nvPr/>
        </p:nvGrpSpPr>
        <p:grpSpPr>
          <a:xfrm>
            <a:off x="6038252" y="1367195"/>
            <a:ext cx="285791" cy="244138"/>
            <a:chOff x="5972700" y="2330200"/>
            <a:chExt cx="411625" cy="387275"/>
          </a:xfrm>
        </p:grpSpPr>
        <p:sp>
          <p:nvSpPr>
            <p:cNvPr id="336" name="Google Shape;336;p31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37" name="Google Shape;337;p31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</p:grpSp>
      <p:sp>
        <p:nvSpPr>
          <p:cNvPr id="338" name="Google Shape;338;p3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4</a:t>
            </a:fld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FB8DD4-1E96-41E0-9DF7-E0F4A04E44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0992" y="2925124"/>
            <a:ext cx="407159" cy="407159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3"/>
          <p:cNvSpPr txBox="1">
            <a:spLocks noGrp="1"/>
          </p:cNvSpPr>
          <p:nvPr>
            <p:ph type="body" idx="4294967295"/>
          </p:nvPr>
        </p:nvSpPr>
        <p:spPr>
          <a:xfrm>
            <a:off x="245166" y="663436"/>
            <a:ext cx="4101900" cy="27622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GB" b="1" dirty="0">
              <a:solidFill>
                <a:schemeClr val="accent1"/>
              </a:solidFill>
              <a:highlight>
                <a:schemeClr val="lt2"/>
              </a:highlight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GB" b="1" dirty="0">
              <a:solidFill>
                <a:schemeClr val="accent1"/>
              </a:solidFill>
              <a:highlight>
                <a:schemeClr val="lt2"/>
              </a:highlight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GB" b="1" dirty="0">
              <a:solidFill>
                <a:schemeClr val="accent1"/>
              </a:solidFill>
              <a:highlight>
                <a:schemeClr val="lt2"/>
              </a:highlight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3600" b="1" dirty="0">
                <a:solidFill>
                  <a:schemeClr val="accent1"/>
                </a:solidFill>
                <a:highlight>
                  <a:schemeClr val="lt2"/>
                </a:highlight>
                <a:latin typeface="Garamond" panose="02020404030301010803" pitchFamily="18" charset="0"/>
                <a:ea typeface="Roboto Slab"/>
                <a:cs typeface="Roboto Slab"/>
                <a:sym typeface="Roboto Slab"/>
              </a:rPr>
              <a:t>Login Screen</a:t>
            </a:r>
            <a:endParaRPr sz="3600" b="1" dirty="0">
              <a:solidFill>
                <a:schemeClr val="accent1"/>
              </a:solidFill>
              <a:highlight>
                <a:schemeClr val="lt2"/>
              </a:highlight>
              <a:latin typeface="Garamond" panose="02020404030301010803" pitchFamily="18" charset="0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400" dirty="0">
                <a:highlight>
                  <a:schemeClr val="lt2"/>
                </a:highlight>
              </a:rPr>
              <a:t>The Login Screen of this app provides user authentication using Stream API in the backend.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2400" dirty="0">
                <a:highlight>
                  <a:schemeClr val="lt2"/>
                </a:highlight>
              </a:rPr>
              <a:t>T</a:t>
            </a:r>
            <a:r>
              <a:rPr lang="en-GB" sz="2400" dirty="0">
                <a:highlight>
                  <a:schemeClr val="lt2"/>
                </a:highlight>
              </a:rPr>
              <a:t>he user can Register or Login using the respective buttons.</a:t>
            </a:r>
            <a:endParaRPr sz="2400" dirty="0">
              <a:highlight>
                <a:schemeClr val="lt2"/>
              </a:highlight>
            </a:endParaRPr>
          </a:p>
        </p:txBody>
      </p:sp>
      <p:sp>
        <p:nvSpPr>
          <p:cNvPr id="368" name="Google Shape;368;p3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5</a:t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7506" y="583094"/>
            <a:ext cx="4021228" cy="3299792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body" idx="1"/>
          </p:nvPr>
        </p:nvSpPr>
        <p:spPr>
          <a:xfrm>
            <a:off x="1197600" y="4317841"/>
            <a:ext cx="67134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b="1" dirty="0"/>
              <a:t>Code snippet of login screen</a:t>
            </a:r>
            <a:endParaRPr sz="2400" b="1" dirty="0"/>
          </a:p>
        </p:txBody>
      </p:sp>
      <p:sp>
        <p:nvSpPr>
          <p:cNvPr id="105" name="Google Shape;105;p16"/>
          <p:cNvSpPr txBox="1">
            <a:spLocks noGrp="1"/>
          </p:cNvSpPr>
          <p:nvPr>
            <p:ph type="sldNum" idx="12"/>
          </p:nvPr>
        </p:nvSpPr>
        <p:spPr>
          <a:xfrm>
            <a:off x="39209" y="4831532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6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1418" y="301179"/>
            <a:ext cx="6599582" cy="3907253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3"/>
          <p:cNvSpPr txBox="1">
            <a:spLocks noGrp="1"/>
          </p:cNvSpPr>
          <p:nvPr>
            <p:ph type="body" idx="4294967295"/>
          </p:nvPr>
        </p:nvSpPr>
        <p:spPr>
          <a:xfrm>
            <a:off x="245166" y="663437"/>
            <a:ext cx="4101900" cy="369652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3600" b="1" dirty="0">
                <a:solidFill>
                  <a:schemeClr val="accent1"/>
                </a:solidFill>
                <a:highlight>
                  <a:schemeClr val="lt2"/>
                </a:highlight>
                <a:latin typeface="Garamond" panose="02020404030301010803" pitchFamily="18" charset="0"/>
                <a:ea typeface="Roboto Slab"/>
                <a:cs typeface="Roboto Slab"/>
                <a:sym typeface="Roboto Slab"/>
              </a:rPr>
              <a:t>Home</a:t>
            </a:r>
            <a:r>
              <a:rPr lang="en-GB" sz="4000" b="1" dirty="0">
                <a:solidFill>
                  <a:schemeClr val="accent1"/>
                </a:solidFill>
                <a:highlight>
                  <a:schemeClr val="lt2"/>
                </a:highlight>
                <a:latin typeface="Garamond" panose="02020404030301010803" pitchFamily="18" charset="0"/>
                <a:ea typeface="Roboto Slab"/>
                <a:cs typeface="Roboto Slab"/>
                <a:sym typeface="Roboto Slab"/>
              </a:rPr>
              <a:t> </a:t>
            </a:r>
            <a:r>
              <a:rPr lang="en-GB" sz="3600" b="1" dirty="0">
                <a:solidFill>
                  <a:schemeClr val="accent1"/>
                </a:solidFill>
                <a:highlight>
                  <a:schemeClr val="lt2"/>
                </a:highlight>
                <a:latin typeface="Garamond" panose="02020404030301010803" pitchFamily="18" charset="0"/>
                <a:ea typeface="Roboto Slab"/>
                <a:cs typeface="Roboto Slab"/>
                <a:sym typeface="Roboto Slab"/>
              </a:rPr>
              <a:t>Screen</a:t>
            </a:r>
            <a:endParaRPr sz="3600" b="1" dirty="0">
              <a:solidFill>
                <a:schemeClr val="accent1"/>
              </a:solidFill>
              <a:highlight>
                <a:schemeClr val="lt2"/>
              </a:highlight>
              <a:latin typeface="Garamond" panose="02020404030301010803" pitchFamily="18" charset="0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400" dirty="0">
                <a:highlight>
                  <a:schemeClr val="lt2"/>
                </a:highlight>
              </a:rPr>
              <a:t>The home screen displays various channels created by the user. It also includes the search box  and also shows the direct messages. The user can start a chat and even log out from the home screen.</a:t>
            </a:r>
            <a:endParaRPr sz="2400" dirty="0">
              <a:highlight>
                <a:schemeClr val="lt2"/>
              </a:highlight>
            </a:endParaRPr>
          </a:p>
        </p:txBody>
      </p:sp>
      <p:sp>
        <p:nvSpPr>
          <p:cNvPr id="368" name="Google Shape;368;p3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7</a:t>
            </a:fld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7066" y="1209261"/>
            <a:ext cx="4696036" cy="3041374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body" idx="1"/>
          </p:nvPr>
        </p:nvSpPr>
        <p:spPr>
          <a:xfrm>
            <a:off x="1152238" y="4044334"/>
            <a:ext cx="67134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b="1" dirty="0"/>
              <a:t>Code snippet of home screen</a:t>
            </a:r>
            <a:endParaRPr sz="2400" b="1" dirty="0"/>
          </a:p>
        </p:txBody>
      </p:sp>
      <p:sp>
        <p:nvSpPr>
          <p:cNvPr id="105" name="Google Shape;105;p16"/>
          <p:cNvSpPr txBox="1">
            <a:spLocks noGrp="1"/>
          </p:cNvSpPr>
          <p:nvPr>
            <p:ph type="sldNum" idx="12"/>
          </p:nvPr>
        </p:nvSpPr>
        <p:spPr>
          <a:xfrm>
            <a:off x="-87" y="4749844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8</a:t>
            </a:fld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2493" y="279266"/>
            <a:ext cx="6243144" cy="3510055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3"/>
          <p:cNvSpPr txBox="1">
            <a:spLocks noGrp="1"/>
          </p:cNvSpPr>
          <p:nvPr>
            <p:ph type="body" idx="4294967295"/>
          </p:nvPr>
        </p:nvSpPr>
        <p:spPr>
          <a:xfrm>
            <a:off x="470100" y="703193"/>
            <a:ext cx="4101900" cy="347124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accent1"/>
                </a:solidFill>
                <a:highlight>
                  <a:schemeClr val="lt2"/>
                </a:highlight>
                <a:latin typeface="Garamond" panose="02020404030301010803" pitchFamily="18" charset="0"/>
                <a:ea typeface="Roboto Slab"/>
                <a:cs typeface="Roboto Slab"/>
                <a:sym typeface="Roboto Slab"/>
              </a:rPr>
              <a:t>Search Screen</a:t>
            </a:r>
            <a:endParaRPr sz="3600" b="1" dirty="0">
              <a:solidFill>
                <a:schemeClr val="accent1"/>
              </a:solidFill>
              <a:highlight>
                <a:schemeClr val="lt2"/>
              </a:highlight>
              <a:latin typeface="Garamond" panose="02020404030301010803" pitchFamily="18" charset="0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400" dirty="0">
                <a:highlight>
                  <a:schemeClr val="lt2"/>
                </a:highlight>
              </a:rPr>
              <a:t>The search screen provides the search space where a user can find a particular user and channel along with its information.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400" dirty="0">
                <a:highlight>
                  <a:schemeClr val="lt2"/>
                </a:highlight>
              </a:rPr>
              <a:t>The seacrh button can be accessed on the home screen at the left side.</a:t>
            </a:r>
            <a:endParaRPr sz="2400" dirty="0">
              <a:highlight>
                <a:schemeClr val="lt2"/>
              </a:highlight>
            </a:endParaRPr>
          </a:p>
        </p:txBody>
      </p:sp>
      <p:sp>
        <p:nvSpPr>
          <p:cNvPr id="368" name="Google Shape;368;p3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9</a:t>
            </a:fld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5996" y="566260"/>
            <a:ext cx="3607904" cy="3379574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562</Words>
  <Application>Microsoft Office PowerPoint</Application>
  <PresentationFormat>On-screen Show (16:9)</PresentationFormat>
  <Paragraphs>85</Paragraphs>
  <Slides>16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Public Sans Light</vt:lpstr>
      <vt:lpstr>Wingdings</vt:lpstr>
      <vt:lpstr>Arial</vt:lpstr>
      <vt:lpstr>Garamond</vt:lpstr>
      <vt:lpstr>Roboto Slab</vt:lpstr>
      <vt:lpstr>Source Sans Pro</vt:lpstr>
      <vt:lpstr>AvertaStd</vt:lpstr>
      <vt:lpstr>Darker Grotesque SemiBold</vt:lpstr>
      <vt:lpstr>Cordelia template</vt:lpstr>
      <vt:lpstr>MINI PROJECT II “CHAT-ON”</vt:lpstr>
      <vt:lpstr>WHAT IS REACT ??</vt:lpstr>
      <vt:lpstr>PEREQUISITES FOR THIS PROJECT</vt:lpstr>
      <vt:lpstr>Table of contents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Project related Documents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 ON REACT NATIVE-“BUCKETLIST”</dc:title>
  <dc:creator>Pratik Sharma</dc:creator>
  <cp:lastModifiedBy>divyam goel</cp:lastModifiedBy>
  <cp:revision>21</cp:revision>
  <dcterms:created xsi:type="dcterms:W3CDTF">2022-05-25T14:04:08Z</dcterms:created>
  <dcterms:modified xsi:type="dcterms:W3CDTF">2022-05-26T05:28:44Z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A7589FF83D4642ABADF41164CC3514BF</vt:lpwstr>
  </property>
  <property fmtid="{D5CDD505-2E9C-101B-9397-08002B2CF9AE}" pid="3" name="KSOProductBuildVer">
    <vt:lpwstr>1033-11.2.0.11130</vt:lpwstr>
  </property>
</Properties>
</file>