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
      <p:font typeface="Montserrat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font" Target="fonts/Raleway-bold.fntdata"/><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schemas.openxmlformats.org/officeDocument/2006/relationships/font" Target="fonts/MontserratLight-regular.fnt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37" Type="http://schemas.openxmlformats.org/officeDocument/2006/relationships/font" Target="fonts/MontserratLight-italic.fntdata"/><Relationship Id="rId14" Type="http://schemas.openxmlformats.org/officeDocument/2006/relationships/slide" Target="slides/slide9.xml"/><Relationship Id="rId36" Type="http://schemas.openxmlformats.org/officeDocument/2006/relationships/font" Target="fonts/MontserratLight-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MontserratLight-boldItalic.fntdata"/><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d60836ef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4d60836ef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d60836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d60836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d60836e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d60836e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4d60836e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4d60836e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d60836e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d60836e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4d60836e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4d60836e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4d60836e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4d60836e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4d60836e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4d60836e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d60836e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d60836e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4d60836e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4d60836e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4d60836e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4d60836e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d60836e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d60836e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rgbClr val="000000"/>
                </a:solidFill>
                <a:latin typeface="Arial"/>
                <a:ea typeface="Arial"/>
                <a:cs typeface="Arial"/>
                <a:sym typeface="Arial"/>
              </a:rPr>
              <a:t>BUSINESS ANALYTICS &amp; DATA MINING CHAMPIONSHIP 2019</a:t>
            </a:r>
            <a:endParaRPr>
              <a:solidFill>
                <a:srgbClr val="000000"/>
              </a:solidFill>
            </a:endParaRPr>
          </a:p>
        </p:txBody>
      </p:sp>
      <p:sp>
        <p:nvSpPr>
          <p:cNvPr id="87" name="Google Shape;87;p13"/>
          <p:cNvSpPr txBox="1"/>
          <p:nvPr>
            <p:ph idx="1" type="subTitle"/>
          </p:nvPr>
        </p:nvSpPr>
        <p:spPr>
          <a:xfrm>
            <a:off x="5322150" y="3855275"/>
            <a:ext cx="3095400" cy="12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BADM_1002</a:t>
            </a:r>
            <a:endParaRPr/>
          </a:p>
          <a:p>
            <a:pPr indent="-330200" lvl="0" marL="457200" rtl="0" algn="l">
              <a:spcBef>
                <a:spcPts val="0"/>
              </a:spcBef>
              <a:spcAft>
                <a:spcPts val="0"/>
              </a:spcAft>
              <a:buSzPts val="1600"/>
              <a:buChar char="-"/>
            </a:pPr>
            <a:r>
              <a:rPr lang="en"/>
              <a:t>Varan Singh Rohila</a:t>
            </a:r>
            <a:endParaRPr/>
          </a:p>
          <a:p>
            <a:pPr indent="-330200" lvl="0" marL="457200" rtl="0" algn="l">
              <a:spcBef>
                <a:spcPts val="0"/>
              </a:spcBef>
              <a:spcAft>
                <a:spcPts val="0"/>
              </a:spcAft>
              <a:buSzPts val="1600"/>
              <a:buChar char="-"/>
            </a:pPr>
            <a:r>
              <a:rPr lang="en"/>
              <a:t>Aryan Khandal</a:t>
            </a:r>
            <a:endParaRPr/>
          </a:p>
          <a:p>
            <a:pPr indent="-330200" lvl="0" marL="457200" rtl="0" algn="l">
              <a:spcBef>
                <a:spcPts val="0"/>
              </a:spcBef>
              <a:spcAft>
                <a:spcPts val="0"/>
              </a:spcAft>
              <a:buSzPts val="1600"/>
              <a:buChar char="-"/>
            </a:pPr>
            <a:r>
              <a:rPr lang="en"/>
              <a:t>Palak Sood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and Building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729450" y="2078875"/>
            <a:ext cx="2815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Montserrat"/>
                <a:ea typeface="Montserrat"/>
                <a:cs typeface="Montserrat"/>
                <a:sym typeface="Montserrat"/>
              </a:rPr>
              <a:t>XGBoost</a:t>
            </a:r>
            <a:r>
              <a:rPr lang="en" sz="1200">
                <a:solidFill>
                  <a:srgbClr val="000000"/>
                </a:solidFill>
                <a:latin typeface="Montserrat"/>
                <a:ea typeface="Montserrat"/>
                <a:cs typeface="Montserrat"/>
                <a:sym typeface="Montserrat"/>
              </a:rPr>
              <a:t>, a Gradient Boosted tree algorithm can be used for the forecasting problems. </a:t>
            </a:r>
            <a:endParaRPr sz="1200">
              <a:solidFill>
                <a:srgbClr val="000000"/>
              </a:solidFill>
              <a:latin typeface="Montserrat"/>
              <a:ea typeface="Montserrat"/>
              <a:cs typeface="Montserrat"/>
              <a:sym typeface="Montserrat"/>
            </a:endParaRPr>
          </a:p>
          <a:p>
            <a:pPr indent="0" lvl="0" marL="0" rtl="0" algn="l">
              <a:spcBef>
                <a:spcPts val="1600"/>
              </a:spcBef>
              <a:spcAft>
                <a:spcPts val="0"/>
              </a:spcAft>
              <a:buNone/>
            </a:pPr>
            <a:r>
              <a:rPr lang="en" sz="1200">
                <a:solidFill>
                  <a:srgbClr val="000000"/>
                </a:solidFill>
                <a:latin typeface="Montserrat"/>
                <a:ea typeface="Montserrat"/>
                <a:cs typeface="Montserrat"/>
                <a:sym typeface="Montserrat"/>
              </a:rPr>
              <a:t>The</a:t>
            </a:r>
            <a:r>
              <a:rPr lang="en" sz="1200">
                <a:solidFill>
                  <a:srgbClr val="000000"/>
                </a:solidFill>
                <a:latin typeface="Montserrat Light"/>
                <a:ea typeface="Montserrat Light"/>
                <a:cs typeface="Montserrat Light"/>
                <a:sym typeface="Montserrat Light"/>
              </a:rPr>
              <a:t> </a:t>
            </a:r>
            <a:r>
              <a:rPr b="1" lang="en" sz="1200">
                <a:solidFill>
                  <a:srgbClr val="000000"/>
                </a:solidFill>
                <a:latin typeface="Montserrat"/>
                <a:ea typeface="Montserrat"/>
                <a:cs typeface="Montserrat"/>
                <a:sym typeface="Montserrat"/>
              </a:rPr>
              <a:t>testing MAPE</a:t>
            </a:r>
            <a:r>
              <a:rPr lang="en" sz="1200">
                <a:solidFill>
                  <a:srgbClr val="000000"/>
                </a:solidFill>
                <a:latin typeface="Montserrat"/>
                <a:ea typeface="Montserrat"/>
                <a:cs typeface="Montserrat"/>
                <a:sym typeface="Montserrat"/>
              </a:rPr>
              <a:t> observed is</a:t>
            </a:r>
            <a:r>
              <a:rPr lang="en" sz="1200">
                <a:solidFill>
                  <a:srgbClr val="000000"/>
                </a:solidFill>
                <a:latin typeface="Montserrat Light"/>
                <a:ea typeface="Montserrat Light"/>
                <a:cs typeface="Montserrat Light"/>
                <a:sym typeface="Montserrat Light"/>
              </a:rPr>
              <a:t> </a:t>
            </a:r>
            <a:r>
              <a:rPr b="1" lang="en" sz="1200">
                <a:solidFill>
                  <a:srgbClr val="000000"/>
                </a:solidFill>
                <a:latin typeface="Montserrat"/>
                <a:ea typeface="Montserrat"/>
                <a:cs typeface="Montserrat"/>
                <a:sym typeface="Montserrat"/>
              </a:rPr>
              <a:t>32</a:t>
            </a:r>
            <a:r>
              <a:rPr lang="en" sz="1200">
                <a:solidFill>
                  <a:srgbClr val="000000"/>
                </a:solidFill>
                <a:latin typeface="Montserrat Light"/>
                <a:ea typeface="Montserrat Light"/>
                <a:cs typeface="Montserrat Light"/>
                <a:sym typeface="Montserrat Light"/>
              </a:rPr>
              <a:t>.</a:t>
            </a:r>
            <a:endParaRPr sz="1200">
              <a:solidFill>
                <a:srgbClr val="000000"/>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000000"/>
              </a:solidFill>
              <a:latin typeface="Montserrat"/>
              <a:ea typeface="Montserrat"/>
              <a:cs typeface="Montserrat"/>
              <a:sym typeface="Montserrat"/>
            </a:endParaRPr>
          </a:p>
          <a:p>
            <a:pPr indent="0" lvl="0" marL="0" rtl="0" algn="l">
              <a:spcBef>
                <a:spcPts val="1600"/>
              </a:spcBef>
              <a:spcAft>
                <a:spcPts val="0"/>
              </a:spcAft>
              <a:buNone/>
            </a:pPr>
            <a:r>
              <a:t/>
            </a:r>
            <a:endParaRPr sz="1200">
              <a:solidFill>
                <a:srgbClr val="000000"/>
              </a:solidFill>
              <a:latin typeface="Montserrat"/>
              <a:ea typeface="Montserrat"/>
              <a:cs typeface="Montserrat"/>
              <a:sym typeface="Montserrat"/>
            </a:endParaRPr>
          </a:p>
          <a:p>
            <a:pPr indent="0" lvl="0" marL="0" rtl="0" algn="l">
              <a:spcBef>
                <a:spcPts val="1600"/>
              </a:spcBef>
              <a:spcAft>
                <a:spcPts val="1600"/>
              </a:spcAft>
              <a:buNone/>
            </a:pPr>
            <a:r>
              <a:t/>
            </a:r>
            <a:endParaRPr/>
          </a:p>
        </p:txBody>
      </p:sp>
      <p:pic>
        <p:nvPicPr>
          <p:cNvPr id="147" name="Google Shape;147;p22"/>
          <p:cNvPicPr preferRelativeResize="0"/>
          <p:nvPr/>
        </p:nvPicPr>
        <p:blipFill>
          <a:blip r:embed="rId3">
            <a:alphaModFix/>
          </a:blip>
          <a:stretch>
            <a:fillRect/>
          </a:stretch>
        </p:blipFill>
        <p:spPr>
          <a:xfrm>
            <a:off x="4957375" y="2009275"/>
            <a:ext cx="3781425"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3" name="Google Shape;153;p23"/>
          <p:cNvSpPr txBox="1"/>
          <p:nvPr>
            <p:ph idx="1" type="body"/>
          </p:nvPr>
        </p:nvSpPr>
        <p:spPr>
          <a:xfrm>
            <a:off x="729450" y="2078875"/>
            <a:ext cx="7688700" cy="286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Montserrat Medium"/>
              <a:buChar char="●"/>
            </a:pPr>
            <a:r>
              <a:rPr lang="en" sz="1200">
                <a:solidFill>
                  <a:srgbClr val="000000"/>
                </a:solidFill>
                <a:latin typeface="Montserrat Medium"/>
                <a:ea typeface="Montserrat Medium"/>
                <a:cs typeface="Montserrat Medium"/>
                <a:sym typeface="Montserrat Medium"/>
              </a:rPr>
              <a:t>Since the energy consumption is low on holidays, the energy corporation should generate less power for those days.</a:t>
            </a:r>
            <a:endParaRPr sz="1200">
              <a:solidFill>
                <a:srgbClr val="000000"/>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200">
              <a:solidFill>
                <a:srgbClr val="000000"/>
              </a:solidFill>
              <a:latin typeface="Montserrat Medium"/>
              <a:ea typeface="Montserrat Medium"/>
              <a:cs typeface="Montserrat Medium"/>
              <a:sym typeface="Montserrat Medium"/>
            </a:endParaRPr>
          </a:p>
          <a:p>
            <a:pPr indent="-304800" lvl="0" marL="457200" rtl="0" algn="l">
              <a:spcBef>
                <a:spcPts val="0"/>
              </a:spcBef>
              <a:spcAft>
                <a:spcPts val="0"/>
              </a:spcAft>
              <a:buClr>
                <a:srgbClr val="000000"/>
              </a:buClr>
              <a:buSzPts val="1200"/>
              <a:buFont typeface="Montserrat Medium"/>
              <a:buChar char="●"/>
            </a:pPr>
            <a:r>
              <a:rPr lang="en" sz="1200">
                <a:solidFill>
                  <a:srgbClr val="000000"/>
                </a:solidFill>
                <a:latin typeface="Montserrat Medium"/>
                <a:ea typeface="Montserrat Medium"/>
                <a:cs typeface="Montserrat Medium"/>
                <a:sym typeface="Montserrat Medium"/>
              </a:rPr>
              <a:t>The dip in the graph is not getting detected by the model as the dataset is for only 3 years, so the drop in the energy consumption occurs only three times in the respective two years which is very less compared to the granularity of data i.e. for 30 minute intervals.</a:t>
            </a:r>
            <a:endParaRPr sz="1200">
              <a:solidFill>
                <a:srgbClr val="000000"/>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200">
              <a:solidFill>
                <a:srgbClr val="000000"/>
              </a:solidFill>
              <a:latin typeface="Montserrat Medium"/>
              <a:ea typeface="Montserrat Medium"/>
              <a:cs typeface="Montserrat Medium"/>
              <a:sym typeface="Montserrat Medium"/>
            </a:endParaRPr>
          </a:p>
          <a:p>
            <a:pPr indent="-304800" lvl="0" marL="457200" rtl="0" algn="l">
              <a:spcBef>
                <a:spcPts val="0"/>
              </a:spcBef>
              <a:spcAft>
                <a:spcPts val="0"/>
              </a:spcAft>
              <a:buClr>
                <a:srgbClr val="000000"/>
              </a:buClr>
              <a:buSzPts val="1200"/>
              <a:buFont typeface="Montserrat Medium"/>
              <a:buChar char="●"/>
            </a:pPr>
            <a:r>
              <a:rPr lang="en" sz="1200">
                <a:solidFill>
                  <a:srgbClr val="000000"/>
                </a:solidFill>
                <a:latin typeface="Montserrat Medium"/>
                <a:ea typeface="Montserrat Medium"/>
                <a:cs typeface="Montserrat Medium"/>
                <a:sym typeface="Montserrat Medium"/>
              </a:rPr>
              <a:t>The dip in the graph probably represents a season change since there is a sharp decrease in the power consumption. The corporation can limit the generation of power during that period.</a:t>
            </a:r>
            <a:endParaRPr sz="1200">
              <a:solidFill>
                <a:srgbClr val="000000"/>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200">
              <a:solidFill>
                <a:srgbClr val="000000"/>
              </a:solidFill>
              <a:latin typeface="Montserrat Medium"/>
              <a:ea typeface="Montserrat Medium"/>
              <a:cs typeface="Montserrat Medium"/>
              <a:sym typeface="Montserrat Medium"/>
            </a:endParaRPr>
          </a:p>
          <a:p>
            <a:pPr indent="-304800" lvl="0" marL="457200" rtl="0" algn="l">
              <a:spcBef>
                <a:spcPts val="0"/>
              </a:spcBef>
              <a:spcAft>
                <a:spcPts val="0"/>
              </a:spcAft>
              <a:buClr>
                <a:srgbClr val="000000"/>
              </a:buClr>
              <a:buSzPts val="1200"/>
              <a:buFont typeface="Montserrat Medium"/>
              <a:buChar char="●"/>
            </a:pPr>
            <a:r>
              <a:rPr lang="en" sz="1200">
                <a:solidFill>
                  <a:srgbClr val="000000"/>
                </a:solidFill>
                <a:latin typeface="Montserrat Medium"/>
                <a:ea typeface="Montserrat Medium"/>
                <a:cs typeface="Montserrat Medium"/>
                <a:sym typeface="Montserrat Medium"/>
              </a:rPr>
              <a:t>The training MAPE for the dataset is 10 while the validation MAPE is 32 for prophet, 28 for SARIMA model.</a:t>
            </a:r>
            <a:endParaRPr sz="12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200">
              <a:solidFill>
                <a:srgbClr val="000000"/>
              </a:solidFill>
              <a:latin typeface="Montserrat Medium"/>
              <a:ea typeface="Montserrat Medium"/>
              <a:cs typeface="Montserrat Medium"/>
              <a:sym typeface="Montserrat Medium"/>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400" cy="2031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Montserrat Medium"/>
              <a:buChar char="●"/>
            </a:pPr>
            <a:r>
              <a:rPr b="0" lang="en" sz="1200">
                <a:solidFill>
                  <a:srgbClr val="000000"/>
                </a:solidFill>
                <a:latin typeface="Montserrat Medium"/>
                <a:ea typeface="Montserrat Medium"/>
                <a:cs typeface="Montserrat Medium"/>
                <a:sym typeface="Montserrat Medium"/>
              </a:rPr>
              <a:t> </a:t>
            </a:r>
            <a:r>
              <a:rPr b="0" lang="en" sz="1200">
                <a:solidFill>
                  <a:srgbClr val="000000"/>
                </a:solidFill>
                <a:latin typeface="Montserrat Medium"/>
                <a:ea typeface="Montserrat Medium"/>
                <a:cs typeface="Montserrat Medium"/>
                <a:sym typeface="Montserrat Medium"/>
              </a:rPr>
              <a:t>Day of the year was most commonly used to split trees, while hour and year came in next thus stating their respective importance.</a:t>
            </a:r>
            <a:endParaRPr b="0" sz="1200">
              <a:solidFill>
                <a:srgbClr val="000000"/>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b="0" sz="1200">
              <a:solidFill>
                <a:srgbClr val="000000"/>
              </a:solidFill>
              <a:latin typeface="Montserrat Medium"/>
              <a:ea typeface="Montserrat Medium"/>
              <a:cs typeface="Montserrat Medium"/>
              <a:sym typeface="Montserrat Medium"/>
            </a:endParaRPr>
          </a:p>
          <a:p>
            <a:pPr indent="-304800" lvl="0" marL="457200" rtl="0" algn="l">
              <a:lnSpc>
                <a:spcPct val="115000"/>
              </a:lnSpc>
              <a:spcBef>
                <a:spcPts val="0"/>
              </a:spcBef>
              <a:spcAft>
                <a:spcPts val="0"/>
              </a:spcAft>
              <a:buClr>
                <a:srgbClr val="000000"/>
              </a:buClr>
              <a:buSzPts val="1200"/>
              <a:buFont typeface="Montserrat Medium"/>
              <a:buChar char="●"/>
            </a:pPr>
            <a:r>
              <a:rPr b="0" lang="en" sz="1200">
                <a:solidFill>
                  <a:srgbClr val="000000"/>
                </a:solidFill>
                <a:latin typeface="Montserrat Medium"/>
                <a:ea typeface="Montserrat Medium"/>
                <a:cs typeface="Montserrat Medium"/>
                <a:sym typeface="Montserrat Medium"/>
              </a:rPr>
              <a:t>The forecasted energy demand values can be used to optimize the power generation process thus decreasing wastage and increasing the profits of the corporation.</a:t>
            </a:r>
            <a:endParaRPr b="0" sz="1200">
              <a:solidFill>
                <a:srgbClr val="000000"/>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b="0" sz="1200">
              <a:solidFill>
                <a:srgbClr val="000000"/>
              </a:solidFill>
              <a:latin typeface="Montserrat Medium"/>
              <a:ea typeface="Montserrat Medium"/>
              <a:cs typeface="Montserrat Medium"/>
              <a:sym typeface="Montserrat Medium"/>
            </a:endParaRPr>
          </a:p>
          <a:p>
            <a:pPr indent="-304800" lvl="0" marL="457200" rtl="0" algn="l">
              <a:lnSpc>
                <a:spcPct val="115000"/>
              </a:lnSpc>
              <a:spcBef>
                <a:spcPts val="0"/>
              </a:spcBef>
              <a:spcAft>
                <a:spcPts val="0"/>
              </a:spcAft>
              <a:buClr>
                <a:srgbClr val="000000"/>
              </a:buClr>
              <a:buSzPts val="1200"/>
              <a:buFont typeface="Montserrat Medium"/>
              <a:buChar char="●"/>
            </a:pPr>
            <a:r>
              <a:rPr b="0" lang="en" sz="1200">
                <a:solidFill>
                  <a:srgbClr val="000000"/>
                </a:solidFill>
                <a:latin typeface="Montserrat Medium"/>
                <a:ea typeface="Montserrat Medium"/>
                <a:cs typeface="Montserrat Medium"/>
                <a:sym typeface="Montserrat Medium"/>
              </a:rPr>
              <a:t>The SARIMA model has given the closest forecasted values and will also prove to be effective in the production environment.</a:t>
            </a:r>
            <a:endParaRPr b="0" sz="1200">
              <a:solidFill>
                <a:srgbClr val="000000"/>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501150" y="2304150"/>
            <a:ext cx="2141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00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Objective</a:t>
            </a:r>
            <a:endParaRPr/>
          </a:p>
          <a:p>
            <a:pPr indent="-311150" lvl="0" marL="457200" rtl="0" algn="l">
              <a:spcBef>
                <a:spcPts val="0"/>
              </a:spcBef>
              <a:spcAft>
                <a:spcPts val="0"/>
              </a:spcAft>
              <a:buSzPts val="1300"/>
              <a:buChar char="●"/>
            </a:pPr>
            <a:r>
              <a:rPr lang="en"/>
              <a:t>Dataset Provided</a:t>
            </a:r>
            <a:endParaRPr/>
          </a:p>
          <a:p>
            <a:pPr indent="-311150" lvl="0" marL="457200" rtl="0" algn="l">
              <a:spcBef>
                <a:spcPts val="0"/>
              </a:spcBef>
              <a:spcAft>
                <a:spcPts val="0"/>
              </a:spcAft>
              <a:buSzPts val="1300"/>
              <a:buChar char="●"/>
            </a:pPr>
            <a:r>
              <a:rPr lang="en"/>
              <a:t>Data Preprocessing</a:t>
            </a:r>
            <a:endParaRPr/>
          </a:p>
          <a:p>
            <a:pPr indent="-311150" lvl="0" marL="457200" rtl="0" algn="l">
              <a:spcBef>
                <a:spcPts val="0"/>
              </a:spcBef>
              <a:spcAft>
                <a:spcPts val="0"/>
              </a:spcAft>
              <a:buSzPts val="1300"/>
              <a:buChar char="●"/>
            </a:pPr>
            <a:r>
              <a:rPr lang="en"/>
              <a:t>Data Analysis</a:t>
            </a:r>
            <a:endParaRPr/>
          </a:p>
          <a:p>
            <a:pPr indent="-311150" lvl="0" marL="457200" rtl="0" algn="l">
              <a:spcBef>
                <a:spcPts val="0"/>
              </a:spcBef>
              <a:spcAft>
                <a:spcPts val="0"/>
              </a:spcAft>
              <a:buSzPts val="1300"/>
              <a:buChar char="●"/>
            </a:pPr>
            <a:r>
              <a:rPr lang="en"/>
              <a:t>Approach and Building of the Model</a:t>
            </a:r>
            <a:endParaRPr/>
          </a:p>
          <a:p>
            <a:pPr indent="-311150" lvl="0" marL="457200" rtl="0" algn="l">
              <a:spcBef>
                <a:spcPts val="0"/>
              </a:spcBef>
              <a:spcAft>
                <a:spcPts val="0"/>
              </a:spcAft>
              <a:buSzPts val="13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Open Sans"/>
                <a:ea typeface="Open Sans"/>
                <a:cs typeface="Open Sans"/>
                <a:sym typeface="Open Sans"/>
              </a:rPr>
              <a:t>A renowned energy corporation approached our firm with the following requirements:</a:t>
            </a:r>
            <a:endParaRPr sz="1200">
              <a:solidFill>
                <a:srgbClr val="000000"/>
              </a:solidFill>
              <a:latin typeface="Open Sans"/>
              <a:ea typeface="Open Sans"/>
              <a:cs typeface="Open Sans"/>
              <a:sym typeface="Open Sans"/>
            </a:endParaRPr>
          </a:p>
          <a:p>
            <a:pPr indent="-304800" lvl="0" marL="457200" rtl="0" algn="l">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Since it is crucial to match supply with demand, what pattern or schedule they should adopt for their energy/power purchases?</a:t>
            </a:r>
            <a:endParaRPr sz="1200">
              <a:solidFill>
                <a:srgbClr val="000000"/>
              </a:solidFill>
              <a:latin typeface="Open Sans"/>
              <a:ea typeface="Open Sans"/>
              <a:cs typeface="Open Sans"/>
              <a:sym typeface="Open Sans"/>
            </a:endParaRPr>
          </a:p>
          <a:p>
            <a:pPr indent="-304800" lvl="0" marL="457200" rtl="0" algn="l">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What are the estimated energy consumption rates of their consumers for the upcoming years (long-term forecast)?</a:t>
            </a:r>
            <a:endParaRPr sz="12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sz="1200">
              <a:solidFill>
                <a:srgbClr val="000000"/>
              </a:solidFill>
              <a:latin typeface="Open Sans"/>
              <a:ea typeface="Open Sans"/>
              <a:cs typeface="Open Sans"/>
              <a:sym typeface="Open Sans"/>
            </a:endParaRPr>
          </a:p>
          <a:p>
            <a:pPr indent="0" lvl="0" marL="0" rtl="0" algn="l">
              <a:spcBef>
                <a:spcPts val="0"/>
              </a:spcBef>
              <a:spcAft>
                <a:spcPts val="0"/>
              </a:spcAft>
              <a:buNone/>
            </a:pPr>
            <a:r>
              <a:rPr lang="en" sz="1200">
                <a:solidFill>
                  <a:srgbClr val="000000"/>
                </a:solidFill>
                <a:latin typeface="Open Sans"/>
                <a:ea typeface="Open Sans"/>
                <a:cs typeface="Open Sans"/>
                <a:sym typeface="Open Sans"/>
              </a:rPr>
              <a:t>Hence, our case objective defined is </a:t>
            </a:r>
            <a:r>
              <a:rPr b="1" lang="en" sz="1200">
                <a:solidFill>
                  <a:srgbClr val="000000"/>
                </a:solidFill>
                <a:latin typeface="Open Sans"/>
                <a:ea typeface="Open Sans"/>
                <a:cs typeface="Open Sans"/>
                <a:sym typeface="Open Sans"/>
              </a:rPr>
              <a:t>“Energy Demand Forecasting for Power Industry”</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Provided</a:t>
            </a:r>
            <a:endParaRPr/>
          </a:p>
        </p:txBody>
      </p:sp>
      <p:pic>
        <p:nvPicPr>
          <p:cNvPr id="105" name="Google Shape;105;p16"/>
          <p:cNvPicPr preferRelativeResize="0"/>
          <p:nvPr/>
        </p:nvPicPr>
        <p:blipFill>
          <a:blip r:embed="rId3">
            <a:alphaModFix/>
          </a:blip>
          <a:stretch>
            <a:fillRect/>
          </a:stretch>
        </p:blipFill>
        <p:spPr>
          <a:xfrm>
            <a:off x="152400" y="2006250"/>
            <a:ext cx="8839200" cy="24210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11" name="Google Shape;111;p17"/>
          <p:cNvSpPr txBox="1"/>
          <p:nvPr>
            <p:ph idx="1" type="body"/>
          </p:nvPr>
        </p:nvSpPr>
        <p:spPr>
          <a:xfrm>
            <a:off x="2407225" y="2900800"/>
            <a:ext cx="609300" cy="6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1188275" y="2294175"/>
            <a:ext cx="5672916" cy="22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required preprocessing, EDA was used to generalize the data. Various trends in the provided </a:t>
            </a:r>
            <a:r>
              <a:rPr lang="en">
                <a:solidFill>
                  <a:srgbClr val="666666"/>
                </a:solidFill>
              </a:rPr>
              <a:t>data were observed and some conclusions were drawn as follow:</a:t>
            </a:r>
            <a:endParaRPr>
              <a:solidFill>
                <a:srgbClr val="666666"/>
              </a:solidFill>
            </a:endParaRPr>
          </a:p>
          <a:p>
            <a:pPr indent="-311150" lvl="0" marL="457200" rtl="0" algn="l">
              <a:spcBef>
                <a:spcPts val="1600"/>
              </a:spcBef>
              <a:spcAft>
                <a:spcPts val="0"/>
              </a:spcAft>
              <a:buClr>
                <a:srgbClr val="666666"/>
              </a:buClr>
              <a:buSzPts val="1300"/>
              <a:buAutoNum type="arabicPeriod"/>
            </a:pPr>
            <a:r>
              <a:rPr lang="en">
                <a:solidFill>
                  <a:srgbClr val="666666"/>
                </a:solidFill>
              </a:rPr>
              <a:t>Drops in power consumption are observed usually when there is a holiday.</a:t>
            </a:r>
            <a:endParaRPr>
              <a:solidFill>
                <a:srgbClr val="666666"/>
              </a:solidFill>
            </a:endParaRPr>
          </a:p>
          <a:p>
            <a:pPr indent="-311150" lvl="0" marL="457200" rtl="0" algn="l">
              <a:spcBef>
                <a:spcPts val="0"/>
              </a:spcBef>
              <a:spcAft>
                <a:spcPts val="0"/>
              </a:spcAft>
              <a:buClr>
                <a:srgbClr val="666666"/>
              </a:buClr>
              <a:buSzPts val="1300"/>
              <a:buAutoNum type="arabicPeriod"/>
            </a:pPr>
            <a:r>
              <a:rPr lang="en">
                <a:solidFill>
                  <a:srgbClr val="666666"/>
                </a:solidFill>
              </a:rPr>
              <a:t>There is a decreasing and increasing trend at the end of every year which probably indicates a season change.</a:t>
            </a:r>
            <a:endParaRPr>
              <a:solidFill>
                <a:srgbClr val="666666"/>
              </a:solidFill>
            </a:endParaRPr>
          </a:p>
          <a:p>
            <a:pPr indent="0" lvl="0" marL="0" rtl="0" algn="l">
              <a:spcBef>
                <a:spcPts val="0"/>
              </a:spcBef>
              <a:spcAft>
                <a:spcPts val="0"/>
              </a:spcAft>
              <a:buNone/>
            </a:pPr>
            <a:r>
              <a:t/>
            </a:r>
            <a:endParaRPr sz="1100">
              <a:solidFill>
                <a:srgbClr val="666666"/>
              </a:solidFill>
              <a:latin typeface="Montserrat Light"/>
              <a:ea typeface="Montserrat Light"/>
              <a:cs typeface="Montserrat Light"/>
              <a:sym typeface="Montserrat Light"/>
            </a:endParaRPr>
          </a:p>
          <a:p>
            <a:pPr indent="0" lvl="0" marL="0" rtl="0" algn="l">
              <a:spcBef>
                <a:spcPts val="0"/>
              </a:spcBef>
              <a:spcAft>
                <a:spcPts val="1600"/>
              </a:spcAft>
              <a:buNone/>
            </a:pPr>
            <a:r>
              <a:rPr lang="en">
                <a:solidFill>
                  <a:srgbClr val="666666"/>
                </a:solidFill>
              </a:rPr>
              <a:t> </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52400" y="89000"/>
            <a:ext cx="8839200" cy="2022269"/>
          </a:xfrm>
          <a:prstGeom prst="rect">
            <a:avLst/>
          </a:prstGeom>
          <a:noFill/>
          <a:ln>
            <a:noFill/>
          </a:ln>
        </p:spPr>
      </p:pic>
      <p:sp>
        <p:nvSpPr>
          <p:cNvPr id="124" name="Google Shape;124;p19"/>
          <p:cNvSpPr txBox="1"/>
          <p:nvPr/>
        </p:nvSpPr>
        <p:spPr>
          <a:xfrm>
            <a:off x="3526125" y="2191400"/>
            <a:ext cx="29067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 year’s Power Consumption</a:t>
            </a:r>
            <a:endParaRPr>
              <a:latin typeface="Lato"/>
              <a:ea typeface="Lato"/>
              <a:cs typeface="Lato"/>
              <a:sym typeface="Lato"/>
            </a:endParaRPr>
          </a:p>
        </p:txBody>
      </p:sp>
      <p:pic>
        <p:nvPicPr>
          <p:cNvPr id="125" name="Google Shape;125;p19"/>
          <p:cNvPicPr preferRelativeResize="0"/>
          <p:nvPr/>
        </p:nvPicPr>
        <p:blipFill>
          <a:blip r:embed="rId4">
            <a:alphaModFix/>
          </a:blip>
          <a:stretch>
            <a:fillRect/>
          </a:stretch>
        </p:blipFill>
        <p:spPr>
          <a:xfrm>
            <a:off x="197700" y="2843500"/>
            <a:ext cx="8839200" cy="1797775"/>
          </a:xfrm>
          <a:prstGeom prst="rect">
            <a:avLst/>
          </a:prstGeom>
          <a:noFill/>
          <a:ln>
            <a:noFill/>
          </a:ln>
        </p:spPr>
      </p:pic>
      <p:sp>
        <p:nvSpPr>
          <p:cNvPr id="126" name="Google Shape;126;p19"/>
          <p:cNvSpPr txBox="1"/>
          <p:nvPr/>
        </p:nvSpPr>
        <p:spPr>
          <a:xfrm>
            <a:off x="3386725" y="4641275"/>
            <a:ext cx="39210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Expanded view of the decreasing curve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and Building Model</a:t>
            </a:r>
            <a:endParaRPr/>
          </a:p>
        </p:txBody>
      </p:sp>
      <p:sp>
        <p:nvSpPr>
          <p:cNvPr id="132" name="Google Shape;132;p20"/>
          <p:cNvSpPr txBox="1"/>
          <p:nvPr>
            <p:ph idx="1" type="body"/>
          </p:nvPr>
        </p:nvSpPr>
        <p:spPr>
          <a:xfrm>
            <a:off x="729450" y="2078875"/>
            <a:ext cx="3379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Montserrat"/>
                <a:ea typeface="Montserrat"/>
                <a:cs typeface="Montserrat"/>
                <a:sym typeface="Montserrat"/>
              </a:rPr>
              <a:t>SARIMA</a:t>
            </a:r>
            <a:r>
              <a:rPr lang="en" sz="1200">
                <a:solidFill>
                  <a:srgbClr val="000000"/>
                </a:solidFill>
                <a:latin typeface="Montserrat"/>
                <a:ea typeface="Montserrat"/>
                <a:cs typeface="Montserrat"/>
                <a:sym typeface="Montserrat"/>
              </a:rPr>
              <a:t> adds three new hyperparameters to specify the autoregression (AR), differencing (I) and moving average (MA) for the seasonal component of the series, as well as an additional parameter for the period of the seasonality.  The </a:t>
            </a:r>
            <a:r>
              <a:rPr b="1" lang="en" sz="1200">
                <a:solidFill>
                  <a:srgbClr val="000000"/>
                </a:solidFill>
                <a:latin typeface="Montserrat"/>
                <a:ea typeface="Montserrat"/>
                <a:cs typeface="Montserrat"/>
                <a:sym typeface="Montserrat"/>
              </a:rPr>
              <a:t>MAPE</a:t>
            </a:r>
            <a:r>
              <a:rPr lang="en" sz="1200">
                <a:solidFill>
                  <a:srgbClr val="000000"/>
                </a:solidFill>
                <a:latin typeface="Montserrat"/>
                <a:ea typeface="Montserrat"/>
                <a:cs typeface="Montserrat"/>
                <a:sym typeface="Montserrat"/>
              </a:rPr>
              <a:t> obtained for the</a:t>
            </a:r>
            <a:r>
              <a:rPr b="1" lang="en" sz="1200">
                <a:solidFill>
                  <a:srgbClr val="000000"/>
                </a:solidFill>
                <a:latin typeface="Montserrat"/>
                <a:ea typeface="Montserrat"/>
                <a:cs typeface="Montserrat"/>
                <a:sym typeface="Montserrat"/>
              </a:rPr>
              <a:t> validation dataset</a:t>
            </a:r>
            <a:r>
              <a:rPr lang="en" sz="1200">
                <a:solidFill>
                  <a:srgbClr val="000000"/>
                </a:solidFill>
                <a:latin typeface="Montserrat"/>
                <a:ea typeface="Montserrat"/>
                <a:cs typeface="Montserrat"/>
                <a:sym typeface="Montserrat"/>
              </a:rPr>
              <a:t> is 28.</a:t>
            </a:r>
            <a:endParaRPr sz="1200">
              <a:solidFill>
                <a:srgbClr val="000000"/>
              </a:solidFill>
              <a:latin typeface="Montserrat"/>
              <a:ea typeface="Montserrat"/>
              <a:cs typeface="Montserrat"/>
              <a:sym typeface="Montserrat"/>
            </a:endParaRPr>
          </a:p>
          <a:p>
            <a:pPr indent="0" lvl="0" marL="457200" rtl="0" algn="l">
              <a:spcBef>
                <a:spcPts val="1600"/>
              </a:spcBef>
              <a:spcAft>
                <a:spcPts val="0"/>
              </a:spcAft>
              <a:buNone/>
            </a:pPr>
            <a:r>
              <a:t/>
            </a:r>
            <a:endParaRPr sz="1200">
              <a:solidFill>
                <a:srgbClr val="000000"/>
              </a:solidFill>
              <a:latin typeface="Montserrat"/>
              <a:ea typeface="Montserrat"/>
              <a:cs typeface="Montserrat"/>
              <a:sym typeface="Montserrat"/>
            </a:endParaRPr>
          </a:p>
          <a:p>
            <a:pPr indent="0" lvl="0" marL="0" rtl="0" algn="l">
              <a:spcBef>
                <a:spcPts val="1600"/>
              </a:spcBef>
              <a:spcAft>
                <a:spcPts val="0"/>
              </a:spcAft>
              <a:buNone/>
            </a:pPr>
            <a:r>
              <a:t/>
            </a:r>
            <a:endParaRPr sz="1200">
              <a:solidFill>
                <a:srgbClr val="000000"/>
              </a:solidFill>
              <a:latin typeface="Montserrat"/>
              <a:ea typeface="Montserrat"/>
              <a:cs typeface="Montserrat"/>
              <a:sym typeface="Montserrat"/>
            </a:endParaRPr>
          </a:p>
          <a:p>
            <a:pPr indent="0" lvl="0" marL="457200" rtl="0" algn="l">
              <a:spcBef>
                <a:spcPts val="1600"/>
              </a:spcBef>
              <a:spcAft>
                <a:spcPts val="1600"/>
              </a:spcAft>
              <a:buNone/>
            </a:pPr>
            <a:r>
              <a:t/>
            </a:r>
            <a:endParaRPr sz="1200">
              <a:solidFill>
                <a:srgbClr val="000000"/>
              </a:solidFill>
              <a:latin typeface="Montserrat"/>
              <a:ea typeface="Montserrat"/>
              <a:cs typeface="Montserrat"/>
              <a:sym typeface="Montserrat"/>
            </a:endParaRPr>
          </a:p>
        </p:txBody>
      </p:sp>
      <p:pic>
        <p:nvPicPr>
          <p:cNvPr id="133" name="Google Shape;133;p20"/>
          <p:cNvPicPr preferRelativeResize="0"/>
          <p:nvPr/>
        </p:nvPicPr>
        <p:blipFill>
          <a:blip r:embed="rId3">
            <a:alphaModFix/>
          </a:blip>
          <a:stretch>
            <a:fillRect/>
          </a:stretch>
        </p:blipFill>
        <p:spPr>
          <a:xfrm>
            <a:off x="4261650" y="2006250"/>
            <a:ext cx="3781425" cy="24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and Building Model</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729450" y="2078875"/>
            <a:ext cx="4188300" cy="23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Montserrat"/>
                <a:ea typeface="Montserrat"/>
                <a:cs typeface="Montserrat"/>
                <a:sym typeface="Montserrat"/>
              </a:rPr>
              <a:t>Prophet</a:t>
            </a:r>
            <a:r>
              <a:rPr lang="en" sz="1200">
                <a:solidFill>
                  <a:srgbClr val="000000"/>
                </a:solidFill>
                <a:latin typeface="Montserrat"/>
                <a:ea typeface="Montserrat"/>
                <a:cs typeface="Montserrat"/>
                <a:sym typeface="Montserrat"/>
              </a:rPr>
              <a:t> is a procedure for forecasting time series data based on an additive model where non-linear trends are fit with yearly, weekly, and daily seasonality, plus holiday effects. It works best with time series that have strong seasonal effects and several seasons of historical data.</a:t>
            </a:r>
            <a:r>
              <a:rPr lang="en"/>
              <a:t> </a:t>
            </a:r>
            <a:endParaRPr/>
          </a:p>
          <a:p>
            <a:pPr indent="0" lvl="0" marL="0" rtl="0" algn="l">
              <a:spcBef>
                <a:spcPts val="1600"/>
              </a:spcBef>
              <a:spcAft>
                <a:spcPts val="0"/>
              </a:spcAft>
              <a:buNone/>
            </a:pPr>
            <a:r>
              <a:rPr lang="en" sz="1200">
                <a:solidFill>
                  <a:srgbClr val="000000"/>
                </a:solidFill>
                <a:latin typeface="Montserrat"/>
                <a:ea typeface="Montserrat"/>
                <a:cs typeface="Montserrat"/>
                <a:sym typeface="Montserrat"/>
              </a:rPr>
              <a:t>The</a:t>
            </a:r>
            <a:r>
              <a:rPr b="1" lang="en" sz="1200">
                <a:solidFill>
                  <a:srgbClr val="000000"/>
                </a:solidFill>
                <a:latin typeface="Montserrat"/>
                <a:ea typeface="Montserrat"/>
                <a:cs typeface="Montserrat"/>
                <a:sym typeface="Montserrat"/>
              </a:rPr>
              <a:t> training MAPE</a:t>
            </a:r>
            <a:r>
              <a:rPr lang="en" sz="1200">
                <a:solidFill>
                  <a:srgbClr val="000000"/>
                </a:solidFill>
                <a:latin typeface="Montserrat"/>
                <a:ea typeface="Montserrat"/>
                <a:cs typeface="Montserrat"/>
                <a:sym typeface="Montserrat"/>
              </a:rPr>
              <a:t> for the dataset is </a:t>
            </a:r>
            <a:r>
              <a:rPr b="1" lang="en" sz="1200">
                <a:solidFill>
                  <a:srgbClr val="000000"/>
                </a:solidFill>
                <a:latin typeface="Montserrat"/>
                <a:ea typeface="Montserrat"/>
                <a:cs typeface="Montserrat"/>
                <a:sym typeface="Montserrat"/>
              </a:rPr>
              <a:t>10</a:t>
            </a:r>
            <a:r>
              <a:rPr lang="en" sz="1200">
                <a:solidFill>
                  <a:srgbClr val="000000"/>
                </a:solidFill>
                <a:latin typeface="Montserrat"/>
                <a:ea typeface="Montserrat"/>
                <a:cs typeface="Montserrat"/>
                <a:sym typeface="Montserrat"/>
              </a:rPr>
              <a:t> while the </a:t>
            </a:r>
            <a:r>
              <a:rPr b="1" lang="en" sz="1200">
                <a:solidFill>
                  <a:srgbClr val="000000"/>
                </a:solidFill>
                <a:latin typeface="Montserrat"/>
                <a:ea typeface="Montserrat"/>
                <a:cs typeface="Montserrat"/>
                <a:sym typeface="Montserrat"/>
              </a:rPr>
              <a:t>validation MAPE</a:t>
            </a:r>
            <a:r>
              <a:rPr lang="en" sz="1200">
                <a:solidFill>
                  <a:srgbClr val="000000"/>
                </a:solidFill>
                <a:latin typeface="Montserrat"/>
                <a:ea typeface="Montserrat"/>
                <a:cs typeface="Montserrat"/>
                <a:sym typeface="Montserrat"/>
              </a:rPr>
              <a:t> is </a:t>
            </a:r>
            <a:r>
              <a:rPr b="1" lang="en" sz="1200">
                <a:solidFill>
                  <a:srgbClr val="000000"/>
                </a:solidFill>
                <a:latin typeface="Montserrat"/>
                <a:ea typeface="Montserrat"/>
                <a:cs typeface="Montserrat"/>
                <a:sym typeface="Montserrat"/>
              </a:rPr>
              <a:t>32</a:t>
            </a:r>
            <a:r>
              <a:rPr lang="en" sz="1200">
                <a:solidFill>
                  <a:srgbClr val="000000"/>
                </a:solidFill>
                <a:latin typeface="Montserrat"/>
                <a:ea typeface="Montserrat"/>
                <a:cs typeface="Montserrat"/>
                <a:sym typeface="Montserrat"/>
              </a:rPr>
              <a:t>.</a:t>
            </a:r>
            <a:endParaRPr/>
          </a:p>
        </p:txBody>
      </p:sp>
      <p:pic>
        <p:nvPicPr>
          <p:cNvPr id="140" name="Google Shape;140;p21"/>
          <p:cNvPicPr preferRelativeResize="0"/>
          <p:nvPr/>
        </p:nvPicPr>
        <p:blipFill>
          <a:blip r:embed="rId3">
            <a:alphaModFix/>
          </a:blip>
          <a:stretch>
            <a:fillRect/>
          </a:stretch>
        </p:blipFill>
        <p:spPr>
          <a:xfrm>
            <a:off x="4917825" y="2078875"/>
            <a:ext cx="3754650" cy="238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