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71" r:id="rId2"/>
    <p:sldId id="256" r:id="rId3"/>
    <p:sldId id="257" r:id="rId4"/>
    <p:sldId id="258" r:id="rId5"/>
    <p:sldId id="259" r:id="rId6"/>
    <p:sldId id="260" r:id="rId7"/>
    <p:sldId id="272" r:id="rId8"/>
    <p:sldId id="261" r:id="rId9"/>
    <p:sldId id="262" r:id="rId10"/>
    <p:sldId id="263" r:id="rId11"/>
    <p:sldId id="264" r:id="rId12"/>
    <p:sldId id="265" r:id="rId13"/>
    <p:sldId id="266" r:id="rId14"/>
    <p:sldId id="273" r:id="rId15"/>
    <p:sldId id="267" r:id="rId16"/>
    <p:sldId id="274" r:id="rId17"/>
    <p:sldId id="268" r:id="rId18"/>
    <p:sldId id="269"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88748" autoAdjust="0"/>
  </p:normalViewPr>
  <p:slideViewPr>
    <p:cSldViewPr snapToGrid="0" snapToObjects="1">
      <p:cViewPr varScale="1">
        <p:scale>
          <a:sx n="75" d="100"/>
          <a:sy n="75" d="100"/>
        </p:scale>
        <p:origin x="1690" y="8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3561D6-71CA-43F6-B396-3115C1CFF265}" type="datetimeFigureOut">
              <a:rPr lang="en-US" smtClean="0"/>
              <a:t>3/30/2025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B0E744-82FB-442C-80D5-FF9D03DDF373}" type="slidenum">
              <a:rPr lang="en-US" smtClean="0"/>
              <a:t>‹#›</a:t>
            </a:fld>
            <a:endParaRPr lang="en-US"/>
          </a:p>
        </p:txBody>
      </p:sp>
    </p:spTree>
    <p:extLst>
      <p:ext uri="{BB962C8B-B14F-4D97-AF65-F5344CB8AC3E}">
        <p14:creationId xmlns:p14="http://schemas.microsoft.com/office/powerpoint/2010/main" val="32679644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EB0E744-82FB-442C-80D5-FF9D03DDF373}" type="slidenum">
              <a:rPr lang="en-US" smtClean="0"/>
              <a:t>2</a:t>
            </a:fld>
            <a:endParaRPr lang="en-US"/>
          </a:p>
        </p:txBody>
      </p:sp>
    </p:spTree>
    <p:extLst>
      <p:ext uri="{BB962C8B-B14F-4D97-AF65-F5344CB8AC3E}">
        <p14:creationId xmlns:p14="http://schemas.microsoft.com/office/powerpoint/2010/main" val="2545430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0E744-82FB-442C-80D5-FF9D03DDF373}" type="slidenum">
              <a:rPr lang="en-US" smtClean="0"/>
              <a:t>4</a:t>
            </a:fld>
            <a:endParaRPr lang="en-US"/>
          </a:p>
        </p:txBody>
      </p:sp>
    </p:spTree>
    <p:extLst>
      <p:ext uri="{BB962C8B-B14F-4D97-AF65-F5344CB8AC3E}">
        <p14:creationId xmlns:p14="http://schemas.microsoft.com/office/powerpoint/2010/main" val="7017236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0E744-82FB-442C-80D5-FF9D03DDF373}" type="slidenum">
              <a:rPr lang="en-US" smtClean="0"/>
              <a:t>10</a:t>
            </a:fld>
            <a:endParaRPr lang="en-US"/>
          </a:p>
        </p:txBody>
      </p:sp>
    </p:spTree>
    <p:extLst>
      <p:ext uri="{BB962C8B-B14F-4D97-AF65-F5344CB8AC3E}">
        <p14:creationId xmlns:p14="http://schemas.microsoft.com/office/powerpoint/2010/main" val="16862506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EB0E744-82FB-442C-80D5-FF9D03DDF373}" type="slidenum">
              <a:rPr lang="en-US" smtClean="0"/>
              <a:t>14</a:t>
            </a:fld>
            <a:endParaRPr lang="en-US"/>
          </a:p>
        </p:txBody>
      </p:sp>
    </p:spTree>
    <p:extLst>
      <p:ext uri="{BB962C8B-B14F-4D97-AF65-F5344CB8AC3E}">
        <p14:creationId xmlns:p14="http://schemas.microsoft.com/office/powerpoint/2010/main" val="23025109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roup18ecommerce.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hyperlink" Target="https://lucid.app/lucidchart/a29d5213-1b83-4056-a376-4799ac053c9d/edit?viewport_loc=2492%2C1988%2C2558%2C1184%2C0_0&amp;invitationId=inv_78f6dbcf-43cc-4c4e-be44-467d770e57a4"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jpg"/></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hyperlink" Target="https://lucid.app/lucidchart/34431140-08dd-438b-ba4c-6bb81aa17669/edit?viewport_loc=-592%2C-83%2C2301%2C1065%2C0_0&amp;invitationId=inv_841895cc-f8eb-466f-8ce3-bdc464bccadd"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lucid.app/lucidchart/b4230840-95e0-4576-9085-9e3fb15404ee/edit?viewport_loc=863%2C-56426%2C3803%2C1519%2C0_0&amp;invitationId=inv_115c4f0f-be50-498d-aa1a-f47c983b31b2"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s://lucid.app/lucidchart/b6ecad76-6d34-43d0-8eb4-6f5f5398d04f/edit?viewport_loc=2458%2C-14028%2C2954%2C1610%2C0_0&amp;invitationId=inv_0d133ed2-c055-4e0c-a968-18a24569f5a1"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hyperlink" Target="https://lucid.app/lucidchart/e4c145b4-cdad-406b-9a63-d4b74d50377b/edit?viewport_loc=2910%2C764%2C3324%2C1316%2C0_0&amp;invitationId=inv_e22fb24d-2534-42c6-80ae-eea56e948533"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58708" y="1588400"/>
            <a:ext cx="8520600" cy="2052600"/>
          </a:xfrm>
          <a:prstGeom prst="rect">
            <a:avLst/>
          </a:prstGeom>
        </p:spPr>
        <p:txBody>
          <a:bodyPr spcFirstLastPara="1" vert="horz" wrap="square" lIns="91425" tIns="91425" rIns="91425" bIns="91425" rtlCol="0" anchor="b" anchorCtr="0">
            <a:normAutofit/>
          </a:bodyPr>
          <a:lstStyle/>
          <a:p>
            <a:pPr>
              <a:lnSpc>
                <a:spcPct val="115000"/>
              </a:lnSpc>
              <a:spcBef>
                <a:spcPts val="1500"/>
              </a:spcBef>
              <a:buClr>
                <a:schemeClr val="dk1"/>
              </a:buClr>
              <a:buSzPts val="1100"/>
            </a:pPr>
            <a:r>
              <a:rPr lang="en" sz="1800" b="1">
                <a:latin typeface="Times New Roman"/>
                <a:ea typeface="Times New Roman"/>
                <a:cs typeface="Times New Roman"/>
                <a:sym typeface="Times New Roman"/>
              </a:rPr>
              <a:t>ENPM 818N - Cloud Computing</a:t>
            </a:r>
            <a:endParaRPr sz="1800" b="1">
              <a:latin typeface="Times New Roman"/>
              <a:ea typeface="Times New Roman"/>
              <a:cs typeface="Times New Roman"/>
              <a:sym typeface="Times New Roman"/>
            </a:endParaRPr>
          </a:p>
          <a:p>
            <a:pPr>
              <a:lnSpc>
                <a:spcPct val="115000"/>
              </a:lnSpc>
              <a:spcBef>
                <a:spcPts val="1500"/>
              </a:spcBef>
              <a:spcAft>
                <a:spcPts val="1500"/>
              </a:spcAft>
              <a:buClr>
                <a:schemeClr val="dk1"/>
              </a:buClr>
              <a:buSzPts val="1100"/>
            </a:pPr>
            <a:r>
              <a:rPr lang="en" sz="1800" b="1">
                <a:latin typeface="Times New Roman"/>
                <a:ea typeface="Times New Roman"/>
                <a:cs typeface="Times New Roman"/>
                <a:sym typeface="Times New Roman"/>
              </a:rPr>
              <a:t>Midterm Group Project</a:t>
            </a:r>
            <a:endParaRPr/>
          </a:p>
        </p:txBody>
      </p:sp>
      <p:sp>
        <p:nvSpPr>
          <p:cNvPr id="55" name="Google Shape;55;p13"/>
          <p:cNvSpPr txBox="1">
            <a:spLocks noGrp="1"/>
          </p:cNvSpPr>
          <p:nvPr>
            <p:ph type="subTitle" idx="1"/>
          </p:nvPr>
        </p:nvSpPr>
        <p:spPr>
          <a:xfrm>
            <a:off x="358713" y="3428999"/>
            <a:ext cx="8520600" cy="2188029"/>
          </a:xfrm>
          <a:prstGeom prst="rect">
            <a:avLst/>
          </a:prstGeom>
        </p:spPr>
        <p:txBody>
          <a:bodyPr spcFirstLastPara="1" vert="horz" wrap="square" lIns="91425" tIns="91425" rIns="91425" bIns="91425" rtlCol="0" anchor="t" anchorCtr="0">
            <a:normAutofit fontScale="92500" lnSpcReduction="10000"/>
          </a:bodyPr>
          <a:lstStyle/>
          <a:p>
            <a:pPr>
              <a:lnSpc>
                <a:spcPct val="115000"/>
              </a:lnSpc>
              <a:spcBef>
                <a:spcPts val="1500"/>
              </a:spcBef>
              <a:buClr>
                <a:schemeClr val="dk1"/>
              </a:buClr>
              <a:buSzPct val="55000"/>
            </a:pPr>
            <a:r>
              <a:rPr lang="en" sz="2000" b="1" dirty="0">
                <a:solidFill>
                  <a:schemeClr val="dk1"/>
                </a:solidFill>
                <a:latin typeface="Times New Roman"/>
                <a:ea typeface="Times New Roman"/>
                <a:cs typeface="Times New Roman"/>
                <a:sym typeface="Times New Roman"/>
              </a:rPr>
              <a:t>Scalable and Secure E-Commerce Platform on AWS</a:t>
            </a:r>
            <a:endParaRPr sz="2000" b="1" dirty="0">
              <a:solidFill>
                <a:schemeClr val="dk1"/>
              </a:solidFill>
              <a:latin typeface="Times New Roman"/>
              <a:ea typeface="Times New Roman"/>
              <a:cs typeface="Times New Roman"/>
              <a:sym typeface="Times New Roman"/>
            </a:endParaRPr>
          </a:p>
          <a:p>
            <a:pPr>
              <a:spcBef>
                <a:spcPts val="1500"/>
              </a:spcBef>
            </a:pPr>
            <a:r>
              <a:rPr lang="en" sz="1900" b="1" dirty="0">
                <a:solidFill>
                  <a:schemeClr val="dk1"/>
                </a:solidFill>
                <a:latin typeface="Times New Roman"/>
                <a:ea typeface="Times New Roman"/>
                <a:cs typeface="Times New Roman"/>
                <a:sym typeface="Times New Roman"/>
              </a:rPr>
              <a:t>Group 18</a:t>
            </a:r>
            <a:endParaRPr sz="1900" b="1" dirty="0">
              <a:solidFill>
                <a:schemeClr val="dk1"/>
              </a:solidFill>
              <a:latin typeface="Times New Roman"/>
              <a:ea typeface="Times New Roman"/>
              <a:cs typeface="Times New Roman"/>
              <a:sym typeface="Times New Roman"/>
            </a:endParaRPr>
          </a:p>
          <a:p>
            <a:pPr>
              <a:spcBef>
                <a:spcPts val="0"/>
              </a:spcBef>
            </a:pPr>
            <a:endParaRPr sz="1900" b="1" dirty="0">
              <a:solidFill>
                <a:schemeClr val="dk1"/>
              </a:solidFill>
              <a:latin typeface="Times New Roman"/>
              <a:ea typeface="Times New Roman"/>
              <a:cs typeface="Times New Roman"/>
              <a:sym typeface="Times New Roman"/>
            </a:endParaRPr>
          </a:p>
          <a:p>
            <a:pPr>
              <a:spcBef>
                <a:spcPts val="0"/>
              </a:spcBef>
            </a:pPr>
            <a:r>
              <a:rPr lang="en" sz="1900" b="1" dirty="0">
                <a:solidFill>
                  <a:schemeClr val="dk1"/>
                </a:solidFill>
                <a:latin typeface="Times New Roman"/>
                <a:ea typeface="Times New Roman"/>
                <a:cs typeface="Times New Roman"/>
                <a:sym typeface="Times New Roman"/>
              </a:rPr>
              <a:t>Aryan Kulshrestha, Aashay Mehta, Long Le, and Gideon Marcus Jayakumar</a:t>
            </a:r>
          </a:p>
          <a:p>
            <a:pPr>
              <a:spcBef>
                <a:spcPts val="0"/>
              </a:spcBef>
            </a:pPr>
            <a:endParaRPr lang="en" sz="1900" b="1" dirty="0">
              <a:solidFill>
                <a:schemeClr val="dk1"/>
              </a:solidFill>
              <a:latin typeface="Times New Roman"/>
              <a:ea typeface="Times New Roman"/>
              <a:cs typeface="Times New Roman"/>
              <a:sym typeface="Times New Roman"/>
            </a:endParaRPr>
          </a:p>
          <a:p>
            <a:pPr>
              <a:spcBef>
                <a:spcPts val="0"/>
              </a:spcBef>
            </a:pPr>
            <a:r>
              <a:rPr lang="en" sz="1900" b="1" dirty="0">
                <a:solidFill>
                  <a:schemeClr val="dk1"/>
                </a:solidFill>
                <a:latin typeface="Times New Roman"/>
                <a:ea typeface="Times New Roman"/>
                <a:cs typeface="Times New Roman"/>
                <a:sym typeface="Times New Roman"/>
              </a:rPr>
              <a:t>URL: </a:t>
            </a:r>
            <a:r>
              <a:rPr lang="en-IN" sz="1900" b="1" dirty="0">
                <a:solidFill>
                  <a:schemeClr val="dk1"/>
                </a:solidFill>
                <a:latin typeface="Times New Roman"/>
                <a:ea typeface="Times New Roman"/>
                <a:cs typeface="Times New Roman"/>
                <a:sym typeface="Times New Roman"/>
                <a:hlinkClick r:id="rId3"/>
              </a:rPr>
              <a:t>https://group18ecommerce.com</a:t>
            </a:r>
            <a:endParaRPr sz="1900" b="1" dirty="0">
              <a:solidFill>
                <a:schemeClr val="dk1"/>
              </a:solidFill>
              <a:latin typeface="Times New Roman"/>
              <a:ea typeface="Times New Roman"/>
              <a:cs typeface="Times New Roman"/>
              <a:sym typeface="Times New Roman"/>
            </a:endParaRPr>
          </a:p>
          <a:p>
            <a:pPr>
              <a:spcBef>
                <a:spcPts val="0"/>
              </a:spcBef>
            </a:pPr>
            <a:endParaRPr sz="1900" b="1" dirty="0">
              <a:solidFill>
                <a:schemeClr val="dk1"/>
              </a:solidFill>
              <a:latin typeface="Times New Roman"/>
              <a:ea typeface="Times New Roman"/>
              <a:cs typeface="Times New Roman"/>
              <a:sym typeface="Times New Roman"/>
            </a:endParaRPr>
          </a:p>
          <a:p>
            <a:pPr>
              <a:spcBef>
                <a:spcPts val="0"/>
              </a:spcBef>
            </a:pPr>
            <a:endParaRPr sz="1900" b="1" dirty="0">
              <a:solidFill>
                <a:schemeClr val="dk1"/>
              </a:solidFill>
              <a:latin typeface="Times New Roman"/>
              <a:ea typeface="Times New Roman"/>
              <a:cs typeface="Times New Roman"/>
              <a:sym typeface="Times New Roman"/>
            </a:endParaRPr>
          </a:p>
        </p:txBody>
      </p:sp>
      <p:pic>
        <p:nvPicPr>
          <p:cNvPr id="56" name="Google Shape;56;p13" descr="University of Maryland, College Park - Wikipedia"/>
          <p:cNvPicPr preferRelativeResize="0"/>
          <p:nvPr/>
        </p:nvPicPr>
        <p:blipFill>
          <a:blip r:embed="rId4">
            <a:alphaModFix/>
          </a:blip>
          <a:stretch>
            <a:fillRect/>
          </a:stretch>
        </p:blipFill>
        <p:spPr>
          <a:xfrm>
            <a:off x="3880814" y="983226"/>
            <a:ext cx="1476375" cy="1476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Phase 3 - </a:t>
            </a:r>
            <a:r>
              <a:rPr dirty="0"/>
              <a:t>CloudFront CDN</a:t>
            </a:r>
          </a:p>
        </p:txBody>
      </p:sp>
      <p:sp>
        <p:nvSpPr>
          <p:cNvPr id="3" name="TextBox 2">
            <a:extLst>
              <a:ext uri="{FF2B5EF4-FFF2-40B4-BE49-F238E27FC236}">
                <a16:creationId xmlns:a16="http://schemas.microsoft.com/office/drawing/2014/main" id="{DBCC3F17-C45C-2AC8-2731-66C6A0FE8E83}"/>
              </a:ext>
            </a:extLst>
          </p:cNvPr>
          <p:cNvSpPr txBox="1"/>
          <p:nvPr/>
        </p:nvSpPr>
        <p:spPr>
          <a:xfrm>
            <a:off x="288235" y="5208104"/>
            <a:ext cx="8507895" cy="1477328"/>
          </a:xfrm>
          <a:prstGeom prst="rect">
            <a:avLst/>
          </a:prstGeom>
          <a:noFill/>
        </p:spPr>
        <p:txBody>
          <a:bodyPr wrap="square" rtlCol="0">
            <a:spAutoFit/>
          </a:bodyPr>
          <a:lstStyle/>
          <a:p>
            <a:r>
              <a:rPr lang="en-IN" sz="1800" kern="0" dirty="0">
                <a:effectLst/>
                <a:latin typeface="Times New Roman" panose="02020603050405020304" pitchFamily="18" charset="0"/>
                <a:ea typeface="Arial" panose="020B0604020202020204" pitchFamily="34" charset="0"/>
              </a:rPr>
              <a:t>This phase focuses on improving the performance, scalability, and user experience of the web application by leveraging AWS content delivery and monitoring services. Amazon CloudFront is used as a CDN to cache and deliver static assets from S3 with low latency. To further enhance performance, GZIP compression and custom cache policies are applied. (</a:t>
            </a:r>
            <a:r>
              <a:rPr lang="en-IN" sz="1800" kern="0" dirty="0" err="1">
                <a:effectLst/>
                <a:latin typeface="Times New Roman" panose="02020603050405020304" pitchFamily="18" charset="0"/>
                <a:ea typeface="Arial" panose="020B0604020202020204" pitchFamily="34" charset="0"/>
                <a:hlinkClick r:id="rId3"/>
              </a:rPr>
              <a:t>Lucidchart</a:t>
            </a:r>
            <a:r>
              <a:rPr lang="en-IN" sz="1800" kern="0" dirty="0">
                <a:effectLst/>
                <a:latin typeface="Times New Roman" panose="02020603050405020304" pitchFamily="18" charset="0"/>
                <a:ea typeface="Arial" panose="020B0604020202020204" pitchFamily="34" charset="0"/>
                <a:hlinkClick r:id="rId3"/>
              </a:rPr>
              <a:t> Link</a:t>
            </a:r>
            <a:r>
              <a:rPr lang="en-IN" kern="0" dirty="0">
                <a:latin typeface="Times New Roman" panose="02020603050405020304" pitchFamily="18" charset="0"/>
                <a:ea typeface="Arial" panose="020B0604020202020204" pitchFamily="34" charset="0"/>
              </a:rPr>
              <a:t>)</a:t>
            </a:r>
            <a:endParaRPr lang="en-IN" dirty="0"/>
          </a:p>
        </p:txBody>
      </p:sp>
      <p:pic>
        <p:nvPicPr>
          <p:cNvPr id="8" name="Content Placeholder 7" descr="A diagram of a cloud computing process&#10;&#10;AI-generated content may be incorrect.">
            <a:extLst>
              <a:ext uri="{FF2B5EF4-FFF2-40B4-BE49-F238E27FC236}">
                <a16:creationId xmlns:a16="http://schemas.microsoft.com/office/drawing/2014/main" id="{29EEF823-2392-903D-6448-34DF85E6EADB}"/>
              </a:ext>
            </a:extLst>
          </p:cNvPr>
          <p:cNvPicPr>
            <a:picLocks noGrp="1" noChangeAspect="1"/>
          </p:cNvPicPr>
          <p:nvPr>
            <p:ph idx="1"/>
          </p:nvPr>
        </p:nvPicPr>
        <p:blipFill>
          <a:blip r:embed="rId4"/>
          <a:stretch>
            <a:fillRect/>
          </a:stretch>
        </p:blipFill>
        <p:spPr>
          <a:xfrm>
            <a:off x="1366576" y="1417638"/>
            <a:ext cx="6400800" cy="360790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Phase 3 - Performance Monitoring</a:t>
            </a:r>
          </a:p>
        </p:txBody>
      </p:sp>
      <p:pic>
        <p:nvPicPr>
          <p:cNvPr id="4" name="Content Placeholder 3">
            <a:extLst>
              <a:ext uri="{FF2B5EF4-FFF2-40B4-BE49-F238E27FC236}">
                <a16:creationId xmlns:a16="http://schemas.microsoft.com/office/drawing/2014/main" id="{25D03986-F94D-6354-E337-6EE3C62A62ED}"/>
              </a:ext>
            </a:extLst>
          </p:cNvPr>
          <p:cNvPicPr>
            <a:picLocks noGrp="1" noChangeAspect="1"/>
          </p:cNvPicPr>
          <p:nvPr>
            <p:ph idx="1"/>
          </p:nvPr>
        </p:nvPicPr>
        <p:blipFill>
          <a:blip r:embed="rId2"/>
          <a:stretch>
            <a:fillRect/>
          </a:stretch>
        </p:blipFill>
        <p:spPr>
          <a:xfrm>
            <a:off x="578580" y="1417638"/>
            <a:ext cx="8229600" cy="3591332"/>
          </a:xfrm>
          <a:prstGeom prst="rect">
            <a:avLst/>
          </a:prstGeom>
        </p:spPr>
      </p:pic>
      <p:sp>
        <p:nvSpPr>
          <p:cNvPr id="3" name="TextBox 2">
            <a:extLst>
              <a:ext uri="{FF2B5EF4-FFF2-40B4-BE49-F238E27FC236}">
                <a16:creationId xmlns:a16="http://schemas.microsoft.com/office/drawing/2014/main" id="{2DF8D3C2-A91C-E574-4498-E4FF05ADEF67}"/>
              </a:ext>
            </a:extLst>
          </p:cNvPr>
          <p:cNvSpPr txBox="1"/>
          <p:nvPr/>
        </p:nvSpPr>
        <p:spPr>
          <a:xfrm>
            <a:off x="457200" y="5148118"/>
            <a:ext cx="8527774" cy="923330"/>
          </a:xfrm>
          <a:prstGeom prst="rect">
            <a:avLst/>
          </a:prstGeom>
          <a:noFill/>
        </p:spPr>
        <p:txBody>
          <a:bodyPr wrap="square" rtlCol="0">
            <a:spAutoFit/>
          </a:bodyPr>
          <a:lstStyle/>
          <a:p>
            <a:r>
              <a:rPr lang="en-IN" sz="1800" kern="0" dirty="0">
                <a:effectLst/>
                <a:latin typeface="Times New Roman" panose="02020603050405020304" pitchFamily="18" charset="0"/>
                <a:ea typeface="Arial" panose="020B0604020202020204" pitchFamily="34" charset="0"/>
              </a:rPr>
              <a:t>Amazon CloudWatch was configured to monitor CloudFront request rates, error responses, and cache hit/miss ratios. This setup helps in real-time monitoring of content delivery performance and identifying potential issues like latency spikes or caching inefficiencies.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Phase 4 - Testing Architecture</a:t>
            </a:r>
          </a:p>
        </p:txBody>
      </p:sp>
      <p:sp>
        <p:nvSpPr>
          <p:cNvPr id="3" name="TextBox 2">
            <a:extLst>
              <a:ext uri="{FF2B5EF4-FFF2-40B4-BE49-F238E27FC236}">
                <a16:creationId xmlns:a16="http://schemas.microsoft.com/office/drawing/2014/main" id="{F4C2FD85-AC13-7C50-E5BB-CA454B9AC39B}"/>
              </a:ext>
            </a:extLst>
          </p:cNvPr>
          <p:cNvSpPr txBox="1"/>
          <p:nvPr/>
        </p:nvSpPr>
        <p:spPr>
          <a:xfrm>
            <a:off x="715617" y="3429000"/>
            <a:ext cx="7851913" cy="1754326"/>
          </a:xfrm>
          <a:prstGeom prst="rect">
            <a:avLst/>
          </a:prstGeom>
          <a:noFill/>
        </p:spPr>
        <p:txBody>
          <a:bodyPr wrap="square" rtlCol="0">
            <a:spAutoFit/>
          </a:bodyPr>
          <a:lstStyle/>
          <a:p>
            <a:r>
              <a:rPr lang="en-IN" sz="1800" kern="0" dirty="0">
                <a:effectLst/>
                <a:latin typeface="Times New Roman" panose="02020603050405020304" pitchFamily="18" charset="0"/>
                <a:ea typeface="Arial" panose="020B0604020202020204" pitchFamily="34" charset="0"/>
              </a:rPr>
              <a:t>This phase focuses on validating the scalability, performance, and cost-efficiency of the deployed cloud infrastructure. To simulate real-world traffic and stress test the system, Apache JMeter was used to generate load on both the web application and the RDS backend. Metrics like CPU utilization and database performance were monitored using Amazon CloudWatch and CloudTrail to ensure that the Auto Scaling Group reacts appropriately under varying loads. (</a:t>
            </a:r>
            <a:r>
              <a:rPr lang="en-IN" sz="1800" kern="0" dirty="0" err="1">
                <a:effectLst/>
                <a:latin typeface="Times New Roman" panose="02020603050405020304" pitchFamily="18" charset="0"/>
                <a:ea typeface="Arial" panose="020B0604020202020204" pitchFamily="34" charset="0"/>
                <a:hlinkClick r:id="rId2"/>
              </a:rPr>
              <a:t>Lucidchart</a:t>
            </a:r>
            <a:r>
              <a:rPr lang="en-IN" sz="1800" kern="0" dirty="0">
                <a:effectLst/>
                <a:latin typeface="Times New Roman" panose="02020603050405020304" pitchFamily="18" charset="0"/>
                <a:ea typeface="Arial" panose="020B0604020202020204" pitchFamily="34" charset="0"/>
                <a:hlinkClick r:id="rId2"/>
              </a:rPr>
              <a:t> Link</a:t>
            </a:r>
            <a:r>
              <a:rPr lang="en-IN" sz="1800" kern="0" dirty="0">
                <a:effectLst/>
                <a:latin typeface="Times New Roman" panose="02020603050405020304" pitchFamily="18" charset="0"/>
                <a:ea typeface="Arial" panose="020B0604020202020204" pitchFamily="34" charset="0"/>
              </a:rPr>
              <a:t>)</a:t>
            </a:r>
            <a:endParaRPr lang="en-IN" dirty="0"/>
          </a:p>
        </p:txBody>
      </p:sp>
      <p:pic>
        <p:nvPicPr>
          <p:cNvPr id="8" name="Content Placeholder 7" descr="A diagram of a cloud&#10;&#10;AI-generated content may be incorrect.">
            <a:extLst>
              <a:ext uri="{FF2B5EF4-FFF2-40B4-BE49-F238E27FC236}">
                <a16:creationId xmlns:a16="http://schemas.microsoft.com/office/drawing/2014/main" id="{D4DAE4BB-F04C-4992-1847-4091E60A9C2D}"/>
              </a:ext>
            </a:extLst>
          </p:cNvPr>
          <p:cNvPicPr>
            <a:picLocks noGrp="1" noChangeAspect="1"/>
          </p:cNvPicPr>
          <p:nvPr>
            <p:ph idx="1"/>
          </p:nvPr>
        </p:nvPicPr>
        <p:blipFill>
          <a:blip r:embed="rId3"/>
          <a:stretch>
            <a:fillRect/>
          </a:stretch>
        </p:blipFill>
        <p:spPr>
          <a:xfrm>
            <a:off x="1669773" y="1620171"/>
            <a:ext cx="5943600" cy="1606296"/>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Stress Testing Results</a:t>
            </a:r>
          </a:p>
        </p:txBody>
      </p:sp>
      <p:pic>
        <p:nvPicPr>
          <p:cNvPr id="4" name="Content Placeholder 3">
            <a:extLst>
              <a:ext uri="{FF2B5EF4-FFF2-40B4-BE49-F238E27FC236}">
                <a16:creationId xmlns:a16="http://schemas.microsoft.com/office/drawing/2014/main" id="{DA7FFBD3-F1B8-7EE7-12E3-4E99F2AA73B9}"/>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286894" y="1680794"/>
            <a:ext cx="6757947" cy="3710356"/>
          </a:xfrm>
          <a:prstGeom prst="rect">
            <a:avLst/>
          </a:prstGeom>
          <a:noFill/>
          <a:ln>
            <a:noFill/>
          </a:ln>
        </p:spPr>
      </p:pic>
      <p:sp>
        <p:nvSpPr>
          <p:cNvPr id="3" name="TextBox 2">
            <a:extLst>
              <a:ext uri="{FF2B5EF4-FFF2-40B4-BE49-F238E27FC236}">
                <a16:creationId xmlns:a16="http://schemas.microsoft.com/office/drawing/2014/main" id="{34A9D9CA-C6F2-E15E-9036-4F70B9923465}"/>
              </a:ext>
            </a:extLst>
          </p:cNvPr>
          <p:cNvSpPr txBox="1"/>
          <p:nvPr/>
        </p:nvSpPr>
        <p:spPr>
          <a:xfrm>
            <a:off x="2336612" y="5599908"/>
            <a:ext cx="4470776" cy="369332"/>
          </a:xfrm>
          <a:prstGeom prst="rect">
            <a:avLst/>
          </a:prstGeom>
          <a:noFill/>
        </p:spPr>
        <p:txBody>
          <a:bodyPr wrap="none" rtlCol="0">
            <a:spAutoFit/>
          </a:bodyPr>
          <a:lstStyle/>
          <a:p>
            <a:r>
              <a:rPr lang="en-IN" dirty="0"/>
              <a:t>Analysis for stress testing results using </a:t>
            </a:r>
            <a:r>
              <a:rPr lang="en-IN" dirty="0" err="1"/>
              <a:t>Jmeter</a:t>
            </a:r>
            <a:r>
              <a:rPr lang="en-IN"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48020-9655-C9EB-B686-5E22EB6955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3C7B16-9C12-4B57-C9F0-11E7A0C5E17D}"/>
              </a:ext>
            </a:extLst>
          </p:cNvPr>
          <p:cNvSpPr>
            <a:spLocks noGrp="1"/>
          </p:cNvSpPr>
          <p:nvPr>
            <p:ph type="title"/>
          </p:nvPr>
        </p:nvSpPr>
        <p:spPr/>
        <p:txBody>
          <a:bodyPr/>
          <a:lstStyle/>
          <a:p>
            <a:r>
              <a:rPr dirty="0"/>
              <a:t>Stress Testing Results</a:t>
            </a:r>
          </a:p>
        </p:txBody>
      </p:sp>
      <p:pic>
        <p:nvPicPr>
          <p:cNvPr id="7" name="Content Placeholder 6">
            <a:extLst>
              <a:ext uri="{FF2B5EF4-FFF2-40B4-BE49-F238E27FC236}">
                <a16:creationId xmlns:a16="http://schemas.microsoft.com/office/drawing/2014/main" id="{65C46301-B148-57AE-3063-AF66A227D6ED}"/>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245367" y="1656672"/>
            <a:ext cx="8653265" cy="4344078"/>
          </a:xfrm>
          <a:prstGeom prst="rect">
            <a:avLst/>
          </a:prstGeom>
          <a:noFill/>
          <a:ln>
            <a:noFill/>
          </a:ln>
        </p:spPr>
      </p:pic>
      <p:sp>
        <p:nvSpPr>
          <p:cNvPr id="3" name="TextBox 2">
            <a:extLst>
              <a:ext uri="{FF2B5EF4-FFF2-40B4-BE49-F238E27FC236}">
                <a16:creationId xmlns:a16="http://schemas.microsoft.com/office/drawing/2014/main" id="{654E85FF-9FB3-B1E0-A58C-CD3EA087AB65}"/>
              </a:ext>
            </a:extLst>
          </p:cNvPr>
          <p:cNvSpPr txBox="1"/>
          <p:nvPr/>
        </p:nvSpPr>
        <p:spPr>
          <a:xfrm>
            <a:off x="2564295" y="6116743"/>
            <a:ext cx="5814391" cy="369332"/>
          </a:xfrm>
          <a:prstGeom prst="rect">
            <a:avLst/>
          </a:prstGeom>
          <a:noFill/>
        </p:spPr>
        <p:txBody>
          <a:bodyPr wrap="square" rtlCol="0">
            <a:spAutoFit/>
          </a:bodyPr>
          <a:lstStyle/>
          <a:p>
            <a:r>
              <a:rPr lang="en-IN"/>
              <a:t>Analysis for stress testing results using Jmeter.</a:t>
            </a:r>
            <a:endParaRPr lang="en-IN" dirty="0"/>
          </a:p>
        </p:txBody>
      </p:sp>
    </p:spTree>
    <p:extLst>
      <p:ext uri="{BB962C8B-B14F-4D97-AF65-F5344CB8AC3E}">
        <p14:creationId xmlns:p14="http://schemas.microsoft.com/office/powerpoint/2010/main" val="133356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Cost Explorer</a:t>
            </a:r>
          </a:p>
        </p:txBody>
      </p:sp>
      <p:pic>
        <p:nvPicPr>
          <p:cNvPr id="4" name="Content Placeholder 3">
            <a:extLst>
              <a:ext uri="{FF2B5EF4-FFF2-40B4-BE49-F238E27FC236}">
                <a16:creationId xmlns:a16="http://schemas.microsoft.com/office/drawing/2014/main" id="{6B89F278-B15C-4E85-481E-F28735046FD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576470" y="1636490"/>
            <a:ext cx="8229600" cy="3585019"/>
          </a:xfrm>
          <a:prstGeom prst="rect">
            <a:avLst/>
          </a:prstGeom>
          <a:noFill/>
          <a:ln>
            <a:noFill/>
          </a:ln>
        </p:spPr>
      </p:pic>
      <p:sp>
        <p:nvSpPr>
          <p:cNvPr id="3" name="TextBox 2">
            <a:extLst>
              <a:ext uri="{FF2B5EF4-FFF2-40B4-BE49-F238E27FC236}">
                <a16:creationId xmlns:a16="http://schemas.microsoft.com/office/drawing/2014/main" id="{3D953265-1045-85F1-2736-1ED8BCAF513F}"/>
              </a:ext>
            </a:extLst>
          </p:cNvPr>
          <p:cNvSpPr txBox="1"/>
          <p:nvPr/>
        </p:nvSpPr>
        <p:spPr>
          <a:xfrm>
            <a:off x="3339548" y="5426765"/>
            <a:ext cx="6052930" cy="369332"/>
          </a:xfrm>
          <a:prstGeom prst="rect">
            <a:avLst/>
          </a:prstGeom>
          <a:noFill/>
        </p:spPr>
        <p:txBody>
          <a:bodyPr wrap="square" rtlCol="0">
            <a:spAutoFit/>
          </a:bodyPr>
          <a:lstStyle/>
          <a:p>
            <a:r>
              <a:rPr lang="en-IN" dirty="0"/>
              <a:t>AWS Cost Explorer Reports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AC25B3-DBE4-2B18-72DD-96945FE17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1A2F5-29A0-6544-D6A0-E415480D5793}"/>
              </a:ext>
            </a:extLst>
          </p:cNvPr>
          <p:cNvSpPr>
            <a:spLocks noGrp="1"/>
          </p:cNvSpPr>
          <p:nvPr>
            <p:ph type="title"/>
          </p:nvPr>
        </p:nvSpPr>
        <p:spPr/>
        <p:txBody>
          <a:bodyPr/>
          <a:lstStyle/>
          <a:p>
            <a:r>
              <a:t>Cost Explorer</a:t>
            </a:r>
          </a:p>
        </p:txBody>
      </p:sp>
      <p:pic>
        <p:nvPicPr>
          <p:cNvPr id="6" name="Content Placeholder 5">
            <a:extLst>
              <a:ext uri="{FF2B5EF4-FFF2-40B4-BE49-F238E27FC236}">
                <a16:creationId xmlns:a16="http://schemas.microsoft.com/office/drawing/2014/main" id="{51D815E0-D9FA-4766-2512-F7DDF68DAB2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57200" y="1524413"/>
            <a:ext cx="8229600" cy="3610737"/>
          </a:xfrm>
          <a:prstGeom prst="rect">
            <a:avLst/>
          </a:prstGeom>
          <a:noFill/>
          <a:ln>
            <a:noFill/>
          </a:ln>
        </p:spPr>
      </p:pic>
      <p:sp>
        <p:nvSpPr>
          <p:cNvPr id="3" name="TextBox 2">
            <a:extLst>
              <a:ext uri="{FF2B5EF4-FFF2-40B4-BE49-F238E27FC236}">
                <a16:creationId xmlns:a16="http://schemas.microsoft.com/office/drawing/2014/main" id="{FD6DBB78-0C77-A47C-D964-90856A1F8D94}"/>
              </a:ext>
            </a:extLst>
          </p:cNvPr>
          <p:cNvSpPr txBox="1"/>
          <p:nvPr/>
        </p:nvSpPr>
        <p:spPr>
          <a:xfrm>
            <a:off x="3389243" y="5241925"/>
            <a:ext cx="3011556" cy="369332"/>
          </a:xfrm>
          <a:prstGeom prst="rect">
            <a:avLst/>
          </a:prstGeom>
          <a:noFill/>
        </p:spPr>
        <p:txBody>
          <a:bodyPr wrap="square" rtlCol="0">
            <a:spAutoFit/>
          </a:bodyPr>
          <a:lstStyle/>
          <a:p>
            <a:r>
              <a:rPr lang="en-IN"/>
              <a:t>AWS Cost Explorer Reports</a:t>
            </a:r>
            <a:endParaRPr lang="en-IN" dirty="0"/>
          </a:p>
        </p:txBody>
      </p:sp>
    </p:spTree>
    <p:extLst>
      <p:ext uri="{BB962C8B-B14F-4D97-AF65-F5344CB8AC3E}">
        <p14:creationId xmlns:p14="http://schemas.microsoft.com/office/powerpoint/2010/main" val="37358947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E7F6A-6EB5-38B3-3673-2BD0EA609907}"/>
              </a:ext>
            </a:extLst>
          </p:cNvPr>
          <p:cNvSpPr>
            <a:spLocks noGrp="1"/>
          </p:cNvSpPr>
          <p:nvPr>
            <p:ph type="title"/>
          </p:nvPr>
        </p:nvSpPr>
        <p:spPr/>
        <p:txBody>
          <a:bodyPr/>
          <a:lstStyle/>
          <a:p>
            <a:r>
              <a:rPr lang="en-IN" dirty="0"/>
              <a:t>Lessons Learned</a:t>
            </a:r>
          </a:p>
        </p:txBody>
      </p:sp>
      <p:sp>
        <p:nvSpPr>
          <p:cNvPr id="3" name="TextBox 2">
            <a:extLst>
              <a:ext uri="{FF2B5EF4-FFF2-40B4-BE49-F238E27FC236}">
                <a16:creationId xmlns:a16="http://schemas.microsoft.com/office/drawing/2014/main" id="{4F13F876-0DFD-6BE5-A1FB-429163BD353E}"/>
              </a:ext>
            </a:extLst>
          </p:cNvPr>
          <p:cNvSpPr txBox="1"/>
          <p:nvPr/>
        </p:nvSpPr>
        <p:spPr>
          <a:xfrm>
            <a:off x="676275" y="2413337"/>
            <a:ext cx="8153400" cy="2031325"/>
          </a:xfrm>
          <a:prstGeom prst="rect">
            <a:avLst/>
          </a:prstGeom>
          <a:noFill/>
        </p:spPr>
        <p:txBody>
          <a:bodyPr wrap="square" rtlCol="0">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How to build infrastructure on AWS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⁠Best practices for Security- ⁠Scalability and Auto Scaling</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⁠Monitoring and Troubleshooting- ⁠Performance Optimization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Cost Awareness- ⁠End to End Deployment Procedures</a:t>
            </a:r>
          </a:p>
        </p:txBody>
      </p:sp>
    </p:spTree>
    <p:extLst>
      <p:ext uri="{BB962C8B-B14F-4D97-AF65-F5344CB8AC3E}">
        <p14:creationId xmlns:p14="http://schemas.microsoft.com/office/powerpoint/2010/main" val="32283429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06E19-D392-2FD7-F76F-68CE16F3C3B4}"/>
              </a:ext>
            </a:extLst>
          </p:cNvPr>
          <p:cNvSpPr>
            <a:spLocks noGrp="1"/>
          </p:cNvSpPr>
          <p:nvPr>
            <p:ph type="title"/>
          </p:nvPr>
        </p:nvSpPr>
        <p:spPr/>
        <p:txBody>
          <a:bodyPr/>
          <a:lstStyle/>
          <a:p>
            <a:r>
              <a:rPr lang="en-IN"/>
              <a:t>Future Improvements</a:t>
            </a:r>
          </a:p>
        </p:txBody>
      </p:sp>
      <p:sp>
        <p:nvSpPr>
          <p:cNvPr id="4" name="TextBox 3">
            <a:extLst>
              <a:ext uri="{FF2B5EF4-FFF2-40B4-BE49-F238E27FC236}">
                <a16:creationId xmlns:a16="http://schemas.microsoft.com/office/drawing/2014/main" id="{FF10555F-8C16-BFB8-4D12-5CE0C6E62C71}"/>
              </a:ext>
            </a:extLst>
          </p:cNvPr>
          <p:cNvSpPr txBox="1"/>
          <p:nvPr/>
        </p:nvSpPr>
        <p:spPr>
          <a:xfrm>
            <a:off x="990599" y="2600236"/>
            <a:ext cx="6124575" cy="2031325"/>
          </a:xfrm>
          <a:prstGeom prst="rect">
            <a:avLst/>
          </a:prstGeom>
          <a:noFill/>
        </p:spPr>
        <p:txBody>
          <a:bodyPr wrap="square">
            <a:spAutoFit/>
          </a:bodyPr>
          <a:lstStyle/>
          <a:p>
            <a:pPr marL="342900" indent="-342900">
              <a:buFont typeface="+mj-lt"/>
              <a:buAutoNum type="arabicPeriod"/>
            </a:pPr>
            <a:r>
              <a:rPr lang="en-US" dirty="0">
                <a:latin typeface="Times New Roman" panose="02020603050405020304" pitchFamily="18" charset="0"/>
                <a:cs typeface="Times New Roman" panose="02020603050405020304" pitchFamily="18" charset="0"/>
              </a:rPr>
              <a:t>Implement Automation techniques using CI/CD and </a:t>
            </a:r>
            <a:r>
              <a:rPr lang="en-US" dirty="0" err="1">
                <a:latin typeface="Times New Roman" panose="02020603050405020304" pitchFamily="18" charset="0"/>
                <a:cs typeface="Times New Roman" panose="02020603050405020304" pitchFamily="18" charset="0"/>
              </a:rPr>
              <a:t>IaC</a:t>
            </a:r>
            <a:r>
              <a:rPr lang="en-US"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Use Amazon Cognito for User Authentication</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Explore Serverless functionalities</a:t>
            </a:r>
          </a:p>
          <a:p>
            <a:pPr marL="342900" indent="-342900">
              <a:buFont typeface="+mj-lt"/>
              <a:buAutoNum type="arabicPeriod"/>
            </a:pPr>
            <a:endParaRPr lang="en-US"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US" dirty="0">
                <a:latin typeface="Times New Roman" panose="02020603050405020304" pitchFamily="18" charset="0"/>
                <a:cs typeface="Times New Roman" panose="02020603050405020304" pitchFamily="18" charset="0"/>
              </a:rPr>
              <a:t>Use Containerization techniques</a:t>
            </a:r>
          </a:p>
        </p:txBody>
      </p:sp>
    </p:spTree>
    <p:extLst>
      <p:ext uri="{BB962C8B-B14F-4D97-AF65-F5344CB8AC3E}">
        <p14:creationId xmlns:p14="http://schemas.microsoft.com/office/powerpoint/2010/main" val="579237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Architectural Diagram</a:t>
            </a:r>
          </a:p>
        </p:txBody>
      </p:sp>
      <p:sp>
        <p:nvSpPr>
          <p:cNvPr id="9" name="TextBox 8">
            <a:extLst>
              <a:ext uri="{FF2B5EF4-FFF2-40B4-BE49-F238E27FC236}">
                <a16:creationId xmlns:a16="http://schemas.microsoft.com/office/drawing/2014/main" id="{3CFA50FF-0AA2-4CFC-33BA-E41A653FC4F7}"/>
              </a:ext>
            </a:extLst>
          </p:cNvPr>
          <p:cNvSpPr txBox="1"/>
          <p:nvPr/>
        </p:nvSpPr>
        <p:spPr>
          <a:xfrm>
            <a:off x="3547069" y="5536642"/>
            <a:ext cx="6682153" cy="369332"/>
          </a:xfrm>
          <a:prstGeom prst="rect">
            <a:avLst/>
          </a:prstGeom>
          <a:noFill/>
        </p:spPr>
        <p:txBody>
          <a:bodyPr wrap="square" rtlCol="0">
            <a:spAutoFit/>
          </a:bodyPr>
          <a:lstStyle/>
          <a:p>
            <a:r>
              <a:rPr lang="en-IN" dirty="0" err="1">
                <a:hlinkClick r:id="rId3"/>
              </a:rPr>
              <a:t>Lucidchart</a:t>
            </a:r>
            <a:r>
              <a:rPr lang="en-IN" dirty="0">
                <a:hlinkClick r:id="rId3"/>
              </a:rPr>
              <a:t> Link</a:t>
            </a:r>
            <a:endParaRPr lang="en-IN" dirty="0"/>
          </a:p>
        </p:txBody>
      </p:sp>
      <p:pic>
        <p:nvPicPr>
          <p:cNvPr id="10" name="Picture 9">
            <a:extLst>
              <a:ext uri="{FF2B5EF4-FFF2-40B4-BE49-F238E27FC236}">
                <a16:creationId xmlns:a16="http://schemas.microsoft.com/office/drawing/2014/main" id="{55255857-0D7C-3A8A-8795-27FBF4191DC8}"/>
              </a:ext>
            </a:extLst>
          </p:cNvPr>
          <p:cNvPicPr>
            <a:picLocks noChangeAspect="1"/>
          </p:cNvPicPr>
          <p:nvPr/>
        </p:nvPicPr>
        <p:blipFill>
          <a:blip r:embed="rId4"/>
          <a:stretch>
            <a:fillRect/>
          </a:stretch>
        </p:blipFill>
        <p:spPr>
          <a:xfrm>
            <a:off x="1202586" y="1253940"/>
            <a:ext cx="6738828" cy="435011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Phase 1 - Infrastructure Setup</a:t>
            </a:r>
          </a:p>
        </p:txBody>
      </p:sp>
      <p:sp>
        <p:nvSpPr>
          <p:cNvPr id="3" name="TextBox 2">
            <a:extLst>
              <a:ext uri="{FF2B5EF4-FFF2-40B4-BE49-F238E27FC236}">
                <a16:creationId xmlns:a16="http://schemas.microsoft.com/office/drawing/2014/main" id="{61BCDFA2-A7AA-F774-410D-04345E913DC6}"/>
              </a:ext>
            </a:extLst>
          </p:cNvPr>
          <p:cNvSpPr txBox="1"/>
          <p:nvPr/>
        </p:nvSpPr>
        <p:spPr>
          <a:xfrm>
            <a:off x="457199" y="4943789"/>
            <a:ext cx="8578646" cy="1200329"/>
          </a:xfrm>
          <a:prstGeom prst="rect">
            <a:avLst/>
          </a:prstGeom>
          <a:noFill/>
        </p:spPr>
        <p:txBody>
          <a:bodyPr wrap="square" rtlCol="0">
            <a:spAutoFit/>
          </a:bodyPr>
          <a:lstStyle/>
          <a:p>
            <a:r>
              <a:rPr lang="en-IN" sz="1800" kern="0" dirty="0">
                <a:effectLst/>
                <a:latin typeface="Times New Roman" panose="02020603050405020304" pitchFamily="18" charset="0"/>
                <a:ea typeface="Arial" panose="020B0604020202020204" pitchFamily="34" charset="0"/>
              </a:rPr>
              <a:t>This diagra</a:t>
            </a:r>
            <a:r>
              <a:rPr lang="en-IN" kern="0" dirty="0">
                <a:latin typeface="Times New Roman" panose="02020603050405020304" pitchFamily="18" charset="0"/>
                <a:ea typeface="Arial" panose="020B0604020202020204" pitchFamily="34" charset="0"/>
              </a:rPr>
              <a:t>m represents </a:t>
            </a:r>
            <a:r>
              <a:rPr lang="en-IN" sz="1800" kern="0" dirty="0">
                <a:effectLst/>
                <a:latin typeface="Times New Roman" panose="02020603050405020304" pitchFamily="18" charset="0"/>
                <a:ea typeface="Arial" panose="020B0604020202020204" pitchFamily="34" charset="0"/>
              </a:rPr>
              <a:t>the basic infrastructure deployed for our cloud-based e-commerce application. </a:t>
            </a:r>
            <a:r>
              <a:rPr lang="en-IN" sz="1800" dirty="0">
                <a:effectLst/>
                <a:latin typeface="Times New Roman" panose="02020603050405020304" pitchFamily="18" charset="0"/>
                <a:ea typeface="Arial" panose="020B0604020202020204" pitchFamily="34" charset="0"/>
              </a:rPr>
              <a:t>The diagram below captures this end-to-end flow from user access to backend data handling and monitoring.  (</a:t>
            </a:r>
            <a:r>
              <a:rPr lang="en-IN" sz="1800" dirty="0" err="1">
                <a:effectLst/>
                <a:latin typeface="Times New Roman" panose="02020603050405020304" pitchFamily="18" charset="0"/>
                <a:ea typeface="Arial" panose="020B0604020202020204" pitchFamily="34" charset="0"/>
                <a:hlinkClick r:id="rId2"/>
              </a:rPr>
              <a:t>Lucidchart</a:t>
            </a:r>
            <a:r>
              <a:rPr lang="en-IN" sz="1800" dirty="0">
                <a:effectLst/>
                <a:latin typeface="Times New Roman" panose="02020603050405020304" pitchFamily="18" charset="0"/>
                <a:ea typeface="Arial" panose="020B0604020202020204" pitchFamily="34" charset="0"/>
                <a:hlinkClick r:id="rId2"/>
              </a:rPr>
              <a:t> link</a:t>
            </a:r>
            <a:r>
              <a:rPr lang="en-IN" sz="1800" dirty="0">
                <a:effectLst/>
                <a:latin typeface="Times New Roman" panose="02020603050405020304" pitchFamily="18" charset="0"/>
                <a:ea typeface="Arial" panose="020B0604020202020204" pitchFamily="34" charset="0"/>
              </a:rPr>
              <a:t>)</a:t>
            </a:r>
            <a:endParaRPr lang="en-IN" sz="1800" dirty="0">
              <a:effectLst/>
              <a:latin typeface="Arial" panose="020B0604020202020204" pitchFamily="34" charset="0"/>
              <a:ea typeface="Arial" panose="020B0604020202020204" pitchFamily="34" charset="0"/>
            </a:endParaRPr>
          </a:p>
          <a:p>
            <a:endParaRPr lang="en-IN" dirty="0"/>
          </a:p>
        </p:txBody>
      </p:sp>
      <p:pic>
        <p:nvPicPr>
          <p:cNvPr id="8" name="Content Placeholder 7" descr="Several icons on a white background&#10;&#10;AI-generated content may be incorrect.">
            <a:extLst>
              <a:ext uri="{FF2B5EF4-FFF2-40B4-BE49-F238E27FC236}">
                <a16:creationId xmlns:a16="http://schemas.microsoft.com/office/drawing/2014/main" id="{75CE1F40-FE62-375B-D8D5-282CB2E96779}"/>
              </a:ext>
            </a:extLst>
          </p:cNvPr>
          <p:cNvPicPr>
            <a:picLocks noGrp="1" noChangeAspect="1"/>
          </p:cNvPicPr>
          <p:nvPr>
            <p:ph idx="1"/>
          </p:nvPr>
        </p:nvPicPr>
        <p:blipFill>
          <a:blip r:embed="rId3"/>
          <a:stretch>
            <a:fillRect/>
          </a:stretch>
        </p:blipFill>
        <p:spPr>
          <a:xfrm>
            <a:off x="973005" y="1644571"/>
            <a:ext cx="6916636" cy="3072284"/>
          </a:xfr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EC2 and Load Balancer</a:t>
            </a:r>
          </a:p>
        </p:txBody>
      </p:sp>
      <p:pic>
        <p:nvPicPr>
          <p:cNvPr id="4" name="Content Placeholder 3">
            <a:extLst>
              <a:ext uri="{FF2B5EF4-FFF2-40B4-BE49-F238E27FC236}">
                <a16:creationId xmlns:a16="http://schemas.microsoft.com/office/drawing/2014/main" id="{20E9CA50-EEB4-6AE8-CB30-252A8C85FB92}"/>
              </a:ext>
            </a:extLst>
          </p:cNvPr>
          <p:cNvPicPr>
            <a:picLocks noGrp="1" noChangeAspect="1"/>
          </p:cNvPicPr>
          <p:nvPr>
            <p:ph idx="1"/>
          </p:nvPr>
        </p:nvPicPr>
        <p:blipFill>
          <a:blip r:embed="rId3"/>
          <a:stretch>
            <a:fillRect/>
          </a:stretch>
        </p:blipFill>
        <p:spPr>
          <a:xfrm>
            <a:off x="457200" y="1301746"/>
            <a:ext cx="8229600" cy="3339828"/>
          </a:xfrm>
          <a:prstGeom prst="rect">
            <a:avLst/>
          </a:prstGeom>
        </p:spPr>
      </p:pic>
      <p:sp>
        <p:nvSpPr>
          <p:cNvPr id="3" name="TextBox 2">
            <a:extLst>
              <a:ext uri="{FF2B5EF4-FFF2-40B4-BE49-F238E27FC236}">
                <a16:creationId xmlns:a16="http://schemas.microsoft.com/office/drawing/2014/main" id="{EEBB96AC-2C56-413D-E738-DA89718A19F7}"/>
              </a:ext>
            </a:extLst>
          </p:cNvPr>
          <p:cNvSpPr txBox="1"/>
          <p:nvPr/>
        </p:nvSpPr>
        <p:spPr>
          <a:xfrm>
            <a:off x="308113" y="4885910"/>
            <a:ext cx="8607287" cy="1340688"/>
          </a:xfrm>
          <a:prstGeom prst="rect">
            <a:avLst/>
          </a:prstGeom>
          <a:noFill/>
        </p:spPr>
        <p:txBody>
          <a:bodyPr wrap="square" rtlCol="0">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To ensure high availability, fault tolerance, and even distribution of traffic, the EC2 instance was integrated with an Application Load Balancer (ALB). The ALB acts as the single point of entry, intelligently routing user requests across one or more backend instances, and supporting both HTTP and HTTPS traffic with automatic redirection and SSL offloading.</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RDS Database</a:t>
            </a:r>
          </a:p>
        </p:txBody>
      </p:sp>
      <p:pic>
        <p:nvPicPr>
          <p:cNvPr id="6" name="Content Placeholder 5">
            <a:extLst>
              <a:ext uri="{FF2B5EF4-FFF2-40B4-BE49-F238E27FC236}">
                <a16:creationId xmlns:a16="http://schemas.microsoft.com/office/drawing/2014/main" id="{FBD03E9F-A679-C736-0E48-610193B7973E}"/>
              </a:ext>
            </a:extLst>
          </p:cNvPr>
          <p:cNvPicPr>
            <a:picLocks noGrp="1" noChangeAspect="1"/>
          </p:cNvPicPr>
          <p:nvPr>
            <p:ph idx="1"/>
          </p:nvPr>
        </p:nvPicPr>
        <p:blipFill>
          <a:blip r:embed="rId2"/>
          <a:stretch>
            <a:fillRect/>
          </a:stretch>
        </p:blipFill>
        <p:spPr>
          <a:xfrm>
            <a:off x="457200" y="1218855"/>
            <a:ext cx="8229600" cy="3847152"/>
          </a:xfrm>
          <a:prstGeom prst="rect">
            <a:avLst/>
          </a:prstGeom>
        </p:spPr>
      </p:pic>
      <p:sp>
        <p:nvSpPr>
          <p:cNvPr id="3" name="TextBox 2">
            <a:extLst>
              <a:ext uri="{FF2B5EF4-FFF2-40B4-BE49-F238E27FC236}">
                <a16:creationId xmlns:a16="http://schemas.microsoft.com/office/drawing/2014/main" id="{AD6EC696-B8E9-9FD0-9B19-135C16EDCB16}"/>
              </a:ext>
            </a:extLst>
          </p:cNvPr>
          <p:cNvSpPr txBox="1"/>
          <p:nvPr/>
        </p:nvSpPr>
        <p:spPr>
          <a:xfrm>
            <a:off x="457200" y="5264790"/>
            <a:ext cx="8050696" cy="1340688"/>
          </a:xfrm>
          <a:prstGeom prst="rect">
            <a:avLst/>
          </a:prstGeom>
          <a:noFill/>
        </p:spPr>
        <p:txBody>
          <a:bodyPr wrap="square" rtlCol="0">
            <a:spAutoFit/>
          </a:bodyPr>
          <a:lstStyle/>
          <a:p>
            <a:pPr algn="just">
              <a:lnSpc>
                <a:spcPct val="115000"/>
              </a:lnSpc>
            </a:pPr>
            <a:r>
              <a:rPr lang="en-IN" sz="1800">
                <a:effectLst/>
                <a:latin typeface="Times New Roman" panose="02020603050405020304" pitchFamily="18" charset="0"/>
                <a:ea typeface="Arial" panose="020B0604020202020204" pitchFamily="34" charset="0"/>
              </a:rPr>
              <a:t>Amazon RDS was used to decouple the database layer from the application layer, enabling better manageability, scalability, and performance. It eliminates the need to manage database servers directly on EC2 and provides built-in features like automated backups, encryption, and monitoring.</a:t>
            </a:r>
            <a:endParaRPr lang="en-IN" sz="1800">
              <a:effectLst/>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Auto Scaling &amp; Monitoring</a:t>
            </a:r>
          </a:p>
        </p:txBody>
      </p:sp>
      <p:pic>
        <p:nvPicPr>
          <p:cNvPr id="4" name="Content Placeholder 3">
            <a:extLst>
              <a:ext uri="{FF2B5EF4-FFF2-40B4-BE49-F238E27FC236}">
                <a16:creationId xmlns:a16="http://schemas.microsoft.com/office/drawing/2014/main" id="{D87C7693-F8DC-E0B2-A6D2-2B79F51BA512}"/>
              </a:ext>
            </a:extLst>
          </p:cNvPr>
          <p:cNvPicPr>
            <a:picLocks noGrp="1" noChangeAspect="1"/>
          </p:cNvPicPr>
          <p:nvPr>
            <p:ph idx="1"/>
          </p:nvPr>
        </p:nvPicPr>
        <p:blipFill>
          <a:blip r:embed="rId2"/>
          <a:stretch>
            <a:fillRect/>
          </a:stretch>
        </p:blipFill>
        <p:spPr>
          <a:xfrm>
            <a:off x="457200" y="1417638"/>
            <a:ext cx="8229600" cy="3561866"/>
          </a:xfrm>
          <a:prstGeom prst="rect">
            <a:avLst/>
          </a:prstGeom>
        </p:spPr>
      </p:pic>
      <p:sp>
        <p:nvSpPr>
          <p:cNvPr id="3" name="TextBox 2">
            <a:extLst>
              <a:ext uri="{FF2B5EF4-FFF2-40B4-BE49-F238E27FC236}">
                <a16:creationId xmlns:a16="http://schemas.microsoft.com/office/drawing/2014/main" id="{A7C7C396-49DA-EBA7-BC3D-0AB0592E5C75}"/>
              </a:ext>
            </a:extLst>
          </p:cNvPr>
          <p:cNvSpPr txBox="1"/>
          <p:nvPr/>
        </p:nvSpPr>
        <p:spPr>
          <a:xfrm>
            <a:off x="457199" y="5317435"/>
            <a:ext cx="8398565" cy="923330"/>
          </a:xfrm>
          <a:prstGeom prst="rect">
            <a:avLst/>
          </a:prstGeom>
          <a:noFill/>
        </p:spPr>
        <p:txBody>
          <a:bodyPr wrap="square" rtlCol="0">
            <a:spAutoFit/>
          </a:bodyPr>
          <a:lstStyle/>
          <a:p>
            <a:r>
              <a:rPr lang="en-IN" sz="1800" kern="0">
                <a:effectLst/>
                <a:latin typeface="Times New Roman" panose="02020603050405020304" pitchFamily="18" charset="0"/>
                <a:ea typeface="Arial" panose="020B0604020202020204" pitchFamily="34" charset="0"/>
              </a:rPr>
              <a:t>To ensure the web application can handle varying levels of incoming traffic, Auto Scaling was configured using an Amazon Machine Image (AMI) and tied to monitoring metrics through Amazon CloudWatch.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CC31-03B6-0115-78F3-9BA2179F85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579A23-F9DC-F5B6-E88C-9C2FBFC09F2E}"/>
              </a:ext>
            </a:extLst>
          </p:cNvPr>
          <p:cNvSpPr>
            <a:spLocks noGrp="1"/>
          </p:cNvSpPr>
          <p:nvPr>
            <p:ph type="title"/>
          </p:nvPr>
        </p:nvSpPr>
        <p:spPr/>
        <p:txBody>
          <a:bodyPr/>
          <a:lstStyle/>
          <a:p>
            <a:r>
              <a:t>Auto Scaling &amp; Monitoring</a:t>
            </a:r>
          </a:p>
        </p:txBody>
      </p:sp>
      <p:pic>
        <p:nvPicPr>
          <p:cNvPr id="7" name="Content Placeholder 6">
            <a:extLst>
              <a:ext uri="{FF2B5EF4-FFF2-40B4-BE49-F238E27FC236}">
                <a16:creationId xmlns:a16="http://schemas.microsoft.com/office/drawing/2014/main" id="{3C078A26-32CD-08CC-08D6-24CE04FC4CD6}"/>
              </a:ext>
            </a:extLst>
          </p:cNvPr>
          <p:cNvPicPr>
            <a:picLocks noGrp="1" noChangeAspect="1"/>
          </p:cNvPicPr>
          <p:nvPr>
            <p:ph idx="1"/>
          </p:nvPr>
        </p:nvPicPr>
        <p:blipFill>
          <a:blip r:embed="rId2"/>
          <a:stretch>
            <a:fillRect/>
          </a:stretch>
        </p:blipFill>
        <p:spPr>
          <a:xfrm>
            <a:off x="558800" y="1329623"/>
            <a:ext cx="8229600" cy="3829443"/>
          </a:xfrm>
          <a:prstGeom prst="rect">
            <a:avLst/>
          </a:prstGeom>
        </p:spPr>
      </p:pic>
      <p:sp>
        <p:nvSpPr>
          <p:cNvPr id="3" name="TextBox 2">
            <a:extLst>
              <a:ext uri="{FF2B5EF4-FFF2-40B4-BE49-F238E27FC236}">
                <a16:creationId xmlns:a16="http://schemas.microsoft.com/office/drawing/2014/main" id="{E5A2D2CD-C645-3F27-3A96-D802D1C54ACE}"/>
              </a:ext>
            </a:extLst>
          </p:cNvPr>
          <p:cNvSpPr txBox="1"/>
          <p:nvPr/>
        </p:nvSpPr>
        <p:spPr>
          <a:xfrm>
            <a:off x="558800" y="5456583"/>
            <a:ext cx="8128000" cy="670440"/>
          </a:xfrm>
          <a:prstGeom prst="rect">
            <a:avLst/>
          </a:prstGeom>
          <a:noFill/>
        </p:spPr>
        <p:txBody>
          <a:bodyPr wrap="square" rtlCol="0">
            <a:spAutoFit/>
          </a:bodyPr>
          <a:lstStyle/>
          <a:p>
            <a:pPr lvl="0">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Mangal" panose="02040503050203030202" pitchFamily="18" charset="0"/>
              </a:rPr>
              <a:t>Amazon CloudWatch was used to create an alarm that monitors CPU utilization across instances within the Auto Scaling Group.</a:t>
            </a:r>
            <a:endParaRPr lang="en-IN" sz="1800" kern="1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346017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Phase 2 - Security Architecture</a:t>
            </a:r>
          </a:p>
        </p:txBody>
      </p:sp>
      <p:sp>
        <p:nvSpPr>
          <p:cNvPr id="3" name="TextBox 2">
            <a:extLst>
              <a:ext uri="{FF2B5EF4-FFF2-40B4-BE49-F238E27FC236}">
                <a16:creationId xmlns:a16="http://schemas.microsoft.com/office/drawing/2014/main" id="{9715CC44-9A89-CE00-5CDA-D51916EF1790}"/>
              </a:ext>
            </a:extLst>
          </p:cNvPr>
          <p:cNvSpPr txBox="1"/>
          <p:nvPr/>
        </p:nvSpPr>
        <p:spPr>
          <a:xfrm>
            <a:off x="457200" y="4969866"/>
            <a:ext cx="8468139" cy="1200329"/>
          </a:xfrm>
          <a:prstGeom prst="rect">
            <a:avLst/>
          </a:prstGeom>
          <a:noFill/>
        </p:spPr>
        <p:txBody>
          <a:bodyPr wrap="square" rtlCol="0">
            <a:spAutoFit/>
          </a:bodyPr>
          <a:lstStyle/>
          <a:p>
            <a:r>
              <a:rPr lang="en-IN" sz="1800" kern="0" dirty="0">
                <a:effectLst/>
                <a:latin typeface="Times New Roman" panose="02020603050405020304" pitchFamily="18" charset="0"/>
                <a:ea typeface="Arial" panose="020B0604020202020204" pitchFamily="34" charset="0"/>
              </a:rPr>
              <a:t>The purpose of this phase is to enhance the security of the E-commerce Web Application by implementing Web Application Firewall (WAF) with Application Load Balancer (ALB) to prevent SQL injection and XSS. We have also implemented SSL/TLS certificates through ACM. (</a:t>
            </a:r>
            <a:r>
              <a:rPr lang="en-IN" sz="1800" kern="0" dirty="0" err="1">
                <a:effectLst/>
                <a:latin typeface="Times New Roman" panose="02020603050405020304" pitchFamily="18" charset="0"/>
                <a:ea typeface="Arial" panose="020B0604020202020204" pitchFamily="34" charset="0"/>
                <a:hlinkClick r:id="rId2"/>
              </a:rPr>
              <a:t>Lucidchart</a:t>
            </a:r>
            <a:r>
              <a:rPr lang="en-IN" sz="1800" kern="0" dirty="0">
                <a:effectLst/>
                <a:latin typeface="Times New Roman" panose="02020603050405020304" pitchFamily="18" charset="0"/>
                <a:ea typeface="Arial" panose="020B0604020202020204" pitchFamily="34" charset="0"/>
                <a:hlinkClick r:id="rId2"/>
              </a:rPr>
              <a:t> Link</a:t>
            </a:r>
            <a:r>
              <a:rPr lang="en-IN" sz="1800" kern="0" dirty="0">
                <a:effectLst/>
                <a:latin typeface="Times New Roman" panose="02020603050405020304" pitchFamily="18" charset="0"/>
                <a:ea typeface="Arial" panose="020B0604020202020204" pitchFamily="34" charset="0"/>
              </a:rPr>
              <a:t>)</a:t>
            </a:r>
            <a:endParaRPr lang="en-IN" dirty="0"/>
          </a:p>
        </p:txBody>
      </p:sp>
      <p:pic>
        <p:nvPicPr>
          <p:cNvPr id="8" name="Content Placeholder 7" descr="A diagram of a computer process&#10;&#10;AI-generated content may be incorrect.">
            <a:extLst>
              <a:ext uri="{FF2B5EF4-FFF2-40B4-BE49-F238E27FC236}">
                <a16:creationId xmlns:a16="http://schemas.microsoft.com/office/drawing/2014/main" id="{7C7A2450-7B6A-A5F8-C629-B3FED8208FE3}"/>
              </a:ext>
            </a:extLst>
          </p:cNvPr>
          <p:cNvPicPr>
            <a:picLocks noGrp="1" noChangeAspect="1"/>
          </p:cNvPicPr>
          <p:nvPr>
            <p:ph idx="1"/>
          </p:nvPr>
        </p:nvPicPr>
        <p:blipFill>
          <a:blip r:embed="rId3"/>
          <a:stretch>
            <a:fillRect/>
          </a:stretch>
        </p:blipFill>
        <p:spPr>
          <a:xfrm>
            <a:off x="576469" y="1121148"/>
            <a:ext cx="8229600" cy="3848718"/>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WAF and SSL</a:t>
            </a:r>
          </a:p>
        </p:txBody>
      </p:sp>
      <p:pic>
        <p:nvPicPr>
          <p:cNvPr id="4" name="Content Placeholder 3">
            <a:extLst>
              <a:ext uri="{FF2B5EF4-FFF2-40B4-BE49-F238E27FC236}">
                <a16:creationId xmlns:a16="http://schemas.microsoft.com/office/drawing/2014/main" id="{2BE13EC7-A00A-F43C-184D-1D829E70C36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188102" y="1195306"/>
            <a:ext cx="6767795" cy="4082372"/>
          </a:xfrm>
          <a:prstGeom prst="rect">
            <a:avLst/>
          </a:prstGeom>
          <a:noFill/>
          <a:ln>
            <a:noFill/>
          </a:ln>
        </p:spPr>
      </p:pic>
      <p:sp>
        <p:nvSpPr>
          <p:cNvPr id="3" name="TextBox 2">
            <a:extLst>
              <a:ext uri="{FF2B5EF4-FFF2-40B4-BE49-F238E27FC236}">
                <a16:creationId xmlns:a16="http://schemas.microsoft.com/office/drawing/2014/main" id="{91DDCA66-FC5B-2563-43A2-810888AF68D6}"/>
              </a:ext>
            </a:extLst>
          </p:cNvPr>
          <p:cNvSpPr txBox="1"/>
          <p:nvPr/>
        </p:nvSpPr>
        <p:spPr>
          <a:xfrm>
            <a:off x="457199" y="5384398"/>
            <a:ext cx="8229600" cy="1022139"/>
          </a:xfrm>
          <a:prstGeom prst="rect">
            <a:avLst/>
          </a:prstGeom>
          <a:noFill/>
        </p:spPr>
        <p:txBody>
          <a:bodyPr wrap="square" rtlCol="0">
            <a:spAutoFit/>
          </a:bodyPr>
          <a:lstStyle/>
          <a:p>
            <a:pPr algn="just">
              <a:lnSpc>
                <a:spcPct val="115000"/>
              </a:lnSpc>
            </a:pPr>
            <a:r>
              <a:rPr lang="en-IN" sz="1800" dirty="0">
                <a:effectLst/>
                <a:latin typeface="Times New Roman" panose="02020603050405020304" pitchFamily="18" charset="0"/>
                <a:ea typeface="Arial" panose="020B0604020202020204" pitchFamily="34" charset="0"/>
              </a:rPr>
              <a:t>AWS WAF protects the e-commerce web application from common web attacks such as SQL Injection and Cross-Site Scripting (XSS) by filtering and blocking malicious requests from the internet.</a:t>
            </a:r>
            <a:endParaRPr lang="en-IN" sz="1800" dirty="0">
              <a:effectLst/>
              <a:latin typeface="Arial" panose="020B0604020202020204" pitchFamily="34" charset="0"/>
              <a:ea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TotalTime>
  <Words>638</Words>
  <Application>Microsoft Office PowerPoint</Application>
  <PresentationFormat>On-screen Show (4:3)</PresentationFormat>
  <Paragraphs>58</Paragraphs>
  <Slides>18</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Arial</vt:lpstr>
      <vt:lpstr>Calibri</vt:lpstr>
      <vt:lpstr>Times New Roman</vt:lpstr>
      <vt:lpstr>Office Theme</vt:lpstr>
      <vt:lpstr>ENPM 818N - Cloud Computing Midterm Group Project</vt:lpstr>
      <vt:lpstr>Architectural Diagram</vt:lpstr>
      <vt:lpstr>Phase 1 - Infrastructure Setup</vt:lpstr>
      <vt:lpstr>EC2 and Load Balancer</vt:lpstr>
      <vt:lpstr>RDS Database</vt:lpstr>
      <vt:lpstr>Auto Scaling &amp; Monitoring</vt:lpstr>
      <vt:lpstr>Auto Scaling &amp; Monitoring</vt:lpstr>
      <vt:lpstr>Phase 2 - Security Architecture</vt:lpstr>
      <vt:lpstr>WAF and SSL</vt:lpstr>
      <vt:lpstr>Phase 3 - CloudFront CDN</vt:lpstr>
      <vt:lpstr>Phase 3 - Performance Monitoring</vt:lpstr>
      <vt:lpstr>Phase 4 - Testing Architecture</vt:lpstr>
      <vt:lpstr>Stress Testing Results</vt:lpstr>
      <vt:lpstr>Stress Testing Results</vt:lpstr>
      <vt:lpstr>Cost Explorer</vt:lpstr>
      <vt:lpstr>Cost Explorer</vt:lpstr>
      <vt:lpstr>Lessons Learned</vt:lpstr>
      <vt:lpstr>Future Improvements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aashay mehta</dc:creator>
  <cp:keywords/>
  <dc:description>generated using python-pptx</dc:description>
  <cp:lastModifiedBy>aryank 123</cp:lastModifiedBy>
  <cp:revision>8</cp:revision>
  <dcterms:created xsi:type="dcterms:W3CDTF">2013-01-27T09:14:16Z</dcterms:created>
  <dcterms:modified xsi:type="dcterms:W3CDTF">2025-03-31T01:25:05Z</dcterms:modified>
  <cp:category/>
</cp:coreProperties>
</file>