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56">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56"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9dcf17b50_3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9dcf17b50_3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3a60f5aa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3a60f5aa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9f51039c5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9f51039c5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9f51039c5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9f51039c5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9f51039c5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9f51039c5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9dcf17b50_3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9dcf17b50_3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9dcf17b50_3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9dcf17b50_3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9f51039c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9f51039c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ae83c6a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ae83c6a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3a60f5aa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3a60f5aa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3a60f5aa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3a60f5aa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3a60f5aa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3a60f5aa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9f51039c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9f51039c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6209750" y="0"/>
            <a:ext cx="3046304" cy="4838700"/>
          </a:xfrm>
          <a:prstGeom prst="rect">
            <a:avLst/>
          </a:prstGeom>
          <a:noFill/>
          <a:ln>
            <a:noFill/>
          </a:ln>
        </p:spPr>
      </p:pic>
      <p:pic>
        <p:nvPicPr>
          <p:cNvPr id="87" name="Google Shape;87;p13"/>
          <p:cNvPicPr preferRelativeResize="0"/>
          <p:nvPr/>
        </p:nvPicPr>
        <p:blipFill>
          <a:blip r:embed="rId4">
            <a:alphaModFix/>
          </a:blip>
          <a:stretch>
            <a:fillRect/>
          </a:stretch>
        </p:blipFill>
        <p:spPr>
          <a:xfrm>
            <a:off x="4" y="3716625"/>
            <a:ext cx="2800350" cy="1485900"/>
          </a:xfrm>
          <a:prstGeom prst="rect">
            <a:avLst/>
          </a:prstGeom>
          <a:noFill/>
          <a:ln>
            <a:noFill/>
          </a:ln>
        </p:spPr>
      </p:pic>
      <p:sp>
        <p:nvSpPr>
          <p:cNvPr id="88" name="Google Shape;88;p13"/>
          <p:cNvSpPr txBox="1"/>
          <p:nvPr/>
        </p:nvSpPr>
        <p:spPr>
          <a:xfrm>
            <a:off x="644350" y="775075"/>
            <a:ext cx="3927600" cy="17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solidFill>
                  <a:schemeClr val="dk2"/>
                </a:solidFill>
                <a:latin typeface="Roboto"/>
                <a:ea typeface="Roboto"/>
                <a:cs typeface="Roboto"/>
                <a:sym typeface="Roboto"/>
              </a:rPr>
              <a:t>Fuzzy Pooling in CNN</a:t>
            </a:r>
            <a:endParaRPr b="1" sz="22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b="1" lang="en" sz="1700">
                <a:solidFill>
                  <a:schemeClr val="dk2"/>
                </a:solidFill>
                <a:latin typeface="Roboto"/>
                <a:ea typeface="Roboto"/>
                <a:cs typeface="Roboto"/>
                <a:sym typeface="Roboto"/>
              </a:rPr>
              <a:t>Fuzzy Systems and Applications</a:t>
            </a:r>
            <a:endParaRPr b="1" sz="1700">
              <a:solidFill>
                <a:schemeClr val="dk2"/>
              </a:solidFill>
              <a:latin typeface="Roboto"/>
              <a:ea typeface="Roboto"/>
              <a:cs typeface="Roboto"/>
              <a:sym typeface="Roboto"/>
            </a:endParaRPr>
          </a:p>
        </p:txBody>
      </p:sp>
      <p:sp>
        <p:nvSpPr>
          <p:cNvPr id="89" name="Google Shape;89;p13"/>
          <p:cNvSpPr txBox="1"/>
          <p:nvPr/>
        </p:nvSpPr>
        <p:spPr>
          <a:xfrm>
            <a:off x="644350" y="2060850"/>
            <a:ext cx="4902600" cy="3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Aryan Lath</a:t>
            </a:r>
            <a:endParaRPr sz="1300">
              <a:solidFill>
                <a:schemeClr val="accent1"/>
              </a:solidFill>
              <a:latin typeface="Lato"/>
              <a:ea typeface="Lato"/>
              <a:cs typeface="Lato"/>
              <a:sym typeface="Lato"/>
            </a:endParaRPr>
          </a:p>
        </p:txBody>
      </p:sp>
      <p:sp>
        <p:nvSpPr>
          <p:cNvPr id="90" name="Google Shape;90;p13"/>
          <p:cNvSpPr txBox="1"/>
          <p:nvPr/>
        </p:nvSpPr>
        <p:spPr>
          <a:xfrm>
            <a:off x="644350" y="2306600"/>
            <a:ext cx="45477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Lato"/>
                <a:ea typeface="Lato"/>
                <a:cs typeface="Lato"/>
                <a:sym typeface="Lato"/>
              </a:rPr>
              <a:t>21015007</a:t>
            </a:r>
            <a:endParaRPr sz="12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3" name="Shape 163"/>
        <p:cNvGrpSpPr/>
        <p:nvPr/>
      </p:nvGrpSpPr>
      <p:grpSpPr>
        <a:xfrm>
          <a:off x="0" y="0"/>
          <a:ext cx="0" cy="0"/>
          <a:chOff x="0" y="0"/>
          <a:chExt cx="0" cy="0"/>
        </a:xfrm>
      </p:grpSpPr>
      <p:sp>
        <p:nvSpPr>
          <p:cNvPr id="164" name="Google Shape;164;p22"/>
          <p:cNvSpPr txBox="1"/>
          <p:nvPr/>
        </p:nvSpPr>
        <p:spPr>
          <a:xfrm>
            <a:off x="793750" y="513600"/>
            <a:ext cx="57150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latin typeface="Lato"/>
                <a:ea typeface="Lato"/>
                <a:cs typeface="Lato"/>
                <a:sym typeface="Lato"/>
              </a:rPr>
              <a:t>RESULTS</a:t>
            </a:r>
            <a:endParaRPr b="1" sz="1700">
              <a:solidFill>
                <a:schemeClr val="accent1"/>
              </a:solidFill>
              <a:latin typeface="Lato"/>
              <a:ea typeface="Lato"/>
              <a:cs typeface="Lato"/>
              <a:sym typeface="Lato"/>
            </a:endParaRPr>
          </a:p>
        </p:txBody>
      </p:sp>
      <p:pic>
        <p:nvPicPr>
          <p:cNvPr id="165" name="Google Shape;165;p22"/>
          <p:cNvPicPr preferRelativeResize="0"/>
          <p:nvPr/>
        </p:nvPicPr>
        <p:blipFill>
          <a:blip r:embed="rId3">
            <a:alphaModFix/>
          </a:blip>
          <a:stretch>
            <a:fillRect/>
          </a:stretch>
        </p:blipFill>
        <p:spPr>
          <a:xfrm>
            <a:off x="793750" y="1451225"/>
            <a:ext cx="3346785" cy="2665550"/>
          </a:xfrm>
          <a:prstGeom prst="rect">
            <a:avLst/>
          </a:prstGeom>
          <a:noFill/>
          <a:ln>
            <a:noFill/>
          </a:ln>
        </p:spPr>
      </p:pic>
      <p:pic>
        <p:nvPicPr>
          <p:cNvPr id="166" name="Google Shape;166;p22"/>
          <p:cNvPicPr preferRelativeResize="0"/>
          <p:nvPr/>
        </p:nvPicPr>
        <p:blipFill>
          <a:blip r:embed="rId4">
            <a:alphaModFix/>
          </a:blip>
          <a:stretch>
            <a:fillRect/>
          </a:stretch>
        </p:blipFill>
        <p:spPr>
          <a:xfrm>
            <a:off x="4257146" y="1451225"/>
            <a:ext cx="3235979" cy="2665549"/>
          </a:xfrm>
          <a:prstGeom prst="rect">
            <a:avLst/>
          </a:prstGeom>
          <a:noFill/>
          <a:ln>
            <a:noFill/>
          </a:ln>
        </p:spPr>
      </p:pic>
      <p:sp>
        <p:nvSpPr>
          <p:cNvPr id="167" name="Google Shape;167;p22"/>
          <p:cNvSpPr txBox="1"/>
          <p:nvPr/>
        </p:nvSpPr>
        <p:spPr>
          <a:xfrm>
            <a:off x="772825" y="4307125"/>
            <a:ext cx="77598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The improved performance of fuzzy pooling can be attributed to its ability to capture a broader range of feature values by incorporating fuzzy logic principles. This enables the model to retain more relevant information from the input feature maps, leading to more accurate predictions.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1" name="Shape 171"/>
        <p:cNvGrpSpPr/>
        <p:nvPr/>
      </p:nvGrpSpPr>
      <p:grpSpPr>
        <a:xfrm>
          <a:off x="0" y="0"/>
          <a:ext cx="0" cy="0"/>
          <a:chOff x="0" y="0"/>
          <a:chExt cx="0" cy="0"/>
        </a:xfrm>
      </p:grpSpPr>
      <p:sp>
        <p:nvSpPr>
          <p:cNvPr id="172" name="Google Shape;172;p23"/>
          <p:cNvSpPr txBox="1"/>
          <p:nvPr/>
        </p:nvSpPr>
        <p:spPr>
          <a:xfrm>
            <a:off x="793750" y="513600"/>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latin typeface="Lato"/>
                <a:ea typeface="Lato"/>
                <a:cs typeface="Lato"/>
                <a:sym typeface="Lato"/>
              </a:rPr>
              <a:t>CONCLUSION</a:t>
            </a:r>
            <a:endParaRPr b="1" sz="1700">
              <a:solidFill>
                <a:schemeClr val="accent1"/>
              </a:solidFill>
              <a:latin typeface="Lato"/>
              <a:ea typeface="Lato"/>
              <a:cs typeface="Lato"/>
              <a:sym typeface="Lato"/>
            </a:endParaRPr>
          </a:p>
        </p:txBody>
      </p:sp>
      <p:sp>
        <p:nvSpPr>
          <p:cNvPr id="173" name="Google Shape;173;p23"/>
          <p:cNvSpPr txBox="1"/>
          <p:nvPr/>
        </p:nvSpPr>
        <p:spPr>
          <a:xfrm>
            <a:off x="621900" y="1349050"/>
            <a:ext cx="7900200" cy="3030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Unlike max pooling, which only retains the highest value in each pooling window, fuzzy pooling uses fuzzy logic to retain more information about the overall distribution of values.</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 Fuzzy pooling’s use of fuzzy sets makes it more robust to noise in the input data. Since values are not solely dependent on the maximum intensity in the pooling window, the network can ignore outliers or noisy pixels, resulting in a cleaner feature representation.</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In image classification tasks, fuzzy pooling can improve the CNN’s ability to differentiate between classes by preserving more meaningful patterns within feature maps.</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Future work may explore the combination of fuzzy pooling with other advanced CNN techniques, as well as its potential applications in diverse fields such as medical imaging, object detection, and remote sensing.</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7" name="Shape 177"/>
        <p:cNvGrpSpPr/>
        <p:nvPr/>
      </p:nvGrpSpPr>
      <p:grpSpPr>
        <a:xfrm>
          <a:off x="0" y="0"/>
          <a:ext cx="0" cy="0"/>
          <a:chOff x="0" y="0"/>
          <a:chExt cx="0" cy="0"/>
        </a:xfrm>
      </p:grpSpPr>
      <p:sp>
        <p:nvSpPr>
          <p:cNvPr id="178" name="Google Shape;178;p24"/>
          <p:cNvSpPr txBox="1"/>
          <p:nvPr/>
        </p:nvSpPr>
        <p:spPr>
          <a:xfrm>
            <a:off x="793750" y="513600"/>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latin typeface="Lato"/>
                <a:ea typeface="Lato"/>
                <a:cs typeface="Lato"/>
                <a:sym typeface="Lato"/>
              </a:rPr>
              <a:t>ACKNOWLEDGEMENT</a:t>
            </a:r>
            <a:endParaRPr b="1" sz="1700">
              <a:solidFill>
                <a:schemeClr val="accent1"/>
              </a:solidFill>
              <a:latin typeface="Lato"/>
              <a:ea typeface="Lato"/>
              <a:cs typeface="Lato"/>
              <a:sym typeface="Lato"/>
            </a:endParaRPr>
          </a:p>
        </p:txBody>
      </p:sp>
      <p:sp>
        <p:nvSpPr>
          <p:cNvPr id="179" name="Google Shape;179;p24"/>
          <p:cNvSpPr txBox="1"/>
          <p:nvPr/>
        </p:nvSpPr>
        <p:spPr>
          <a:xfrm>
            <a:off x="621900" y="968050"/>
            <a:ext cx="7900200" cy="27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We would like to acknowledge the foundational research that has greatly informed and inspired this study on fuzzy pooling in convolutional neural networks:</a:t>
            </a:r>
            <a:endParaRPr sz="1200"/>
          </a:p>
          <a:p>
            <a:pPr indent="-304800" lvl="0" marL="457200" rtl="0" algn="l">
              <a:lnSpc>
                <a:spcPct val="115000"/>
              </a:lnSpc>
              <a:spcBef>
                <a:spcPts val="1200"/>
              </a:spcBef>
              <a:spcAft>
                <a:spcPts val="0"/>
              </a:spcAft>
              <a:buSzPts val="1200"/>
              <a:buChar char="●"/>
            </a:pPr>
            <a:r>
              <a:rPr b="1" lang="en" sz="1200"/>
              <a:t>Dimitrios E. Diamantis and Dimitris K. Iakovidis</a:t>
            </a:r>
            <a:r>
              <a:rPr lang="en" sz="1200"/>
              <a:t>, for their pioneering work on integrating fuzzy logic with pooling operations in CNNs for medical image analysis, published in </a:t>
            </a:r>
            <a:r>
              <a:rPr i="1" lang="en" sz="1200"/>
              <a:t>IEEE Transactions on Medical Imaging</a:t>
            </a:r>
            <a:r>
              <a:rPr lang="en" sz="1200"/>
              <a:t>.</a:t>
            </a:r>
            <a:endParaRPr sz="1200"/>
          </a:p>
          <a:p>
            <a:pPr indent="-304800" lvl="0" marL="457200" rtl="0" algn="l">
              <a:lnSpc>
                <a:spcPct val="115000"/>
              </a:lnSpc>
              <a:spcBef>
                <a:spcPts val="0"/>
              </a:spcBef>
              <a:spcAft>
                <a:spcPts val="0"/>
              </a:spcAft>
              <a:buSzPts val="1200"/>
              <a:buChar char="●"/>
            </a:pPr>
            <a:r>
              <a:rPr b="1" lang="en" sz="1200"/>
              <a:t>Teena Sharma, Vikas Singh, Siddharth Sudhakaran, and Nishchal K. Verma</a:t>
            </a:r>
            <a:r>
              <a:rPr lang="en" sz="1200"/>
              <a:t>, for their valuable contributions in advancing fuzzy-based pooling in CNNs for image classification tasks, presented at the </a:t>
            </a:r>
            <a:r>
              <a:rPr i="1" lang="en" sz="1200"/>
              <a:t>International Conference on Artificial Intelligence and Signal Processing (AISP)</a:t>
            </a:r>
            <a:r>
              <a:rPr lang="en" sz="1200"/>
              <a:t>.</a:t>
            </a:r>
            <a:endParaRPr sz="1200"/>
          </a:p>
          <a:p>
            <a:pPr indent="0" lvl="0" marL="0" rtl="0" algn="l">
              <a:lnSpc>
                <a:spcPct val="115000"/>
              </a:lnSpc>
              <a:spcBef>
                <a:spcPts val="1200"/>
              </a:spcBef>
              <a:spcAft>
                <a:spcPts val="0"/>
              </a:spcAft>
              <a:buNone/>
            </a:pPr>
            <a:r>
              <a:rPr lang="en" sz="1200"/>
              <a:t>Their research provided critical insights into the application and advantages of fuzzy pooling, guiding the methodology and comparative analysis in this presentation.</a:t>
            </a:r>
            <a:endParaRPr sz="1200"/>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3" name="Shape 183"/>
        <p:cNvGrpSpPr/>
        <p:nvPr/>
      </p:nvGrpSpPr>
      <p:grpSpPr>
        <a:xfrm>
          <a:off x="0" y="0"/>
          <a:ext cx="0" cy="0"/>
          <a:chOff x="0" y="0"/>
          <a:chExt cx="0" cy="0"/>
        </a:xfrm>
      </p:grpSpPr>
      <p:pic>
        <p:nvPicPr>
          <p:cNvPr id="184" name="Google Shape;184;p25"/>
          <p:cNvPicPr preferRelativeResize="0"/>
          <p:nvPr/>
        </p:nvPicPr>
        <p:blipFill>
          <a:blip r:embed="rId3">
            <a:alphaModFix/>
          </a:blip>
          <a:stretch>
            <a:fillRect/>
          </a:stretch>
        </p:blipFill>
        <p:spPr>
          <a:xfrm>
            <a:off x="6209750" y="0"/>
            <a:ext cx="3046304" cy="4838700"/>
          </a:xfrm>
          <a:prstGeom prst="rect">
            <a:avLst/>
          </a:prstGeom>
          <a:noFill/>
          <a:ln>
            <a:noFill/>
          </a:ln>
        </p:spPr>
      </p:pic>
      <p:pic>
        <p:nvPicPr>
          <p:cNvPr id="185" name="Google Shape;185;p25"/>
          <p:cNvPicPr preferRelativeResize="0"/>
          <p:nvPr/>
        </p:nvPicPr>
        <p:blipFill>
          <a:blip r:embed="rId4">
            <a:alphaModFix/>
          </a:blip>
          <a:stretch>
            <a:fillRect/>
          </a:stretch>
        </p:blipFill>
        <p:spPr>
          <a:xfrm>
            <a:off x="4" y="3716625"/>
            <a:ext cx="2800350" cy="1485900"/>
          </a:xfrm>
          <a:prstGeom prst="rect">
            <a:avLst/>
          </a:prstGeom>
          <a:noFill/>
          <a:ln>
            <a:noFill/>
          </a:ln>
        </p:spPr>
      </p:pic>
      <p:sp>
        <p:nvSpPr>
          <p:cNvPr id="186" name="Google Shape;186;p25"/>
          <p:cNvSpPr txBox="1"/>
          <p:nvPr/>
        </p:nvSpPr>
        <p:spPr>
          <a:xfrm>
            <a:off x="1256675" y="1251325"/>
            <a:ext cx="3927600" cy="24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2"/>
                </a:solidFill>
                <a:latin typeface="Roboto"/>
                <a:ea typeface="Roboto"/>
                <a:cs typeface="Roboto"/>
                <a:sym typeface="Roboto"/>
              </a:rPr>
              <a:t>THANK YOU</a:t>
            </a:r>
            <a:endParaRPr b="1" sz="24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b="1" sz="24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b="1" sz="18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b="1" lang="en" sz="1800">
                <a:solidFill>
                  <a:schemeClr val="dk2"/>
                </a:solidFill>
                <a:latin typeface="Roboto"/>
                <a:ea typeface="Roboto"/>
                <a:cs typeface="Roboto"/>
                <a:sym typeface="Roboto"/>
              </a:rPr>
              <a:t>Presented By</a:t>
            </a:r>
            <a:endParaRPr b="1" sz="18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b="1" lang="en" sz="1600">
                <a:solidFill>
                  <a:schemeClr val="dk2"/>
                </a:solidFill>
                <a:latin typeface="Roboto"/>
                <a:ea typeface="Roboto"/>
                <a:cs typeface="Roboto"/>
                <a:sym typeface="Roboto"/>
              </a:rPr>
              <a:t>Aryan Lath</a:t>
            </a:r>
            <a:br>
              <a:rPr b="1" lang="en" sz="1600">
                <a:solidFill>
                  <a:schemeClr val="dk2"/>
                </a:solidFill>
                <a:latin typeface="Roboto"/>
                <a:ea typeface="Roboto"/>
                <a:cs typeface="Roboto"/>
                <a:sym typeface="Roboto"/>
              </a:rPr>
            </a:br>
            <a:r>
              <a:rPr b="1" lang="en" sz="1600">
                <a:solidFill>
                  <a:schemeClr val="dk2"/>
                </a:solidFill>
                <a:latin typeface="Roboto"/>
                <a:ea typeface="Roboto"/>
                <a:cs typeface="Roboto"/>
                <a:sym typeface="Roboto"/>
              </a:rPr>
              <a:t>210150007</a:t>
            </a:r>
            <a:endParaRPr b="1" sz="16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4" name="Shape 94"/>
        <p:cNvGrpSpPr/>
        <p:nvPr/>
      </p:nvGrpSpPr>
      <p:grpSpPr>
        <a:xfrm>
          <a:off x="0" y="0"/>
          <a:ext cx="0" cy="0"/>
          <a:chOff x="0" y="0"/>
          <a:chExt cx="0" cy="0"/>
        </a:xfrm>
      </p:grpSpPr>
      <p:pic>
        <p:nvPicPr>
          <p:cNvPr id="95" name="Google Shape;95;p14"/>
          <p:cNvPicPr preferRelativeResize="0"/>
          <p:nvPr/>
        </p:nvPicPr>
        <p:blipFill>
          <a:blip r:embed="rId3">
            <a:alphaModFix/>
          </a:blip>
          <a:stretch>
            <a:fillRect/>
          </a:stretch>
        </p:blipFill>
        <p:spPr>
          <a:xfrm>
            <a:off x="7272750" y="2518725"/>
            <a:ext cx="3046304" cy="4838700"/>
          </a:xfrm>
          <a:prstGeom prst="rect">
            <a:avLst/>
          </a:prstGeom>
          <a:noFill/>
          <a:ln>
            <a:noFill/>
          </a:ln>
        </p:spPr>
      </p:pic>
      <p:pic>
        <p:nvPicPr>
          <p:cNvPr id="96" name="Google Shape;96;p14"/>
          <p:cNvPicPr preferRelativeResize="0"/>
          <p:nvPr/>
        </p:nvPicPr>
        <p:blipFill>
          <a:blip r:embed="rId4">
            <a:alphaModFix/>
          </a:blip>
          <a:stretch>
            <a:fillRect/>
          </a:stretch>
        </p:blipFill>
        <p:spPr>
          <a:xfrm rot="-8793073">
            <a:off x="7772378" y="-252131"/>
            <a:ext cx="2047043" cy="1086182"/>
          </a:xfrm>
          <a:prstGeom prst="rect">
            <a:avLst/>
          </a:prstGeom>
          <a:noFill/>
          <a:ln>
            <a:noFill/>
          </a:ln>
        </p:spPr>
      </p:pic>
      <p:sp>
        <p:nvSpPr>
          <p:cNvPr id="97" name="Google Shape;97;p14"/>
          <p:cNvSpPr txBox="1"/>
          <p:nvPr/>
        </p:nvSpPr>
        <p:spPr>
          <a:xfrm>
            <a:off x="793750" y="513600"/>
            <a:ext cx="31095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latin typeface="Lato"/>
                <a:ea typeface="Lato"/>
                <a:cs typeface="Lato"/>
                <a:sym typeface="Lato"/>
              </a:rPr>
              <a:t>CONTENTS</a:t>
            </a:r>
            <a:endParaRPr b="1" sz="1600">
              <a:solidFill>
                <a:schemeClr val="accent1"/>
              </a:solidFill>
              <a:latin typeface="Lato"/>
              <a:ea typeface="Lato"/>
              <a:cs typeface="Lato"/>
              <a:sym typeface="Lato"/>
            </a:endParaRPr>
          </a:p>
        </p:txBody>
      </p:sp>
      <p:sp>
        <p:nvSpPr>
          <p:cNvPr id="98" name="Google Shape;98;p14"/>
          <p:cNvSpPr txBox="1"/>
          <p:nvPr/>
        </p:nvSpPr>
        <p:spPr>
          <a:xfrm>
            <a:off x="727925" y="1039025"/>
            <a:ext cx="4958700" cy="3912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AutoNum type="arabicParenR"/>
            </a:pPr>
            <a:r>
              <a:rPr lang="en" sz="1300">
                <a:solidFill>
                  <a:schemeClr val="accent1"/>
                </a:solidFill>
                <a:latin typeface="Lato"/>
                <a:ea typeface="Lato"/>
                <a:cs typeface="Lato"/>
                <a:sym typeface="Lato"/>
              </a:rPr>
              <a:t>INTRODUCTION</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arenR"/>
            </a:pPr>
            <a:r>
              <a:rPr lang="en" sz="1300">
                <a:solidFill>
                  <a:schemeClr val="accent1"/>
                </a:solidFill>
                <a:latin typeface="Lato"/>
                <a:ea typeface="Lato"/>
                <a:cs typeface="Lato"/>
                <a:sym typeface="Lato"/>
              </a:rPr>
              <a:t>WHY FUZZY POOLING?</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arenR"/>
            </a:pPr>
            <a:r>
              <a:rPr lang="en" sz="1300">
                <a:solidFill>
                  <a:schemeClr val="accent1"/>
                </a:solidFill>
                <a:latin typeface="Lato"/>
                <a:ea typeface="Lato"/>
                <a:cs typeface="Lato"/>
                <a:sym typeface="Lato"/>
              </a:rPr>
              <a:t>METHODOLOGY</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arenR"/>
            </a:pPr>
            <a:r>
              <a:rPr lang="en" sz="1300">
                <a:solidFill>
                  <a:schemeClr val="accent1"/>
                </a:solidFill>
                <a:latin typeface="Lato"/>
                <a:ea typeface="Lato"/>
                <a:cs typeface="Lato"/>
                <a:sym typeface="Lato"/>
              </a:rPr>
              <a:t>MODEL ARCHITECTURE</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arenR"/>
            </a:pPr>
            <a:r>
              <a:rPr lang="en" sz="1300">
                <a:solidFill>
                  <a:schemeClr val="accent1"/>
                </a:solidFill>
                <a:latin typeface="Lato"/>
                <a:ea typeface="Lato"/>
                <a:cs typeface="Lato"/>
                <a:sym typeface="Lato"/>
              </a:rPr>
              <a:t>RESULTS</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arenR"/>
            </a:pPr>
            <a:r>
              <a:rPr lang="en" sz="1300">
                <a:solidFill>
                  <a:schemeClr val="accent1"/>
                </a:solidFill>
                <a:latin typeface="Lato"/>
                <a:ea typeface="Lato"/>
                <a:cs typeface="Lato"/>
                <a:sym typeface="Lato"/>
              </a:rPr>
              <a:t>CONCLUSION</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arenR"/>
            </a:pPr>
            <a:r>
              <a:rPr lang="en" sz="1300">
                <a:solidFill>
                  <a:schemeClr val="accent1"/>
                </a:solidFill>
                <a:latin typeface="Lato"/>
                <a:ea typeface="Lato"/>
                <a:cs typeface="Lato"/>
                <a:sym typeface="Lato"/>
              </a:rPr>
              <a:t>ACKNOWLEDGEMENT</a:t>
            </a: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2" name="Shape 102"/>
        <p:cNvGrpSpPr/>
        <p:nvPr/>
      </p:nvGrpSpPr>
      <p:grpSpPr>
        <a:xfrm>
          <a:off x="0" y="0"/>
          <a:ext cx="0" cy="0"/>
          <a:chOff x="0" y="0"/>
          <a:chExt cx="0" cy="0"/>
        </a:xfrm>
      </p:grpSpPr>
      <p:sp>
        <p:nvSpPr>
          <p:cNvPr id="103" name="Google Shape;103;p15"/>
          <p:cNvSpPr txBox="1"/>
          <p:nvPr/>
        </p:nvSpPr>
        <p:spPr>
          <a:xfrm>
            <a:off x="793750" y="513600"/>
            <a:ext cx="31095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latin typeface="Lato"/>
                <a:ea typeface="Lato"/>
                <a:cs typeface="Lato"/>
                <a:sym typeface="Lato"/>
              </a:rPr>
              <a:t>INTRODUCTION</a:t>
            </a:r>
            <a:endParaRPr b="1" sz="1700">
              <a:solidFill>
                <a:schemeClr val="accent1"/>
              </a:solidFill>
              <a:latin typeface="Lato"/>
              <a:ea typeface="Lato"/>
              <a:cs typeface="Lato"/>
              <a:sym typeface="Lato"/>
            </a:endParaRPr>
          </a:p>
        </p:txBody>
      </p:sp>
      <p:pic>
        <p:nvPicPr>
          <p:cNvPr id="104" name="Google Shape;104;p15"/>
          <p:cNvPicPr preferRelativeResize="0"/>
          <p:nvPr/>
        </p:nvPicPr>
        <p:blipFill>
          <a:blip r:embed="rId3">
            <a:alphaModFix/>
          </a:blip>
          <a:stretch>
            <a:fillRect/>
          </a:stretch>
        </p:blipFill>
        <p:spPr>
          <a:xfrm>
            <a:off x="793750" y="2947400"/>
            <a:ext cx="3036724" cy="1997699"/>
          </a:xfrm>
          <a:prstGeom prst="rect">
            <a:avLst/>
          </a:prstGeom>
          <a:noFill/>
          <a:ln>
            <a:noFill/>
          </a:ln>
        </p:spPr>
      </p:pic>
      <p:sp>
        <p:nvSpPr>
          <p:cNvPr id="105" name="Google Shape;105;p15"/>
          <p:cNvSpPr txBox="1"/>
          <p:nvPr/>
        </p:nvSpPr>
        <p:spPr>
          <a:xfrm>
            <a:off x="750300" y="2525125"/>
            <a:ext cx="31095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Traditional Pooling</a:t>
            </a:r>
            <a:endParaRPr b="1" sz="1300">
              <a:solidFill>
                <a:schemeClr val="accent1"/>
              </a:solidFill>
              <a:latin typeface="Lato"/>
              <a:ea typeface="Lato"/>
              <a:cs typeface="Lato"/>
              <a:sym typeface="Lato"/>
            </a:endParaRPr>
          </a:p>
        </p:txBody>
      </p:sp>
      <p:pic>
        <p:nvPicPr>
          <p:cNvPr id="106" name="Google Shape;106;p15"/>
          <p:cNvPicPr preferRelativeResize="0"/>
          <p:nvPr/>
        </p:nvPicPr>
        <p:blipFill>
          <a:blip r:embed="rId4">
            <a:alphaModFix/>
          </a:blip>
          <a:stretch>
            <a:fillRect/>
          </a:stretch>
        </p:blipFill>
        <p:spPr>
          <a:xfrm>
            <a:off x="4824310" y="2947400"/>
            <a:ext cx="3433065" cy="1997700"/>
          </a:xfrm>
          <a:prstGeom prst="rect">
            <a:avLst/>
          </a:prstGeom>
          <a:noFill/>
          <a:ln>
            <a:noFill/>
          </a:ln>
        </p:spPr>
      </p:pic>
      <p:sp>
        <p:nvSpPr>
          <p:cNvPr id="107" name="Google Shape;107;p15"/>
          <p:cNvSpPr txBox="1"/>
          <p:nvPr/>
        </p:nvSpPr>
        <p:spPr>
          <a:xfrm>
            <a:off x="4824300" y="2511900"/>
            <a:ext cx="31095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Fuzzy</a:t>
            </a:r>
            <a:r>
              <a:rPr b="1" lang="en" sz="1300">
                <a:solidFill>
                  <a:schemeClr val="accent1"/>
                </a:solidFill>
                <a:latin typeface="Lato"/>
                <a:ea typeface="Lato"/>
                <a:cs typeface="Lato"/>
                <a:sym typeface="Lato"/>
              </a:rPr>
              <a:t> Pooling</a:t>
            </a:r>
            <a:endParaRPr b="1" sz="1300">
              <a:solidFill>
                <a:schemeClr val="accent1"/>
              </a:solidFill>
              <a:latin typeface="Lato"/>
              <a:ea typeface="Lato"/>
              <a:cs typeface="Lato"/>
              <a:sym typeface="Lato"/>
            </a:endParaRPr>
          </a:p>
        </p:txBody>
      </p:sp>
      <p:sp>
        <p:nvSpPr>
          <p:cNvPr id="108" name="Google Shape;108;p15"/>
          <p:cNvSpPr txBox="1"/>
          <p:nvPr/>
        </p:nvSpPr>
        <p:spPr>
          <a:xfrm>
            <a:off x="816625" y="1056350"/>
            <a:ext cx="7562100" cy="12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What is Pooling?</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Pooling is a downsampling technique used in convolutional neural networks (CNNs) to reduce the spatial dimensions of feature maps, thereby decreasing the number of parameters and computation in the network. It helps retain essential features while controlling overfitting, making </a:t>
            </a:r>
            <a:r>
              <a:rPr lang="en" sz="1200">
                <a:solidFill>
                  <a:schemeClr val="accent1"/>
                </a:solidFill>
                <a:latin typeface="Lato"/>
                <a:ea typeface="Lato"/>
                <a:cs typeface="Lato"/>
                <a:sym typeface="Lato"/>
              </a:rPr>
              <a:t>CNN</a:t>
            </a:r>
            <a:r>
              <a:rPr lang="en" sz="1200">
                <a:solidFill>
                  <a:schemeClr val="accent1"/>
                </a:solidFill>
                <a:latin typeface="Lato"/>
                <a:ea typeface="Lato"/>
                <a:cs typeface="Lato"/>
                <a:sym typeface="Lato"/>
              </a:rPr>
              <a:t> more efficient and effective for tasks like image classification and object detection.</a:t>
            </a:r>
            <a:endParaRPr sz="12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2" name="Shape 112"/>
        <p:cNvGrpSpPr/>
        <p:nvPr/>
      </p:nvGrpSpPr>
      <p:grpSpPr>
        <a:xfrm>
          <a:off x="0" y="0"/>
          <a:ext cx="0" cy="0"/>
          <a:chOff x="0" y="0"/>
          <a:chExt cx="0" cy="0"/>
        </a:xfrm>
      </p:grpSpPr>
      <p:sp>
        <p:nvSpPr>
          <p:cNvPr id="113" name="Google Shape;113;p16"/>
          <p:cNvSpPr txBox="1"/>
          <p:nvPr/>
        </p:nvSpPr>
        <p:spPr>
          <a:xfrm>
            <a:off x="793750" y="513600"/>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latin typeface="Lato"/>
                <a:ea typeface="Lato"/>
                <a:cs typeface="Lato"/>
                <a:sym typeface="Lato"/>
              </a:rPr>
              <a:t>WHY FUZZY POOLING?</a:t>
            </a:r>
            <a:endParaRPr b="1" sz="1700">
              <a:solidFill>
                <a:schemeClr val="accent1"/>
              </a:solidFill>
              <a:latin typeface="Lato"/>
              <a:ea typeface="Lato"/>
              <a:cs typeface="Lato"/>
              <a:sym typeface="Lato"/>
            </a:endParaRPr>
          </a:p>
        </p:txBody>
      </p:sp>
      <p:sp>
        <p:nvSpPr>
          <p:cNvPr id="114" name="Google Shape;114;p16"/>
          <p:cNvSpPr txBox="1"/>
          <p:nvPr/>
        </p:nvSpPr>
        <p:spPr>
          <a:xfrm>
            <a:off x="408725" y="1176625"/>
            <a:ext cx="8328300" cy="2772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Char char="●"/>
            </a:pPr>
            <a:r>
              <a:rPr lang="en" sz="1300">
                <a:solidFill>
                  <a:schemeClr val="dk2"/>
                </a:solidFill>
              </a:rPr>
              <a:t>Both max pooling and average pooling focus on a single statistical operation (either max or average) that reduces the feature map to a single, simplified representation.</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Fuzzy pooling considers the distribution of values within the pooling window by categorizing values across multiple fuzzy sets. By aggregating these fuzzy membership values and then selecting the dominant fuzzy set, fuzzy pooling is able to capture more detailed and diverse patterns within the window.</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After fuzzy aggregation and the selection of the dominant fuzzy set, fuzzy pooling applies defuzzification to produce a single, interpretable pooled value. This defuzzification process (such as using the Center of Gravity) creates a pooled value that is more representative of the entire pooling window, providing a more interpretable and meaningful summary.</a:t>
            </a:r>
            <a:endParaRPr sz="1300">
              <a:solidFill>
                <a:schemeClr val="dk2"/>
              </a:solidFill>
            </a:endParaRPr>
          </a:p>
          <a:p>
            <a:pPr indent="0" lvl="0" marL="91440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8" name="Shape 118"/>
        <p:cNvGrpSpPr/>
        <p:nvPr/>
      </p:nvGrpSpPr>
      <p:grpSpPr>
        <a:xfrm>
          <a:off x="0" y="0"/>
          <a:ext cx="0" cy="0"/>
          <a:chOff x="0" y="0"/>
          <a:chExt cx="0" cy="0"/>
        </a:xfrm>
      </p:grpSpPr>
      <p:sp>
        <p:nvSpPr>
          <p:cNvPr id="119" name="Google Shape;119;p17"/>
          <p:cNvSpPr txBox="1"/>
          <p:nvPr/>
        </p:nvSpPr>
        <p:spPr>
          <a:xfrm>
            <a:off x="793750" y="513600"/>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latin typeface="Lato"/>
                <a:ea typeface="Lato"/>
                <a:cs typeface="Lato"/>
                <a:sym typeface="Lato"/>
              </a:rPr>
              <a:t>METHODOLOGY</a:t>
            </a:r>
            <a:endParaRPr b="1" sz="1700">
              <a:solidFill>
                <a:schemeClr val="accent1"/>
              </a:solidFill>
              <a:latin typeface="Lato"/>
              <a:ea typeface="Lato"/>
              <a:cs typeface="Lato"/>
              <a:sym typeface="Lato"/>
            </a:endParaRPr>
          </a:p>
        </p:txBody>
      </p:sp>
      <p:sp>
        <p:nvSpPr>
          <p:cNvPr id="120" name="Google Shape;120;p17"/>
          <p:cNvSpPr txBox="1"/>
          <p:nvPr/>
        </p:nvSpPr>
        <p:spPr>
          <a:xfrm>
            <a:off x="691050" y="969600"/>
            <a:ext cx="31095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Fuzzification</a:t>
            </a:r>
            <a:endParaRPr b="1" sz="1300">
              <a:solidFill>
                <a:schemeClr val="accent1"/>
              </a:solidFill>
              <a:latin typeface="Lato"/>
              <a:ea typeface="Lato"/>
              <a:cs typeface="Lato"/>
              <a:sym typeface="Lato"/>
            </a:endParaRPr>
          </a:p>
        </p:txBody>
      </p:sp>
      <p:pic>
        <p:nvPicPr>
          <p:cNvPr id="121" name="Google Shape;121;p17"/>
          <p:cNvPicPr preferRelativeResize="0"/>
          <p:nvPr/>
        </p:nvPicPr>
        <p:blipFill>
          <a:blip r:embed="rId3">
            <a:alphaModFix/>
          </a:blip>
          <a:stretch>
            <a:fillRect/>
          </a:stretch>
        </p:blipFill>
        <p:spPr>
          <a:xfrm>
            <a:off x="4136500" y="1496552"/>
            <a:ext cx="3001225" cy="861025"/>
          </a:xfrm>
          <a:prstGeom prst="rect">
            <a:avLst/>
          </a:prstGeom>
          <a:noFill/>
          <a:ln>
            <a:noFill/>
          </a:ln>
        </p:spPr>
      </p:pic>
      <p:pic>
        <p:nvPicPr>
          <p:cNvPr id="122" name="Google Shape;122;p17"/>
          <p:cNvPicPr preferRelativeResize="0"/>
          <p:nvPr/>
        </p:nvPicPr>
        <p:blipFill>
          <a:blip r:embed="rId4">
            <a:alphaModFix/>
          </a:blip>
          <a:stretch>
            <a:fillRect/>
          </a:stretch>
        </p:blipFill>
        <p:spPr>
          <a:xfrm>
            <a:off x="4179275" y="2457851"/>
            <a:ext cx="2958450" cy="999922"/>
          </a:xfrm>
          <a:prstGeom prst="rect">
            <a:avLst/>
          </a:prstGeom>
          <a:noFill/>
          <a:ln>
            <a:noFill/>
          </a:ln>
        </p:spPr>
      </p:pic>
      <p:pic>
        <p:nvPicPr>
          <p:cNvPr id="123" name="Google Shape;123;p17"/>
          <p:cNvPicPr preferRelativeResize="0"/>
          <p:nvPr/>
        </p:nvPicPr>
        <p:blipFill>
          <a:blip r:embed="rId5">
            <a:alphaModFix/>
          </a:blip>
          <a:stretch>
            <a:fillRect/>
          </a:stretch>
        </p:blipFill>
        <p:spPr>
          <a:xfrm>
            <a:off x="4179274" y="3651700"/>
            <a:ext cx="3001140" cy="861025"/>
          </a:xfrm>
          <a:prstGeom prst="rect">
            <a:avLst/>
          </a:prstGeom>
          <a:noFill/>
          <a:ln>
            <a:noFill/>
          </a:ln>
        </p:spPr>
      </p:pic>
      <p:pic>
        <p:nvPicPr>
          <p:cNvPr id="124" name="Google Shape;124;p17"/>
          <p:cNvPicPr preferRelativeResize="0"/>
          <p:nvPr/>
        </p:nvPicPr>
        <p:blipFill>
          <a:blip r:embed="rId6">
            <a:alphaModFix/>
          </a:blip>
          <a:stretch>
            <a:fillRect/>
          </a:stretch>
        </p:blipFill>
        <p:spPr>
          <a:xfrm>
            <a:off x="902333" y="2000025"/>
            <a:ext cx="2318158" cy="1779288"/>
          </a:xfrm>
          <a:prstGeom prst="rect">
            <a:avLst/>
          </a:prstGeom>
          <a:noFill/>
          <a:ln>
            <a:noFill/>
          </a:ln>
        </p:spPr>
      </p:pic>
      <p:sp>
        <p:nvSpPr>
          <p:cNvPr id="125" name="Google Shape;125;p17"/>
          <p:cNvSpPr txBox="1"/>
          <p:nvPr/>
        </p:nvSpPr>
        <p:spPr>
          <a:xfrm>
            <a:off x="691050" y="4018050"/>
            <a:ext cx="32382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Lato"/>
                <a:ea typeface="Lato"/>
                <a:cs typeface="Lato"/>
                <a:sym typeface="Lato"/>
              </a:rPr>
              <a:t>Each value in the pooling window is assigned a degree of membership in categories like 'small', 'medium', and 'large'.</a:t>
            </a:r>
            <a:endParaRPr sz="12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9" name="Shape 129"/>
        <p:cNvGrpSpPr/>
        <p:nvPr/>
      </p:nvGrpSpPr>
      <p:grpSpPr>
        <a:xfrm>
          <a:off x="0" y="0"/>
          <a:ext cx="0" cy="0"/>
          <a:chOff x="0" y="0"/>
          <a:chExt cx="0" cy="0"/>
        </a:xfrm>
      </p:grpSpPr>
      <p:sp>
        <p:nvSpPr>
          <p:cNvPr id="130" name="Google Shape;130;p18"/>
          <p:cNvSpPr txBox="1"/>
          <p:nvPr/>
        </p:nvSpPr>
        <p:spPr>
          <a:xfrm>
            <a:off x="793750" y="513600"/>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latin typeface="Lato"/>
                <a:ea typeface="Lato"/>
                <a:cs typeface="Lato"/>
                <a:sym typeface="Lato"/>
              </a:rPr>
              <a:t>METHODOLOGY</a:t>
            </a:r>
            <a:endParaRPr b="1" sz="1700">
              <a:solidFill>
                <a:schemeClr val="accent1"/>
              </a:solidFill>
              <a:latin typeface="Lato"/>
              <a:ea typeface="Lato"/>
              <a:cs typeface="Lato"/>
              <a:sym typeface="Lato"/>
            </a:endParaRPr>
          </a:p>
        </p:txBody>
      </p:sp>
      <p:sp>
        <p:nvSpPr>
          <p:cNvPr id="131" name="Google Shape;131;p18"/>
          <p:cNvSpPr txBox="1"/>
          <p:nvPr/>
        </p:nvSpPr>
        <p:spPr>
          <a:xfrm>
            <a:off x="691050" y="969600"/>
            <a:ext cx="37218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Aggregation and Selection of the Dominant Set</a:t>
            </a:r>
            <a:endParaRPr b="1" sz="1300">
              <a:solidFill>
                <a:schemeClr val="accent1"/>
              </a:solidFill>
              <a:latin typeface="Lato"/>
              <a:ea typeface="Lato"/>
              <a:cs typeface="Lato"/>
              <a:sym typeface="Lato"/>
            </a:endParaRPr>
          </a:p>
        </p:txBody>
      </p:sp>
      <p:pic>
        <p:nvPicPr>
          <p:cNvPr id="132" name="Google Shape;132;p18"/>
          <p:cNvPicPr preferRelativeResize="0"/>
          <p:nvPr/>
        </p:nvPicPr>
        <p:blipFill>
          <a:blip r:embed="rId3">
            <a:alphaModFix/>
          </a:blip>
          <a:stretch>
            <a:fillRect/>
          </a:stretch>
        </p:blipFill>
        <p:spPr>
          <a:xfrm>
            <a:off x="902333" y="1847625"/>
            <a:ext cx="2318158" cy="1779288"/>
          </a:xfrm>
          <a:prstGeom prst="rect">
            <a:avLst/>
          </a:prstGeom>
          <a:noFill/>
          <a:ln>
            <a:noFill/>
          </a:ln>
        </p:spPr>
      </p:pic>
      <p:sp>
        <p:nvSpPr>
          <p:cNvPr id="133" name="Google Shape;133;p18"/>
          <p:cNvSpPr txBox="1"/>
          <p:nvPr/>
        </p:nvSpPr>
        <p:spPr>
          <a:xfrm>
            <a:off x="902325" y="3994000"/>
            <a:ext cx="32382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Lato"/>
                <a:ea typeface="Lato"/>
                <a:cs typeface="Lato"/>
                <a:sym typeface="Lato"/>
              </a:rPr>
              <a:t>The membership values for each category in the pooling window are summed to get the overall score for 'small', 'medium', and 'large'.</a:t>
            </a:r>
            <a:endParaRPr sz="1200">
              <a:solidFill>
                <a:schemeClr val="accent1"/>
              </a:solidFill>
              <a:latin typeface="Lato"/>
              <a:ea typeface="Lato"/>
              <a:cs typeface="Lato"/>
              <a:sym typeface="Lato"/>
            </a:endParaRPr>
          </a:p>
        </p:txBody>
      </p:sp>
      <p:pic>
        <p:nvPicPr>
          <p:cNvPr id="134" name="Google Shape;134;p18"/>
          <p:cNvPicPr preferRelativeResize="0"/>
          <p:nvPr/>
        </p:nvPicPr>
        <p:blipFill>
          <a:blip r:embed="rId4">
            <a:alphaModFix/>
          </a:blip>
          <a:stretch>
            <a:fillRect/>
          </a:stretch>
        </p:blipFill>
        <p:spPr>
          <a:xfrm>
            <a:off x="4999775" y="1851425"/>
            <a:ext cx="2129450" cy="1851700"/>
          </a:xfrm>
          <a:prstGeom prst="rect">
            <a:avLst/>
          </a:prstGeom>
          <a:noFill/>
          <a:ln>
            <a:noFill/>
          </a:ln>
        </p:spPr>
      </p:pic>
      <p:sp>
        <p:nvSpPr>
          <p:cNvPr id="135" name="Google Shape;135;p18"/>
          <p:cNvSpPr txBox="1"/>
          <p:nvPr/>
        </p:nvSpPr>
        <p:spPr>
          <a:xfrm>
            <a:off x="4816100" y="4070200"/>
            <a:ext cx="3664200" cy="9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Lato"/>
                <a:ea typeface="Lato"/>
                <a:cs typeface="Lato"/>
                <a:sym typeface="Lato"/>
              </a:rPr>
              <a:t>The category with the highest</a:t>
            </a:r>
            <a:endParaRPr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score is chosen as the dominant fuzzy set, representing the most significant characteristic of the values within the pooling window</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9" name="Shape 139"/>
        <p:cNvGrpSpPr/>
        <p:nvPr/>
      </p:nvGrpSpPr>
      <p:grpSpPr>
        <a:xfrm>
          <a:off x="0" y="0"/>
          <a:ext cx="0" cy="0"/>
          <a:chOff x="0" y="0"/>
          <a:chExt cx="0" cy="0"/>
        </a:xfrm>
      </p:grpSpPr>
      <p:sp>
        <p:nvSpPr>
          <p:cNvPr id="140" name="Google Shape;140;p19"/>
          <p:cNvSpPr txBox="1"/>
          <p:nvPr/>
        </p:nvSpPr>
        <p:spPr>
          <a:xfrm>
            <a:off x="793750" y="513600"/>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latin typeface="Lato"/>
                <a:ea typeface="Lato"/>
                <a:cs typeface="Lato"/>
                <a:sym typeface="Lato"/>
              </a:rPr>
              <a:t>METHODOLOGY</a:t>
            </a:r>
            <a:endParaRPr b="1" sz="1700">
              <a:solidFill>
                <a:schemeClr val="accent1"/>
              </a:solidFill>
              <a:latin typeface="Lato"/>
              <a:ea typeface="Lato"/>
              <a:cs typeface="Lato"/>
              <a:sym typeface="Lato"/>
            </a:endParaRPr>
          </a:p>
        </p:txBody>
      </p:sp>
      <p:sp>
        <p:nvSpPr>
          <p:cNvPr id="141" name="Google Shape;141;p19"/>
          <p:cNvSpPr txBox="1"/>
          <p:nvPr/>
        </p:nvSpPr>
        <p:spPr>
          <a:xfrm>
            <a:off x="691050" y="969600"/>
            <a:ext cx="37218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Defuzzification</a:t>
            </a:r>
            <a:endParaRPr b="1" sz="1300">
              <a:solidFill>
                <a:schemeClr val="accent1"/>
              </a:solidFill>
              <a:latin typeface="Lato"/>
              <a:ea typeface="Lato"/>
              <a:cs typeface="Lato"/>
              <a:sym typeface="Lato"/>
            </a:endParaRPr>
          </a:p>
        </p:txBody>
      </p:sp>
      <p:sp>
        <p:nvSpPr>
          <p:cNvPr id="142" name="Google Shape;142;p19"/>
          <p:cNvSpPr txBox="1"/>
          <p:nvPr/>
        </p:nvSpPr>
        <p:spPr>
          <a:xfrm>
            <a:off x="488950" y="1556100"/>
            <a:ext cx="7537200" cy="1563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Once the dominant fuzzy set is identified, the defuzzification process is used to obtain a single representative value for the pooling window.</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A common defuzzification method is the Center of Gravity(CoG) approach, which calculates a weighted average of the values in the pooling window based on their membership values in the selected fuzzy set.</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p:txBody>
      </p:sp>
      <p:pic>
        <p:nvPicPr>
          <p:cNvPr id="143" name="Google Shape;143;p19"/>
          <p:cNvPicPr preferRelativeResize="0"/>
          <p:nvPr/>
        </p:nvPicPr>
        <p:blipFill>
          <a:blip r:embed="rId3">
            <a:alphaModFix/>
          </a:blip>
          <a:stretch>
            <a:fillRect/>
          </a:stretch>
        </p:blipFill>
        <p:spPr>
          <a:xfrm>
            <a:off x="2854198" y="3712937"/>
            <a:ext cx="3238199" cy="11292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47" name="Shape 147"/>
        <p:cNvGrpSpPr/>
        <p:nvPr/>
      </p:nvGrpSpPr>
      <p:grpSpPr>
        <a:xfrm>
          <a:off x="0" y="0"/>
          <a:ext cx="0" cy="0"/>
          <a:chOff x="0" y="0"/>
          <a:chExt cx="0" cy="0"/>
        </a:xfrm>
      </p:grpSpPr>
      <p:sp>
        <p:nvSpPr>
          <p:cNvPr id="148" name="Google Shape;148;p20"/>
          <p:cNvSpPr txBox="1"/>
          <p:nvPr/>
        </p:nvSpPr>
        <p:spPr>
          <a:xfrm>
            <a:off x="793750" y="513600"/>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latin typeface="Lato"/>
                <a:ea typeface="Lato"/>
                <a:cs typeface="Lato"/>
                <a:sym typeface="Lato"/>
              </a:rPr>
              <a:t>MODEL ARCHITECTURE</a:t>
            </a:r>
            <a:endParaRPr b="1" sz="1700">
              <a:solidFill>
                <a:schemeClr val="accent1"/>
              </a:solidFill>
              <a:latin typeface="Lato"/>
              <a:ea typeface="Lato"/>
              <a:cs typeface="Lato"/>
              <a:sym typeface="Lato"/>
            </a:endParaRPr>
          </a:p>
        </p:txBody>
      </p:sp>
      <p:pic>
        <p:nvPicPr>
          <p:cNvPr id="149" name="Google Shape;149;p20"/>
          <p:cNvPicPr preferRelativeResize="0"/>
          <p:nvPr/>
        </p:nvPicPr>
        <p:blipFill>
          <a:blip r:embed="rId3">
            <a:alphaModFix/>
          </a:blip>
          <a:stretch>
            <a:fillRect/>
          </a:stretch>
        </p:blipFill>
        <p:spPr>
          <a:xfrm>
            <a:off x="869950" y="1942100"/>
            <a:ext cx="6813108" cy="171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53" name="Shape 153"/>
        <p:cNvGrpSpPr/>
        <p:nvPr/>
      </p:nvGrpSpPr>
      <p:grpSpPr>
        <a:xfrm>
          <a:off x="0" y="0"/>
          <a:ext cx="0" cy="0"/>
          <a:chOff x="0" y="0"/>
          <a:chExt cx="0" cy="0"/>
        </a:xfrm>
      </p:grpSpPr>
      <p:sp>
        <p:nvSpPr>
          <p:cNvPr id="154" name="Google Shape;154;p21"/>
          <p:cNvSpPr txBox="1"/>
          <p:nvPr/>
        </p:nvSpPr>
        <p:spPr>
          <a:xfrm>
            <a:off x="690275" y="1046000"/>
            <a:ext cx="51543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rPr>
              <a:t>Accuracy Comparison of Fuzzy and Max Pooling</a:t>
            </a:r>
            <a:endParaRPr b="1" sz="1300">
              <a:solidFill>
                <a:schemeClr val="accent1"/>
              </a:solidFill>
            </a:endParaRPr>
          </a:p>
        </p:txBody>
      </p:sp>
      <p:sp>
        <p:nvSpPr>
          <p:cNvPr id="155" name="Google Shape;155;p21"/>
          <p:cNvSpPr txBox="1"/>
          <p:nvPr/>
        </p:nvSpPr>
        <p:spPr>
          <a:xfrm>
            <a:off x="717550" y="2711375"/>
            <a:ext cx="37491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rPr>
              <a:t>Loss Comparison of Fuzzy and Max </a:t>
            </a:r>
            <a:r>
              <a:rPr b="1" lang="en" sz="1300">
                <a:solidFill>
                  <a:schemeClr val="accent1"/>
                </a:solidFill>
              </a:rPr>
              <a:t>Pooling</a:t>
            </a:r>
            <a:endParaRPr b="1" sz="1300">
              <a:solidFill>
                <a:schemeClr val="accent1"/>
              </a:solidFill>
            </a:endParaRPr>
          </a:p>
        </p:txBody>
      </p:sp>
      <p:sp>
        <p:nvSpPr>
          <p:cNvPr id="156" name="Google Shape;156;p21"/>
          <p:cNvSpPr txBox="1"/>
          <p:nvPr/>
        </p:nvSpPr>
        <p:spPr>
          <a:xfrm>
            <a:off x="793750" y="513600"/>
            <a:ext cx="57150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latin typeface="Lato"/>
                <a:ea typeface="Lato"/>
                <a:cs typeface="Lato"/>
                <a:sym typeface="Lato"/>
              </a:rPr>
              <a:t>RESULTS</a:t>
            </a:r>
            <a:endParaRPr b="1" sz="1700">
              <a:solidFill>
                <a:schemeClr val="accent1"/>
              </a:solidFill>
              <a:latin typeface="Lato"/>
              <a:ea typeface="Lato"/>
              <a:cs typeface="Lato"/>
              <a:sym typeface="Lato"/>
            </a:endParaRPr>
          </a:p>
        </p:txBody>
      </p:sp>
      <p:pic>
        <p:nvPicPr>
          <p:cNvPr id="157" name="Google Shape;157;p21"/>
          <p:cNvPicPr preferRelativeResize="0"/>
          <p:nvPr/>
        </p:nvPicPr>
        <p:blipFill>
          <a:blip r:embed="rId3">
            <a:alphaModFix/>
          </a:blip>
          <a:stretch>
            <a:fillRect/>
          </a:stretch>
        </p:blipFill>
        <p:spPr>
          <a:xfrm>
            <a:off x="1507775" y="1629113"/>
            <a:ext cx="5000974" cy="755950"/>
          </a:xfrm>
          <a:prstGeom prst="rect">
            <a:avLst/>
          </a:prstGeom>
          <a:noFill/>
          <a:ln>
            <a:noFill/>
          </a:ln>
        </p:spPr>
      </p:pic>
      <p:pic>
        <p:nvPicPr>
          <p:cNvPr id="158" name="Google Shape;158;p21"/>
          <p:cNvPicPr preferRelativeResize="0"/>
          <p:nvPr/>
        </p:nvPicPr>
        <p:blipFill>
          <a:blip r:embed="rId4">
            <a:alphaModFix/>
          </a:blip>
          <a:stretch>
            <a:fillRect/>
          </a:stretch>
        </p:blipFill>
        <p:spPr>
          <a:xfrm>
            <a:off x="1507775" y="3330550"/>
            <a:ext cx="5119238" cy="755925"/>
          </a:xfrm>
          <a:prstGeom prst="rect">
            <a:avLst/>
          </a:prstGeom>
          <a:noFill/>
          <a:ln>
            <a:noFill/>
          </a:ln>
        </p:spPr>
      </p:pic>
      <p:sp>
        <p:nvSpPr>
          <p:cNvPr id="159" name="Google Shape;159;p21"/>
          <p:cNvSpPr txBox="1"/>
          <p:nvPr/>
        </p:nvSpPr>
        <p:spPr>
          <a:xfrm>
            <a:off x="717550" y="4376750"/>
            <a:ext cx="7368000" cy="8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As shown, the fuzzy pooling model achieves a slightly higher accuracy across all metrics, indicating improved feature retention and robustness in the fuzzy pooling model.</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