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F6B7366-8696-4A2C-86A3-785A04B258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F6B7366-8696-4A2C-86A3-785A04B258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F6B7366-8696-4A2C-86A3-785A04B2582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B7366-8696-4A2C-86A3-785A04B258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6B7366-8696-4A2C-86A3-785A04B25828}"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6B7366-8696-4A2C-86A3-785A04B25828}"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6D3BE7-BEA6-4950-BEA7-E7F25DF56A6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F6B7366-8696-4A2C-86A3-785A04B258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3BE7-BEA6-4950-BEA7-E7F25DF56A6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6B7366-8696-4A2C-86A3-785A04B25828}"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6D3BE7-BEA6-4950-BEA7-E7F25DF56A67}"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www.thebluediamondgallery.com/wooden-tile/t/thank-you.html" TargetMode="External"/><Relationship Id="rId1" Type="http://schemas.openxmlformats.org/officeDocument/2006/relationships/image" Target="../media/image2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Customer Retention</a:t>
            </a:r>
            <a:endParaRPr lang="en-US" b="1" dirty="0"/>
          </a:p>
        </p:txBody>
      </p:sp>
      <p:sp>
        <p:nvSpPr>
          <p:cNvPr id="3" name="Subtitle 2"/>
          <p:cNvSpPr>
            <a:spLocks noGrp="1"/>
          </p:cNvSpPr>
          <p:nvPr>
            <p:ph type="subTitle" idx="1"/>
          </p:nvPr>
        </p:nvSpPr>
        <p:spPr/>
        <p:txBody>
          <a:bodyPr/>
          <a:lstStyle/>
          <a:p>
            <a:r>
              <a:rPr lang="en-US" b="1" dirty="0"/>
              <a:t>Presented by:</a:t>
            </a:r>
            <a:endParaRPr lang="en-US" b="1" dirty="0"/>
          </a:p>
          <a:p>
            <a:r>
              <a:rPr lang="en-US" b="1" dirty="0"/>
              <a:t>ARYAN LOHAN</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5749"/>
          </a:xfrm>
        </p:spPr>
        <p:txBody>
          <a:bodyPr>
            <a:normAutofit fontScale="90000"/>
          </a:bodyPr>
          <a:lstStyle/>
          <a:p>
            <a:r>
              <a:rPr lang="en-US" sz="3600" b="1" dirty="0">
                <a:solidFill>
                  <a:schemeClr val="tx1">
                    <a:lumMod val="95000"/>
                    <a:lumOff val="5000"/>
                  </a:schemeClr>
                </a:solidFill>
                <a:latin typeface="Century" panose="02040604050505020304" pitchFamily="18" charset="0"/>
              </a:rPr>
              <a:t>Data Analysis Steps Done:</a:t>
            </a:r>
            <a:br>
              <a:rPr lang="en-IN" sz="3600" b="1" dirty="0">
                <a:solidFill>
                  <a:schemeClr val="tx1">
                    <a:lumMod val="95000"/>
                    <a:lumOff val="5000"/>
                  </a:schemeClr>
                </a:solidFill>
                <a:latin typeface="Century" panose="02040604050505020304" pitchFamily="18" charset="0"/>
              </a:rPr>
            </a:br>
            <a:endParaRPr lang="en-US" dirty="0"/>
          </a:p>
        </p:txBody>
      </p:sp>
      <p:sp>
        <p:nvSpPr>
          <p:cNvPr id="8" name="Content Placeholder 7"/>
          <p:cNvSpPr>
            <a:spLocks noGrp="1"/>
          </p:cNvSpPr>
          <p:nvPr>
            <p:ph idx="1"/>
          </p:nvPr>
        </p:nvSpPr>
        <p:spPr>
          <a:xfrm>
            <a:off x="5660092" y="2061860"/>
            <a:ext cx="2214283" cy="13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Import Dataset</a:t>
            </a:r>
            <a:endParaRPr lang="en-US" b="1" dirty="0"/>
          </a:p>
        </p:txBody>
      </p:sp>
      <p:sp>
        <p:nvSpPr>
          <p:cNvPr id="7" name="Rectangle 6"/>
          <p:cNvSpPr/>
          <p:nvPr/>
        </p:nvSpPr>
        <p:spPr>
          <a:xfrm>
            <a:off x="2103344" y="2038328"/>
            <a:ext cx="2083177" cy="1371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Import Libraries</a:t>
            </a:r>
            <a:endParaRPr lang="en-US" b="1" dirty="0"/>
          </a:p>
        </p:txBody>
      </p:sp>
      <p:sp>
        <p:nvSpPr>
          <p:cNvPr id="9" name="Content Placeholder 7"/>
          <p:cNvSpPr txBox="1"/>
          <p:nvPr/>
        </p:nvSpPr>
        <p:spPr>
          <a:xfrm>
            <a:off x="9247094" y="2038328"/>
            <a:ext cx="2532530" cy="1296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lt1"/>
                </a:solidFill>
                <a:latin typeface="+mn-lt"/>
                <a:ea typeface="+mn-ea"/>
                <a:cs typeface="+mn-cs"/>
              </a:defRPr>
            </a:lvl9pPr>
          </a:lstStyle>
          <a:p>
            <a:pPr algn="ctr"/>
            <a:r>
              <a:rPr lang="en-US" b="1" dirty="0"/>
              <a:t>Data</a:t>
            </a:r>
            <a:r>
              <a:rPr lang="en-US" dirty="0"/>
              <a:t> </a:t>
            </a:r>
            <a:r>
              <a:rPr lang="en-US" b="1" dirty="0"/>
              <a:t>Preprocessing</a:t>
            </a:r>
            <a:endParaRPr lang="en-US" b="1" dirty="0"/>
          </a:p>
        </p:txBody>
      </p:sp>
      <p:sp>
        <p:nvSpPr>
          <p:cNvPr id="10" name="Rectangle 9"/>
          <p:cNvSpPr/>
          <p:nvPr/>
        </p:nvSpPr>
        <p:spPr>
          <a:xfrm>
            <a:off x="2103344" y="4572288"/>
            <a:ext cx="2201842" cy="127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Label Encoding &amp; checked for correlation</a:t>
            </a:r>
            <a:endParaRPr lang="en-US" b="1" dirty="0"/>
          </a:p>
        </p:txBody>
      </p:sp>
      <p:sp>
        <p:nvSpPr>
          <p:cNvPr id="11" name="Rectangle 10"/>
          <p:cNvSpPr/>
          <p:nvPr/>
        </p:nvSpPr>
        <p:spPr>
          <a:xfrm>
            <a:off x="5672534" y="4572289"/>
            <a:ext cx="2201842" cy="127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Visualization</a:t>
            </a:r>
            <a:endParaRPr lang="en-US" b="1" dirty="0"/>
          </a:p>
          <a:p>
            <a:pPr algn="ctr"/>
            <a:r>
              <a:rPr lang="en-US" b="1" dirty="0"/>
              <a:t>(EDA)</a:t>
            </a:r>
            <a:endParaRPr lang="en-US" b="1" dirty="0"/>
          </a:p>
        </p:txBody>
      </p:sp>
      <p:sp>
        <p:nvSpPr>
          <p:cNvPr id="12" name="Rectangle 11"/>
          <p:cNvSpPr/>
          <p:nvPr/>
        </p:nvSpPr>
        <p:spPr>
          <a:xfrm>
            <a:off x="9247094" y="4572290"/>
            <a:ext cx="2532530" cy="127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Finding Null values</a:t>
            </a:r>
            <a:endParaRPr lang="en-US" b="1" dirty="0"/>
          </a:p>
        </p:txBody>
      </p:sp>
      <p:sp>
        <p:nvSpPr>
          <p:cNvPr id="13" name="Arrow: Right 12"/>
          <p:cNvSpPr/>
          <p:nvPr/>
        </p:nvSpPr>
        <p:spPr>
          <a:xfrm>
            <a:off x="4561556" y="2606028"/>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Right 13"/>
          <p:cNvSpPr/>
          <p:nvPr/>
        </p:nvSpPr>
        <p:spPr>
          <a:xfrm>
            <a:off x="8173951" y="260432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p:cNvSpPr/>
          <p:nvPr/>
        </p:nvSpPr>
        <p:spPr>
          <a:xfrm>
            <a:off x="10275031" y="3523131"/>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Left 15"/>
          <p:cNvSpPr/>
          <p:nvPr/>
        </p:nvSpPr>
        <p:spPr>
          <a:xfrm>
            <a:off x="4533839" y="4949414"/>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Left 16"/>
          <p:cNvSpPr/>
          <p:nvPr/>
        </p:nvSpPr>
        <p:spPr>
          <a:xfrm>
            <a:off x="8173950" y="4949414"/>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03087"/>
            <a:ext cx="8911687" cy="787831"/>
          </a:xfrm>
        </p:spPr>
        <p:txBody>
          <a:bodyPr>
            <a:normAutofit fontScale="90000"/>
          </a:bodyPr>
          <a:lstStyle/>
          <a:p>
            <a:r>
              <a:rPr lang="en-US" sz="3600" b="1" dirty="0">
                <a:solidFill>
                  <a:schemeClr val="tx1">
                    <a:lumMod val="95000"/>
                    <a:lumOff val="5000"/>
                  </a:schemeClr>
                </a:solidFill>
                <a:latin typeface="Century" panose="02040604050505020304" pitchFamily="18" charset="0"/>
              </a:rPr>
              <a:t>Exploratory Data Analysis (EDA) Steps:</a:t>
            </a:r>
            <a:br>
              <a:rPr lang="en-IN" sz="3600" b="1" dirty="0">
                <a:solidFill>
                  <a:schemeClr val="tx1">
                    <a:lumMod val="95000"/>
                    <a:lumOff val="5000"/>
                  </a:schemeClr>
                </a:solidFill>
                <a:latin typeface="Century" panose="02040604050505020304" pitchFamily="18" charset="0"/>
              </a:rPr>
            </a:br>
            <a:endParaRPr lang="en-US" dirty="0"/>
          </a:p>
        </p:txBody>
      </p:sp>
      <p:sp>
        <p:nvSpPr>
          <p:cNvPr id="3" name="Content Placeholder 2"/>
          <p:cNvSpPr>
            <a:spLocks noGrp="1"/>
          </p:cNvSpPr>
          <p:nvPr>
            <p:ph idx="1"/>
          </p:nvPr>
        </p:nvSpPr>
        <p:spPr>
          <a:xfrm>
            <a:off x="2589212" y="1048871"/>
            <a:ext cx="8915400" cy="3777622"/>
          </a:xfrm>
        </p:spPr>
        <p:txBody>
          <a:bodyPr/>
          <a:lstStyle/>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I have imported the dataset which was in excel format.</a:t>
            </a: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endParaRPr lang="en-US" sz="1800" dirty="0">
              <a:solidFill>
                <a:schemeClr val="tx1">
                  <a:lumMod val="95000"/>
                  <a:lumOff val="5000"/>
                </a:schemeClr>
              </a:solidFill>
              <a:latin typeface="Century" panose="02040604050505020304" pitchFamily="18" charset="0"/>
            </a:endParaRPr>
          </a:p>
          <a:p>
            <a:pPr algn="just"/>
            <a:endParaRPr lang="en-US" sz="1800" dirty="0">
              <a:solidFill>
                <a:schemeClr val="tx1">
                  <a:lumMod val="95000"/>
                  <a:lumOff val="5000"/>
                </a:schemeClr>
              </a:solidFill>
              <a:latin typeface="Century" panose="02040604050505020304" pitchFamily="18" charset="0"/>
            </a:endParaRPr>
          </a:p>
          <a:p>
            <a:endParaRPr lang="en-IN" sz="1800" dirty="0">
              <a:solidFill>
                <a:schemeClr val="tx1">
                  <a:lumMod val="95000"/>
                  <a:lumOff val="5000"/>
                </a:schemeClr>
              </a:solidFill>
              <a:latin typeface="Century" panose="02040604050505020304" pitchFamily="18" charset="0"/>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99862" y="2996119"/>
            <a:ext cx="9670618" cy="38618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46778"/>
            <a:ext cx="8911687" cy="1280890"/>
          </a:xfrm>
        </p:spPr>
        <p:txBody>
          <a:bodyPr>
            <a:normAutofit/>
          </a:bodyPr>
          <a:lstStyle/>
          <a:p>
            <a:r>
              <a:rPr lang="en-US" sz="3600" b="1" dirty="0">
                <a:solidFill>
                  <a:schemeClr val="tx1">
                    <a:lumMod val="95000"/>
                    <a:lumOff val="5000"/>
                  </a:schemeClr>
                </a:solidFill>
                <a:latin typeface="Century" panose="02040604050505020304" pitchFamily="18" charset="0"/>
              </a:rPr>
              <a:t>Exploratory Data Analysis (EDA) Steps:</a:t>
            </a:r>
            <a:br>
              <a:rPr lang="en-IN" sz="3600" b="1" dirty="0">
                <a:solidFill>
                  <a:schemeClr val="tx1">
                    <a:lumMod val="95000"/>
                    <a:lumOff val="5000"/>
                  </a:schemeClr>
                </a:solidFill>
                <a:latin typeface="Century" panose="02040604050505020304" pitchFamily="18" charset="0"/>
              </a:rPr>
            </a:br>
            <a:endParaRPr lang="en-US" dirty="0"/>
          </a:p>
        </p:txBody>
      </p:sp>
      <p:sp>
        <p:nvSpPr>
          <p:cNvPr id="3" name="Content Placeholder 2"/>
          <p:cNvSpPr>
            <a:spLocks noGrp="1"/>
          </p:cNvSpPr>
          <p:nvPr>
            <p:ph idx="1"/>
          </p:nvPr>
        </p:nvSpPr>
        <p:spPr/>
        <p:txBody>
          <a:bodyPr/>
          <a:lstStyle/>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endParaRPr lang="en-US" sz="1800" dirty="0">
              <a:solidFill>
                <a:schemeClr val="tx1">
                  <a:lumMod val="95000"/>
                  <a:lumOff val="5000"/>
                </a:schemeClr>
              </a:solidFill>
              <a:latin typeface="Century" panose="02040604050505020304" pitchFamily="18" charset="0"/>
            </a:endParaRPr>
          </a:p>
          <a:p>
            <a:pPr algn="just"/>
            <a:endParaRPr lang="en-US" sz="1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Checked the null values and found no null values in the dataset.</a:t>
            </a:r>
            <a:endParaRPr lang="en-US" sz="1800" dirty="0">
              <a:solidFill>
                <a:schemeClr val="tx1">
                  <a:lumMod val="95000"/>
                  <a:lumOff val="5000"/>
                </a:schemeClr>
              </a:solidFill>
              <a:latin typeface="Century" panose="02040604050505020304" pitchFamily="18" charset="0"/>
            </a:endParaRPr>
          </a:p>
          <a:p>
            <a:pPr algn="just"/>
            <a:endParaRPr lang="en-US" sz="1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Performed both univariate and bivariate analysis and </a:t>
            </a:r>
            <a:r>
              <a:rPr lang="en-IN" sz="1800" dirty="0">
                <a:solidFill>
                  <a:schemeClr val="tx1">
                    <a:lumMod val="95000"/>
                    <a:lumOff val="5000"/>
                  </a:schemeClr>
                </a:solidFill>
                <a:latin typeface="Century" panose="02040604050505020304" pitchFamily="18" charset="0"/>
                <a:cs typeface="Times New Roman" panose="02020603050405020304" pitchFamily="18" charset="0"/>
              </a:rPr>
              <a:t>v</a:t>
            </a:r>
            <a:r>
              <a:rPr lang="en-IN" sz="18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800" dirty="0">
              <a:solidFill>
                <a:schemeClr val="tx1">
                  <a:lumMod val="95000"/>
                  <a:lumOff val="5000"/>
                </a:schemeClr>
              </a:solidFill>
              <a:latin typeface="Century" panose="02040604050505020304" pitchFamily="18" charset="0"/>
            </a:endParaRPr>
          </a:p>
          <a:p>
            <a:endParaRPr lang="en-IN"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solidFill>
                  <a:schemeClr val="tx1">
                    <a:lumMod val="95000"/>
                    <a:lumOff val="5000"/>
                  </a:schemeClr>
                </a:solidFill>
                <a:latin typeface="Century" panose="02040604050505020304" pitchFamily="18" charset="0"/>
              </a:rPr>
              <a:t>VISUALIZATIONS</a:t>
            </a:r>
            <a:br>
              <a:rPr lang="en-IN" sz="3600" b="1" u="sng" dirty="0">
                <a:solidFill>
                  <a:schemeClr val="tx1">
                    <a:lumMod val="95000"/>
                    <a:lumOff val="5000"/>
                  </a:schemeClr>
                </a:solidFill>
                <a:latin typeface="Century" panose="02040604050505020304" pitchFamily="18" charset="0"/>
              </a:rPr>
            </a:br>
            <a:endParaRPr lang="en-US" dirty="0"/>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842248" y="1402510"/>
            <a:ext cx="9453282" cy="4850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601302" y="1858383"/>
            <a:ext cx="9554378" cy="4364810"/>
          </a:xfrm>
        </p:spPr>
        <p:txBody>
          <a:bodyPr>
            <a:normAutofit/>
          </a:bodyPr>
          <a:lstStyle/>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endParaRPr lang="en-US" sz="1800" b="0" i="0" dirty="0">
              <a:solidFill>
                <a:srgbClr val="000000"/>
              </a:solidFill>
              <a:effectLst/>
              <a:latin typeface="Century" panose="02040604050505020304" pitchFamily="18" charset="0"/>
            </a:endParaRP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endParaRPr lang="en-US" sz="1800" b="0" i="0" dirty="0">
              <a:solidFill>
                <a:srgbClr val="000000"/>
              </a:solidFill>
              <a:effectLst/>
              <a:latin typeface="Century" panose="02040604050505020304" pitchFamily="18" charset="0"/>
            </a:endParaRP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endParaRPr lang="en-US" sz="1800" b="0" i="0" dirty="0">
              <a:solidFill>
                <a:srgbClr val="000000"/>
              </a:solidFill>
              <a:effectLst/>
              <a:latin typeface="Century" panose="02040604050505020304" pitchFamily="18" charset="0"/>
            </a:endParaRP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ecommerce websites less than 10 times in a year from the city Delhi to shop the products.</a:t>
            </a:r>
            <a:endParaRPr lang="en-US" sz="1800" b="0" i="0" dirty="0">
              <a:solidFill>
                <a:srgbClr val="000000"/>
              </a:solidFill>
              <a:effectLst/>
              <a:latin typeface="Century" panose="02040604050505020304" pitchFamily="18" charset="0"/>
            </a:endParaRPr>
          </a:p>
          <a:p>
            <a:endParaRPr lang="en-IN"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66682" y="725488"/>
            <a:ext cx="9117106" cy="572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097280" y="1844937"/>
            <a:ext cx="10278932" cy="4472387"/>
          </a:xfrm>
        </p:spPr>
        <p:txBody>
          <a:bodyPr>
            <a:normAutofit lnSpcReduction="10000"/>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Smartphones 31-40 times in an year to access the ecommerce websites to shop the products.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So it is important for the ecommerce companies to create discount price, offers, coupon codes to retain the customers.</a:t>
            </a:r>
            <a:endParaRPr lang="en-US" sz="1800" b="0" i="0" dirty="0">
              <a:solidFill>
                <a:srgbClr val="000000"/>
              </a:solidFill>
              <a:effectLst/>
              <a:latin typeface="Century" panose="02040604050505020304" pitchFamily="18" charset="0"/>
            </a:endParaRPr>
          </a:p>
          <a:p>
            <a:endParaRPr lang="en-IN"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380" y="690378"/>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207878" y="1964540"/>
            <a:ext cx="10168334" cy="4606857"/>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Search engine is the most used channel by the customers to arrive their favorite store for the first time and after visit the website for the first time, most of them used the same channel to reach the online retail store to re-shopping the products.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endParaRPr lang="en-US" sz="1800" b="0" i="0" dirty="0">
              <a:solidFill>
                <a:srgbClr val="000000"/>
              </a:solidFill>
              <a:effectLst/>
              <a:latin typeface="Century" panose="02040604050505020304"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885" y="728430"/>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Century" panose="02040604050505020304" pitchFamily="18" charset="0"/>
              </a:rPr>
              <a:t>AGENDA</a:t>
            </a:r>
            <a:br>
              <a:rPr lang="en-IN" sz="3600" b="1" dirty="0">
                <a:solidFill>
                  <a:srgbClr val="C00000"/>
                </a:solidFill>
                <a:latin typeface="Century" panose="02040604050505020304" pitchFamily="18" charset="0"/>
              </a:rPr>
            </a:br>
            <a:endParaRPr lang="en-US" dirty="0"/>
          </a:p>
        </p:txBody>
      </p:sp>
      <p:sp>
        <p:nvSpPr>
          <p:cNvPr id="3" name="Content Placeholder 2"/>
          <p:cNvSpPr>
            <a:spLocks noGrp="1"/>
          </p:cNvSpPr>
          <p:nvPr>
            <p:ph idx="1"/>
          </p:nvPr>
        </p:nvSpPr>
        <p:spPr>
          <a:xfrm>
            <a:off x="2622176" y="1896035"/>
            <a:ext cx="8882436" cy="4182036"/>
          </a:xfrm>
        </p:spPr>
        <p:txBody>
          <a:bodyPr/>
          <a:lstStyle/>
          <a:p>
            <a:pPr marL="457200" indent="-457200">
              <a:buFont typeface="Wingdings" panose="05000000000000000000" pitchFamily="2" charset="2"/>
              <a:buChar char="q"/>
            </a:pPr>
            <a:r>
              <a:rPr lang="en-US" sz="1800" b="1" dirty="0">
                <a:latin typeface="Century" panose="02040604050505020304" pitchFamily="18" charset="0"/>
              </a:rPr>
              <a:t>Introduction</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Problem Statement</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Problem Understanding</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What is Customer Retention?</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Importance and Benefits of Customer Retention</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EDA Steps</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Visualizations</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Assumptions </a:t>
            </a:r>
            <a:endParaRPr lang="en-US" sz="1800" b="1" dirty="0">
              <a:latin typeface="Century" panose="02040604050505020304" pitchFamily="18" charset="0"/>
            </a:endParaRPr>
          </a:p>
          <a:p>
            <a:pPr marL="457200" indent="-457200">
              <a:buFont typeface="Wingdings" panose="05000000000000000000" pitchFamily="2" charset="2"/>
              <a:buChar char="q"/>
            </a:pPr>
            <a:r>
              <a:rPr lang="en-US" sz="1800" b="1" dirty="0">
                <a:latin typeface="Century" panose="02040604050505020304" pitchFamily="18" charset="0"/>
              </a:rPr>
              <a:t>Conclusion</a:t>
            </a:r>
            <a:endParaRPr lang="en-IN" sz="1800" b="1" dirty="0">
              <a:latin typeface="Century" panose="020406040505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 from the above plots: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023284" y="2259105"/>
            <a:ext cx="10293070" cy="3224607"/>
          </a:xfrm>
        </p:spPr>
        <p:txBody>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endParaRPr lang="en-US" sz="1800" b="0" i="0" dirty="0">
              <a:solidFill>
                <a:srgbClr val="000000"/>
              </a:solidFill>
              <a:effectLst/>
              <a:latin typeface="Century" panose="020406040505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3106" y="1855693"/>
            <a:ext cx="9835870" cy="4410636"/>
          </a:xfrm>
        </p:spPr>
        <p:txBody>
          <a:bodyPr>
            <a:normAutofit/>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endParaRPr lang="en-US" sz="1800" b="0" i="0" dirty="0">
              <a:solidFill>
                <a:srgbClr val="000000"/>
              </a:solidFill>
              <a:effectLst/>
              <a:latin typeface="Century" panose="02040604050505020304" pitchFamily="18" charset="0"/>
            </a:endParaRPr>
          </a:p>
          <a:p>
            <a:endParaRPr lang="en-IN"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93576" y="695199"/>
            <a:ext cx="8579224" cy="5530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311742" y="1782236"/>
            <a:ext cx="9943446" cy="5075764"/>
          </a:xfrm>
        </p:spPr>
        <p:txBody>
          <a:bodyPr>
            <a:normAutofit lnSpcReduction="10000"/>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800" b="0" i="0" dirty="0" err="1">
                <a:solidFill>
                  <a:srgbClr val="000000"/>
                </a:solidFill>
                <a:effectLst/>
                <a:latin typeface="Century" panose="02040604050505020304" pitchFamily="18" charset="0"/>
              </a:rPr>
              <a:t>etc</a:t>
            </a:r>
            <a:r>
              <a:rPr lang="en-US" sz="18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endParaRPr lang="en-US" sz="1800" b="0" i="0" dirty="0">
              <a:solidFill>
                <a:srgbClr val="000000"/>
              </a:solidFill>
              <a:effectLst/>
              <a:latin typeface="Century" panose="02040604050505020304" pitchFamily="18" charset="0"/>
            </a:endParaRPr>
          </a:p>
          <a:p>
            <a:endParaRPr lang="en-IN"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188" y="1842246"/>
            <a:ext cx="10676965" cy="4598895"/>
          </a:xfrm>
        </p:spPr>
        <p:txBody>
          <a:bodyPr>
            <a:normAutofit lnSpcReduction="10000"/>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endParaRPr lang="en-US" sz="1800" b="0" i="0" dirty="0">
              <a:solidFill>
                <a:srgbClr val="000000"/>
              </a:solidFill>
              <a:effectLst/>
              <a:latin typeface="Century" panose="02040604050505020304" pitchFamily="18" charset="0"/>
            </a:endParaRPr>
          </a:p>
          <a:p>
            <a:pPr marL="285750" indent="-285750" algn="l">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endParaRPr lang="en-IN"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1698" y="219444"/>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1271399" y="1737360"/>
            <a:ext cx="10319966" cy="4754714"/>
          </a:xfrm>
        </p:spPr>
        <p:txBody>
          <a:bodyPr>
            <a:normAutofit lnSpcReduction="10000"/>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endParaRPr lang="en-US" sz="1800" b="0" i="0" dirty="0">
              <a:solidFill>
                <a:srgbClr val="000000"/>
              </a:solidFill>
              <a:effectLst/>
              <a:latin typeface="Century" panose="020406040505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093" y="1734672"/>
            <a:ext cx="10562013" cy="4477870"/>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endParaRPr lang="en-US" sz="1800" b="0" i="0" dirty="0">
              <a:solidFill>
                <a:srgbClr val="000000"/>
              </a:solidFill>
              <a:effectLst/>
              <a:latin typeface="Century" panose="020406040505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78225" y="416154"/>
            <a:ext cx="8915400" cy="3012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61566" y="3429000"/>
            <a:ext cx="9641540"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endParaRPr lang="en-US" sz="1800" b="0" i="0" dirty="0">
              <a:solidFill>
                <a:srgbClr val="000000"/>
              </a:solidFill>
              <a:effectLst/>
              <a:latin typeface="Century" panose="02040604050505020304" pitchFamily="18" charset="0"/>
            </a:endParaRP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endParaRPr lang="en-US" sz="1800" b="0" i="0" dirty="0">
              <a:solidFill>
                <a:srgbClr val="000000"/>
              </a:solidFill>
              <a:effectLst/>
              <a:latin typeface="Century" panose="020406040505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346" y="3006991"/>
            <a:ext cx="10018058" cy="3777622"/>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endParaRPr lang="en-US" sz="1800" b="0" i="0" dirty="0">
              <a:solidFill>
                <a:srgbClr val="000000"/>
              </a:solidFill>
              <a:effectLst/>
              <a:latin typeface="Century" panose="02040604050505020304" pitchFamily="18" charset="0"/>
            </a:endParaRPr>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254" y="183968"/>
            <a:ext cx="10344150" cy="2791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443" y="1108204"/>
            <a:ext cx="8911687" cy="720596"/>
          </a:xfrm>
        </p:spPr>
        <p:txBody>
          <a:bodyPr>
            <a:normAutofit fontScale="90000"/>
          </a:bodyPr>
          <a:lstStyle/>
          <a:p>
            <a:pPr algn="ctr"/>
            <a:r>
              <a:rPr lang="en-IN" sz="4800" b="1" u="sng" dirty="0">
                <a:effectLst/>
                <a:latin typeface="Century" panose="02040604050505020304" pitchFamily="18" charset="0"/>
                <a:ea typeface="Calibri" panose="020F0502020204030204" pitchFamily="34" charset="0"/>
                <a:cs typeface="Times New Roman" panose="02020603050405020304" pitchFamily="18" charset="0"/>
              </a:rPr>
              <a:t>INTRODUCTION</a:t>
            </a:r>
            <a:br>
              <a:rPr lang="en-IN" sz="4800" b="1" u="sng"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1290918" y="1828800"/>
            <a:ext cx="10213694" cy="4405090"/>
          </a:xfrm>
        </p:spPr>
        <p:txBody>
          <a:bodyPr>
            <a:normAutofit fontScale="85000" lnSpcReduction="10000"/>
          </a:bodyPr>
          <a:lstStyle/>
          <a:p>
            <a:pPr marL="285750" indent="-285750" algn="just">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endPar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algn="just"/>
            <a:endPar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
            </a:pPr>
            <a:endParaRPr lang="en-IN"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6306" y="4342399"/>
            <a:ext cx="8909329" cy="2125638"/>
          </a:xfrm>
        </p:spPr>
        <p:txBody>
          <a:bodyPr/>
          <a:lstStyle/>
          <a:p>
            <a:r>
              <a:rPr lang="en-US" sz="18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endParaRPr lang="en-US" sz="1800" b="0" i="0" dirty="0">
              <a:solidFill>
                <a:srgbClr val="000000"/>
              </a:solidFill>
              <a:effectLst/>
              <a:latin typeface="Century" panose="02040604050505020304" pitchFamily="18" charset="0"/>
            </a:endParaRPr>
          </a:p>
          <a:p>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4497" y="684940"/>
            <a:ext cx="7558392" cy="3268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7825" y="209550"/>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2589212" y="1905000"/>
            <a:ext cx="8915400" cy="4006222"/>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800" b="0" i="0" dirty="0" err="1">
                <a:solidFill>
                  <a:srgbClr val="000000"/>
                </a:solidFill>
                <a:effectLst/>
                <a:latin typeface="Century" panose="02040604050505020304" pitchFamily="18" charset="0"/>
              </a:rPr>
              <a:t>colourful</a:t>
            </a:r>
            <a:r>
              <a:rPr lang="en-US" sz="18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endParaRPr lang="en-US" sz="1800" b="0" i="0" dirty="0">
              <a:solidFill>
                <a:srgbClr val="000000"/>
              </a:solidFill>
              <a:effectLst/>
              <a:latin typeface="Century" panose="02040604050505020304" pitchFamily="18"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788" y="4411781"/>
            <a:ext cx="10848975" cy="2227060"/>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endParaRPr lang="en-US" sz="1800" b="0" i="0" dirty="0">
              <a:solidFill>
                <a:srgbClr val="000000"/>
              </a:solidFill>
              <a:effectLst/>
              <a:latin typeface="Century" panose="02040604050505020304" pitchFamily="18" charset="0"/>
            </a:endParaRPr>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025" y="219159"/>
            <a:ext cx="10848975" cy="4192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248" y="4631988"/>
            <a:ext cx="11062446" cy="2075329"/>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800" b="0" i="0" dirty="0" err="1">
                <a:solidFill>
                  <a:srgbClr val="000000"/>
                </a:solidFill>
                <a:effectLst/>
                <a:latin typeface="Century" panose="02040604050505020304" pitchFamily="18" charset="0"/>
              </a:rPr>
              <a:t>etc</a:t>
            </a:r>
            <a:r>
              <a:rPr lang="en-US" sz="1800" b="0" i="0" dirty="0">
                <a:solidFill>
                  <a:srgbClr val="000000"/>
                </a:solidFill>
                <a:effectLst/>
                <a:latin typeface="Century" panose="02040604050505020304" pitchFamily="18" charset="0"/>
              </a:rPr>
              <a:t> provided by the ecommerce websites.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endParaRPr lang="en-US" sz="1800" b="0" i="0" dirty="0">
              <a:solidFill>
                <a:srgbClr val="000000"/>
              </a:solidFill>
              <a:effectLst/>
              <a:latin typeface="Century" panose="02040604050505020304" pitchFamily="18" charset="0"/>
            </a:endParaRPr>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8019" y="150683"/>
            <a:ext cx="10734675" cy="4387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2" y="5047887"/>
            <a:ext cx="11900647" cy="1554620"/>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endParaRPr lang="en-US" sz="1800" b="0" i="0" dirty="0">
              <a:solidFill>
                <a:srgbClr val="000000"/>
              </a:solidFill>
              <a:effectLst/>
              <a:latin typeface="Century" panose="02040604050505020304" pitchFamily="18" charset="0"/>
            </a:endParaRPr>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8982" y="255494"/>
            <a:ext cx="10260105" cy="4792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75" y="3647872"/>
            <a:ext cx="11846859" cy="3210128"/>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endParaRPr lang="en-US" sz="1800" b="0" i="0" dirty="0">
              <a:solidFill>
                <a:srgbClr val="000000"/>
              </a:solidFill>
              <a:effectLst/>
              <a:latin typeface="Century" panose="02040604050505020304" pitchFamily="18" charset="0"/>
            </a:endParaRPr>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4060"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2282" y="4715434"/>
            <a:ext cx="10529047" cy="1923212"/>
          </a:xfrm>
        </p:spPr>
        <p:txBody>
          <a:bodyPr>
            <a:normAutofit/>
          </a:bodyPr>
          <a:lstStyle/>
          <a:p>
            <a:pPr marL="342900" indent="-342900" algn="just" rtl="0">
              <a:buFont typeface="Wingdings" panose="05000000000000000000" pitchFamily="2" charset="2"/>
              <a:buChar char="ü"/>
            </a:pPr>
            <a:r>
              <a:rPr lang="en-US" sz="18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endParaRPr lang="en-US" sz="1800" dirty="0">
              <a:solidFill>
                <a:srgbClr val="000000"/>
              </a:solidFill>
              <a:effectLst/>
              <a:latin typeface="Century" panose="02040604050505020304" pitchFamily="18" charset="0"/>
            </a:endParaRPr>
          </a:p>
          <a:p>
            <a:pPr marL="342900" indent="-342900" algn="just" rtl="0">
              <a:buFont typeface="Wingdings" panose="05000000000000000000" pitchFamily="2" charset="2"/>
              <a:buChar char="ü"/>
            </a:pPr>
            <a:r>
              <a:rPr lang="en-US" sz="18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2695" y="219354"/>
            <a:ext cx="11249305" cy="4177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153" y="4687871"/>
            <a:ext cx="10553979" cy="2046529"/>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When there is promotion or sales period, amazon and Myntra takes longer time to display the graphics and photos.</a:t>
            </a:r>
            <a:endParaRPr lang="en-US" sz="1800" b="0" i="0" dirty="0">
              <a:solidFill>
                <a:srgbClr val="000000"/>
              </a:solidFill>
              <a:effectLst/>
              <a:latin typeface="Century" panose="020406040505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4910" y="123600"/>
            <a:ext cx="9610725" cy="4387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930" y="4701988"/>
            <a:ext cx="11107270" cy="1927413"/>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When there is promotion and sales, Myntra takes time </a:t>
            </a:r>
            <a:r>
              <a:rPr lang="en-US" sz="1800" b="0" i="0" dirty="0" err="1">
                <a:solidFill>
                  <a:srgbClr val="000000"/>
                </a:solidFill>
                <a:effectLst/>
                <a:latin typeface="Century" panose="02040604050505020304" pitchFamily="18" charset="0"/>
              </a:rPr>
              <a:t>ti</a:t>
            </a:r>
            <a:r>
              <a:rPr lang="en-US" sz="1800" b="0" i="0" dirty="0">
                <a:solidFill>
                  <a:srgbClr val="000000"/>
                </a:solidFill>
                <a:effectLst/>
                <a:latin typeface="Century" panose="02040604050505020304" pitchFamily="18" charset="0"/>
              </a:rPr>
              <a:t> load the page and it has late declaration of price in these days.</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endParaRPr lang="en-US" sz="1800" b="0" i="0" dirty="0">
              <a:solidFill>
                <a:srgbClr val="000000"/>
              </a:solidFill>
              <a:effectLst/>
              <a:latin typeface="Century" panose="020406040505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762" y="123599"/>
            <a:ext cx="9467850" cy="4445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101" y="1148545"/>
            <a:ext cx="8911687" cy="787831"/>
          </a:xfrm>
        </p:spPr>
        <p:txBody>
          <a:bodyPr>
            <a:normAutofit fontScale="90000"/>
          </a:bodyPr>
          <a:lstStyle/>
          <a:p>
            <a:pPr algn="ctr"/>
            <a:r>
              <a:rPr lang="en-US" sz="3600" b="1" u="sng" dirty="0">
                <a:latin typeface="Century" panose="02040604050505020304" pitchFamily="18" charset="0"/>
              </a:rPr>
              <a:t>PROBLEM STATEMENT</a:t>
            </a:r>
            <a:br>
              <a:rPr lang="en-IN" sz="3600" b="1" u="sng" dirty="0">
                <a:latin typeface="Century" panose="02040604050505020304" pitchFamily="18" charset="0"/>
              </a:rPr>
            </a:br>
            <a:endParaRPr lang="en-US" dirty="0"/>
          </a:p>
        </p:txBody>
      </p:sp>
      <p:sp>
        <p:nvSpPr>
          <p:cNvPr id="3" name="Content Placeholder 2"/>
          <p:cNvSpPr>
            <a:spLocks noGrp="1"/>
          </p:cNvSpPr>
          <p:nvPr>
            <p:ph idx="1"/>
          </p:nvPr>
        </p:nvSpPr>
        <p:spPr>
          <a:xfrm>
            <a:off x="1638299" y="1828800"/>
            <a:ext cx="9724465" cy="4499281"/>
          </a:xfrm>
        </p:spPr>
        <p:txBody>
          <a:bodyPr>
            <a:normAutofit lnSpcReduction="10000"/>
          </a:bodyPr>
          <a:lstStyle/>
          <a:p>
            <a:pPr marL="285750" indent="-285750" algn="just">
              <a:buFont typeface="Wingdings" panose="05000000000000000000" pitchFamily="2" charset="2"/>
              <a:buChar char="Ø"/>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800" y="4924867"/>
            <a:ext cx="9020175" cy="1166650"/>
          </a:xfrm>
        </p:spPr>
        <p:txBody>
          <a:bodyPr/>
          <a:lstStyle/>
          <a:p>
            <a:r>
              <a:rPr lang="en-US" sz="1800" b="0" i="0" dirty="0">
                <a:solidFill>
                  <a:srgbClr val="000000"/>
                </a:solidFill>
                <a:effectLst/>
                <a:latin typeface="Century" panose="02040604050505020304" pitchFamily="18" charset="0"/>
              </a:rPr>
              <a:t>Snapdeal has limited mode of payment on most of the products followed by Amazon. And </a:t>
            </a:r>
            <a:r>
              <a:rPr lang="en-US" sz="1800" dirty="0">
                <a:solidFill>
                  <a:srgbClr val="000000"/>
                </a:solidFill>
                <a:latin typeface="Century" panose="02040604050505020304" pitchFamily="18" charset="0"/>
              </a:rPr>
              <a:t>P</a:t>
            </a:r>
            <a:r>
              <a:rPr lang="en-US" sz="1800" b="0" i="0" dirty="0">
                <a:solidFill>
                  <a:srgbClr val="000000"/>
                </a:solidFill>
                <a:effectLst/>
                <a:latin typeface="Century" panose="02040604050505020304" pitchFamily="18" charset="0"/>
              </a:rPr>
              <a:t>aytm takes more time to deliver the product. So this website may not satisfy the customers due to late delivery.</a:t>
            </a:r>
            <a:endParaRPr lang="en-US" sz="1800" b="0" i="0" dirty="0">
              <a:solidFill>
                <a:srgbClr val="000000"/>
              </a:solidFill>
              <a:effectLst/>
              <a:latin typeface="Century" panose="020406040505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6824" y="473508"/>
            <a:ext cx="9020175" cy="4250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42" y="4536809"/>
            <a:ext cx="11598369" cy="2286144"/>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endParaRPr lang="en-US" sz="1800" b="0" i="0" dirty="0">
              <a:solidFill>
                <a:srgbClr val="000000"/>
              </a:solidFill>
              <a:effectLst/>
              <a:latin typeface="Century" panose="020406040505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1832" y="256639"/>
            <a:ext cx="10296525" cy="4280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latin typeface="Century" panose="02040604050505020304" pitchFamily="18" charset="0"/>
              </a:rPr>
              <a:t>ASSUMPTIONS</a:t>
            </a:r>
            <a:endParaRPr lang="en-US" dirty="0"/>
          </a:p>
        </p:txBody>
      </p:sp>
      <p:sp>
        <p:nvSpPr>
          <p:cNvPr id="3" name="Content Placeholder 2"/>
          <p:cNvSpPr>
            <a:spLocks noGrp="1"/>
          </p:cNvSpPr>
          <p:nvPr>
            <p:ph idx="1"/>
          </p:nvPr>
        </p:nvSpPr>
        <p:spPr>
          <a:xfrm>
            <a:off x="2124636" y="1801906"/>
            <a:ext cx="9487553" cy="4666130"/>
          </a:xfrm>
        </p:spPr>
        <p:txBody>
          <a:bodyPr/>
          <a:lstStyle/>
          <a:p>
            <a:pPr algn="just">
              <a:spcBef>
                <a:spcPts val="1200"/>
              </a:spcBef>
            </a:pPr>
            <a:r>
              <a:rPr lang="en-IN" sz="1800" dirty="0">
                <a:solidFill>
                  <a:srgbClr val="000000"/>
                </a:solidFill>
                <a:latin typeface="Century" panose="02040604050505020304" pitchFamily="18" charset="0"/>
                <a:ea typeface="Times New Roman" panose="02020603050405020304" pitchFamily="18" charset="0"/>
                <a:cs typeface="Helvetica"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Helvetica" pitchFamily="34" charset="0"/>
              </a:rPr>
              <a:t>Based upon the analysis, the following assumptions (recommendations to the online seller) are presented for the online sellers to make online shopping more popular, convenient, reliable and trustworthy.</a:t>
            </a:r>
            <a:endParaRPr lang="en-IN" sz="1800" dirty="0">
              <a:solidFill>
                <a:srgbClr val="000000"/>
              </a:solidFill>
              <a:effectLst/>
              <a:latin typeface="Century" panose="02040604050505020304" pitchFamily="18" charset="0"/>
              <a:ea typeface="Times New Roman" panose="02020603050405020304" pitchFamily="18" charset="0"/>
              <a:cs typeface="Helvetica" pitchFamily="34" charset="0"/>
            </a:endParaRPr>
          </a:p>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5082" y="1828799"/>
            <a:ext cx="10509530" cy="4477871"/>
          </a:xfrm>
        </p:spPr>
        <p:txBody>
          <a:bodyPr>
            <a:normAutofit/>
          </a:bodyPr>
          <a:lstStyle/>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a:p>
            <a:pPr marL="342900" indent="-342900" algn="just">
              <a:buFont typeface="Wingdings" panose="05000000000000000000" pitchFamily="2" charset="2"/>
              <a:buChar char="Ø"/>
            </a:pPr>
            <a:endParaRPr lang="en-IN" sz="1800" dirty="0">
              <a:solidFill>
                <a:srgbClr val="000000"/>
              </a:solidFill>
              <a:latin typeface="Century" panose="02040604050505020304" pitchFamily="18" charset="0"/>
              <a:ea typeface="Calibri" panose="020F0502020204030204" pitchFamily="34" charset="0"/>
              <a:cs typeface="Helvetica" pitchFamily="34" charset="0"/>
            </a:endParaRP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itchFamily="34" charset="0"/>
              </a:rPr>
              <a:t>The respondents thought that products' mixing up and find different product at delivery time which is the main inhibition of online shopping, so that the sellers must be very cautious when it comes to delivery.</a:t>
            </a:r>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a:p>
            <a:pPr algn="just"/>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endParaRPr lang="en-IN" sz="1800" dirty="0">
              <a:solidFill>
                <a:srgbClr val="000000"/>
              </a:solidFill>
              <a:effectLst/>
              <a:latin typeface="Century" panose="02040604050505020304" pitchFamily="18" charset="0"/>
              <a:ea typeface="Calibri" panose="020F0502020204030204" pitchFamily="34" charset="0"/>
              <a:cs typeface="Helvetica" pitchFamily="34" charset="0"/>
            </a:endParaRPr>
          </a:p>
          <a:p>
            <a:pPr marL="342900" indent="-342900" algn="just">
              <a:buFont typeface="Wingdings" panose="05000000000000000000" pitchFamily="2" charset="2"/>
              <a:buChar char="Ø"/>
            </a:pPr>
            <a:endPar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800" dirty="0">
              <a:latin typeface="Century" panose="02040604050505020304" pitchFamily="18" charset="0"/>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latin typeface="Century" panose="02040604050505020304" pitchFamily="18" charset="0"/>
              </a:rPr>
              <a:t>CONCLUSION</a:t>
            </a:r>
            <a:br>
              <a:rPr lang="en-IN" sz="3600" b="1" u="sng" dirty="0">
                <a:latin typeface="Century" panose="02040604050505020304" pitchFamily="18" charset="0"/>
              </a:rPr>
            </a:br>
            <a:endParaRPr lang="en-US" dirty="0"/>
          </a:p>
        </p:txBody>
      </p:sp>
      <p:sp>
        <p:nvSpPr>
          <p:cNvPr id="3" name="Content Placeholder 2"/>
          <p:cNvSpPr>
            <a:spLocks noGrp="1"/>
          </p:cNvSpPr>
          <p:nvPr>
            <p:ph idx="1"/>
          </p:nvPr>
        </p:nvSpPr>
        <p:spPr>
          <a:xfrm>
            <a:off x="1036320" y="1239818"/>
            <a:ext cx="10407332" cy="4999616"/>
          </a:xfrm>
        </p:spPr>
        <p:txBody>
          <a:bodyPr>
            <a:normAutofit lnSpcReduction="10000"/>
          </a:bodyPr>
          <a:lstStyle/>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endParaRPr lang="en-IN" sz="1800" dirty="0">
              <a:solidFill>
                <a:srgbClr val="000000"/>
              </a:solidFill>
              <a:effectLst/>
              <a:latin typeface="Century" panose="02040604050505020304" pitchFamily="18" charset="0"/>
              <a:ea typeface="Times New Roman" panose="02020603050405020304" pitchFamily="18" charset="0"/>
              <a:cs typeface="Helvetica" pitchFamily="34" charset="0"/>
            </a:endParaRP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Century" panose="02040604050505020304" pitchFamily="18" charset="0"/>
              </a:rPr>
              <a:t> </a:t>
            </a:r>
            <a:r>
              <a:rPr lang="en-IN" sz="1800" dirty="0">
                <a:solidFill>
                  <a:srgbClr val="000000"/>
                </a:solidFill>
                <a:effectLst/>
                <a:latin typeface="Century" panose="02040604050505020304" pitchFamily="18" charset="0"/>
                <a:ea typeface="Times New Roman" panose="02020603050405020304" pitchFamily="18" charset="0"/>
                <a:cs typeface="Helvetica"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endParaRPr lang="en-IN" sz="1800" dirty="0">
              <a:solidFill>
                <a:srgbClr val="000000"/>
              </a:solidFill>
              <a:effectLst/>
              <a:latin typeface="Century" panose="02040604050505020304" pitchFamily="18" charset="0"/>
              <a:ea typeface="Times New Roman" panose="02020603050405020304" pitchFamily="18" charset="0"/>
              <a:cs typeface="Helvetica"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800" dirty="0">
              <a:solidFill>
                <a:srgbClr val="000000"/>
              </a:solidFill>
              <a:effectLst/>
              <a:latin typeface="Century" panose="02040604050505020304" pitchFamily="18" charset="0"/>
              <a:ea typeface="Times New Roman" panose="02020603050405020304" pitchFamily="18" charset="0"/>
              <a:cs typeface="Helvetica" pitchFamily="34" charset="0"/>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13447"/>
            <a:ext cx="12192000" cy="6844553"/>
          </a:xfrm>
          <a:prstGeom prst="rect">
            <a:avLst/>
          </a:prstGeom>
        </p:spPr>
      </p:pic>
      <p:sp>
        <p:nvSpPr>
          <p:cNvPr id="5" name="TextBox 4"/>
          <p:cNvSpPr txBox="1"/>
          <p:nvPr/>
        </p:nvSpPr>
        <p:spPr>
          <a:xfrm>
            <a:off x="849594" y="7072973"/>
            <a:ext cx="10492811" cy="230832"/>
          </a:xfrm>
          <a:prstGeom prst="rect">
            <a:avLst/>
          </a:prstGeom>
          <a:noFill/>
        </p:spPr>
        <p:txBody>
          <a:bodyPr wrap="square" rtlCol="0">
            <a:spAutoFit/>
          </a:bodyPr>
          <a:lstStyle/>
          <a:p>
            <a:r>
              <a:rPr lang="en-IN" sz="900">
                <a:hlinkClick r:id="rId2" tooltip="https://www.thebluediamondgallery.com/wooden-tile/t/thank-you.html"/>
              </a:rPr>
              <a:t>This Photo</a:t>
            </a:r>
            <a:r>
              <a:rPr lang="en-IN" sz="900"/>
              <a:t> by Unknown Author is licensed under </a:t>
            </a:r>
            <a:r>
              <a:rPr lang="en-IN" sz="900">
                <a:hlinkClick r:id="rId3" tooltip="https://creativecommons.org/licenses/by-sa/3.0/"/>
              </a:rPr>
              <a:t>CC BY-SA</a:t>
            </a:r>
            <a:endParaRPr lang="en-IN"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6519" y="712695"/>
            <a:ext cx="8915400" cy="3133165"/>
          </a:xfrm>
        </p:spPr>
        <p:txBody>
          <a:bodyPr/>
          <a:lstStyle/>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endParaRPr lang="en-IN" sz="1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254712" y="3143178"/>
            <a:ext cx="7179013" cy="347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881961"/>
          </a:xfrm>
        </p:spPr>
        <p:txBody>
          <a:bodyPr>
            <a:normAutofit fontScale="90000"/>
          </a:bodyPr>
          <a:lstStyle/>
          <a:p>
            <a:r>
              <a:rPr lang="en-US" sz="3600" b="1" dirty="0">
                <a:solidFill>
                  <a:schemeClr val="tx1">
                    <a:lumMod val="95000"/>
                    <a:lumOff val="5000"/>
                  </a:schemeClr>
                </a:solidFill>
                <a:latin typeface="Century" panose="02040604050505020304" pitchFamily="18" charset="0"/>
              </a:rPr>
              <a:t>Problem Understanding:</a:t>
            </a:r>
            <a:br>
              <a:rPr lang="en-US" sz="3600" b="1" dirty="0">
                <a:solidFill>
                  <a:schemeClr val="tx1">
                    <a:lumMod val="95000"/>
                    <a:lumOff val="5000"/>
                  </a:schemeClr>
                </a:solidFill>
                <a:latin typeface="Century" panose="02040604050505020304" pitchFamily="18" charset="0"/>
              </a:rPr>
            </a:br>
            <a:endParaRPr lang="en-US" dirty="0"/>
          </a:p>
        </p:txBody>
      </p:sp>
      <p:sp>
        <p:nvSpPr>
          <p:cNvPr id="3" name="Content Placeholder 2"/>
          <p:cNvSpPr>
            <a:spLocks noGrp="1"/>
          </p:cNvSpPr>
          <p:nvPr>
            <p:ph idx="1"/>
          </p:nvPr>
        </p:nvSpPr>
        <p:spPr>
          <a:xfrm>
            <a:off x="2427847" y="1891553"/>
            <a:ext cx="8915400" cy="3777622"/>
          </a:xfrm>
        </p:spPr>
        <p:txBody>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2643"/>
          </a:xfrm>
        </p:spPr>
        <p:txBody>
          <a:bodyPr/>
          <a:lstStyle/>
          <a:p>
            <a:r>
              <a:rPr lang="en-IN" sz="36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US" dirty="0"/>
          </a:p>
        </p:txBody>
      </p:sp>
      <p:sp>
        <p:nvSpPr>
          <p:cNvPr id="3" name="Content Placeholder 2"/>
          <p:cNvSpPr>
            <a:spLocks noGrp="1"/>
          </p:cNvSpPr>
          <p:nvPr>
            <p:ph idx="1"/>
          </p:nvPr>
        </p:nvSpPr>
        <p:spPr>
          <a:xfrm>
            <a:off x="2495083" y="1711196"/>
            <a:ext cx="8915400" cy="4625800"/>
          </a:xfrm>
        </p:spPr>
        <p:txBody>
          <a:bodyPr/>
          <a:lstStyle/>
          <a:p>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9136" y="2963811"/>
            <a:ext cx="4447259" cy="3373185"/>
          </a:xfrm>
          <a:prstGeom prst="rect">
            <a:avLst/>
          </a:prstGeom>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311" y="2875954"/>
            <a:ext cx="4347105" cy="3461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normAutofit fontScale="90000"/>
          </a:bodyPr>
          <a:lstStyle/>
          <a:p>
            <a:r>
              <a:rPr lang="en-US" sz="3600" b="1" dirty="0">
                <a:latin typeface="Century" panose="02040604050505020304" pitchFamily="18" charset="0"/>
              </a:rPr>
              <a:t> </a:t>
            </a:r>
            <a:r>
              <a:rPr lang="en-IN" sz="36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1890026" y="1877439"/>
            <a:ext cx="4739373" cy="4253896"/>
          </a:xfrm>
        </p:spPr>
        <p:txBody>
          <a:bodyPr>
            <a:normAutofit fontScale="92500"/>
          </a:bodyPr>
          <a:lstStyle/>
          <a:p>
            <a:pPr marL="342900" lvl="0" indent="-342900">
              <a:lnSpc>
                <a:spcPct val="107000"/>
              </a:lnSpc>
              <a:buFont typeface="Wingdings" panose="05000000000000000000" pitchFamily="2" charset="2"/>
              <a:buChar char=""/>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399" y="1877439"/>
            <a:ext cx="5355077" cy="389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18240"/>
            <a:ext cx="8911687" cy="814725"/>
          </a:xfrm>
        </p:spPr>
        <p:txBody>
          <a:bodyPr>
            <a:normAutofit fontScale="90000"/>
          </a:bodyPr>
          <a:lstStyle/>
          <a:p>
            <a:r>
              <a:rPr lang="en-US" sz="3600" b="1" dirty="0">
                <a:latin typeface="Century" panose="02040604050505020304" pitchFamily="18" charset="0"/>
              </a:rPr>
              <a:t>Benefits of Customer Retention:</a:t>
            </a:r>
            <a:br>
              <a:rPr lang="en-IN" sz="3600" b="1" dirty="0">
                <a:latin typeface="Century" panose="02040604050505020304" pitchFamily="18" charset="0"/>
              </a:rPr>
            </a:br>
            <a:endParaRPr lang="en-US" dirty="0"/>
          </a:p>
        </p:txBody>
      </p:sp>
      <p:sp>
        <p:nvSpPr>
          <p:cNvPr id="3" name="Content Placeholder 2"/>
          <p:cNvSpPr>
            <a:spLocks noGrp="1"/>
          </p:cNvSpPr>
          <p:nvPr>
            <p:ph idx="1"/>
          </p:nvPr>
        </p:nvSpPr>
        <p:spPr>
          <a:xfrm>
            <a:off x="2589212" y="1828800"/>
            <a:ext cx="8915400" cy="4082422"/>
          </a:xfrm>
        </p:spPr>
        <p:txBody>
          <a:bodyPr>
            <a:normAutofit fontScale="92500" lnSpcReduction="20000"/>
          </a:bodyPr>
          <a:lstStyle/>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Retention is more cost </a:t>
            </a:r>
            <a:r>
              <a:rPr lang="en-US" sz="1800" dirty="0">
                <a:solidFill>
                  <a:schemeClr val="tx1">
                    <a:lumMod val="95000"/>
                    <a:lumOff val="5000"/>
                  </a:schemeClr>
                </a:solidFill>
                <a:latin typeface="Century" panose="02040604050505020304" pitchFamily="18" charset="0"/>
              </a:rPr>
              <a:t>e</a:t>
            </a:r>
            <a:r>
              <a:rPr lang="en-US" sz="1800" i="0" dirty="0">
                <a:solidFill>
                  <a:schemeClr val="tx1">
                    <a:lumMod val="95000"/>
                    <a:lumOff val="5000"/>
                  </a:schemeClr>
                </a:solidFill>
                <a:effectLst/>
                <a:latin typeface="Century" panose="02040604050505020304" pitchFamily="18" charset="0"/>
              </a:rPr>
              <a:t>ffective than acquisition.</a:t>
            </a: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Loyal customers provide excellent word of mouth referrals.</a:t>
            </a: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Return customers are more profitable.</a:t>
            </a: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Regular customers provide more feedback.</a:t>
            </a:r>
            <a:endParaRPr lang="en-US" sz="1800" dirty="0">
              <a:solidFill>
                <a:schemeClr val="tx1">
                  <a:lumMod val="95000"/>
                  <a:lumOff val="5000"/>
                </a:schemeClr>
              </a:solidFill>
              <a:latin typeface="Century" panose="02040604050505020304" pitchFamily="18" charset="0"/>
            </a:endParaRPr>
          </a:p>
          <a:p>
            <a:pPr algn="just"/>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chemeClr val="tx1">
                    <a:lumMod val="95000"/>
                    <a:lumOff val="5000"/>
                  </a:schemeClr>
                </a:solidFill>
                <a:effectLst/>
                <a:latin typeface="Century" panose="02040604050505020304" pitchFamily="18" charset="0"/>
              </a:rPr>
              <a:t>Your brand will stand out from the crowd.</a:t>
            </a:r>
            <a:endParaRPr lang="en-US" sz="1800" b="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800" b="0" i="0" dirty="0">
                <a:solidFill>
                  <a:schemeClr val="tx1">
                    <a:lumMod val="95000"/>
                    <a:lumOff val="5000"/>
                  </a:schemeClr>
                </a:solidFill>
                <a:effectLst/>
                <a:latin typeface="Century" panose="02040604050505020304" pitchFamily="18" charset="0"/>
              </a:rPr>
              <a:t>Customers will explore your brand.</a:t>
            </a:r>
            <a:endParaRPr lang="en-US" sz="1800" b="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endParaRPr lang="en-IN" sz="1800" dirty="0">
              <a:latin typeface="Century" panose="02040604050505020304" pitchFamily="18" charset="0"/>
            </a:endParaRPr>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27166</Words>
  <Application>WPS Writer</Application>
  <PresentationFormat>Widescreen</PresentationFormat>
  <Paragraphs>253</Paragraphs>
  <Slides>45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45</vt:i4>
      </vt:variant>
    </vt:vector>
  </HeadingPairs>
  <TitlesOfParts>
    <vt:vector size="62" baseType="lpstr">
      <vt:lpstr>Arial</vt:lpstr>
      <vt:lpstr>SimSun</vt:lpstr>
      <vt:lpstr>Wingdings</vt:lpstr>
      <vt:lpstr>Calibri</vt:lpstr>
      <vt:lpstr>Helvetica Neue</vt:lpstr>
      <vt:lpstr>Century</vt:lpstr>
      <vt:lpstr>苹方-简</vt:lpstr>
      <vt:lpstr>Times New Roman</vt:lpstr>
      <vt:lpstr>Open Sans</vt:lpstr>
      <vt:lpstr>Wingdings 3</vt:lpstr>
      <vt:lpstr>Helvetica</vt:lpstr>
      <vt:lpstr>Calibri Light</vt:lpstr>
      <vt:lpstr>Microsoft YaHei</vt:lpstr>
      <vt:lpstr>汉仪旗黑</vt:lpstr>
      <vt:lpstr>Arial Unicode MS</vt:lpstr>
      <vt:lpstr>宋体-简</vt:lpstr>
      <vt:lpstr>Retrospect</vt:lpstr>
      <vt:lpstr>Customer Retention</vt:lpstr>
      <vt:lpstr>AGENDA </vt:lpstr>
      <vt:lpstr>INTRODUCTION </vt:lpstr>
      <vt:lpstr>PROBLEM STATEMENT </vt:lpstr>
      <vt:lpstr>PowerPoint 演示文稿</vt:lpstr>
      <vt:lpstr>Problem Understanding: </vt:lpstr>
      <vt:lpstr>What is Customer Retention?</vt:lpstr>
      <vt:lpstr> Why is Customer Retention Important? </vt:lpstr>
      <vt:lpstr>Benefits of Customer Retention: </vt:lpstr>
      <vt:lpstr>Data Analysis Steps Done: </vt:lpstr>
      <vt:lpstr>Exploratory Data Analysis (EDA) Steps: </vt:lpstr>
      <vt:lpstr>Exploratory Data Analysis (EDA) Steps: </vt:lpstr>
      <vt:lpstr>VISUALIZATIONS </vt:lpstr>
      <vt:lpstr>Observations from the above graphs: </vt:lpstr>
      <vt:lpstr>PowerPoint 演示文稿</vt:lpstr>
      <vt:lpstr>Observations from the above graphs: </vt:lpstr>
      <vt:lpstr>PowerPoint 演示文稿</vt:lpstr>
      <vt:lpstr>Observations from the above graphs: </vt:lpstr>
      <vt:lpstr>PowerPoint 演示文稿</vt:lpstr>
      <vt:lpstr>Observation from the above plots: </vt:lpstr>
      <vt:lpstr>PowerPoint 演示文稿</vt:lpstr>
      <vt:lpstr>PowerPoint 演示文稿</vt:lpstr>
      <vt:lpstr>Observations from the above plots: </vt:lpstr>
      <vt:lpstr>PowerPoint 演示文稿</vt:lpstr>
      <vt:lpstr>PowerPoint 演示文稿</vt:lpstr>
      <vt:lpstr>Observations from the above plots: </vt:lpstr>
      <vt:lpstr>PowerPoint 演示文稿</vt:lpstr>
      <vt:lpstr>PowerPoint 演示文稿</vt:lpstr>
      <vt:lpstr>PowerPoint 演示文稿</vt:lpstr>
      <vt:lpstr>PowerPoint 演示文稿</vt:lpstr>
      <vt:lpstr>PowerPoint 演示文稿</vt:lpstr>
      <vt:lpstr>Observations from the above plots: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ASSUMPTIONS</vt:lpstr>
      <vt:lpstr>PowerPoint 演示文稿</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Dinesh Kumar</dc:creator>
  <cp:lastModifiedBy>aryanlohan</cp:lastModifiedBy>
  <cp:revision>11</cp:revision>
  <dcterms:created xsi:type="dcterms:W3CDTF">2022-08-20T14:50:12Z</dcterms:created>
  <dcterms:modified xsi:type="dcterms:W3CDTF">2022-08-20T14:50:12Z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1033-4.4.1.7616</vt:lpwstr>
  </property>
</Properties>
</file>