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0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4" r:id="rId29"/>
    <p:sldId id="28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6510848-289C-4068-91B8-25CE7A84F73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03B3689-CD32-4280-B696-E2FEA1CB3F24}" type="slidenum">
              <a:rPr lang="en-IN" smtClean="0"/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0848-289C-4068-91B8-25CE7A84F730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3689-CD32-4280-B696-E2FEA1CB3F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0848-289C-4068-91B8-25CE7A84F73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3689-CD32-4280-B696-E2FEA1CB3F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0848-289C-4068-91B8-25CE7A84F73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3689-CD32-4280-B696-E2FEA1CB3F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0848-289C-4068-91B8-25CE7A84F73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3689-CD32-4280-B696-E2FEA1CB3F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0848-289C-4068-91B8-25CE7A84F73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3689-CD32-4280-B696-E2FEA1CB3F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0848-289C-4068-91B8-25CE7A84F73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3689-CD32-4280-B696-E2FEA1CB3F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0848-289C-4068-91B8-25CE7A84F73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3689-CD32-4280-B696-E2FEA1CB3F24}" type="slidenum">
              <a:rPr lang="en-IN" smtClean="0"/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0848-289C-4068-91B8-25CE7A84F73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3689-CD32-4280-B696-E2FEA1CB3F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0848-289C-4068-91B8-25CE7A84F73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3689-CD32-4280-B696-E2FEA1CB3F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0848-289C-4068-91B8-25CE7A84F73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3689-CD32-4280-B696-E2FEA1CB3F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0848-289C-4068-91B8-25CE7A84F730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3689-CD32-4280-B696-E2FEA1CB3F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0848-289C-4068-91B8-25CE7A84F730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3689-CD32-4280-B696-E2FEA1CB3F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0848-289C-4068-91B8-25CE7A84F730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3689-CD32-4280-B696-E2FEA1CB3F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0848-289C-4068-91B8-25CE7A84F730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3689-CD32-4280-B696-E2FEA1CB3F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0848-289C-4068-91B8-25CE7A84F730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3689-CD32-4280-B696-E2FEA1CB3F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0848-289C-4068-91B8-25CE7A84F730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3689-CD32-4280-B696-E2FEA1CB3F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6510848-289C-4068-91B8-25CE7A84F73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3B3689-CD32-4280-B696-E2FEA1CB3F24}" type="slidenum">
              <a:rPr lang="en-IN" smtClean="0"/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Predicting Flight Prices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BY:</a:t>
            </a:r>
            <a:endParaRPr lang="en-IN" dirty="0"/>
          </a:p>
          <a:p>
            <a:pPr algn="r"/>
            <a:r>
              <a:rPr lang="en-US" altLang="en-IN" dirty="0"/>
              <a:t>ARYAN LOHAN</a:t>
            </a:r>
            <a:endParaRPr lang="en-US" alt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5892" y="2038157"/>
            <a:ext cx="3862244" cy="2781688"/>
          </a:xfrm>
        </p:spPr>
        <p:txBody>
          <a:bodyPr/>
          <a:lstStyle/>
          <a:p>
            <a:r>
              <a:rPr lang="en-US" dirty="0"/>
              <a:t>As No. of stops increments for the consumer to reach its destination with cost him expensive.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4774" y="2038156"/>
            <a:ext cx="3067478" cy="27816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6654" y="2389717"/>
            <a:ext cx="3529735" cy="2863849"/>
          </a:xfrm>
        </p:spPr>
        <p:txBody>
          <a:bodyPr/>
          <a:lstStyle/>
          <a:p>
            <a:r>
              <a:rPr lang="en-US" dirty="0"/>
              <a:t>The Customer spends more time in flights cost him expensive to reach the destination.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1" y="2389717"/>
            <a:ext cx="5363323" cy="274358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7527" y="4128654"/>
            <a:ext cx="9559634" cy="1648691"/>
          </a:xfrm>
        </p:spPr>
        <p:txBody>
          <a:bodyPr/>
          <a:lstStyle/>
          <a:p>
            <a:pPr algn="ctr"/>
            <a:r>
              <a:rPr lang="en-US" dirty="0"/>
              <a:t>Mumbai To Varanasi flights are most Expensive.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7527" y="717880"/>
            <a:ext cx="9559635" cy="284837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4627418"/>
            <a:ext cx="10131425" cy="1163782"/>
          </a:xfrm>
        </p:spPr>
        <p:txBody>
          <a:bodyPr/>
          <a:lstStyle/>
          <a:p>
            <a:r>
              <a:rPr lang="en-US" dirty="0"/>
              <a:t>As the no of stops increasing slowly the price and duration increasing.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168" y="685417"/>
            <a:ext cx="9655410" cy="329083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03513" y="486787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We have to remove records for 3 no. of stoppage because no much data we have for 3 Stoppage. That will made our model under fit.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0" y="1180785"/>
            <a:ext cx="4640223" cy="292024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Outliers Detection: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6109" y="2142067"/>
            <a:ext cx="4541117" cy="364913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Clearly we can see Outliers in two attributes:</a:t>
            </a: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 err="1"/>
              <a:t>Totals_Stops</a:t>
            </a: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 err="1"/>
              <a:t>Duration_hours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990" y="2385262"/>
            <a:ext cx="5210902" cy="316274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Distribution Plot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9164" y="4334933"/>
            <a:ext cx="3308062" cy="14562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Clearly seen from graph and given skewness that are skewed:</a:t>
            </a: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Journey_day</a:t>
            </a: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Duration_hours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1" y="2142067"/>
            <a:ext cx="6458851" cy="3238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258" y="2065867"/>
            <a:ext cx="2522959" cy="190526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28255"/>
          </a:xfrm>
        </p:spPr>
        <p:txBody>
          <a:bodyPr/>
          <a:lstStyle/>
          <a:p>
            <a:r>
              <a:rPr lang="en-IN" dirty="0"/>
              <a:t>Co-relation of inputs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6351" y="2923309"/>
            <a:ext cx="2910993" cy="105294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NO Multi- collinearity exists.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1" y="1892587"/>
            <a:ext cx="4829849" cy="41534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 of features and label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9746" y="2324815"/>
            <a:ext cx="3252644" cy="2776297"/>
          </a:xfrm>
        </p:spPr>
        <p:txBody>
          <a:bodyPr/>
          <a:lstStyle/>
          <a:p>
            <a:r>
              <a:rPr lang="en-IN" dirty="0"/>
              <a:t>Total-stops and Duration hours are mostly corelated to the Price.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1" y="2324815"/>
            <a:ext cx="3000794" cy="246731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b="1" dirty="0">
                <a:latin typeface="Georgia" panose="02040502050405020303" pitchFamily="18" charset="0"/>
                <a:ea typeface="Calibri"/>
                <a:cs typeface="Calibri"/>
                <a:sym typeface="Calibri"/>
              </a:rPr>
              <a:t>Conditions that are considered  for Data </a:t>
            </a:r>
            <a:r>
              <a:rPr lang="en-GB" sz="3600" dirty="0">
                <a:latin typeface="Georgia" panose="02040502050405020303" pitchFamily="18" charset="0"/>
                <a:ea typeface="Calibri"/>
                <a:cs typeface="Calibri"/>
                <a:sym typeface="Calibri"/>
              </a:rPr>
              <a:t>Cleaning</a:t>
            </a:r>
            <a:r>
              <a:rPr lang="en-GB" sz="3600" b="1" dirty="0">
                <a:latin typeface="Georgia" panose="02040502050405020303" pitchFamily="18" charset="0"/>
                <a:ea typeface="Calibri"/>
                <a:cs typeface="Calibri"/>
                <a:sym typeface="Calibri"/>
              </a:rPr>
              <a:t> &amp; Transformed activities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Dropped attributes from which we transformed new attributes.</a:t>
            </a: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Transformed categorical attribute using label Encoder techniques.</a:t>
            </a: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Used Boxplot for Outliers detection and removed with Z- score technique.</a:t>
            </a: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Used Distplot for Distribution and removed with Power Transformer with box-cox method.</a:t>
            </a: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Problem Description	</a:t>
            </a:r>
            <a:endParaRPr lang="en-US" sz="1800" dirty="0"/>
          </a:p>
          <a:p>
            <a:r>
              <a:rPr lang="en-US" sz="1800" dirty="0"/>
              <a:t>Data pre-processing</a:t>
            </a:r>
            <a:endParaRPr lang="en-US" sz="1800" dirty="0"/>
          </a:p>
          <a:p>
            <a:r>
              <a:rPr lang="en-US" sz="1800" dirty="0"/>
              <a:t>EDA</a:t>
            </a:r>
            <a:endParaRPr lang="en-US" sz="1800" dirty="0"/>
          </a:p>
          <a:p>
            <a:r>
              <a:rPr lang="en-US" sz="1800" dirty="0"/>
              <a:t>Data cleaning</a:t>
            </a:r>
            <a:endParaRPr lang="en-US" sz="1800" dirty="0"/>
          </a:p>
          <a:p>
            <a:r>
              <a:rPr lang="en-US" sz="1800" dirty="0"/>
              <a:t>Model Deployment</a:t>
            </a:r>
            <a:endParaRPr lang="en-US" sz="1800" dirty="0"/>
          </a:p>
          <a:p>
            <a:r>
              <a:rPr lang="en-US" sz="1800" dirty="0"/>
              <a:t>Hyper Parameter Tuning</a:t>
            </a:r>
            <a:endParaRPr lang="en-US" sz="1800" dirty="0"/>
          </a:p>
          <a:p>
            <a:r>
              <a:rPr lang="en-US" sz="1800" dirty="0"/>
              <a:t>Conclusion</a:t>
            </a:r>
            <a:endParaRPr lang="en-IN" sz="18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674" y="2479964"/>
            <a:ext cx="10131425" cy="1456267"/>
          </a:xfrm>
        </p:spPr>
        <p:txBody>
          <a:bodyPr/>
          <a:lstStyle/>
          <a:p>
            <a:pPr algn="ctr"/>
            <a:r>
              <a:rPr lang="en-IN" dirty="0"/>
              <a:t>Model Deployment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Algorithms Used: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Used 5 models that are:</a:t>
            </a:r>
            <a:endParaRPr lang="en-IN" dirty="0"/>
          </a:p>
          <a:p>
            <a:pPr lvl="1"/>
            <a:r>
              <a:rPr lang="en-IN" dirty="0"/>
              <a:t>Linear Regression</a:t>
            </a:r>
            <a:endParaRPr lang="en-IN" dirty="0"/>
          </a:p>
          <a:p>
            <a:pPr lvl="1"/>
            <a:r>
              <a:rPr lang="en-IN" dirty="0"/>
              <a:t>Decision Tree</a:t>
            </a:r>
            <a:endParaRPr lang="en-IN" dirty="0"/>
          </a:p>
          <a:p>
            <a:pPr lvl="1"/>
            <a:r>
              <a:rPr lang="en-IN" dirty="0"/>
              <a:t>Random Forest</a:t>
            </a:r>
            <a:endParaRPr lang="en-IN" dirty="0"/>
          </a:p>
          <a:p>
            <a:pPr lvl="1"/>
            <a:r>
              <a:rPr lang="en-IN" dirty="0"/>
              <a:t>AdaBoost</a:t>
            </a:r>
            <a:endParaRPr lang="en-IN" dirty="0"/>
          </a:p>
          <a:p>
            <a:pPr lvl="1"/>
            <a:r>
              <a:rPr lang="en-IN" dirty="0"/>
              <a:t>Bagging</a:t>
            </a:r>
            <a:endParaRPr lang="en-IN" dirty="0"/>
          </a:p>
          <a:p>
            <a:pPr lvl="1"/>
            <a:r>
              <a:rPr lang="en-IN" dirty="0"/>
              <a:t>K Nearest </a:t>
            </a:r>
            <a:r>
              <a:rPr lang="en-IN" dirty="0" err="1"/>
              <a:t>Neaighbours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u="sng" dirty="0"/>
              <a:t>Before training or test the dataset steps we perform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Splits the data into features and Labels</a:t>
            </a:r>
            <a:endParaRPr lang="en-IN" sz="2400" dirty="0"/>
          </a:p>
          <a:p>
            <a:r>
              <a:rPr lang="en-IN" sz="2400" dirty="0"/>
              <a:t>Standardized the features</a:t>
            </a:r>
            <a:endParaRPr lang="en-IN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Accuracy of each model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sz="1800" dirty="0">
                <a:latin typeface="+mj-lt"/>
              </a:rPr>
              <a:t>The highest accuracy is </a:t>
            </a:r>
            <a:r>
              <a:rPr lang="en-US" sz="2400" b="1" dirty="0">
                <a:latin typeface="+mj-lt"/>
              </a:rPr>
              <a:t>73.4% </a:t>
            </a:r>
            <a:r>
              <a:rPr lang="en-US" sz="1800" dirty="0">
                <a:latin typeface="+mj-lt"/>
              </a:rPr>
              <a:t>of model </a:t>
            </a:r>
            <a:r>
              <a:rPr lang="en-US" sz="2400" b="1" dirty="0">
                <a:latin typeface="+mj-lt"/>
              </a:rPr>
              <a:t>Linear Regression </a:t>
            </a:r>
            <a:r>
              <a:rPr lang="en-US" sz="1800" dirty="0">
                <a:latin typeface="+mj-lt"/>
              </a:rPr>
              <a:t>at </a:t>
            </a:r>
            <a:r>
              <a:rPr lang="en-US" sz="1800" b="1" dirty="0">
                <a:latin typeface="+mj-lt"/>
              </a:rPr>
              <a:t>random state </a:t>
            </a:r>
            <a:r>
              <a:rPr lang="en-US" sz="2400" b="1" dirty="0">
                <a:latin typeface="+mj-lt"/>
              </a:rPr>
              <a:t>157</a:t>
            </a:r>
            <a:r>
              <a:rPr lang="en-US" sz="2400" dirty="0">
                <a:latin typeface="+mj-lt"/>
              </a:rPr>
              <a:t>.</a:t>
            </a:r>
            <a:endParaRPr lang="en-US" sz="2400" dirty="0">
              <a:latin typeface="+mj-lt"/>
            </a:endParaRPr>
          </a:p>
          <a:p>
            <a:pPr lvl="1"/>
            <a:r>
              <a:rPr lang="en-US" sz="2400" dirty="0">
                <a:latin typeface="+mj-lt"/>
              </a:rPr>
              <a:t>The highest accuracy is </a:t>
            </a:r>
            <a:r>
              <a:rPr lang="en-US" sz="3200" b="1" dirty="0">
                <a:latin typeface="+mj-lt"/>
              </a:rPr>
              <a:t>91.8% </a:t>
            </a:r>
            <a:r>
              <a:rPr lang="en-US" sz="2400" dirty="0">
                <a:latin typeface="+mj-lt"/>
              </a:rPr>
              <a:t>of model </a:t>
            </a:r>
            <a:r>
              <a:rPr lang="en-US" sz="3200" b="1" dirty="0">
                <a:latin typeface="+mj-lt"/>
              </a:rPr>
              <a:t>Decision Tree </a:t>
            </a:r>
            <a:r>
              <a:rPr lang="en-US" sz="2400" dirty="0">
                <a:latin typeface="+mj-lt"/>
              </a:rPr>
              <a:t>at </a:t>
            </a:r>
            <a:r>
              <a:rPr lang="en-US" sz="1800" b="1" dirty="0">
                <a:latin typeface="+mj-lt"/>
              </a:rPr>
              <a:t>random state </a:t>
            </a:r>
            <a:r>
              <a:rPr lang="en-US" sz="3200" b="1" dirty="0">
                <a:latin typeface="+mj-lt"/>
              </a:rPr>
              <a:t>175</a:t>
            </a:r>
            <a:r>
              <a:rPr lang="en-US" sz="3200" dirty="0">
                <a:latin typeface="+mj-lt"/>
              </a:rPr>
              <a:t>.</a:t>
            </a:r>
            <a:endParaRPr lang="en-US" sz="3200" dirty="0">
              <a:latin typeface="+mj-lt"/>
            </a:endParaRPr>
          </a:p>
          <a:p>
            <a:pPr lvl="1"/>
            <a:r>
              <a:rPr lang="en-US" sz="2400" dirty="0">
                <a:latin typeface="+mj-lt"/>
              </a:rPr>
              <a:t>The highest accuracy is </a:t>
            </a:r>
            <a:r>
              <a:rPr lang="en-US" sz="3200" b="1" dirty="0">
                <a:latin typeface="+mj-lt"/>
              </a:rPr>
              <a:t>95.4% </a:t>
            </a:r>
            <a:r>
              <a:rPr lang="en-US" sz="2400" dirty="0">
                <a:latin typeface="+mj-lt"/>
              </a:rPr>
              <a:t>of model </a:t>
            </a:r>
            <a:r>
              <a:rPr lang="en-US" sz="3200" b="1" dirty="0">
                <a:latin typeface="+mj-lt"/>
              </a:rPr>
              <a:t>Random Forest </a:t>
            </a:r>
            <a:r>
              <a:rPr lang="en-US" sz="2400" dirty="0">
                <a:latin typeface="+mj-lt"/>
              </a:rPr>
              <a:t>at </a:t>
            </a:r>
            <a:r>
              <a:rPr lang="en-US" sz="1800" b="1" dirty="0">
                <a:latin typeface="+mj-lt"/>
              </a:rPr>
              <a:t>random state </a:t>
            </a:r>
            <a:r>
              <a:rPr lang="en-US" sz="3200" b="1" dirty="0">
                <a:latin typeface="+mj-lt"/>
              </a:rPr>
              <a:t>178</a:t>
            </a:r>
            <a:r>
              <a:rPr lang="en-US" sz="3200" dirty="0">
                <a:latin typeface="+mj-lt"/>
              </a:rPr>
              <a:t>.</a:t>
            </a:r>
            <a:endParaRPr lang="en-US" sz="2400" dirty="0"/>
          </a:p>
          <a:p>
            <a:pPr lvl="1"/>
            <a:r>
              <a:rPr lang="en-US" sz="2400" dirty="0">
                <a:latin typeface="+mj-lt"/>
              </a:rPr>
              <a:t>The highest accuracy is </a:t>
            </a:r>
            <a:r>
              <a:rPr lang="en-US" sz="3200" b="1" dirty="0">
                <a:latin typeface="+mj-lt"/>
              </a:rPr>
              <a:t>94.2% </a:t>
            </a:r>
            <a:r>
              <a:rPr lang="en-US" sz="2400" dirty="0">
                <a:latin typeface="+mj-lt"/>
              </a:rPr>
              <a:t>of model </a:t>
            </a:r>
            <a:r>
              <a:rPr lang="en-US" sz="3200" b="1" dirty="0">
                <a:latin typeface="+mj-lt"/>
              </a:rPr>
              <a:t>Bagging </a:t>
            </a:r>
            <a:r>
              <a:rPr lang="en-US" sz="2400" dirty="0">
                <a:latin typeface="+mj-lt"/>
              </a:rPr>
              <a:t>at </a:t>
            </a:r>
            <a:r>
              <a:rPr lang="en-US" sz="1800" b="1" dirty="0">
                <a:latin typeface="+mj-lt"/>
              </a:rPr>
              <a:t>random state </a:t>
            </a:r>
            <a:r>
              <a:rPr lang="en-US" sz="3200" b="1" dirty="0">
                <a:latin typeface="+mj-lt"/>
              </a:rPr>
              <a:t>178</a:t>
            </a:r>
            <a:r>
              <a:rPr lang="en-US" sz="3200" dirty="0">
                <a:latin typeface="+mj-lt"/>
              </a:rPr>
              <a:t>.</a:t>
            </a:r>
            <a:endParaRPr lang="en-US" sz="3200" dirty="0">
              <a:latin typeface="+mj-lt"/>
            </a:endParaRPr>
          </a:p>
          <a:p>
            <a:pPr lvl="1"/>
            <a:r>
              <a:rPr lang="en-US" sz="2400" dirty="0">
                <a:latin typeface="+mj-lt"/>
              </a:rPr>
              <a:t>The highest accuracy is </a:t>
            </a:r>
            <a:r>
              <a:rPr lang="en-US" sz="3200" b="1" dirty="0">
                <a:latin typeface="+mj-lt"/>
              </a:rPr>
              <a:t>81.3% </a:t>
            </a:r>
            <a:r>
              <a:rPr lang="en-US" sz="2400" dirty="0">
                <a:latin typeface="+mj-lt"/>
              </a:rPr>
              <a:t>of model </a:t>
            </a:r>
            <a:r>
              <a:rPr lang="en-US" sz="3200" b="1" dirty="0">
                <a:latin typeface="+mj-lt"/>
              </a:rPr>
              <a:t>AdaBoost </a:t>
            </a:r>
            <a:r>
              <a:rPr lang="en-US" sz="2400" dirty="0">
                <a:latin typeface="+mj-lt"/>
              </a:rPr>
              <a:t>at </a:t>
            </a:r>
            <a:r>
              <a:rPr lang="en-US" sz="1800" b="1" dirty="0">
                <a:latin typeface="+mj-lt"/>
              </a:rPr>
              <a:t>random state </a:t>
            </a:r>
            <a:r>
              <a:rPr lang="en-US" sz="3200" b="1" dirty="0">
                <a:latin typeface="+mj-lt"/>
              </a:rPr>
              <a:t>157</a:t>
            </a:r>
            <a:r>
              <a:rPr lang="en-US" sz="3200" dirty="0">
                <a:latin typeface="+mj-lt"/>
              </a:rPr>
              <a:t>.</a:t>
            </a:r>
            <a:endParaRPr lang="en-US" sz="3200" dirty="0">
              <a:latin typeface="+mj-lt"/>
            </a:endParaRPr>
          </a:p>
          <a:p>
            <a:pPr lvl="1"/>
            <a:r>
              <a:rPr lang="en-US" sz="2400" dirty="0">
                <a:latin typeface="+mj-lt"/>
              </a:rPr>
              <a:t>The highest accuracy is </a:t>
            </a:r>
            <a:r>
              <a:rPr lang="en-US" sz="3200" b="1" dirty="0">
                <a:latin typeface="+mj-lt"/>
              </a:rPr>
              <a:t>87.3% </a:t>
            </a:r>
            <a:r>
              <a:rPr lang="en-US" sz="2400" dirty="0">
                <a:latin typeface="+mj-lt"/>
              </a:rPr>
              <a:t>of model </a:t>
            </a:r>
            <a:r>
              <a:rPr lang="en-US" sz="3200" b="1" dirty="0">
                <a:latin typeface="+mj-lt"/>
              </a:rPr>
              <a:t>KNN </a:t>
            </a:r>
            <a:r>
              <a:rPr lang="en-US" sz="2400" dirty="0">
                <a:latin typeface="+mj-lt"/>
              </a:rPr>
              <a:t>at </a:t>
            </a:r>
            <a:r>
              <a:rPr lang="en-US" sz="1800" b="1" dirty="0">
                <a:latin typeface="+mj-lt"/>
              </a:rPr>
              <a:t>random state </a:t>
            </a:r>
            <a:r>
              <a:rPr lang="en-US" sz="3200" b="1" dirty="0">
                <a:latin typeface="+mj-lt"/>
              </a:rPr>
              <a:t>175</a:t>
            </a:r>
            <a:r>
              <a:rPr lang="en-US" sz="3200" dirty="0">
                <a:latin typeface="+mj-lt"/>
              </a:rPr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080655"/>
          </a:xfrm>
        </p:spPr>
        <p:txBody>
          <a:bodyPr/>
          <a:lstStyle/>
          <a:p>
            <a:r>
              <a:rPr lang="en-IN" dirty="0"/>
              <a:t>Best CV Score of each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28006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 CV Score of model Linear Regression::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56.5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 CV Score of model Decision Tree ::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66.3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 CV Score of model Random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Forest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::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77.25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 CV Score of model AdaBoost ::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59.2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 CV Score of model Bagging ::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75.2 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 CV Score of model KNN  ::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62.9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Finalized Model Selection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5190713"/>
            <a:ext cx="10131425" cy="1279359"/>
          </a:xfrm>
        </p:spPr>
        <p:txBody>
          <a:bodyPr>
            <a:normAutofit/>
          </a:bodyPr>
          <a:lstStyle/>
          <a:p>
            <a:r>
              <a:rPr lang="en-IN" dirty="0"/>
              <a:t>Here we finalized Random Forest Model because the least difference between V Score And R2 score is for Linear but the regplot for Random Forest Showing Good Results.</a:t>
            </a:r>
            <a:endParaRPr lang="en-IN" dirty="0"/>
          </a:p>
          <a:p>
            <a:r>
              <a:rPr lang="en-IN" dirty="0"/>
              <a:t>So, We used Random Forest as finalized model.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2583" y="1884218"/>
            <a:ext cx="3086690" cy="22721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629" y="1884218"/>
            <a:ext cx="3524742" cy="23053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679" y="1898624"/>
            <a:ext cx="3429479" cy="22577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2583" y="4488873"/>
            <a:ext cx="3266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Least Difference between CV Score And R2 score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4390659" y="4522098"/>
            <a:ext cx="352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Regplot For Linear Model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8246679" y="4488873"/>
            <a:ext cx="271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RegPlot for Random Forest</a:t>
            </a: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Regularization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0211" y="2614912"/>
            <a:ext cx="3624942" cy="1991458"/>
          </a:xfrm>
        </p:spPr>
        <p:txBody>
          <a:bodyPr/>
          <a:lstStyle/>
          <a:p>
            <a:r>
              <a:rPr lang="en-IN" dirty="0"/>
              <a:t>Used Lasso Model Got 71.07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1" y="2614912"/>
            <a:ext cx="6506483" cy="289765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Hyper Parameter tuning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4792133"/>
            <a:ext cx="10131425" cy="1622521"/>
          </a:xfrm>
        </p:spPr>
        <p:txBody>
          <a:bodyPr>
            <a:normAutofit/>
          </a:bodyPr>
          <a:lstStyle/>
          <a:p>
            <a:r>
              <a:rPr lang="en-IN" dirty="0"/>
              <a:t>Showing Best parameter For random Forest and got metrics Like</a:t>
            </a:r>
            <a:endParaRPr lang="en-IN" dirty="0"/>
          </a:p>
          <a:p>
            <a:pPr lvl="1"/>
            <a:r>
              <a:rPr lang="en-IN" dirty="0"/>
              <a:t>Mean Absolute Error</a:t>
            </a:r>
            <a:endParaRPr lang="en-IN" dirty="0"/>
          </a:p>
          <a:p>
            <a:pPr lvl="1"/>
            <a:r>
              <a:rPr lang="en-IN" dirty="0"/>
              <a:t>Mean Squared Error</a:t>
            </a:r>
            <a:endParaRPr lang="en-IN" dirty="0"/>
          </a:p>
          <a:p>
            <a:pPr lvl="1"/>
            <a:r>
              <a:rPr lang="en-IN" dirty="0"/>
              <a:t>Root Mean squared error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1" y="2065866"/>
            <a:ext cx="6173061" cy="253384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346" y="2700866"/>
            <a:ext cx="10131425" cy="1456267"/>
          </a:xfrm>
        </p:spPr>
        <p:txBody>
          <a:bodyPr/>
          <a:lstStyle/>
          <a:p>
            <a:pPr algn="ctr"/>
            <a:r>
              <a:rPr lang="en-IN" sz="3600" dirty="0">
                <a:latin typeface="Algerian" panose="04020705040A02060702" pitchFamily="82" charset="0"/>
              </a:rPr>
              <a:t>THANK YOU!!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1090659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Georgia" panose="02040502050405020303" pitchFamily="18" charset="0"/>
              </a:rPr>
              <a:t>Problem Description &amp; Understanding of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741882"/>
          </a:xfrm>
        </p:spPr>
        <p:txBody>
          <a:bodyPr>
            <a:normAutofit fontScale="92500"/>
          </a:bodyPr>
          <a:lstStyle/>
          <a:p>
            <a:r>
              <a:rPr lang="en-US" dirty="0"/>
              <a:t>Anyone who has booked a flight ticket knows how unexpectedly the prices vary. The cheapest available ticket on a given flight gets more and less expensive over time. This usually happens as an attempt to maximize revenue based on –</a:t>
            </a:r>
            <a:endParaRPr lang="en-US" dirty="0"/>
          </a:p>
          <a:p>
            <a:pPr>
              <a:buAutoNum type="arabicPeriod"/>
            </a:pPr>
            <a:r>
              <a:rPr lang="en-US" dirty="0"/>
              <a:t>Time of purchase patterns (making sure last-minute purchases are expensive) </a:t>
            </a:r>
            <a:endParaRPr lang="en-US" dirty="0"/>
          </a:p>
          <a:p>
            <a:pPr>
              <a:buAutoNum type="arabicPeriod"/>
            </a:pPr>
            <a:r>
              <a:rPr lang="en-US" dirty="0"/>
              <a:t>Keeping the flight as full as they want it (raising prices on a flight which is filling up in order to reduce sales and hold back inventory for those expensive last-minute expensive purchases).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So, we worked on this project where we collect data of flight fares with other features and work to make a model to predict fares of flights.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This project contains two phase: </a:t>
            </a:r>
            <a:endParaRPr lang="en-US" dirty="0"/>
          </a:p>
          <a:p>
            <a:pPr lvl="1"/>
            <a:r>
              <a:rPr lang="en-US" dirty="0"/>
              <a:t>Web Scrapping from websites</a:t>
            </a:r>
            <a:endParaRPr lang="en-US" dirty="0"/>
          </a:p>
          <a:p>
            <a:pPr lvl="1"/>
            <a:r>
              <a:rPr lang="en-US" dirty="0"/>
              <a:t>Model Building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Columns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86000"/>
            <a:ext cx="8825659" cy="3733800"/>
          </a:xfrm>
        </p:spPr>
        <p:txBody>
          <a:bodyPr>
            <a:normAutofit/>
          </a:bodyPr>
          <a:lstStyle/>
          <a:p>
            <a:r>
              <a:rPr lang="en-US" dirty="0"/>
              <a:t>AirlineName: The name of the airline.</a:t>
            </a:r>
            <a:endParaRPr lang="en-US" dirty="0"/>
          </a:p>
          <a:p>
            <a:r>
              <a:rPr lang="en-US" dirty="0"/>
              <a:t>Date: The date of the journey</a:t>
            </a:r>
            <a:endParaRPr lang="en-US" dirty="0"/>
          </a:p>
          <a:p>
            <a:r>
              <a:rPr lang="en-US" dirty="0"/>
              <a:t>Source: The source from which the service begins.</a:t>
            </a:r>
            <a:endParaRPr lang="en-US" dirty="0"/>
          </a:p>
          <a:p>
            <a:r>
              <a:rPr lang="en-US" dirty="0"/>
              <a:t>Destination: The destination where the service ends.</a:t>
            </a:r>
            <a:endParaRPr lang="en-US" dirty="0"/>
          </a:p>
          <a:p>
            <a:r>
              <a:rPr lang="en-US" dirty="0"/>
              <a:t>DepartureTime: The time when the journey starts from the source.</a:t>
            </a:r>
            <a:endParaRPr lang="en-US" dirty="0"/>
          </a:p>
          <a:p>
            <a:r>
              <a:rPr lang="en-US" dirty="0"/>
              <a:t>ArrivalTime: Time of arrival at the destination.</a:t>
            </a:r>
            <a:endParaRPr lang="en-US" dirty="0"/>
          </a:p>
          <a:p>
            <a:r>
              <a:rPr lang="en-US" dirty="0"/>
              <a:t>Duration: Total duration of the flight.</a:t>
            </a:r>
            <a:endParaRPr lang="en-US" dirty="0"/>
          </a:p>
          <a:p>
            <a:r>
              <a:rPr lang="en-US" dirty="0"/>
              <a:t>Total_Stops: Total stops between the source and destination.</a:t>
            </a:r>
            <a:endParaRPr lang="en-US" dirty="0"/>
          </a:p>
          <a:p>
            <a:r>
              <a:rPr lang="en-US" dirty="0"/>
              <a:t>Price: The price of the ticket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has no null values</a:t>
            </a:r>
            <a:endParaRPr lang="en-IN" dirty="0"/>
          </a:p>
          <a:p>
            <a:r>
              <a:rPr lang="en-IN" dirty="0"/>
              <a:t>Data has 1892 no. of records that we scrapped and 10 no. of variables.</a:t>
            </a:r>
            <a:endParaRPr lang="en-IN" dirty="0"/>
          </a:p>
          <a:p>
            <a:r>
              <a:rPr lang="en-IN" dirty="0"/>
              <a:t>Replaced non type Total Stops with 0</a:t>
            </a:r>
            <a:endParaRPr lang="en-IN" dirty="0"/>
          </a:p>
          <a:p>
            <a:r>
              <a:rPr lang="en-IN" dirty="0"/>
              <a:t>Chane dtypes for variables Total_Stops and price from object to integer and arrival time and departure time to time and Date of journey into date time.</a:t>
            </a:r>
            <a:endParaRPr lang="en-IN" dirty="0"/>
          </a:p>
          <a:p>
            <a:r>
              <a:rPr lang="en-IN" dirty="0"/>
              <a:t>Transformed New attributes like Duration in hours, Journey date, Departure hour, arrival hour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391" y="2469959"/>
            <a:ext cx="8761413" cy="70696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tx1">
                    <a:lumMod val="95000"/>
                  </a:schemeClr>
                </a:solidFill>
              </a:rPr>
              <a:t>Exploratory Data Analysis</a:t>
            </a:r>
            <a:br>
              <a:rPr lang="en-IN" b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IN" b="1" dirty="0">
                <a:solidFill>
                  <a:schemeClr val="tx1">
                    <a:lumMod val="95000"/>
                  </a:schemeClr>
                </a:solidFill>
              </a:rPr>
              <a:t>(EDA)</a:t>
            </a:r>
            <a:endParaRPr lang="en-IN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4618" y="2342956"/>
            <a:ext cx="1626322" cy="3416300"/>
          </a:xfrm>
        </p:spPr>
        <p:txBody>
          <a:bodyPr/>
          <a:lstStyle/>
          <a:p>
            <a:r>
              <a:rPr lang="en-US" dirty="0"/>
              <a:t>Morning flights are less expensive in comparison to others flights.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961" y="2342955"/>
            <a:ext cx="7868748" cy="33096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0291" y="2142067"/>
            <a:ext cx="3986935" cy="3649133"/>
          </a:xfrm>
        </p:spPr>
        <p:txBody>
          <a:bodyPr/>
          <a:lstStyle/>
          <a:p>
            <a:r>
              <a:rPr lang="en-US" dirty="0"/>
              <a:t>`Indigo` flights are less expensive in comparison to `SpiceJet`.</a:t>
            </a:r>
            <a:endParaRPr lang="en-US" dirty="0"/>
          </a:p>
          <a:p>
            <a:endParaRPr lang="en-US" dirty="0"/>
          </a:p>
          <a:p>
            <a:r>
              <a:rPr lang="en-US" dirty="0"/>
              <a:t>`Vistara` flights are most expensive.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4434" y="2266788"/>
            <a:ext cx="5038547" cy="35244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7201" y="1281247"/>
            <a:ext cx="2726171" cy="3773824"/>
          </a:xfrm>
        </p:spPr>
        <p:txBody>
          <a:bodyPr/>
          <a:lstStyle/>
          <a:p>
            <a:r>
              <a:rPr lang="en-US" dirty="0"/>
              <a:t>Flights fares are increasing as the departure date of the flights is getting closed. The fares increments over time is with some up and downs.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273" y="1281247"/>
            <a:ext cx="6781799" cy="3649133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0</TotalTime>
  <Words>4672</Words>
  <Application>WPS Spreadsheets</Application>
  <PresentationFormat>Widescreen</PresentationFormat>
  <Paragraphs>164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4" baseType="lpstr">
      <vt:lpstr>Arial</vt:lpstr>
      <vt:lpstr>SimSun</vt:lpstr>
      <vt:lpstr>Wingdings</vt:lpstr>
      <vt:lpstr>Arial</vt:lpstr>
      <vt:lpstr>Georgia</vt:lpstr>
      <vt:lpstr>Calibri</vt:lpstr>
      <vt:lpstr>Helvetica Neue</vt:lpstr>
      <vt:lpstr>Calibri</vt:lpstr>
      <vt:lpstr>Times New Roman</vt:lpstr>
      <vt:lpstr>Algerian</vt:lpstr>
      <vt:lpstr>苹方-简</vt:lpstr>
      <vt:lpstr>Calibri Light</vt:lpstr>
      <vt:lpstr>Microsoft YaHei</vt:lpstr>
      <vt:lpstr>汉仪旗黑</vt:lpstr>
      <vt:lpstr>Arial Unicode MS</vt:lpstr>
      <vt:lpstr>Celestial</vt:lpstr>
      <vt:lpstr>Predicting Flight Prices</vt:lpstr>
      <vt:lpstr>Content</vt:lpstr>
      <vt:lpstr>Problem Description &amp; Understanding of Data</vt:lpstr>
      <vt:lpstr>Columns Description</vt:lpstr>
      <vt:lpstr>Data Summary</vt:lpstr>
      <vt:lpstr>Exploratory Data Analysis (EDA)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Outliers Detection:</vt:lpstr>
      <vt:lpstr>Distribution Plot</vt:lpstr>
      <vt:lpstr>Co-relation of inputs</vt:lpstr>
      <vt:lpstr>Relation of features and label</vt:lpstr>
      <vt:lpstr>Conditions that are considered  for Data Cleaning &amp; Transformed activities</vt:lpstr>
      <vt:lpstr>Model Deployment</vt:lpstr>
      <vt:lpstr>Algorithms Used:</vt:lpstr>
      <vt:lpstr>Before training or test the dataset steps we perform</vt:lpstr>
      <vt:lpstr>Accuracy of each model</vt:lpstr>
      <vt:lpstr>Best CV Score of each model</vt:lpstr>
      <vt:lpstr>Finalized Model Selection</vt:lpstr>
      <vt:lpstr>Regularization</vt:lpstr>
      <vt:lpstr>Hyper Parameter tuning</vt:lpstr>
      <vt:lpstr>THANK YOU!!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Flight Prices</dc:title>
  <dc:creator>Manoj Saxena</dc:creator>
  <cp:lastModifiedBy>aryanlohan</cp:lastModifiedBy>
  <cp:revision>2</cp:revision>
  <dcterms:created xsi:type="dcterms:W3CDTF">2022-10-04T08:05:17Z</dcterms:created>
  <dcterms:modified xsi:type="dcterms:W3CDTF">2022-10-04T08:05:17Z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1033-4.5.1.7704</vt:lpwstr>
  </property>
</Properties>
</file>