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2" r:id="rId39"/>
    <p:sldId id="294" r:id="rId40"/>
    <p:sldId id="295" r:id="rId41"/>
    <p:sldId id="297" r:id="rId42"/>
    <p:sldId id="298" r:id="rId43"/>
    <p:sldId id="299" r:id="rId44"/>
    <p:sldId id="300" r:id="rId45"/>
  </p:sldIdLst>
  <p:sldSz cx="9144000" cy="5143500" type="screen16x9"/>
  <p:notesSz cx="6858000" cy="9144000"/>
  <p:embeddedFontLst>
    <p:embeddedFont>
      <p:font typeface="Bookman Old Style" panose="02050604050505020204" pitchFamily="18" charset="0"/>
      <p:regular r:id="rId49"/>
    </p:embeddedFont>
    <p:embeddedFont>
      <p:font typeface="Caesar Dressing" panose="02000000000000000000"/>
      <p:regular r:id="rId50"/>
    </p:embeddedFont>
    <p:embeddedFont>
      <p:font typeface="Biome" panose="020B0503030204020804" pitchFamily="34" charset="0"/>
      <p:regular r:id="rId51"/>
    </p:embeddedFont>
    <p:embeddedFont>
      <p:font typeface="Bierstadt" panose="020B0004020202020204" pitchFamily="34" charset="0"/>
      <p:regular r:id="rId52"/>
    </p:embeddedFont>
    <p:embeddedFont>
      <p:font typeface="Book Antiqua" panose="02040602050305030304" pitchFamily="18" charset="0"/>
      <p:regular r:id="rId53"/>
    </p:embeddedFont>
    <p:embeddedFont>
      <p:font typeface="Berlin Sans FB Demi" panose="020E0802020502020306" pitchFamily="34" charset="0"/>
      <p:regular r:id="rId54"/>
    </p:embeddedFont>
    <p:embeddedFont>
      <p:font typeface="Bernard MT Condensed" panose="02050806060905020404" pitchFamily="18" charset="0"/>
      <p:regular r:id="rId55"/>
    </p:embeddedFont>
    <p:embeddedFont>
      <p:font typeface="Britannic Bold" panose="020B0903060703020204" pitchFamily="3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font" Target="fonts/font8.fntdata"/><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fe76df101a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e76df101a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1538bd6643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38bd664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1538bd664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38bd664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g1538bd6643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8bd6643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g1538bd6643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538bd664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g1538bd664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538bd664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1"/>
        <p:cNvGrpSpPr/>
        <p:nvPr/>
      </p:nvGrpSpPr>
      <p:grpSpPr>
        <a:xfrm>
          <a:off x="0" y="0"/>
          <a:ext cx="0" cy="0"/>
          <a:chOff x="0" y="0"/>
          <a:chExt cx="0" cy="0"/>
        </a:xfrm>
      </p:grpSpPr>
      <p:sp>
        <p:nvSpPr>
          <p:cNvPr id="152" name="Google Shape;152;g1538bd66432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538bd6643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g1538bd6643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538bd664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Google Shape;166;g1538bd6643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538bd6643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g1538bd664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8bd664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g1538bd6643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538bd6643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fe76df101a_1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fe76df101a_1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g1538bd66432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538bd6643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g1538bd6643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538bd6643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1538bd6643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538bd6643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g1538bd6643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538bd6643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
        <p:cNvGrpSpPr/>
        <p:nvPr/>
      </p:nvGrpSpPr>
      <p:grpSpPr>
        <a:xfrm>
          <a:off x="0" y="0"/>
          <a:ext cx="0" cy="0"/>
          <a:chOff x="0" y="0"/>
          <a:chExt cx="0" cy="0"/>
        </a:xfrm>
      </p:grpSpPr>
      <p:sp>
        <p:nvSpPr>
          <p:cNvPr id="215" name="Google Shape;215;g1538bd66432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38bd6643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1538bd6643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538bd6643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g1538bd6643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38bd6643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g14b51f7eb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b51f7eb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4b51f7eb2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4b51f7eb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g14b51f7eb2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b51f7eb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fe76df101a_1_1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e76df101a_1_1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14b51f7eb2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4b51f7eb2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g14b51f7eb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b51f7eb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g14b51f7eb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4b51f7eb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14b51f7eb2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4b51f7eb2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0"/>
        <p:cNvGrpSpPr/>
        <p:nvPr/>
      </p:nvGrpSpPr>
      <p:grpSpPr>
        <a:xfrm>
          <a:off x="0" y="0"/>
          <a:ext cx="0" cy="0"/>
          <a:chOff x="0" y="0"/>
          <a:chExt cx="0" cy="0"/>
        </a:xfrm>
      </p:grpSpPr>
      <p:sp>
        <p:nvSpPr>
          <p:cNvPr id="281" name="Google Shape;281;g14b51f7eb2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b51f7eb2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g14b51f7eb25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b51f7eb2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g14b51f7eb2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b51f7eb2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g14b51f7eb2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b51f7eb2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g14b51f7eb2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b51f7eb2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g14b51f7eb2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b51f7eb2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fe76df101a_1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e76df101a_1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14b51f7eb2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4b51f7eb2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6"/>
        <p:cNvGrpSpPr/>
        <p:nvPr/>
      </p:nvGrpSpPr>
      <p:grpSpPr>
        <a:xfrm>
          <a:off x="0" y="0"/>
          <a:ext cx="0" cy="0"/>
          <a:chOff x="0" y="0"/>
          <a:chExt cx="0" cy="0"/>
        </a:xfrm>
      </p:grpSpPr>
      <p:sp>
        <p:nvSpPr>
          <p:cNvPr id="347" name="Google Shape;347;g14b51f7eb2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b51f7eb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2"/>
        <p:cNvGrpSpPr/>
        <p:nvPr/>
      </p:nvGrpSpPr>
      <p:grpSpPr>
        <a:xfrm>
          <a:off x="0" y="0"/>
          <a:ext cx="0" cy="0"/>
          <a:chOff x="0" y="0"/>
          <a:chExt cx="0" cy="0"/>
        </a:xfrm>
      </p:grpSpPr>
      <p:sp>
        <p:nvSpPr>
          <p:cNvPr id="353" name="Google Shape;353;g14b51f7eb2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b51f7eb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gfe76df101a_1_1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e76df101a_1_1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gfe76df101a_1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e76df101a_1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1538bd664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38bd664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1538bd664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38bd664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g1538bd664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38bd664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 name="Google Shape;52;p13"/>
          <p:cNvGrpSpPr/>
          <p:nvPr/>
        </p:nvGrpSpPr>
        <p:grpSpPr>
          <a:xfrm>
            <a:off x="595613" y="2538080"/>
            <a:ext cx="7952774" cy="64502"/>
            <a:chOff x="595675" y="2820050"/>
            <a:chExt cx="7952774" cy="64502"/>
          </a:xfrm>
        </p:grpSpPr>
        <p:sp>
          <p:nvSpPr>
            <p:cNvPr id="53" name="Google Shape;53;p13"/>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3"/>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3"/>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3"/>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3"/>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 name="Google Shape;58;p13"/>
          <p:cNvSpPr txBox="1">
            <a:spLocks noGrp="1"/>
          </p:cNvSpPr>
          <p:nvPr>
            <p:ph type="title"/>
          </p:nvPr>
        </p:nvSpPr>
        <p:spPr>
          <a:xfrm>
            <a:off x="505475" y="1375100"/>
            <a:ext cx="8043000" cy="10869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59" name="Google Shape;59;p13"/>
          <p:cNvSpPr txBox="1">
            <a:spLocks noGrp="1"/>
          </p:cNvSpPr>
          <p:nvPr>
            <p:ph type="subTitle" idx="1"/>
          </p:nvPr>
        </p:nvSpPr>
        <p:spPr>
          <a:xfrm>
            <a:off x="505475" y="2759992"/>
            <a:ext cx="4862400" cy="362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60" name="Google Shape;60;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D47A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592200" y="929195"/>
            <a:ext cx="7959600" cy="156963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Clr>
                <a:schemeClr val="dk1"/>
              </a:buClr>
              <a:buSzPts val="1100"/>
              <a:buFont typeface="Arial" panose="020B0604020202020204"/>
              <a:buNone/>
            </a:pPr>
            <a:r>
              <a:rPr lang="en-US" sz="4500" dirty="0">
                <a:solidFill>
                  <a:srgbClr val="0D47A1"/>
                </a:solidFill>
                <a:latin typeface="Bookman Old Style" panose="02050604050505020204" pitchFamily="18" charset="0"/>
                <a:ea typeface="Caesar Dressing" panose="02000000000000000000"/>
                <a:cs typeface="Caesar Dressing" panose="02000000000000000000"/>
                <a:sym typeface="Caesar Dressing" panose="02000000000000000000"/>
              </a:rPr>
              <a:t>MALIGNANT COMMENTS CLASSIFIER</a:t>
            </a:r>
            <a:endParaRPr sz="4500" dirty="0">
              <a:solidFill>
                <a:srgbClr val="0D47A1"/>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
        <p:nvSpPr>
          <p:cNvPr id="66" name="Google Shape;66;p14"/>
          <p:cNvSpPr txBox="1">
            <a:spLocks noGrp="1"/>
          </p:cNvSpPr>
          <p:nvPr>
            <p:ph type="subTitle" idx="1"/>
          </p:nvPr>
        </p:nvSpPr>
        <p:spPr>
          <a:xfrm>
            <a:off x="592200" y="2772400"/>
            <a:ext cx="7959600" cy="362400"/>
          </a:xfrm>
          <a:prstGeom prst="rect">
            <a:avLst/>
          </a:prstGeom>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GB" sz="1600" dirty="0">
                <a:solidFill>
                  <a:srgbClr val="D62828"/>
                </a:solidFill>
                <a:latin typeface="Caesar Dressing" panose="02000000000000000000"/>
                <a:ea typeface="Caesar Dressing" panose="02000000000000000000"/>
                <a:cs typeface="Caesar Dressing" panose="02000000000000000000"/>
                <a:sym typeface="Caesar Dressing" panose="02000000000000000000"/>
              </a:rPr>
              <a:t>PREPARED BY :</a:t>
            </a:r>
            <a:r>
              <a:rPr lang="en-US" altLang="en-GB" sz="1600" dirty="0">
                <a:solidFill>
                  <a:srgbClr val="D62828"/>
                </a:solidFill>
                <a:latin typeface="Caesar Dressing" panose="02000000000000000000"/>
                <a:ea typeface="Caesar Dressing" panose="02000000000000000000"/>
                <a:cs typeface="Caesar Dressing" panose="02000000000000000000"/>
                <a:sym typeface="Caesar Dressing" panose="02000000000000000000"/>
              </a:rPr>
              <a:t> ARYAN LOHAN</a:t>
            </a:r>
            <a:endParaRPr lang="en-US" altLang="en-GB" sz="160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a:p>
            <a:pPr marL="0" lvl="0" indent="0" algn="r" rtl="0">
              <a:lnSpc>
                <a:spcPct val="90000"/>
              </a:lnSpc>
              <a:spcBef>
                <a:spcPts val="0"/>
              </a:spcBef>
              <a:spcAft>
                <a:spcPts val="0"/>
              </a:spcAft>
              <a:buNone/>
            </a:pPr>
            <a:endParaRPr lang="en-US" altLang="en-GB" sz="160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21" name="Google Shape;121;p23"/>
          <p:cNvSpPr txBox="1">
            <a:spLocks noGrp="1"/>
          </p:cNvSpPr>
          <p:nvPr>
            <p:ph type="body" idx="1"/>
          </p:nvPr>
        </p:nvSpPr>
        <p:spPr>
          <a:xfrm>
            <a:off x="6136510" y="1283741"/>
            <a:ext cx="2602800" cy="346553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Caesar Dressing" panose="02000000000000000000"/>
                <a:ea typeface="Caesar Dressing" panose="02000000000000000000"/>
                <a:cs typeface="Caesar Dressing" panose="02000000000000000000"/>
                <a:sym typeface="Caesar Dressing" panose="02000000000000000000"/>
              </a:rPr>
              <a:t>OBSERVATIONS</a:t>
            </a:r>
            <a:r>
              <a:rPr lang="en-GB" sz="1400" dirty="0">
                <a:solidFill>
                  <a:schemeClr val="dk1"/>
                </a:solidFill>
                <a:latin typeface="Caesar Dressing" panose="02000000000000000000"/>
                <a:ea typeface="Caesar Dressing" panose="02000000000000000000"/>
                <a:cs typeface="Caesar Dressing" panose="02000000000000000000"/>
                <a:sym typeface="Caesar Dressing" panose="02000000000000000000"/>
              </a:rPr>
              <a:t>:</a:t>
            </a:r>
            <a:endParaRPr sz="1400" dirty="0">
              <a:solidFill>
                <a:schemeClr val="dk1"/>
              </a:solidFill>
              <a:latin typeface="Caesar Dressing" panose="0200000000000000000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ritannic Bold" panose="020B0903060703020204" pitchFamily="34" charset="0"/>
                <a:ea typeface="Caesar Dressing" panose="02000000000000000000"/>
                <a:cs typeface="Caesar Dressing" panose="02000000000000000000"/>
                <a:sym typeface="Caesar Dressing" panose="02000000000000000000"/>
              </a:rPr>
              <a:t>From the pie chart we can notice approximately 43.58 % of the comments are malignant, 24.07 % of the comments are rude and 22.44 % are abuse. The count of malignant comments are high compared to other type of comments and the count of threat comments are very less.</a:t>
            </a:r>
            <a:endParaRPr sz="1400" dirty="0">
              <a:solidFill>
                <a:srgbClr val="434343"/>
              </a:solidFill>
              <a:latin typeface="Britannic Bold" panose="020B0903060703020204" pitchFamily="34" charset="0"/>
              <a:ea typeface="Caesar Dressing" panose="02000000000000000000"/>
              <a:cs typeface="Caesar Dressing" panose="02000000000000000000"/>
              <a:sym typeface="Caesar Dressing" panose="02000000000000000000"/>
            </a:endParaRPr>
          </a:p>
        </p:txBody>
      </p:sp>
      <p:pic>
        <p:nvPicPr>
          <p:cNvPr id="122" name="Google Shape;122;p23"/>
          <p:cNvPicPr preferRelativeResize="0"/>
          <p:nvPr/>
        </p:nvPicPr>
        <p:blipFill>
          <a:blip r:embed="rId1"/>
          <a:stretch>
            <a:fillRect/>
          </a:stretch>
        </p:blipFill>
        <p:spPr>
          <a:xfrm>
            <a:off x="311700" y="1198500"/>
            <a:ext cx="5718676" cy="3607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28" name="Google Shape;128;p24"/>
          <p:cNvSpPr txBox="1">
            <a:spLocks noGrp="1"/>
          </p:cNvSpPr>
          <p:nvPr>
            <p:ph type="body" idx="1"/>
          </p:nvPr>
        </p:nvSpPr>
        <p:spPr>
          <a:xfrm>
            <a:off x="328932" y="3554038"/>
            <a:ext cx="8572200" cy="1329564"/>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GB" sz="14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 </a:t>
            </a: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From the above plots we can observe the count of negative comments are high compared to the non negative comments. Here around 89.8% of the comments are turned out to be negative comments and only 10.2 % of them are considered to be positive or neutral comments. We can also observe the data imbalance issue here, we need to balance the data</a:t>
            </a:r>
            <a:r>
              <a:rPr lang="en-GB"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pic>
        <p:nvPicPr>
          <p:cNvPr id="129" name="Google Shape;129;p24"/>
          <p:cNvPicPr preferRelativeResize="0"/>
          <p:nvPr/>
        </p:nvPicPr>
        <p:blipFill>
          <a:blip r:embed="rId1"/>
          <a:stretch>
            <a:fillRect/>
          </a:stretch>
        </p:blipFill>
        <p:spPr>
          <a:xfrm>
            <a:off x="1541763" y="1008925"/>
            <a:ext cx="6009224" cy="2467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35" name="Google Shape;135;p25"/>
          <p:cNvSpPr txBox="1">
            <a:spLocks noGrp="1"/>
          </p:cNvSpPr>
          <p:nvPr>
            <p:ph type="body" idx="1"/>
          </p:nvPr>
        </p:nvSpPr>
        <p:spPr>
          <a:xfrm>
            <a:off x="260275" y="3544675"/>
            <a:ext cx="8572200" cy="148345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 Antiqua" panose="020406020503050303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 Antiqua" panose="02040602050305030304" pitchFamily="18" charset="0"/>
                <a:ea typeface="Caesar Dressing" panose="02000000000000000000"/>
                <a:cs typeface="Caesar Dressing" panose="02000000000000000000"/>
                <a:sym typeface="Caesar Dressing" panose="02000000000000000000"/>
              </a:rPr>
              <a:t>: </a:t>
            </a:r>
            <a:endParaRPr sz="1400" dirty="0">
              <a:solidFill>
                <a:schemeClr val="dk1"/>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From the above plots we can observe the count of malignant comments is high compared to non malignant comments. That is around 90.4 % of the comments are malignant and only 9.6 % of the comments are good.</a:t>
            </a:r>
            <a:endParaRPr sz="14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p:txBody>
      </p:sp>
      <p:pic>
        <p:nvPicPr>
          <p:cNvPr id="136" name="Google Shape;136;p25"/>
          <p:cNvPicPr preferRelativeResize="0"/>
          <p:nvPr/>
        </p:nvPicPr>
        <p:blipFill>
          <a:blip r:embed="rId1"/>
          <a:stretch>
            <a:fillRect/>
          </a:stretch>
        </p:blipFill>
        <p:spPr>
          <a:xfrm>
            <a:off x="1292675" y="1052300"/>
            <a:ext cx="6069376" cy="244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42" name="Google Shape;142;p26"/>
          <p:cNvSpPr txBox="1">
            <a:spLocks noGrp="1"/>
          </p:cNvSpPr>
          <p:nvPr>
            <p:ph type="body" idx="1"/>
          </p:nvPr>
        </p:nvSpPr>
        <p:spPr>
          <a:xfrm>
            <a:off x="285900" y="354467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 </a:t>
            </a:r>
            <a:endParaRPr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From the plot we can observe that the count of highly malignant comments is very high, which is about 99 % and only 1 % of the comments are normal</a:t>
            </a:r>
            <a:r>
              <a:rPr lang="en-GB"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pic>
        <p:nvPicPr>
          <p:cNvPr id="143" name="Google Shape;143;p26"/>
          <p:cNvPicPr preferRelativeResize="0"/>
          <p:nvPr/>
        </p:nvPicPr>
        <p:blipFill>
          <a:blip r:embed="rId1"/>
          <a:stretch>
            <a:fillRect/>
          </a:stretch>
        </p:blipFill>
        <p:spPr>
          <a:xfrm>
            <a:off x="1617038" y="1136525"/>
            <a:ext cx="5858674" cy="247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49" name="Google Shape;149;p27"/>
          <p:cNvSpPr txBox="1">
            <a:spLocks noGrp="1"/>
          </p:cNvSpPr>
          <p:nvPr>
            <p:ph type="body" idx="1"/>
          </p:nvPr>
        </p:nvSpPr>
        <p:spPr>
          <a:xfrm>
            <a:off x="260100" y="3609725"/>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 </a:t>
            </a:r>
            <a:endParaRPr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number of rude comments are high compared to normal comments. Around 94.7 % of the comments fall into rude and remaining comments are considered to be normal comments.</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50" name="Google Shape;150;p27"/>
          <p:cNvPicPr preferRelativeResize="0"/>
          <p:nvPr/>
        </p:nvPicPr>
        <p:blipFill>
          <a:blip r:embed="rId1"/>
          <a:stretch>
            <a:fillRect/>
          </a:stretch>
        </p:blipFill>
        <p:spPr>
          <a:xfrm>
            <a:off x="1400525" y="1008925"/>
            <a:ext cx="5812776" cy="246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56" name="Google Shape;156;p28"/>
          <p:cNvSpPr txBox="1">
            <a:spLocks noGrp="1"/>
          </p:cNvSpPr>
          <p:nvPr>
            <p:ph type="body" idx="1"/>
          </p:nvPr>
        </p:nvSpPr>
        <p:spPr>
          <a:xfrm>
            <a:off x="241406" y="3516200"/>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 </a:t>
            </a:r>
            <a:endParaRPr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In the above visualization also, 99.7 % of the comments are threatening and only 0.3 % of the comments look normal.</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57" name="Google Shape;157;p28"/>
          <p:cNvPicPr preferRelativeResize="0"/>
          <p:nvPr/>
        </p:nvPicPr>
        <p:blipFill>
          <a:blip r:embed="rId1"/>
          <a:stretch>
            <a:fillRect/>
          </a:stretch>
        </p:blipFill>
        <p:spPr>
          <a:xfrm>
            <a:off x="1443525" y="1037400"/>
            <a:ext cx="6205699" cy="24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63" name="Google Shape;163;p29"/>
          <p:cNvSpPr txBox="1">
            <a:spLocks noGrp="1"/>
          </p:cNvSpPr>
          <p:nvPr>
            <p:ph type="body" idx="1"/>
          </p:nvPr>
        </p:nvSpPr>
        <p:spPr>
          <a:xfrm>
            <a:off x="260100" y="3660913"/>
            <a:ext cx="8572200" cy="123569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 </a:t>
            </a:r>
            <a:endParaRPr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count of abusing type comments is high which is 95.1 % and only 4.9 % of the comments are normal.</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64" name="Google Shape;164;p29"/>
          <p:cNvPicPr preferRelativeResize="0"/>
          <p:nvPr/>
        </p:nvPicPr>
        <p:blipFill>
          <a:blip r:embed="rId1"/>
          <a:stretch>
            <a:fillRect/>
          </a:stretch>
        </p:blipFill>
        <p:spPr>
          <a:xfrm>
            <a:off x="1586425" y="1008925"/>
            <a:ext cx="6011075" cy="253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70" name="Google Shape;170;p30"/>
          <p:cNvSpPr txBox="1">
            <a:spLocks noGrp="1"/>
          </p:cNvSpPr>
          <p:nvPr>
            <p:ph type="body" idx="1"/>
          </p:nvPr>
        </p:nvSpPr>
        <p:spPr>
          <a:xfrm>
            <a:off x="219112" y="3598920"/>
            <a:ext cx="8572200" cy="987932"/>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 </a:t>
            </a:r>
            <a:endParaRPr sz="14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count of loathe is high (99.1 %) compared to normal (0.9 %) text comments.</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71" name="Google Shape;171;p30"/>
          <p:cNvPicPr preferRelativeResize="0"/>
          <p:nvPr/>
        </p:nvPicPr>
        <p:blipFill>
          <a:blip r:embed="rId1"/>
          <a:stretch>
            <a:fillRect/>
          </a:stretch>
        </p:blipFill>
        <p:spPr>
          <a:xfrm>
            <a:off x="1412925" y="1005263"/>
            <a:ext cx="6184574" cy="25394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FCBF49"/>
                </a:solidFill>
                <a:latin typeface="Caesar Dressing" panose="02000000000000000000"/>
                <a:ea typeface="Caesar Dressing" panose="02000000000000000000"/>
                <a:cs typeface="Caesar Dressing" panose="02000000000000000000"/>
                <a:sym typeface="Caesar Dressing" panose="02000000000000000000"/>
              </a:rPr>
              <a:t>VISUALIZATIONS.</a:t>
            </a:r>
            <a:endParaRPr sz="302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77" name="Google Shape;177;p31"/>
          <p:cNvSpPr txBox="1">
            <a:spLocks noGrp="1"/>
          </p:cNvSpPr>
          <p:nvPr>
            <p:ph type="body" idx="1"/>
          </p:nvPr>
        </p:nvSpPr>
        <p:spPr>
          <a:xfrm>
            <a:off x="6166689" y="1065725"/>
            <a:ext cx="2602800" cy="3253168"/>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From the distribution plots we can notice that all the columns are skewed to the right except the </a:t>
            </a:r>
            <a:r>
              <a:rPr lang="en-GB" sz="14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comment_label</a:t>
            </a: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column. Since all the columns are categorical in nature there is no need to remove skewness and outliers in any of the columns.</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78" name="Google Shape;178;p31"/>
          <p:cNvPicPr preferRelativeResize="0"/>
          <p:nvPr/>
        </p:nvPicPr>
        <p:blipFill>
          <a:blip r:embed="rId1"/>
          <a:stretch>
            <a:fillRect/>
          </a:stretch>
        </p:blipFill>
        <p:spPr>
          <a:xfrm>
            <a:off x="462250" y="1065725"/>
            <a:ext cx="5201800" cy="3829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panose="02000000000000000000"/>
                <a:ea typeface="Caesar Dressing" panose="02000000000000000000"/>
                <a:cs typeface="Caesar Dressing" panose="02000000000000000000"/>
                <a:sym typeface="Caesar Dressing" panose="02000000000000000000"/>
              </a:rPr>
              <a:t>Word Clouds.</a:t>
            </a:r>
            <a:endParaRPr sz="3020">
              <a:solidFill>
                <a:srgbClr val="0D47A1"/>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84" name="Google Shape;184;p32"/>
          <p:cNvSpPr txBox="1">
            <a:spLocks noGrp="1"/>
          </p:cNvSpPr>
          <p:nvPr>
            <p:ph type="body" idx="1"/>
          </p:nvPr>
        </p:nvSpPr>
        <p:spPr>
          <a:xfrm>
            <a:off x="5408907" y="2111428"/>
            <a:ext cx="2850261"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These are the toxic words which frequently appear in the Malignant column.</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85" name="Google Shape;185;p32"/>
          <p:cNvPicPr preferRelativeResize="0"/>
          <p:nvPr/>
        </p:nvPicPr>
        <p:blipFill>
          <a:blip r:embed="rId1"/>
          <a:stretch>
            <a:fillRect/>
          </a:stretch>
        </p:blipFill>
        <p:spPr>
          <a:xfrm>
            <a:off x="311700" y="1124150"/>
            <a:ext cx="4248150" cy="359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921430" y="343927"/>
            <a:ext cx="2131017" cy="6169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rPr>
              <a:t>AGENDA</a:t>
            </a:r>
            <a:r>
              <a:rPr lang="en-GB" sz="3020" dirty="0">
                <a:solidFill>
                  <a:srgbClr val="D62828"/>
                </a:solidFill>
                <a:latin typeface="Caesar Dressing" panose="02000000000000000000"/>
                <a:ea typeface="Caesar Dressing" panose="02000000000000000000"/>
                <a:cs typeface="Caesar Dressing" panose="02000000000000000000"/>
                <a:sym typeface="Caesar Dressing" panose="02000000000000000000"/>
              </a:rPr>
              <a:t>.</a:t>
            </a:r>
            <a:endParaRPr sz="302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72" name="Google Shape;72;p15"/>
          <p:cNvSpPr txBox="1">
            <a:spLocks noGrp="1"/>
          </p:cNvSpPr>
          <p:nvPr>
            <p:ph type="body" idx="1"/>
          </p:nvPr>
        </p:nvSpPr>
        <p:spPr>
          <a:xfrm>
            <a:off x="311700" y="1152475"/>
            <a:ext cx="38775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OVERViEW</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Problem Statement.</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Problem Understanding.</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Importance of Malignant Comments Classification.</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Exploratory Data Analysis (Steps).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Visualizations.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Word Clouds.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Data Analysis Steps.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Model Building.</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
        <p:nvSpPr>
          <p:cNvPr id="73" name="Google Shape;73;p15"/>
          <p:cNvSpPr txBox="1"/>
          <p:nvPr/>
        </p:nvSpPr>
        <p:spPr>
          <a:xfrm>
            <a:off x="4846050" y="1177425"/>
            <a:ext cx="35322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Analysis of Models.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Cross Validation Scores.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Hyper Parameter Tuning and Creating the Final 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ROC-AUC Curve.</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Saving the model and predicting the results.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Conclusion</a:t>
            </a:r>
            <a:r>
              <a:rPr lang="en-GB"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panose="02000000000000000000"/>
                <a:ea typeface="Caesar Dressing" panose="02000000000000000000"/>
                <a:cs typeface="Caesar Dressing" panose="02000000000000000000"/>
                <a:sym typeface="Caesar Dressing" panose="02000000000000000000"/>
              </a:rPr>
              <a:t>Word Clouds.</a:t>
            </a:r>
            <a:endParaRPr sz="3020">
              <a:solidFill>
                <a:srgbClr val="0D47A1"/>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91" name="Google Shape;191;p33"/>
          <p:cNvSpPr txBox="1">
            <a:spLocks noGrp="1"/>
          </p:cNvSpPr>
          <p:nvPr>
            <p:ph type="body" idx="1"/>
          </p:nvPr>
        </p:nvSpPr>
        <p:spPr>
          <a:xfrm>
            <a:off x="5299974" y="2122989"/>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These are the toxic words which frequently appear in the Highly Malignant column</a:t>
            </a:r>
            <a:r>
              <a:rPr lang="en-GB"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pic>
        <p:nvPicPr>
          <p:cNvPr id="192" name="Google Shape;192;p33"/>
          <p:cNvPicPr preferRelativeResize="0"/>
          <p:nvPr/>
        </p:nvPicPr>
        <p:blipFill>
          <a:blip r:embed="rId1"/>
          <a:stretch>
            <a:fillRect/>
          </a:stretch>
        </p:blipFill>
        <p:spPr>
          <a:xfrm>
            <a:off x="311700" y="1086950"/>
            <a:ext cx="4248150" cy="359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panose="02000000000000000000"/>
                <a:ea typeface="Caesar Dressing" panose="02000000000000000000"/>
                <a:cs typeface="Caesar Dressing" panose="02000000000000000000"/>
                <a:sym typeface="Caesar Dressing" panose="02000000000000000000"/>
              </a:rPr>
              <a:t>Word Clouds.</a:t>
            </a:r>
            <a:endParaRPr sz="3020">
              <a:solidFill>
                <a:srgbClr val="0D47A1"/>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98" name="Google Shape;198;p34"/>
          <p:cNvSpPr txBox="1">
            <a:spLocks noGrp="1"/>
          </p:cNvSpPr>
          <p:nvPr>
            <p:ph type="body" idx="1"/>
          </p:nvPr>
        </p:nvSpPr>
        <p:spPr>
          <a:xfrm>
            <a:off x="5292225"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These are the toxic words which frequently appear in the rude column.</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199" name="Google Shape;199;p34"/>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panose="02000000000000000000"/>
                <a:ea typeface="Caesar Dressing" panose="02000000000000000000"/>
                <a:cs typeface="Caesar Dressing" panose="02000000000000000000"/>
                <a:sym typeface="Caesar Dressing" panose="02000000000000000000"/>
              </a:rPr>
              <a:t>Word Clouds.</a:t>
            </a:r>
            <a:endParaRPr sz="3020">
              <a:solidFill>
                <a:srgbClr val="0D47A1"/>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05" name="Google Shape;205;p35"/>
          <p:cNvSpPr txBox="1">
            <a:spLocks noGrp="1"/>
          </p:cNvSpPr>
          <p:nvPr>
            <p:ph type="body" idx="1"/>
          </p:nvPr>
        </p:nvSpPr>
        <p:spPr>
          <a:xfrm>
            <a:off x="5361967" y="2084076"/>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These are the toxic words which frequently appear in the threat column.</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06" name="Google Shape;206;p35"/>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panose="02000000000000000000"/>
                <a:ea typeface="Caesar Dressing" panose="02000000000000000000"/>
                <a:cs typeface="Caesar Dressing" panose="02000000000000000000"/>
                <a:sym typeface="Caesar Dressing" panose="02000000000000000000"/>
              </a:rPr>
              <a:t>Word Clouds.</a:t>
            </a:r>
            <a:endParaRPr sz="3020">
              <a:solidFill>
                <a:srgbClr val="0D47A1"/>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12" name="Google Shape;212;p36"/>
          <p:cNvSpPr txBox="1">
            <a:spLocks noGrp="1"/>
          </p:cNvSpPr>
          <p:nvPr>
            <p:ph type="body" idx="1"/>
          </p:nvPr>
        </p:nvSpPr>
        <p:spPr>
          <a:xfrm>
            <a:off x="5323221"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These are the toxic words which frequently appear in the abuse column</a:t>
            </a:r>
            <a:r>
              <a:rPr lang="en-GB"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4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pic>
        <p:nvPicPr>
          <p:cNvPr id="213" name="Google Shape;213;p36"/>
          <p:cNvPicPr preferRelativeResize="0"/>
          <p:nvPr/>
        </p:nvPicPr>
        <p:blipFill>
          <a:blip r:embed="rId1"/>
          <a:stretch>
            <a:fillRect/>
          </a:stretch>
        </p:blipFill>
        <p:spPr>
          <a:xfrm>
            <a:off x="311700" y="1161325"/>
            <a:ext cx="4248150" cy="359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37"/>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a:solidFill>
                  <a:srgbClr val="0D47A1"/>
                </a:solidFill>
                <a:latin typeface="Caesar Dressing" panose="02000000000000000000"/>
                <a:ea typeface="Caesar Dressing" panose="02000000000000000000"/>
                <a:cs typeface="Caesar Dressing" panose="02000000000000000000"/>
                <a:sym typeface="Caesar Dressing" panose="02000000000000000000"/>
              </a:rPr>
              <a:t>Word Clouds.</a:t>
            </a:r>
            <a:endParaRPr sz="3020">
              <a:solidFill>
                <a:srgbClr val="0D47A1"/>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19" name="Google Shape;219;p37"/>
          <p:cNvSpPr txBox="1">
            <a:spLocks noGrp="1"/>
          </p:cNvSpPr>
          <p:nvPr>
            <p:ph type="body" idx="1"/>
          </p:nvPr>
        </p:nvSpPr>
        <p:spPr>
          <a:xfrm>
            <a:off x="5299974" y="2068577"/>
            <a:ext cx="2912700" cy="1518847"/>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sz="1600" u="sng"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OBSERVATIONS</a:t>
            </a:r>
            <a:r>
              <a:rPr lang="en-GB"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rPr>
              <a:t>:</a:t>
            </a:r>
            <a:endParaRPr sz="1600" dirty="0">
              <a:solidFill>
                <a:schemeClr val="dk1"/>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These are the toxic words which frequently appear in the loathe column.</a:t>
            </a:r>
            <a:endParaRPr sz="14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20" name="Google Shape;220;p37"/>
          <p:cNvPicPr preferRelativeResize="0"/>
          <p:nvPr/>
        </p:nvPicPr>
        <p:blipFill>
          <a:blip r:embed="rId1"/>
          <a:stretch>
            <a:fillRect/>
          </a:stretch>
        </p:blipFill>
        <p:spPr>
          <a:xfrm>
            <a:off x="311700" y="1148925"/>
            <a:ext cx="4248150" cy="359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8"/>
          <p:cNvSpPr txBox="1">
            <a:spLocks noGrp="1"/>
          </p:cNvSpPr>
          <p:nvPr>
            <p:ph type="title"/>
          </p:nvPr>
        </p:nvSpPr>
        <p:spPr>
          <a:xfrm>
            <a:off x="730155" y="406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Caesar Dressing" panose="02000000000000000000"/>
                <a:ea typeface="Caesar Dressing" panose="02000000000000000000"/>
                <a:cs typeface="Caesar Dressing" panose="02000000000000000000"/>
                <a:sym typeface="Caesar Dressing" panose="02000000000000000000"/>
              </a:rPr>
              <a:t>DATA ANALYSIS STEPS.</a:t>
            </a:r>
            <a:endParaRPr sz="301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26" name="Google Shape;22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 have extracted some features and removed the feature “Id” to improve data normality and linearity.</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Then created new column as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clean_length</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after cleaning the data.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All these steps were done on both train and test datasets.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15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Used Pearson’s correlation coefficient and heat map to check the correlation.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Caesar Dressing" panose="02000000000000000000"/>
                <a:ea typeface="Caesar Dressing" panose="02000000000000000000"/>
                <a:cs typeface="Caesar Dressing" panose="02000000000000000000"/>
                <a:sym typeface="Caesar Dressing" panose="02000000000000000000"/>
              </a:rPr>
              <a:t>DATA ANALYSIS STEPS.</a:t>
            </a:r>
            <a:endParaRPr sz="301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32" name="Google Shape;232;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After getting a cleaned data used TF-IDF vectorizer. It’ll help to transform the text data to feature vector which can be used as input in our modelling.</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Balanced the data using Random-</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oversampler</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mechanism.</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Split train and test to build machine learning models.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Model building process will be shown in the further steps.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endParaRPr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77F00"/>
                </a:solidFill>
                <a:latin typeface="Caesar Dressing" panose="02000000000000000000"/>
                <a:ea typeface="Caesar Dressing" panose="02000000000000000000"/>
                <a:cs typeface="Caesar Dressing" panose="02000000000000000000"/>
                <a:sym typeface="Caesar Dressing" panose="02000000000000000000"/>
              </a:rPr>
              <a:t>MODEL BUILDING.</a:t>
            </a:r>
            <a:endParaRPr sz="3010">
              <a:solidFill>
                <a:srgbClr val="F77F00"/>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38" name="Google Shape;238;p40"/>
          <p:cNvSpPr txBox="1">
            <a:spLocks noGrp="1"/>
          </p:cNvSpPr>
          <p:nvPr>
            <p:ph type="body" idx="1"/>
          </p:nvPr>
        </p:nvSpPr>
        <p:spPr>
          <a:xfrm>
            <a:off x="373693" y="1144726"/>
            <a:ext cx="8520600" cy="3416400"/>
          </a:xfrm>
          <a:prstGeom prst="rect">
            <a:avLst/>
          </a:prstGeom>
        </p:spPr>
        <p:txBody>
          <a:bodyPr spcFirstLastPara="1" wrap="square" lIns="91425" tIns="91425" rIns="91425" bIns="91425" anchor="t" anchorCtr="0">
            <a:normAutofit fontScale="92500"/>
          </a:bodyPr>
          <a:lstStyle/>
          <a:p>
            <a:pPr marL="0" lvl="0" indent="457200" algn="l" rtl="0">
              <a:spcBef>
                <a:spcPts val="0"/>
              </a:spcBef>
              <a:spcAft>
                <a:spcPts val="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In this project there were 6 features which defines the type of comment like malignant, hate, abuse, threat, loathe but we created another feature named as “label” which is combined of all the above features and contains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labeled</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data into the format of 0 and 1 where 0 represents “NO” and 1 represents “Yes”.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457200" algn="l" rtl="0">
              <a:spcBef>
                <a:spcPts val="1200"/>
              </a:spcBef>
              <a:spcAft>
                <a:spcPts val="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In this NLP based project we need to predict the multiple labels which are binary. I have converted text into feature vectors using TF-IDF vectorizer and separated our features and labels. Also, before building the model, I made sure that the input data was cleaned and scaled before it was fed into the machine learning models.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After the pre-processing and data cleaning I used remaining independent features for model building and prediction.</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77F00"/>
                </a:solidFill>
                <a:latin typeface="Caesar Dressing" panose="02000000000000000000"/>
                <a:ea typeface="Caesar Dressing" panose="02000000000000000000"/>
                <a:cs typeface="Caesar Dressing" panose="02000000000000000000"/>
                <a:sym typeface="Caesar Dressing" panose="02000000000000000000"/>
              </a:rPr>
              <a:t>MODEL BUILDING.</a:t>
            </a:r>
            <a:endParaRPr sz="3010">
              <a:solidFill>
                <a:srgbClr val="F77F00"/>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44" name="Google Shape;244;p41"/>
          <p:cNvSpPr txBox="1">
            <a:spLocks noGrp="1"/>
          </p:cNvSpPr>
          <p:nvPr>
            <p:ph type="body" idx="1"/>
          </p:nvPr>
        </p:nvSpPr>
        <p:spPr>
          <a:xfrm>
            <a:off x="311700" y="1152475"/>
            <a:ext cx="8520600" cy="232060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classification algorithms used on training the data are as follows: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120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Logistic Regression 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Decision Tree Classifier 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Linear SVC 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MultinomialNB</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Classifier 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AdaBoost Classifier 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Extreme Gradient Boosting Classifier (XGB)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ModEL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311700" y="445025"/>
            <a:ext cx="36915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FCBF49"/>
                </a:solidFill>
                <a:latin typeface="Caesar Dressing" panose="02000000000000000000"/>
                <a:ea typeface="Caesar Dressing" panose="02000000000000000000"/>
                <a:cs typeface="Caesar Dressing" panose="02000000000000000000"/>
                <a:sym typeface="Caesar Dressing" panose="02000000000000000000"/>
              </a:rPr>
              <a:t>LOGISTIC REGRESSION MODEL.</a:t>
            </a:r>
            <a:endParaRPr sz="3010" dirty="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50" name="Google Shape;250;p42"/>
          <p:cNvSpPr txBox="1">
            <a:spLocks noGrp="1"/>
          </p:cNvSpPr>
          <p:nvPr>
            <p:ph type="body" idx="1"/>
          </p:nvPr>
        </p:nvSpPr>
        <p:spPr>
          <a:xfrm>
            <a:off x="348879" y="2224722"/>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Logistic Regression Model gave us an accuracy score of 94.46 %.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51" name="Google Shape;251;p42"/>
          <p:cNvPicPr preferRelativeResize="0"/>
          <p:nvPr/>
        </p:nvPicPr>
        <p:blipFill>
          <a:blip r:embed="rId1"/>
          <a:stretch>
            <a:fillRect/>
          </a:stretch>
        </p:blipFill>
        <p:spPr>
          <a:xfrm>
            <a:off x="4067475" y="600000"/>
            <a:ext cx="4727646"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77F00"/>
                </a:solidFill>
                <a:latin typeface="Biome" panose="020B0503030204020804" pitchFamily="34" charset="0"/>
                <a:ea typeface="Caesar Dressing" panose="02000000000000000000"/>
                <a:cs typeface="Biome" panose="020B0503030204020804" pitchFamily="34" charset="0"/>
                <a:sym typeface="Caesar Dressing" panose="02000000000000000000"/>
              </a:rPr>
              <a:t>OVERVIEW</a:t>
            </a:r>
            <a:r>
              <a:rPr lang="en-GB" sz="3020" dirty="0">
                <a:solidFill>
                  <a:srgbClr val="F77F00"/>
                </a:solidFill>
                <a:latin typeface="Caesar Dressing" panose="02000000000000000000"/>
                <a:ea typeface="Caesar Dressing" panose="02000000000000000000"/>
                <a:cs typeface="Caesar Dressing" panose="02000000000000000000"/>
                <a:sym typeface="Caesar Dressing" panose="02000000000000000000"/>
              </a:rPr>
              <a:t>.</a:t>
            </a:r>
            <a:endParaRPr sz="3020" dirty="0">
              <a:solidFill>
                <a:srgbClr val="F77F00"/>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79" name="Google Shape;79;p16"/>
          <p:cNvSpPr txBox="1">
            <a:spLocks noGrp="1"/>
          </p:cNvSpPr>
          <p:nvPr>
            <p:ph type="body" idx="1"/>
          </p:nvPr>
        </p:nvSpPr>
        <p:spPr>
          <a:xfrm>
            <a:off x="311700" y="1152475"/>
            <a:ext cx="8314500" cy="2622226"/>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In this particular presentation we will be looking at:</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50000"/>
              </a:lnSpc>
              <a:spcBef>
                <a:spcPts val="120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How to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analyze</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the dataset of Malignant Comment Classifier</a:t>
            </a:r>
            <a:endPar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50000"/>
              </a:lnSpc>
              <a:spcBef>
                <a:spcPts val="120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EDA STEPS REQUIRED FOR CLEANING THE DATASET.</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analysis on the problem.</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Model building from the cleaned dataset.</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lnSpc>
                <a:spcPct val="150000"/>
              </a:lnSpc>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Predictions for test dataset saved model</a:t>
            </a:r>
            <a:r>
              <a:rPr lang="en-GB"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43"/>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Caesar Dressing" panose="02000000000000000000"/>
                <a:ea typeface="Caesar Dressing" panose="02000000000000000000"/>
                <a:cs typeface="Caesar Dressing" panose="02000000000000000000"/>
                <a:sym typeface="Caesar Dressing" panose="02000000000000000000"/>
              </a:rPr>
              <a:t>DECISION TREE CLASSIFIER MODEL.</a:t>
            </a:r>
            <a:endParaRPr sz="301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57" name="Google Shape;257;p43"/>
          <p:cNvSpPr txBox="1">
            <a:spLocks noGrp="1"/>
          </p:cNvSpPr>
          <p:nvPr>
            <p:ph type="body" idx="1"/>
          </p:nvPr>
        </p:nvSpPr>
        <p:spPr>
          <a:xfrm>
            <a:off x="311700" y="2187223"/>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Decision Tree Classifier Model gave us an accuracy score of 92.92 %.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58" name="Google Shape;258;p43"/>
          <p:cNvPicPr preferRelativeResize="0"/>
          <p:nvPr/>
        </p:nvPicPr>
        <p:blipFill>
          <a:blip r:embed="rId1"/>
          <a:stretch>
            <a:fillRect/>
          </a:stretch>
        </p:blipFill>
        <p:spPr>
          <a:xfrm>
            <a:off x="3867000" y="581175"/>
            <a:ext cx="4972200" cy="3981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4"/>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Caesar Dressing" panose="02000000000000000000"/>
                <a:ea typeface="Caesar Dressing" panose="02000000000000000000"/>
                <a:cs typeface="Caesar Dressing" panose="02000000000000000000"/>
                <a:sym typeface="Caesar Dressing" panose="02000000000000000000"/>
              </a:rPr>
              <a:t>LINEAR SVC MODEL.</a:t>
            </a:r>
            <a:endParaRPr sz="301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64" name="Google Shape;264;p44"/>
          <p:cNvSpPr txBox="1">
            <a:spLocks noGrp="1"/>
          </p:cNvSpPr>
          <p:nvPr>
            <p:ph type="body" idx="1"/>
          </p:nvPr>
        </p:nvSpPr>
        <p:spPr>
          <a:xfrm>
            <a:off x="375474" y="2166200"/>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Linear SVC Model gave us an accuracy score of 93.92 %.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65" name="Google Shape;265;p44"/>
          <p:cNvPicPr preferRelativeResize="0"/>
          <p:nvPr/>
        </p:nvPicPr>
        <p:blipFill>
          <a:blip r:embed="rId1"/>
          <a:stretch>
            <a:fillRect/>
          </a:stretch>
        </p:blipFill>
        <p:spPr>
          <a:xfrm>
            <a:off x="3796325" y="602175"/>
            <a:ext cx="4972201" cy="3939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5"/>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Caesar Dressing" panose="02000000000000000000"/>
                <a:ea typeface="Caesar Dressing" panose="02000000000000000000"/>
                <a:cs typeface="Caesar Dressing" panose="02000000000000000000"/>
                <a:sym typeface="Caesar Dressing" panose="02000000000000000000"/>
              </a:rPr>
              <a:t>MULTINOMIALNB CLASSIFIER MODEL.</a:t>
            </a:r>
            <a:endParaRPr sz="301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71" name="Google Shape;271;p45"/>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MULTINOMIALNB CLASSIFIER Model gave us an accuracy score of 91.07 %.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72" name="Google Shape;272;p45"/>
          <p:cNvPicPr preferRelativeResize="0"/>
          <p:nvPr/>
        </p:nvPicPr>
        <p:blipFill>
          <a:blip r:embed="rId1"/>
          <a:stretch>
            <a:fillRect/>
          </a:stretch>
        </p:blipFill>
        <p:spPr>
          <a:xfrm>
            <a:off x="3734325" y="546988"/>
            <a:ext cx="4972201" cy="4049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Caesar Dressing" panose="02000000000000000000"/>
                <a:ea typeface="Caesar Dressing" panose="02000000000000000000"/>
                <a:cs typeface="Caesar Dressing" panose="02000000000000000000"/>
                <a:sym typeface="Caesar Dressing" panose="02000000000000000000"/>
              </a:rPr>
              <a:t>ADABOOST CLASSIFIER MODEL.</a:t>
            </a:r>
            <a:endParaRPr sz="301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78" name="Google Shape;278;p46"/>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a:t>
            </a:r>
            <a:r>
              <a:rPr lang="en-GB" sz="1600" dirty="0" err="1">
                <a:latin typeface="Bookman Old Style" panose="02050604050505020204" pitchFamily="18" charset="0"/>
                <a:ea typeface="Caesar Dressing" panose="02000000000000000000"/>
                <a:cs typeface="Caesar Dressing" panose="02000000000000000000"/>
                <a:sym typeface="Caesar Dressing" panose="02000000000000000000"/>
              </a:rPr>
              <a:t>ADABoost</a:t>
            </a: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 CLASSIFIER Model gave us an accuracy score of 92.68 %.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79" name="Google Shape;279;p46"/>
          <p:cNvPicPr preferRelativeResize="0"/>
          <p:nvPr/>
        </p:nvPicPr>
        <p:blipFill>
          <a:blip r:embed="rId1"/>
          <a:stretch>
            <a:fillRect/>
          </a:stretch>
        </p:blipFill>
        <p:spPr>
          <a:xfrm>
            <a:off x="3796300" y="576888"/>
            <a:ext cx="4972201" cy="39897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a:solidFill>
                  <a:srgbClr val="FCBF49"/>
                </a:solidFill>
                <a:latin typeface="Caesar Dressing" panose="02000000000000000000"/>
                <a:ea typeface="Caesar Dressing" panose="02000000000000000000"/>
                <a:cs typeface="Caesar Dressing" panose="02000000000000000000"/>
                <a:sym typeface="Caesar Dressing" panose="02000000000000000000"/>
              </a:rPr>
              <a:t>XGBoost CLASSIFIER MODEL.</a:t>
            </a:r>
            <a:endParaRPr sz="301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85" name="Google Shape;285;p47"/>
          <p:cNvSpPr txBox="1">
            <a:spLocks noGrp="1"/>
          </p:cNvSpPr>
          <p:nvPr>
            <p:ph type="body" idx="1"/>
          </p:nvPr>
        </p:nvSpPr>
        <p:spPr>
          <a:xfrm>
            <a:off x="311700" y="2193725"/>
            <a:ext cx="3084300" cy="237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a:t>
            </a:r>
            <a:r>
              <a:rPr lang="en-GB" sz="1600" dirty="0" err="1">
                <a:latin typeface="Bookman Old Style" panose="02050604050505020204" pitchFamily="18" charset="0"/>
                <a:ea typeface="Caesar Dressing" panose="02000000000000000000"/>
                <a:cs typeface="Caesar Dressing" panose="02000000000000000000"/>
                <a:sym typeface="Caesar Dressing" panose="02000000000000000000"/>
              </a:rPr>
              <a:t>XGBoost</a:t>
            </a: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 CLASSIFIER Model gave us an accuracy score of 94.89 %.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86" name="Google Shape;286;p47"/>
          <p:cNvPicPr preferRelativeResize="0"/>
          <p:nvPr/>
        </p:nvPicPr>
        <p:blipFill>
          <a:blip r:embed="rId1"/>
          <a:stretch>
            <a:fillRect/>
          </a:stretch>
        </p:blipFill>
        <p:spPr>
          <a:xfrm>
            <a:off x="3867000" y="565350"/>
            <a:ext cx="4972200" cy="40127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11700" y="445025"/>
            <a:ext cx="3555300" cy="106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FCBF49"/>
                </a:solidFill>
                <a:latin typeface="Caesar Dressing" panose="02000000000000000000"/>
                <a:ea typeface="Caesar Dressing" panose="02000000000000000000"/>
                <a:cs typeface="Caesar Dressing" panose="02000000000000000000"/>
                <a:sym typeface="Caesar Dressing" panose="02000000000000000000"/>
              </a:rPr>
              <a:t>EXTRA TREES CLASSIFIER MODEL.</a:t>
            </a:r>
            <a:endParaRPr sz="3010" dirty="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292" name="Google Shape;292;p48"/>
          <p:cNvSpPr txBox="1">
            <a:spLocks noGrp="1"/>
          </p:cNvSpPr>
          <p:nvPr>
            <p:ph type="body" idx="1"/>
          </p:nvPr>
        </p:nvSpPr>
        <p:spPr>
          <a:xfrm>
            <a:off x="547200" y="2270501"/>
            <a:ext cx="3084300" cy="234481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dirty="0">
                <a:latin typeface="Bookman Old Style" panose="02050604050505020204" pitchFamily="18" charset="0"/>
                <a:ea typeface="Caesar Dressing" panose="02000000000000000000"/>
                <a:cs typeface="Caesar Dressing" panose="02000000000000000000"/>
                <a:sym typeface="Caesar Dressing" panose="02000000000000000000"/>
              </a:rPr>
              <a:t>The Extra Trees CLASSIFIER Model gave us an accuracy score of 95.30 %.</a:t>
            </a:r>
            <a:endParaRPr sz="1600" dirty="0">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293" name="Google Shape;293;p48"/>
          <p:cNvPicPr preferRelativeResize="0"/>
          <p:nvPr/>
        </p:nvPicPr>
        <p:blipFill>
          <a:blip r:embed="rId1"/>
          <a:stretch>
            <a:fillRect/>
          </a:stretch>
        </p:blipFill>
        <p:spPr>
          <a:xfrm>
            <a:off x="3867000" y="524225"/>
            <a:ext cx="4972200" cy="3952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50"/>
          <p:cNvSpPr txBox="1">
            <a:spLocks noGrp="1"/>
          </p:cNvSpPr>
          <p:nvPr>
            <p:ph type="title"/>
          </p:nvPr>
        </p:nvSpPr>
        <p:spPr>
          <a:xfrm>
            <a:off x="1774556" y="445025"/>
            <a:ext cx="70577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rPr>
              <a:t>Cross </a:t>
            </a:r>
            <a:r>
              <a:rPr lang="en-GB" sz="3010" dirty="0" err="1">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rPr>
              <a:t>ValIdatIon</a:t>
            </a:r>
            <a:r>
              <a:rPr lang="en-GB" sz="3010" dirty="0">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rPr>
              <a:t> Scores</a:t>
            </a:r>
            <a:endParaRPr sz="301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305" name="Google Shape;305;p50"/>
          <p:cNvSpPr txBox="1">
            <a:spLocks noGrp="1"/>
          </p:cNvSpPr>
          <p:nvPr>
            <p:ph type="body" idx="1"/>
          </p:nvPr>
        </p:nvSpPr>
        <p:spPr>
          <a:xfrm>
            <a:off x="311700" y="1152475"/>
            <a:ext cx="8520600" cy="3323957"/>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cross validation score of the Logistic Regression Model is 95.59 %.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cross validation score of the Decision Tree Classifier Model is 94.04 %.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cross validation score of the Linear SVC Model is 95.92 %.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cross validation score of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MultinomialNB</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Classifier Model is 94.63 %.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cross validation score of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Adaboost</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classifier Model is 94.57 %.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The cross validation score of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XGBoost</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Classifier Model is 95.36 %.</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From the above Cross Validation Scores, the highest CV score belongs to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LinearSVC</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model, Logistic Regression Model. Next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XGBoost</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Classifier model , the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MultinomialNB</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Classifier and the AdaBoost Classifier Model. Lastly, the Decision Tree Classifier.</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F77F00"/>
                </a:solidFill>
                <a:latin typeface="Biome" panose="020B0503030204020804" pitchFamily="34" charset="0"/>
                <a:ea typeface="Caesar Dressing" panose="02000000000000000000"/>
                <a:cs typeface="Biome" panose="020B0503030204020804" pitchFamily="34" charset="0"/>
                <a:sym typeface="Caesar Dressing" panose="02000000000000000000"/>
              </a:rPr>
              <a:t>HYPER PARAMETER TUNING</a:t>
            </a:r>
            <a:r>
              <a:rPr lang="en-GB" sz="3010" dirty="0">
                <a:solidFill>
                  <a:srgbClr val="F77F00"/>
                </a:solidFill>
                <a:latin typeface="Caesar Dressing" panose="02000000000000000000"/>
                <a:ea typeface="Caesar Dressing" panose="02000000000000000000"/>
                <a:cs typeface="Caesar Dressing" panose="02000000000000000000"/>
                <a:sym typeface="Caesar Dressing" panose="02000000000000000000"/>
              </a:rPr>
              <a:t>.</a:t>
            </a:r>
            <a:endParaRPr sz="3010" dirty="0">
              <a:solidFill>
                <a:srgbClr val="F77F00"/>
              </a:solidFill>
              <a:latin typeface="Caesar Dressing" panose="02000000000000000000"/>
              <a:ea typeface="Caesar Dressing" panose="02000000000000000000"/>
              <a:cs typeface="Caesar Dressing" panose="02000000000000000000"/>
              <a:sym typeface="Caesar Dressing" panose="02000000000000000000"/>
            </a:endParaRPr>
          </a:p>
        </p:txBody>
      </p:sp>
      <p:pic>
        <p:nvPicPr>
          <p:cNvPr id="3" name="Picture 2"/>
          <p:cNvPicPr>
            <a:picLocks noChangeAspect="1"/>
          </p:cNvPicPr>
          <p:nvPr/>
        </p:nvPicPr>
        <p:blipFill>
          <a:blip r:embed="rId1"/>
          <a:stretch>
            <a:fillRect/>
          </a:stretch>
        </p:blipFill>
        <p:spPr>
          <a:xfrm>
            <a:off x="1302736" y="1255363"/>
            <a:ext cx="6538527" cy="359560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4" name="Google Shape;324;p53"/>
          <p:cNvSpPr txBox="1"/>
          <p:nvPr/>
        </p:nvSpPr>
        <p:spPr>
          <a:xfrm>
            <a:off x="384225" y="1152650"/>
            <a:ext cx="2169000" cy="33855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 have successfully incorporated hyper parameter tuning using best parameters of Logistic Regression and the accuracy of the model has been increased, We received the accuracy score as 94.48%, which is very good.</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pic>
        <p:nvPicPr>
          <p:cNvPr id="5" name="Picture 4"/>
          <p:cNvPicPr>
            <a:picLocks noChangeAspect="1"/>
          </p:cNvPicPr>
          <p:nvPr/>
        </p:nvPicPr>
        <p:blipFill>
          <a:blip r:embed="rId1"/>
          <a:stretch>
            <a:fillRect/>
          </a:stretch>
        </p:blipFill>
        <p:spPr>
          <a:xfrm>
            <a:off x="2893126" y="488197"/>
            <a:ext cx="6011140" cy="4362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
        <p:cNvGrpSpPr/>
        <p:nvPr/>
      </p:nvGrpSpPr>
      <p:grpSpPr>
        <a:xfrm>
          <a:off x="0" y="0"/>
          <a:ext cx="0" cy="0"/>
          <a:chOff x="0" y="0"/>
          <a:chExt cx="0" cy="0"/>
        </a:xfrm>
      </p:grpSpPr>
      <p:sp>
        <p:nvSpPr>
          <p:cNvPr id="337" name="Google Shape;337;p55"/>
          <p:cNvSpPr txBox="1">
            <a:spLocks noGrp="1"/>
          </p:cNvSpPr>
          <p:nvPr>
            <p:ph type="title"/>
          </p:nvPr>
        </p:nvSpPr>
        <p:spPr>
          <a:xfrm>
            <a:off x="1115878" y="526941"/>
            <a:ext cx="6858000" cy="5970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3010" dirty="0">
                <a:solidFill>
                  <a:srgbClr val="0D47A1"/>
                </a:solidFill>
                <a:latin typeface="Biome" panose="020B0503030204020804" pitchFamily="34" charset="0"/>
                <a:ea typeface="Caesar Dressing" panose="02000000000000000000"/>
                <a:cs typeface="Biome" panose="020B0503030204020804" pitchFamily="34" charset="0"/>
                <a:sym typeface="Caesar Dressing" panose="02000000000000000000"/>
              </a:rPr>
              <a:t>Saving the model</a:t>
            </a:r>
            <a:endParaRPr sz="3010" dirty="0">
              <a:solidFill>
                <a:srgbClr val="0D47A1"/>
              </a:solidFill>
              <a:latin typeface="Biome" panose="020B0503030204020804" pitchFamily="34" charset="0"/>
              <a:ea typeface="Caesar Dressing" panose="02000000000000000000"/>
              <a:cs typeface="Biome" panose="020B0503030204020804" pitchFamily="34" charset="0"/>
              <a:sym typeface="Caesar Dressing" panose="02000000000000000000"/>
            </a:endParaRPr>
          </a:p>
        </p:txBody>
      </p:sp>
      <p:sp>
        <p:nvSpPr>
          <p:cNvPr id="338" name="Google Shape;338;p55"/>
          <p:cNvSpPr txBox="1"/>
          <p:nvPr/>
        </p:nvSpPr>
        <p:spPr>
          <a:xfrm>
            <a:off x="420900" y="1227000"/>
            <a:ext cx="8302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 have saved my final best model using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joblib</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library in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pkl</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format, and loaded saved model for predictions for test data. Using classification model, we have got the predicted values for malignant comments classification</a:t>
            </a:r>
            <a:r>
              <a:rPr lang="en-GB"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 </a:t>
            </a:r>
            <a:endParaRPr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pic>
        <p:nvPicPr>
          <p:cNvPr id="3" name="Picture 2"/>
          <p:cNvPicPr>
            <a:picLocks noChangeAspect="1"/>
          </p:cNvPicPr>
          <p:nvPr/>
        </p:nvPicPr>
        <p:blipFill>
          <a:blip r:embed="rId1"/>
          <a:stretch>
            <a:fillRect/>
          </a:stretch>
        </p:blipFill>
        <p:spPr>
          <a:xfrm>
            <a:off x="1878096" y="2150400"/>
            <a:ext cx="5387807" cy="22976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59425"/>
            <a:ext cx="8520600"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Bierstadt" panose="020B0004020202020204" pitchFamily="34" charset="0"/>
                <a:ea typeface="Caesar Dressing" panose="02000000000000000000"/>
                <a:cs typeface="Caesar Dressing" panose="02000000000000000000"/>
                <a:sym typeface="Caesar Dressing" panose="02000000000000000000"/>
              </a:rPr>
              <a:t>Problem</a:t>
            </a:r>
            <a:r>
              <a:rPr lang="en-GB" sz="3020" dirty="0">
                <a:solidFill>
                  <a:srgbClr val="FCBF49"/>
                </a:solidFill>
                <a:latin typeface="Caesar Dressing" panose="02000000000000000000"/>
                <a:ea typeface="Caesar Dressing" panose="02000000000000000000"/>
                <a:cs typeface="Caesar Dressing" panose="02000000000000000000"/>
                <a:sym typeface="Caesar Dressing" panose="02000000000000000000"/>
              </a:rPr>
              <a:t> </a:t>
            </a:r>
            <a:r>
              <a:rPr lang="en-GB" sz="3020" dirty="0">
                <a:solidFill>
                  <a:srgbClr val="FCBF49"/>
                </a:solidFill>
                <a:latin typeface="Bierstadt" panose="020B0004020202020204" pitchFamily="34" charset="0"/>
                <a:ea typeface="Caesar Dressing" panose="02000000000000000000"/>
                <a:cs typeface="Caesar Dressing" panose="02000000000000000000"/>
                <a:sym typeface="Caesar Dressing" panose="02000000000000000000"/>
              </a:rPr>
              <a:t>STATEMENT</a:t>
            </a:r>
            <a:r>
              <a:rPr lang="en-GB" sz="3020" dirty="0">
                <a:solidFill>
                  <a:srgbClr val="FCBF49"/>
                </a:solidFill>
                <a:latin typeface="Caesar Dressing" panose="02000000000000000000"/>
                <a:ea typeface="Caesar Dressing" panose="02000000000000000000"/>
                <a:cs typeface="Caesar Dressing" panose="02000000000000000000"/>
                <a:sym typeface="Caesar Dressing" panose="02000000000000000000"/>
              </a:rPr>
              <a:t>.</a:t>
            </a:r>
            <a:endParaRPr sz="3020" dirty="0">
              <a:solidFill>
                <a:srgbClr val="FCBF49"/>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85" name="Google Shape;85;p17"/>
          <p:cNvSpPr txBox="1">
            <a:spLocks noGrp="1"/>
          </p:cNvSpPr>
          <p:nvPr>
            <p:ph type="body" idx="1"/>
          </p:nvPr>
        </p:nvSpPr>
        <p:spPr>
          <a:xfrm>
            <a:off x="311700" y="1040925"/>
            <a:ext cx="8314500" cy="417342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0" lvl="0" indent="457200" algn="l" rtl="0">
              <a:spcBef>
                <a:spcPts val="1200"/>
              </a:spcBef>
              <a:spcAft>
                <a:spcPts val="1200"/>
              </a:spcAft>
              <a:buNone/>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365077" y="445025"/>
            <a:ext cx="84138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0D47A1"/>
                </a:solidFill>
                <a:latin typeface="Biome" panose="020B0503030204020804" pitchFamily="34" charset="0"/>
                <a:ea typeface="Caesar Dressing" panose="02000000000000000000"/>
                <a:cs typeface="Biome" panose="020B0503030204020804" pitchFamily="34" charset="0"/>
                <a:sym typeface="Caesar Dressing" panose="02000000000000000000"/>
              </a:rPr>
              <a:t>Saving the model</a:t>
            </a:r>
            <a:endParaRPr sz="3010" dirty="0">
              <a:solidFill>
                <a:srgbClr val="0D47A1"/>
              </a:solidFill>
              <a:latin typeface="Biome" panose="020B0503030204020804" pitchFamily="34" charset="0"/>
              <a:ea typeface="Caesar Dressing" panose="02000000000000000000"/>
              <a:cs typeface="Biome" panose="020B0503030204020804" pitchFamily="34" charset="0"/>
              <a:sym typeface="Caesar Dressing" panose="02000000000000000000"/>
            </a:endParaRPr>
          </a:p>
        </p:txBody>
      </p:sp>
      <p:pic>
        <p:nvPicPr>
          <p:cNvPr id="3" name="Picture 2"/>
          <p:cNvPicPr>
            <a:picLocks noChangeAspect="1"/>
          </p:cNvPicPr>
          <p:nvPr/>
        </p:nvPicPr>
        <p:blipFill>
          <a:blip r:embed="rId1"/>
          <a:stretch>
            <a:fillRect/>
          </a:stretch>
        </p:blipFill>
        <p:spPr>
          <a:xfrm>
            <a:off x="2092272" y="1192010"/>
            <a:ext cx="6059836" cy="394028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2332494" y="445025"/>
            <a:ext cx="649980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rPr>
              <a:t>CONCLUSION</a:t>
            </a:r>
            <a:endParaRPr sz="3010" dirty="0">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endParaRPr>
          </a:p>
        </p:txBody>
      </p:sp>
      <p:sp>
        <p:nvSpPr>
          <p:cNvPr id="351" name="Google Shape;351;p57"/>
          <p:cNvSpPr txBox="1">
            <a:spLocks noGrp="1"/>
          </p:cNvSpPr>
          <p:nvPr>
            <p:ph type="body" idx="1"/>
          </p:nvPr>
        </p:nvSpPr>
        <p:spPr>
          <a:xfrm>
            <a:off x="311700" y="1152475"/>
            <a:ext cx="8520600" cy="3348579"/>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600" dirty="0">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rPr>
              <a:t>This project gives an idea of NLP text processing in machine learning. Apart from applying the techniques that we have learnt in the EDA, we also classified hate and offensive comments so that it can be controlled and restricted from spreading hatred and cyberbullying.</a:t>
            </a:r>
            <a:endParaRPr sz="1600" dirty="0">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lnSpc>
                <a:spcPct val="115000"/>
              </a:lnSpc>
              <a:spcBef>
                <a:spcPts val="1200"/>
              </a:spcBef>
              <a:spcAft>
                <a:spcPts val="0"/>
              </a:spcAft>
              <a:buNone/>
            </a:pPr>
            <a:r>
              <a:rPr lang="en-GB" sz="1600" dirty="0">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rPr>
              <a:t>From this dataset we were able to understand the idea of Natural Language Processing using machine learning models. This model helps us to understand whether the online comments are malignant or non malignant.</a:t>
            </a:r>
            <a:endParaRPr sz="1600" dirty="0">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lnSpc>
                <a:spcPct val="115000"/>
              </a:lnSpc>
              <a:spcBef>
                <a:spcPts val="1200"/>
              </a:spcBef>
              <a:spcAft>
                <a:spcPts val="1200"/>
              </a:spcAft>
              <a:buNone/>
            </a:pPr>
            <a:r>
              <a:rPr lang="en-GB" sz="1600" dirty="0">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rPr>
              <a:t>We have mentioned step by step procedure to </a:t>
            </a:r>
            <a:r>
              <a:rPr lang="en-GB" sz="1600" dirty="0" err="1">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rPr>
              <a:t>analyze</a:t>
            </a:r>
            <a:r>
              <a:rPr lang="en-GB" sz="1600" dirty="0">
                <a:solidFill>
                  <a:srgbClr val="434343"/>
                </a:solidFill>
                <a:highlight>
                  <a:srgbClr val="FFFFFF"/>
                </a:highlight>
                <a:latin typeface="Bookman Old Style" panose="02050604050505020204" pitchFamily="18" charset="0"/>
                <a:ea typeface="Caesar Dressing" panose="02000000000000000000"/>
                <a:cs typeface="Caesar Dressing" panose="02000000000000000000"/>
                <a:sym typeface="Caesar Dressing" panose="02000000000000000000"/>
              </a:rPr>
              <a:t> the data and checked the correlation between label and feature.</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2535706" y="47602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10" dirty="0">
                <a:solidFill>
                  <a:srgbClr val="D62828"/>
                </a:solidFill>
                <a:latin typeface="Biome" panose="020B0503030204020804" pitchFamily="34" charset="0"/>
                <a:ea typeface="Caesar Dressing" panose="02000000000000000000"/>
                <a:cs typeface="Biome" panose="020B0503030204020804" pitchFamily="34" charset="0"/>
                <a:sym typeface="Caesar Dressing" panose="02000000000000000000"/>
              </a:rPr>
              <a:t>CONCLUSION</a:t>
            </a:r>
            <a:endParaRPr sz="3010" dirty="0">
              <a:solidFill>
                <a:srgbClr val="D62828"/>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357" name="Google Shape;357;p58"/>
          <p:cNvSpPr txBox="1">
            <a:spLocks noGrp="1"/>
          </p:cNvSpPr>
          <p:nvPr>
            <p:ph type="body" idx="1"/>
          </p:nvPr>
        </p:nvSpPr>
        <p:spPr>
          <a:xfrm>
            <a:off x="311700" y="1152475"/>
            <a:ext cx="8520600" cy="1908184"/>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We got the Logistic Regression Model as the best model and performed hyper parameter tuning using the best parameters of Logistic Regression.</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After that we saved the model in a pickle with a filename in order to use whenever we require. Then we loaded the saved file and predicted the values for test data. Further we saved the predicted values test data into a csv file</a:t>
            </a:r>
            <a:r>
              <a:rPr lang="en-GB"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rPr>
              <a:t>.</a:t>
            </a:r>
            <a:endParaRPr sz="1600" dirty="0">
              <a:solidFill>
                <a:srgbClr val="434343"/>
              </a:solidFill>
              <a:latin typeface="Caesar Dressing" panose="0200000000000000000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487836" y="343927"/>
            <a:ext cx="7344463" cy="5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FCBF49"/>
                </a:solidFill>
                <a:latin typeface="Berlin Sans FB Demi" panose="020E0802020502020306" pitchFamily="34" charset="0"/>
                <a:ea typeface="Caesar Dressing" panose="02000000000000000000"/>
                <a:cs typeface="Caesar Dressing" panose="02000000000000000000"/>
                <a:sym typeface="Caesar Dressing" panose="02000000000000000000"/>
              </a:rPr>
              <a:t>Problem STATEMENT.</a:t>
            </a:r>
            <a:endParaRPr sz="3020" dirty="0">
              <a:solidFill>
                <a:srgbClr val="FCBF49"/>
              </a:solidFill>
              <a:latin typeface="Berlin Sans FB Demi" panose="020E0802020502020306" pitchFamily="34" charset="0"/>
              <a:ea typeface="Caesar Dressing" panose="02000000000000000000"/>
              <a:cs typeface="Caesar Dressing" panose="02000000000000000000"/>
              <a:sym typeface="Caesar Dressing" panose="02000000000000000000"/>
            </a:endParaRPr>
          </a:p>
        </p:txBody>
      </p:sp>
      <p:sp>
        <p:nvSpPr>
          <p:cNvPr id="91" name="Google Shape;91;p18"/>
          <p:cNvSpPr txBox="1">
            <a:spLocks noGrp="1"/>
          </p:cNvSpPr>
          <p:nvPr>
            <p:ph type="body" idx="1"/>
          </p:nvPr>
        </p:nvSpPr>
        <p:spPr>
          <a:xfrm>
            <a:off x="311700" y="1152475"/>
            <a:ext cx="8314500" cy="2037451"/>
          </a:xfrm>
          <a:prstGeom prst="rect">
            <a:avLst/>
          </a:prstGeom>
        </p:spPr>
        <p:txBody>
          <a:bodyPr spcFirstLastPara="1" wrap="square" lIns="91425" tIns="91425" rIns="91425" bIns="91425" anchor="t" anchorCtr="0">
            <a:spAutoFit/>
          </a:bodyPr>
          <a:lstStyle/>
          <a:p>
            <a:pPr marL="0" lvl="0" indent="457200" algn="l" rtl="0">
              <a:spcBef>
                <a:spcPts val="0"/>
              </a:spcBef>
              <a:spcAft>
                <a:spcPts val="1200"/>
              </a:spcAft>
              <a:buNone/>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1573077" y="341778"/>
            <a:ext cx="6114081" cy="810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dirty="0">
                <a:solidFill>
                  <a:srgbClr val="0D47A1"/>
                </a:solidFill>
                <a:latin typeface="Bookman Old Style" panose="02050604050505020204" pitchFamily="18" charset="0"/>
                <a:ea typeface="Caesar Dressing" panose="02000000000000000000"/>
                <a:cs typeface="Caesar Dressing" panose="02000000000000000000"/>
                <a:sym typeface="Caesar Dressing" panose="02000000000000000000"/>
              </a:rPr>
              <a:t>Problem UNDERSTANDING.</a:t>
            </a:r>
            <a:endParaRPr sz="3020" dirty="0">
              <a:solidFill>
                <a:srgbClr val="0D47A1"/>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
        <p:nvSpPr>
          <p:cNvPr id="97" name="Google Shape;97;p19"/>
          <p:cNvSpPr txBox="1">
            <a:spLocks noGrp="1"/>
          </p:cNvSpPr>
          <p:nvPr>
            <p:ph type="body" idx="1"/>
          </p:nvPr>
        </p:nvSpPr>
        <p:spPr>
          <a:xfrm>
            <a:off x="311700" y="1152475"/>
            <a:ext cx="8314500" cy="3607111"/>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erlin Sans FB Demi" panose="020E0802020502020306" pitchFamily="34" charset="0"/>
                <a:ea typeface="Caesar Dressing" panose="02000000000000000000"/>
                <a:cs typeface="Caesar Dressing" panose="02000000000000000000"/>
                <a:sym typeface="Caesar Dressing" panose="02000000000000000000"/>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sz="1600" dirty="0">
              <a:solidFill>
                <a:srgbClr val="434343"/>
              </a:solidFill>
              <a:latin typeface="Berlin Sans FB Demi" panose="020E0802020502020306" pitchFamily="34" charset="0"/>
              <a:ea typeface="Caesar Dressing" panose="02000000000000000000"/>
              <a:cs typeface="Caesar Dressing" panose="02000000000000000000"/>
              <a:sym typeface="Caesar Dressing" panose="02000000000000000000"/>
            </a:endParaRPr>
          </a:p>
          <a:p>
            <a:pPr marL="0" lvl="0" indent="0" algn="l" rtl="0">
              <a:spcBef>
                <a:spcPts val="1200"/>
              </a:spcBef>
              <a:spcAft>
                <a:spcPts val="1200"/>
              </a:spcAft>
              <a:buClr>
                <a:schemeClr val="dk1"/>
              </a:buClr>
              <a:buSzPts val="1100"/>
              <a:buFont typeface="Arial" panose="020B0604020202020204"/>
              <a:buNone/>
            </a:pPr>
            <a:r>
              <a:rPr lang="en-GB" sz="1600" dirty="0">
                <a:solidFill>
                  <a:srgbClr val="434343"/>
                </a:solidFill>
                <a:latin typeface="Berlin Sans FB Demi" panose="020E0802020502020306" pitchFamily="34" charset="0"/>
                <a:ea typeface="Caesar Dressing" panose="02000000000000000000"/>
                <a:cs typeface="Caesar Dressing" panose="02000000000000000000"/>
                <a:sym typeface="Caesar Dressing" panose="02000000000000000000"/>
              </a:rPr>
              <a:t>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sz="1600" dirty="0">
              <a:solidFill>
                <a:srgbClr val="434343"/>
              </a:solidFill>
              <a:latin typeface="Berlin Sans FB Demi" panose="020E0802020502020306" pitchFamily="34"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43927"/>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D62828"/>
                </a:solidFill>
                <a:latin typeface="Bernard MT Condensed" panose="02050806060905020404" pitchFamily="18" charset="0"/>
                <a:ea typeface="Caesar Dressing" panose="02000000000000000000"/>
                <a:cs typeface="Caesar Dressing" panose="02000000000000000000"/>
                <a:sym typeface="Caesar Dressing" panose="02000000000000000000"/>
              </a:rPr>
              <a:t>Importance of Malignant Comments Classifier.</a:t>
            </a:r>
            <a:endParaRPr sz="3020" dirty="0">
              <a:solidFill>
                <a:srgbClr val="D62828"/>
              </a:solidFill>
              <a:latin typeface="Bernard MT Condensed" panose="02050806060905020404" pitchFamily="18" charset="0"/>
              <a:ea typeface="Caesar Dressing" panose="02000000000000000000"/>
              <a:cs typeface="Caesar Dressing" panose="02000000000000000000"/>
              <a:sym typeface="Caesar Dressing" panose="02000000000000000000"/>
            </a:endParaRPr>
          </a:p>
        </p:txBody>
      </p:sp>
      <p:sp>
        <p:nvSpPr>
          <p:cNvPr id="103" name="Google Shape;103;p20"/>
          <p:cNvSpPr txBox="1">
            <a:spLocks noGrp="1"/>
          </p:cNvSpPr>
          <p:nvPr>
            <p:ph type="body" idx="1"/>
          </p:nvPr>
        </p:nvSpPr>
        <p:spPr>
          <a:xfrm>
            <a:off x="311700" y="1065725"/>
            <a:ext cx="8314500" cy="3607111"/>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GB" sz="1600" dirty="0">
                <a:solidFill>
                  <a:srgbClr val="434343"/>
                </a:solidFill>
                <a:latin typeface="Bierstadt" panose="020B0004020202020204" pitchFamily="34" charset="0"/>
                <a:ea typeface="Caesar Dressing" panose="02000000000000000000"/>
                <a:cs typeface="Caesar Dressing" panose="02000000000000000000"/>
                <a:sym typeface="Caesar Dressing" panose="02000000000000000000"/>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abuse in an automated fashion is inherently an NLP task (Natural Language Processing). Text Classification is a great point for NLP. </a:t>
            </a:r>
            <a:endParaRPr sz="1600" dirty="0">
              <a:solidFill>
                <a:srgbClr val="434343"/>
              </a:solidFill>
              <a:latin typeface="Bierstadt" panose="020B0004020202020204" pitchFamily="34" charset="0"/>
              <a:ea typeface="Caesar Dressing" panose="02000000000000000000"/>
              <a:cs typeface="Caesar Dressing" panose="02000000000000000000"/>
              <a:sym typeface="Caesar Dressing" panose="02000000000000000000"/>
            </a:endParaRPr>
          </a:p>
          <a:p>
            <a:pPr marL="0" lvl="0" indent="457200" algn="l" rtl="0">
              <a:spcBef>
                <a:spcPts val="1200"/>
              </a:spcBef>
              <a:spcAft>
                <a:spcPts val="1200"/>
              </a:spcAft>
              <a:buNone/>
            </a:pPr>
            <a:r>
              <a:rPr lang="en-GB" sz="1600" dirty="0">
                <a:solidFill>
                  <a:srgbClr val="434343"/>
                </a:solidFill>
                <a:latin typeface="Bierstadt" panose="020B0004020202020204" pitchFamily="34" charset="0"/>
                <a:ea typeface="Caesar Dressing" panose="02000000000000000000"/>
                <a:cs typeface="Caesar Dressing" panose="02000000000000000000"/>
                <a:sym typeface="Caesar Dressing" panose="0200000000000000000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cyberbullying.</a:t>
            </a:r>
            <a:endParaRPr sz="1600" dirty="0">
              <a:solidFill>
                <a:srgbClr val="434343"/>
              </a:solidFill>
              <a:latin typeface="Bierstadt" panose="020B0004020202020204" pitchFamily="34"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65945" y="4162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Bernard MT Condensed" panose="02050806060905020404" pitchFamily="18" charset="0"/>
                <a:ea typeface="Caesar Dressing" panose="02000000000000000000"/>
                <a:cs typeface="Caesar Dressing" panose="02000000000000000000"/>
                <a:sym typeface="Caesar Dressing" panose="02000000000000000000"/>
              </a:rPr>
              <a:t>Exploratory Data Analysis.</a:t>
            </a:r>
            <a:endParaRPr sz="3020" dirty="0">
              <a:solidFill>
                <a:srgbClr val="F77F00"/>
              </a:solidFill>
              <a:latin typeface="Bernard MT Condensed" panose="02050806060905020404" pitchFamily="18" charset="0"/>
              <a:ea typeface="Caesar Dressing" panose="02000000000000000000"/>
              <a:cs typeface="Caesar Dressing" panose="02000000000000000000"/>
              <a:sym typeface="Caesar Dressing" panose="02000000000000000000"/>
            </a:endParaRPr>
          </a:p>
        </p:txBody>
      </p:sp>
      <p:sp>
        <p:nvSpPr>
          <p:cNvPr id="109" name="Google Shape;109;p21"/>
          <p:cNvSpPr txBox="1">
            <a:spLocks noGrp="1"/>
          </p:cNvSpPr>
          <p:nvPr>
            <p:ph type="body" idx="1"/>
          </p:nvPr>
        </p:nvSpPr>
        <p:spPr>
          <a:xfrm>
            <a:off x="311700" y="1065725"/>
            <a:ext cx="8314500" cy="3299334"/>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Importing necessary libraries and importing the Train &amp; Test datasets.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Checked some statistical information like shape, number of unique values present, info, finding zero values etc on both the datasets.</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Checked for null values and did not find any null values In both datasets. And removed Id.</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Conducted some feature engineering and created new columns viz label: which contain both good and bad comments which is the sum of all the labels, </a:t>
            </a:r>
            <a:r>
              <a:rPr lang="en-GB" sz="1600" dirty="0" err="1">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comment_length</a:t>
            </a: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 which contains the length of comment text.</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rPr>
              <a:t>Visualized each feature using seaborn and matplotlib libraries by plotting categorical plots like pie plot, count plot, distribution plot and word cloud for each label.</a:t>
            </a:r>
            <a:endParaRPr sz="1600" dirty="0">
              <a:solidFill>
                <a:srgbClr val="434343"/>
              </a:solidFill>
              <a:latin typeface="Bookman Old Style" panose="020506040505050202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359425"/>
            <a:ext cx="8520600" cy="649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SzPts val="990"/>
              <a:buNone/>
            </a:pPr>
            <a:r>
              <a:rPr lang="en-GB" sz="3020" dirty="0">
                <a:solidFill>
                  <a:srgbClr val="F77F00"/>
                </a:solidFill>
                <a:latin typeface="Berlin Sans FB Demi" panose="020E0802020502020306" pitchFamily="34" charset="0"/>
                <a:ea typeface="Caesar Dressing" panose="02000000000000000000"/>
                <a:cs typeface="Caesar Dressing" panose="02000000000000000000"/>
                <a:sym typeface="Caesar Dressing" panose="02000000000000000000"/>
              </a:rPr>
              <a:t>Exploratory Data Analysis</a:t>
            </a:r>
            <a:r>
              <a:rPr lang="en-GB" sz="3020" dirty="0">
                <a:solidFill>
                  <a:srgbClr val="F77F00"/>
                </a:solidFill>
                <a:latin typeface="Caesar Dressing" panose="02000000000000000000"/>
                <a:ea typeface="Caesar Dressing" panose="02000000000000000000"/>
                <a:cs typeface="Caesar Dressing" panose="02000000000000000000"/>
                <a:sym typeface="Caesar Dressing" panose="02000000000000000000"/>
              </a:rPr>
              <a:t>.</a:t>
            </a:r>
            <a:endParaRPr sz="3020" dirty="0">
              <a:solidFill>
                <a:srgbClr val="F77F00"/>
              </a:solidFill>
              <a:latin typeface="Caesar Dressing" panose="02000000000000000000"/>
              <a:ea typeface="Caesar Dressing" panose="02000000000000000000"/>
              <a:cs typeface="Caesar Dressing" panose="02000000000000000000"/>
              <a:sym typeface="Caesar Dressing" panose="02000000000000000000"/>
            </a:endParaRPr>
          </a:p>
        </p:txBody>
      </p:sp>
      <p:sp>
        <p:nvSpPr>
          <p:cNvPr id="115" name="Google Shape;115;p22"/>
          <p:cNvSpPr txBox="1">
            <a:spLocks noGrp="1"/>
          </p:cNvSpPr>
          <p:nvPr>
            <p:ph type="body" idx="1"/>
          </p:nvPr>
        </p:nvSpPr>
        <p:spPr>
          <a:xfrm>
            <a:off x="311700" y="1065725"/>
            <a:ext cx="8314500" cy="2449871"/>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Done text pre-processing techniques like Removing Punctuations and other special characters, Splitting the comments into individual words, Removing Stop Words, Stemming and Lemmatization. </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Then created new column as </a:t>
            </a:r>
            <a:r>
              <a:rPr lang="en-GB" sz="1600" dirty="0" err="1">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clean_length</a:t>
            </a: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 after cleaning the data. </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All these steps were done on both train and test datasets. </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Checked correlation using heatmap. </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After getting a cleaned data used TF-IDF vectorizer.</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a:p>
            <a:pPr marL="457200" lvl="0" indent="-330200" algn="l" rtl="0">
              <a:spcBef>
                <a:spcPts val="0"/>
              </a:spcBef>
              <a:spcAft>
                <a:spcPts val="0"/>
              </a:spcAft>
              <a:buClr>
                <a:srgbClr val="434343"/>
              </a:buClr>
              <a:buSzPts val="1600"/>
              <a:buFont typeface="Caesar Dressing" panose="02000000000000000000"/>
              <a:buChar char="●"/>
            </a:pPr>
            <a:r>
              <a:rPr lang="en-GB"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rPr>
              <a:t>Lastly, proceeded with model building.</a:t>
            </a:r>
            <a:endParaRPr sz="1600" dirty="0">
              <a:solidFill>
                <a:srgbClr val="434343"/>
              </a:solidFill>
              <a:latin typeface="Book Antiqua" panose="02040602050305030304" pitchFamily="18" charset="0"/>
              <a:ea typeface="Caesar Dressing" panose="02000000000000000000"/>
              <a:cs typeface="Caesar Dressing" panose="02000000000000000000"/>
              <a:sym typeface="Caesar Dressing" panose="0200000000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12369</Words>
  <Application>WPS Spreadsheets</Application>
  <PresentationFormat>On-screen Show (16:9)</PresentationFormat>
  <Paragraphs>234</Paragraphs>
  <Slides>42</Slides>
  <Notes>42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SimSun</vt:lpstr>
      <vt:lpstr>Wingdings</vt:lpstr>
      <vt:lpstr>Arial</vt:lpstr>
      <vt:lpstr>Bookman Old Style</vt:lpstr>
      <vt:lpstr>Caesar Dressing</vt:lpstr>
      <vt:lpstr>Biome</vt:lpstr>
      <vt:lpstr>Bierstadt</vt:lpstr>
      <vt:lpstr>Book Antiqua</vt:lpstr>
      <vt:lpstr>Berlin Sans FB Demi</vt:lpstr>
      <vt:lpstr>Bernard MT Condensed</vt:lpstr>
      <vt:lpstr>Britannic Bold</vt:lpstr>
      <vt:lpstr>Microsoft YaHei</vt:lpstr>
      <vt:lpstr>汉仪旗黑</vt:lpstr>
      <vt:lpstr>Arial Unicode MS</vt:lpstr>
      <vt:lpstr>Simple Light</vt:lpstr>
      <vt:lpstr>MALIGNANT COMMENTS CLASSIFIER</vt:lpstr>
      <vt:lpstr>AGENDA.</vt:lpstr>
      <vt:lpstr>OVERVIEW.</vt:lpstr>
      <vt:lpstr>Problem STATEMENT.</vt:lpstr>
      <vt:lpstr>Problem STATEMENT.</vt:lpstr>
      <vt:lpstr>Problem UNDERSTANDING.</vt:lpstr>
      <vt:lpstr>Importance of Malignant Comments Classifier.</vt:lpstr>
      <vt:lpstr>Exploratory Data Analysis.</vt:lpstr>
      <vt:lpstr>Exploratory Data Analysis.</vt:lpstr>
      <vt:lpstr>VISUALIZATIONS.</vt:lpstr>
      <vt:lpstr>VISUALIZATIONS.</vt:lpstr>
      <vt:lpstr>VISUALIZATIONS.</vt:lpstr>
      <vt:lpstr>VISUALIZATIONS.</vt:lpstr>
      <vt:lpstr>VISUALIZATIONS.</vt:lpstr>
      <vt:lpstr>VISUALIZATIONS.</vt:lpstr>
      <vt:lpstr>VISUALIZATIONS.</vt:lpstr>
      <vt:lpstr>VISUALIZATIONS.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LOGISTIC REGRESSION MODEL.</vt:lpstr>
      <vt:lpstr>DECISION TREE CLASSIFIER MODEL.</vt:lpstr>
      <vt:lpstr>LINEAR SVC MODEL.</vt:lpstr>
      <vt:lpstr>MULTINOMIALNB CLASSIFIER MODEL.</vt:lpstr>
      <vt:lpstr>ADABOOST CLASSIFIER MODEL.</vt:lpstr>
      <vt:lpstr>XGBoost CLASSIFIER MODEL.</vt:lpstr>
      <vt:lpstr>EXTRA TREES CLASSIFIER MODEL.</vt:lpstr>
      <vt:lpstr>Cross ValIdatIon Scores</vt:lpstr>
      <vt:lpstr>HYPER PARAMETER TUNING.</vt:lpstr>
      <vt:lpstr>PowerPoint 演示文稿</vt:lpstr>
      <vt:lpstr>Saving the model</vt:lpstr>
      <vt:lpstr>Saving the model</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santhosh kumar</dc:creator>
  <cp:lastModifiedBy>aryanlohan</cp:lastModifiedBy>
  <cp:revision>3</cp:revision>
  <dcterms:created xsi:type="dcterms:W3CDTF">2022-10-04T06:25:24Z</dcterms:created>
  <dcterms:modified xsi:type="dcterms:W3CDTF">2022-10-04T06:25:24Z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1033-4.5.1.7704</vt:lpwstr>
  </property>
</Properties>
</file>