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30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 id="286" r:id="rId31"/>
    <p:sldId id="287" r:id="rId32"/>
  </p:sldIdLst>
  <p:sldSz cx="9144000" cy="5143500" type="screen16x9"/>
  <p:notesSz cx="6858000" cy="9144000"/>
  <p:embeddedFontLst>
    <p:embeddedFont>
      <p:font typeface="Old Standard TT" panose="020B0604020202020204" charset="0"/>
      <p:regular r:id="rId34"/>
      <p:bold r:id="rId35"/>
      <p:italic r:id="rId36"/>
    </p:embeddedFont>
    <p:embeddedFont>
      <p:font typeface="Roboto Mono" panose="00000009000000000000"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90843f10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90843f10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90843f101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90843f1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90843f101_0_10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90843f10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90843f101_0_10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190843f10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90843f101_0_1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90843f10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90843f101_0_1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190843f10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190843f101_0_1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190843f10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ad97d778f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ad97d778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90843f101_0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90843f10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90843f101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190843f10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90843f101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190843f10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90843f101_0_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190843f10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90843f101_0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190843f10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90843f101_0_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90843f10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90843f101_0_1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190843f10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90843f101_0_1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90843f10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90843f101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190843f10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1ad97d778f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1ad97d77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ad97d778f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1ad97d778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1ad97d778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1ad97d778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ad97d778f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ad97d77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ad97d778f_0_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1ad97d778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90843f101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190843f10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90843f101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0843f1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4236ABA3-4500-60D2-6F3C-DE4DFFF532E5}"/>
            </a:ext>
          </a:extLst>
        </p:cNvPr>
        <p:cNvGrpSpPr/>
        <p:nvPr/>
      </p:nvGrpSpPr>
      <p:grpSpPr>
        <a:xfrm>
          <a:off x="0" y="0"/>
          <a:ext cx="0" cy="0"/>
          <a:chOff x="0" y="0"/>
          <a:chExt cx="0" cy="0"/>
        </a:xfrm>
      </p:grpSpPr>
      <p:sp>
        <p:nvSpPr>
          <p:cNvPr id="80" name="Google Shape;80;g3190843f101_0_8:notes">
            <a:extLst>
              <a:ext uri="{FF2B5EF4-FFF2-40B4-BE49-F238E27FC236}">
                <a16:creationId xmlns:a16="http://schemas.microsoft.com/office/drawing/2014/main" id="{34AF95E8-CDFE-9738-DF60-EDE8DAC7D1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0843f101_0_8:notes">
            <a:extLst>
              <a:ext uri="{FF2B5EF4-FFF2-40B4-BE49-F238E27FC236}">
                <a16:creationId xmlns:a16="http://schemas.microsoft.com/office/drawing/2014/main" id="{1F9CCEBC-45EB-671C-3184-6581192027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40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90843f101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90843f10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90843f101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90843f1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90843f101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90843f1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Configuration Management with Ansible</a:t>
            </a:r>
            <a:endParaRPr dirty="0"/>
          </a:p>
        </p:txBody>
      </p:sp>
      <p:sp>
        <p:nvSpPr>
          <p:cNvPr id="3" name="Subtitle 2">
            <a:extLst>
              <a:ext uri="{FF2B5EF4-FFF2-40B4-BE49-F238E27FC236}">
                <a16:creationId xmlns:a16="http://schemas.microsoft.com/office/drawing/2014/main" id="{07C42AFE-C42F-5BFE-3C2C-67ACA3452925}"/>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Sections of Ansible Playbook</a:t>
            </a:r>
            <a:endParaRPr/>
          </a:p>
        </p:txBody>
      </p:sp>
      <p:sp>
        <p:nvSpPr>
          <p:cNvPr id="108" name="Google Shape;108;p21"/>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Task Level Keys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a:solidFill>
                  <a:srgbClr val="188038"/>
                </a:solidFill>
                <a:latin typeface="Roboto Mono"/>
                <a:ea typeface="Roboto Mono"/>
                <a:cs typeface="Roboto Mono"/>
                <a:sym typeface="Roboto Mono"/>
              </a:rPr>
              <a:t>name</a:t>
            </a:r>
            <a:r>
              <a:rPr lang="en" sz="1100">
                <a:latin typeface="Arial"/>
                <a:ea typeface="Arial"/>
                <a:cs typeface="Arial"/>
                <a:sym typeface="Arial"/>
              </a:rPr>
              <a:t>: Describe what the task does.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module_name</a:t>
            </a:r>
            <a:r>
              <a:rPr lang="en" sz="1100">
                <a:latin typeface="Arial"/>
                <a:ea typeface="Arial"/>
                <a:cs typeface="Arial"/>
                <a:sym typeface="Arial"/>
              </a:rPr>
              <a:t>: Specifies the Ansible module to use (e.g., </a:t>
            </a:r>
            <a:r>
              <a:rPr lang="en" sz="1100">
                <a:solidFill>
                  <a:srgbClr val="188038"/>
                </a:solidFill>
                <a:latin typeface="Roboto Mono"/>
                <a:ea typeface="Roboto Mono"/>
                <a:cs typeface="Roboto Mono"/>
                <a:sym typeface="Roboto Mono"/>
              </a:rPr>
              <a:t>yum</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apt</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copy</a:t>
            </a:r>
            <a:r>
              <a:rPr lang="en" sz="1100">
                <a:latin typeface="Arial"/>
                <a:ea typeface="Arial"/>
                <a:cs typeface="Arial"/>
                <a:sym typeface="Arial"/>
              </a:rPr>
              <a:t>).</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Parameters</a:t>
            </a:r>
            <a:r>
              <a:rPr lang="en" sz="1100">
                <a:latin typeface="Arial"/>
                <a:ea typeface="Arial"/>
                <a:cs typeface="Arial"/>
                <a:sym typeface="Arial"/>
              </a:rPr>
              <a:t>: Pass module-specific options.</a:t>
            </a:r>
            <a:br>
              <a:rPr lang="en" sz="1100">
                <a:latin typeface="Arial"/>
                <a:ea typeface="Arial"/>
                <a:cs typeface="Arial"/>
                <a:sym typeface="Arial"/>
              </a:rPr>
            </a:br>
            <a:br>
              <a:rPr lang="en" sz="1100">
                <a:latin typeface="Arial"/>
                <a:ea typeface="Arial"/>
                <a:cs typeface="Arial"/>
                <a:sym typeface="Arial"/>
              </a:rPr>
            </a:br>
            <a:endParaRPr sz="1100">
              <a:latin typeface="Arial"/>
              <a:ea typeface="Arial"/>
              <a:cs typeface="Arial"/>
              <a:sym typeface="Arial"/>
            </a:endParaRPr>
          </a:p>
          <a:p>
            <a:pPr marL="0" marR="0" lvl="0" indent="0" algn="l" rtl="0">
              <a:lnSpc>
                <a:spcPct val="115000"/>
              </a:lnSpc>
              <a:spcBef>
                <a:spcPts val="120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
        <p:nvSpPr>
          <p:cNvPr id="109" name="Google Shape;109;p21"/>
          <p:cNvSpPr txBox="1"/>
          <p:nvPr/>
        </p:nvSpPr>
        <p:spPr>
          <a:xfrm>
            <a:off x="5211525" y="714525"/>
            <a:ext cx="3822900" cy="447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Install and configure Apache on web 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vars: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httpd_package: httpd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document_root: /var/www/html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Install Apache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httpd_package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Ensure Apache is running</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httpd_package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enabled: yes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Deploy index.html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copy: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content: "Welcome to Ansible-managed web server"</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dest: "{{ document_root }}/index.html"</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Modules of Ansible</a:t>
            </a:r>
            <a:endParaRPr/>
          </a:p>
        </p:txBody>
      </p:sp>
      <p:sp>
        <p:nvSpPr>
          <p:cNvPr id="115" name="Google Shape;115;p22"/>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Package Management:</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apt</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yum</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dnf</a:t>
            </a:r>
            <a:r>
              <a:rPr lang="en" sz="1100">
                <a:latin typeface="Arial"/>
                <a:ea typeface="Arial"/>
                <a:cs typeface="Arial"/>
                <a:sym typeface="Arial"/>
              </a:rPr>
              <a:t>, etc.</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Apache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apache2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latest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Service Management:</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service</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systemd</a:t>
            </a:r>
            <a:r>
              <a:rPr lang="en" sz="1100">
                <a:latin typeface="Arial"/>
                <a:ea typeface="Arial"/>
                <a:cs typeface="Arial"/>
                <a:sym typeface="Arial"/>
              </a:rPr>
              <a:t>, etc.</a:t>
            </a: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900">
                <a:solidFill>
                  <a:srgbClr val="188038"/>
                </a:solidFill>
                <a:latin typeface="Roboto Mono"/>
                <a:ea typeface="Roboto Mono"/>
                <a:cs typeface="Roboto Mono"/>
                <a:sym typeface="Roboto Mono"/>
              </a:rPr>
            </a:br>
            <a:r>
              <a:rPr lang="en" sz="900">
                <a:solidFill>
                  <a:srgbClr val="188038"/>
                </a:solidFill>
                <a:latin typeface="Roboto Mono"/>
                <a:ea typeface="Roboto Mono"/>
                <a:cs typeface="Roboto Mono"/>
                <a:sym typeface="Roboto Mono"/>
              </a:rPr>
              <a:t>- name: Ensure NGINX is running</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Modules of Ansible</a:t>
            </a:r>
            <a:endParaRPr/>
          </a:p>
        </p:txBody>
      </p:sp>
      <p:sp>
        <p:nvSpPr>
          <p:cNvPr id="121" name="Google Shape;121;p23"/>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Command Execution:</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command</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shell</a:t>
            </a:r>
            <a:r>
              <a:rPr lang="en" sz="1100">
                <a:latin typeface="Arial"/>
                <a:ea typeface="Arial"/>
                <a:cs typeface="Arial"/>
                <a:sym typeface="Arial"/>
              </a:rPr>
              <a:t>, etc.</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name: Restart Apache</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command: systemctl restart apache2</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File Operations: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file</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copy</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template</a:t>
            </a:r>
            <a:r>
              <a:rPr lang="en" sz="1100">
                <a:latin typeface="Arial"/>
                <a:ea typeface="Arial"/>
                <a:cs typeface="Arial"/>
                <a:sym typeface="Arial"/>
              </a:rPr>
              <a:t>, etc.</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Create a directory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file: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path: /var/www/html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directory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owner: www-data</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group: www-data</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Templates in Ansible</a:t>
            </a:r>
            <a:endParaRPr/>
          </a:p>
        </p:txBody>
      </p:sp>
      <p:sp>
        <p:nvSpPr>
          <p:cNvPr id="127" name="Google Shape;127;p24"/>
          <p:cNvSpPr txBox="1">
            <a:spLocks noGrp="1"/>
          </p:cNvSpPr>
          <p:nvPr>
            <p:ph type="body" idx="1"/>
          </p:nvPr>
        </p:nvSpPr>
        <p:spPr>
          <a:xfrm>
            <a:off x="311700" y="1058225"/>
            <a:ext cx="4335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Arial"/>
                <a:ea typeface="Arial"/>
                <a:cs typeface="Arial"/>
                <a:sym typeface="Arial"/>
              </a:rPr>
              <a:t>Example: Using Templates</a:t>
            </a:r>
            <a:endParaRPr sz="1300" b="1">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Template File (</a:t>
            </a:r>
            <a:r>
              <a:rPr lang="en" sz="1100" b="1">
                <a:solidFill>
                  <a:srgbClr val="188038"/>
                </a:solidFill>
                <a:latin typeface="Roboto Mono"/>
                <a:ea typeface="Roboto Mono"/>
                <a:cs typeface="Roboto Mono"/>
                <a:sym typeface="Roboto Mono"/>
              </a:rPr>
              <a:t>nginx.conf.j2</a:t>
            </a:r>
            <a:r>
              <a:rPr lang="en" sz="1100" b="1">
                <a:latin typeface="Arial"/>
                <a:ea typeface="Arial"/>
                <a:cs typeface="Arial"/>
                <a:sym typeface="Arial"/>
              </a:rPr>
              <a:t>)</a:t>
            </a:r>
            <a:endParaRPr sz="1100">
              <a:latin typeface="Arial"/>
              <a:ea typeface="Arial"/>
              <a:cs typeface="Arial"/>
              <a:sym typeface="Arial"/>
            </a:endParaRPr>
          </a:p>
          <a:p>
            <a:pPr marL="0" marR="0" lvl="0" indent="0" algn="l" rtl="0">
              <a:lnSpc>
                <a:spcPct val="115000"/>
              </a:lnSpc>
              <a:spcBef>
                <a:spcPts val="200"/>
              </a:spcBef>
              <a:spcAft>
                <a:spcPts val="0"/>
              </a:spcAft>
              <a:buNone/>
            </a:pPr>
            <a:r>
              <a:rPr lang="en" sz="900">
                <a:solidFill>
                  <a:srgbClr val="188038"/>
                </a:solidFill>
                <a:latin typeface="Roboto Mono"/>
                <a:ea typeface="Roboto Mono"/>
                <a:cs typeface="Roboto Mono"/>
                <a:sym typeface="Roboto Mono"/>
              </a:rPr>
              <a:t>server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listen {{ server_port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server_name {{ server_name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location /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root {{ document_root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index index.html;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br>
              <a:rPr lang="en" sz="900">
                <a:solidFill>
                  <a:srgbClr val="188038"/>
                </a:solidFill>
                <a:latin typeface="Roboto Mono"/>
                <a:ea typeface="Roboto Mono"/>
                <a:cs typeface="Roboto Mono"/>
                <a:sym typeface="Roboto Mono"/>
              </a:rPr>
            </a:br>
            <a:br>
              <a:rPr lang="en" sz="9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
        <p:nvSpPr>
          <p:cNvPr id="128" name="Google Shape;128;p24"/>
          <p:cNvSpPr txBox="1"/>
          <p:nvPr/>
        </p:nvSpPr>
        <p:spPr>
          <a:xfrm>
            <a:off x="5218375" y="1262300"/>
            <a:ext cx="3136500" cy="35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rPr>
              <a:t>Playbook</a:t>
            </a:r>
            <a:endParaRPr sz="1100">
              <a:solidFill>
                <a:schemeClr val="dk1"/>
              </a:solidFill>
            </a:endParaRPr>
          </a:p>
          <a:p>
            <a:pPr marL="0" lvl="0" indent="0" algn="l" rtl="0">
              <a:lnSpc>
                <a:spcPct val="115000"/>
              </a:lnSpc>
              <a:spcBef>
                <a:spcPts val="20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name: Configure Nginx</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vars:</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server_port: 80</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server_name: example.com</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document_root: /var/www/html</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name: Deploy Nginx configuration</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template:</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src: templates/nginx.conf.j2</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dest: /etc/nginx/nginx.conf</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notify:</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restart nginx</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Handlers in Ansible</a:t>
            </a:r>
            <a:endParaRPr/>
          </a:p>
        </p:txBody>
      </p:sp>
      <p:sp>
        <p:nvSpPr>
          <p:cNvPr id="134" name="Google Shape;134;p25"/>
          <p:cNvSpPr txBox="1">
            <a:spLocks noGrp="1"/>
          </p:cNvSpPr>
          <p:nvPr>
            <p:ph type="body" idx="1"/>
          </p:nvPr>
        </p:nvSpPr>
        <p:spPr>
          <a:xfrm>
            <a:off x="311700" y="915350"/>
            <a:ext cx="68118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What are Handlers?</a:t>
            </a:r>
            <a:endParaRPr sz="13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Handlers are special tasks triggered by the </a:t>
            </a:r>
            <a:r>
              <a:rPr lang="en" sz="1100" b="1">
                <a:solidFill>
                  <a:srgbClr val="188038"/>
                </a:solidFill>
                <a:latin typeface="Roboto Mono"/>
                <a:ea typeface="Roboto Mono"/>
                <a:cs typeface="Roboto Mono"/>
                <a:sym typeface="Roboto Mono"/>
              </a:rPr>
              <a:t>notify</a:t>
            </a:r>
            <a:r>
              <a:rPr lang="en" sz="1100">
                <a:latin typeface="Arial"/>
                <a:ea typeface="Arial"/>
                <a:cs typeface="Arial"/>
                <a:sym typeface="Arial"/>
              </a:rPr>
              <a:t> directive in regular tasks.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Typically used to restart or reload services after configuration changes.</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Why Use Handlers?</a:t>
            </a:r>
            <a:endParaRPr sz="13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Ensure tasks like service restarts are executed only when necessary.</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Avoid redundant operations, improving efficiency.</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How Handlers Work</a:t>
            </a:r>
            <a:endParaRPr sz="1300" b="1">
              <a:latin typeface="Arial"/>
              <a:ea typeface="Arial"/>
              <a:cs typeface="Arial"/>
              <a:sym typeface="Arial"/>
            </a:endParaRPr>
          </a:p>
          <a:p>
            <a:pPr marL="457200" lvl="0" indent="-298450" algn="l" rtl="0">
              <a:spcBef>
                <a:spcPts val="1200"/>
              </a:spcBef>
              <a:spcAft>
                <a:spcPts val="0"/>
              </a:spcAft>
              <a:buSzPts val="1100"/>
              <a:buFont typeface="Arial"/>
              <a:buAutoNum type="arabicPeriod"/>
            </a:pPr>
            <a:r>
              <a:rPr lang="en" sz="1100">
                <a:latin typeface="Arial"/>
                <a:ea typeface="Arial"/>
                <a:cs typeface="Arial"/>
                <a:sym typeface="Arial"/>
              </a:rPr>
              <a:t>Define a handler in the </a:t>
            </a:r>
            <a:r>
              <a:rPr lang="en" sz="1100">
                <a:solidFill>
                  <a:srgbClr val="188038"/>
                </a:solidFill>
                <a:latin typeface="Roboto Mono"/>
                <a:ea typeface="Roboto Mono"/>
                <a:cs typeface="Roboto Mono"/>
                <a:sym typeface="Roboto Mono"/>
              </a:rPr>
              <a:t>handlers</a:t>
            </a:r>
            <a:r>
              <a:rPr lang="en" sz="1100">
                <a:latin typeface="Arial"/>
                <a:ea typeface="Arial"/>
                <a:cs typeface="Arial"/>
                <a:sym typeface="Arial"/>
              </a:rPr>
              <a:t> section of a Playbook.</a:t>
            </a: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 sz="1100">
                <a:latin typeface="Arial"/>
                <a:ea typeface="Arial"/>
                <a:cs typeface="Arial"/>
                <a:sym typeface="Arial"/>
              </a:rPr>
              <a:t>Call the handler using the </a:t>
            </a:r>
            <a:r>
              <a:rPr lang="en" sz="1100" b="1">
                <a:solidFill>
                  <a:srgbClr val="188038"/>
                </a:solidFill>
                <a:latin typeface="Roboto Mono"/>
                <a:ea typeface="Roboto Mono"/>
                <a:cs typeface="Roboto Mono"/>
                <a:sym typeface="Roboto Mono"/>
              </a:rPr>
              <a:t>notify</a:t>
            </a:r>
            <a:r>
              <a:rPr lang="en" sz="1100">
                <a:latin typeface="Arial"/>
                <a:ea typeface="Arial"/>
                <a:cs typeface="Arial"/>
                <a:sym typeface="Arial"/>
              </a:rPr>
              <a:t> directive in a task.</a:t>
            </a: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 sz="1100">
                <a:latin typeface="Arial"/>
                <a:ea typeface="Arial"/>
                <a:cs typeface="Arial"/>
                <a:sym typeface="Arial"/>
              </a:rPr>
              <a:t>Handlers are executed at the </a:t>
            </a:r>
            <a:r>
              <a:rPr lang="en" sz="1100" b="1">
                <a:latin typeface="Arial"/>
                <a:ea typeface="Arial"/>
                <a:cs typeface="Arial"/>
                <a:sym typeface="Arial"/>
              </a:rPr>
              <a:t>end of the Playbook execution</a:t>
            </a:r>
            <a:r>
              <a:rPr lang="en" sz="1100">
                <a:latin typeface="Arial"/>
                <a:ea typeface="Arial"/>
                <a:cs typeface="Arial"/>
                <a:sym typeface="Arial"/>
              </a:rPr>
              <a:t>, ensuring all tasks are completed.</a:t>
            </a:r>
            <a:endParaRPr sz="1100">
              <a:latin typeface="Arial"/>
              <a:ea typeface="Arial"/>
              <a:cs typeface="Arial"/>
              <a:sym typeface="Arial"/>
            </a:endParaRPr>
          </a:p>
          <a:p>
            <a:pPr marL="0" marR="0" lvl="0" indent="0" algn="l" rtl="0">
              <a:lnSpc>
                <a:spcPct val="115000"/>
              </a:lnSpc>
              <a:spcBef>
                <a:spcPts val="1200"/>
              </a:spcBef>
              <a:spcAft>
                <a:spcPts val="0"/>
              </a:spcAft>
              <a:buNone/>
            </a:pPr>
            <a:endParaRPr sz="13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Handlers in Ansible</a:t>
            </a:r>
            <a:endParaRPr/>
          </a:p>
        </p:txBody>
      </p:sp>
      <p:sp>
        <p:nvSpPr>
          <p:cNvPr id="140" name="Google Shape;140;p26"/>
          <p:cNvSpPr txBox="1">
            <a:spLocks noGrp="1"/>
          </p:cNvSpPr>
          <p:nvPr>
            <p:ph type="body" idx="1"/>
          </p:nvPr>
        </p:nvSpPr>
        <p:spPr>
          <a:xfrm>
            <a:off x="311700" y="915350"/>
            <a:ext cx="68118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sz="1300" b="1">
                <a:latin typeface="Arial"/>
                <a:ea typeface="Arial"/>
                <a:cs typeface="Arial"/>
                <a:sym typeface="Arial"/>
              </a:rPr>
              <a:t>Example: Using Handlers</a:t>
            </a:r>
            <a:endParaRPr sz="1100">
              <a:latin typeface="Arial"/>
              <a:ea typeface="Arial"/>
              <a:cs typeface="Arial"/>
              <a:sym typeface="Arial"/>
            </a:endParaRPr>
          </a:p>
          <a:p>
            <a:pPr marL="0" marR="0" lvl="0" indent="0" algn="l" rtl="0">
              <a:lnSpc>
                <a:spcPct val="115000"/>
              </a:lnSpc>
              <a:spcBef>
                <a:spcPts val="400"/>
              </a:spcBef>
              <a:spcAft>
                <a:spcPts val="0"/>
              </a:spcAft>
              <a:buNone/>
            </a:pPr>
            <a:r>
              <a:rPr lang="en" sz="900">
                <a:solidFill>
                  <a:srgbClr val="188038"/>
                </a:solidFill>
                <a:latin typeface="Roboto Mono"/>
                <a:ea typeface="Roboto Mono"/>
                <a:cs typeface="Roboto Mono"/>
                <a:sym typeface="Roboto Mono"/>
              </a:rPr>
              <a:t>- name: Configure and Manage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Deploy Nginx configuration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template: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src: templates/nginx.conf.j2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dest: /etc/nginx/nginx.conf</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notify: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restart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handlers: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restart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restarted</a:t>
            </a:r>
            <a:endParaRPr sz="1300" b="1">
              <a:latin typeface="Arial"/>
              <a:ea typeface="Arial"/>
              <a:cs typeface="Arial"/>
              <a:sym typeface="Arial"/>
            </a:endParaRPr>
          </a:p>
          <a:p>
            <a:pPr marL="0" marR="0" lvl="0" indent="0" algn="l" rtl="0">
              <a:lnSpc>
                <a:spcPct val="115000"/>
              </a:lnSpc>
              <a:spcBef>
                <a:spcPts val="0"/>
              </a:spcBef>
              <a:spcAft>
                <a:spcPts val="0"/>
              </a:spcAft>
              <a:buNone/>
            </a:pPr>
            <a:endParaRPr sz="13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Tags in Ansible</a:t>
            </a:r>
            <a:endParaRPr/>
          </a:p>
        </p:txBody>
      </p:sp>
      <p:sp>
        <p:nvSpPr>
          <p:cNvPr id="146" name="Google Shape;146;p27"/>
          <p:cNvSpPr txBox="1">
            <a:spLocks noGrp="1"/>
          </p:cNvSpPr>
          <p:nvPr>
            <p:ph type="body" idx="1"/>
          </p:nvPr>
        </p:nvSpPr>
        <p:spPr>
          <a:xfrm>
            <a:off x="311700" y="915350"/>
            <a:ext cx="68118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Tags in Ansible allow you to execute specific tasks, plays, or roles within a playbook without running the entire playbook. Tags are useful when you want to limit the execution to a subset of tasks or plays, especially in larger playbooks, making them more efficient.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Key Concepts of Tags:</a:t>
            </a:r>
            <a:endParaRPr sz="1300" b="1">
              <a:latin typeface="Arial"/>
              <a:ea typeface="Arial"/>
              <a:cs typeface="Arial"/>
              <a:sym typeface="Arial"/>
            </a:endParaRPr>
          </a:p>
          <a:p>
            <a:pPr marL="457200" lvl="0" indent="-298450" algn="l" rtl="0">
              <a:spcBef>
                <a:spcPts val="1200"/>
              </a:spcBef>
              <a:spcAft>
                <a:spcPts val="0"/>
              </a:spcAft>
              <a:buSzPts val="1100"/>
              <a:buFont typeface="Arial"/>
              <a:buAutoNum type="arabicPeriod"/>
            </a:pPr>
            <a:r>
              <a:rPr lang="en" sz="1100" b="1">
                <a:latin typeface="Arial"/>
                <a:ea typeface="Arial"/>
                <a:cs typeface="Arial"/>
                <a:sym typeface="Arial"/>
              </a:rPr>
              <a:t>Task-level Tagging:</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a:latin typeface="Arial"/>
                <a:ea typeface="Arial"/>
                <a:cs typeface="Arial"/>
                <a:sym typeface="Arial"/>
              </a:rPr>
              <a:t>You can apply tags to individual tasks to control whether they should run.</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a:latin typeface="Arial"/>
                <a:ea typeface="Arial"/>
                <a:cs typeface="Arial"/>
                <a:sym typeface="Arial"/>
              </a:rPr>
              <a:t>Tags are especially helpful in large playbooks with many tasks, where you only want to run certain tasks.</a:t>
            </a: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 sz="1100" b="1">
                <a:latin typeface="Arial"/>
                <a:ea typeface="Arial"/>
                <a:cs typeface="Arial"/>
                <a:sym typeface="Arial"/>
              </a:rPr>
              <a:t>Play-level Tagging:</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a:latin typeface="Arial"/>
                <a:ea typeface="Arial"/>
                <a:cs typeface="Arial"/>
                <a:sym typeface="Arial"/>
              </a:rPr>
              <a:t>You can also tag entire plays. This is useful when you want to control which set of plays to run.</a:t>
            </a:r>
            <a:endParaRPr sz="1100">
              <a:latin typeface="Arial"/>
              <a:ea typeface="Arial"/>
              <a:cs typeface="Arial"/>
              <a:sym typeface="Arial"/>
            </a:endParaRPr>
          </a:p>
          <a:p>
            <a:pPr marL="0" lvl="0" indent="0" algn="l" rtl="0">
              <a:spcBef>
                <a:spcPts val="1200"/>
              </a:spcBef>
              <a:spcAft>
                <a:spcPts val="0"/>
              </a:spcAft>
              <a:buNone/>
            </a:pPr>
            <a:endParaRPr sz="1300" b="1">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Tags in Ansible</a:t>
            </a:r>
            <a:endParaRPr/>
          </a:p>
        </p:txBody>
      </p:sp>
      <p:sp>
        <p:nvSpPr>
          <p:cNvPr id="152" name="Google Shape;152;p28"/>
          <p:cNvSpPr txBox="1">
            <a:spLocks noGrp="1"/>
          </p:cNvSpPr>
          <p:nvPr>
            <p:ph type="body" idx="1"/>
          </p:nvPr>
        </p:nvSpPr>
        <p:spPr>
          <a:xfrm>
            <a:off x="311700" y="915350"/>
            <a:ext cx="6811800" cy="374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1. Tagging Tasks:</a:t>
            </a:r>
            <a:endParaRPr sz="1100" b="1">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To tag a task, use the </a:t>
            </a:r>
            <a:r>
              <a:rPr lang="en" sz="1100">
                <a:solidFill>
                  <a:srgbClr val="188038"/>
                </a:solidFill>
                <a:latin typeface="Roboto Mono"/>
                <a:ea typeface="Roboto Mono"/>
                <a:cs typeface="Roboto Mono"/>
                <a:sym typeface="Roboto Mono"/>
              </a:rPr>
              <a:t>tags</a:t>
            </a:r>
            <a:r>
              <a:rPr lang="en" sz="1100">
                <a:latin typeface="Arial"/>
                <a:ea typeface="Arial"/>
                <a:cs typeface="Arial"/>
                <a:sym typeface="Arial"/>
              </a:rPr>
              <a:t> directive within the task.</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Apache web server</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apache2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tags: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install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apache</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In this example, the task is tagged with </a:t>
            </a:r>
            <a:r>
              <a:rPr lang="en" sz="1100">
                <a:solidFill>
                  <a:srgbClr val="188038"/>
                </a:solidFill>
                <a:latin typeface="Roboto Mono"/>
                <a:ea typeface="Roboto Mono"/>
                <a:cs typeface="Roboto Mono"/>
                <a:sym typeface="Roboto Mono"/>
              </a:rPr>
              <a:t>install</a:t>
            </a:r>
            <a:r>
              <a:rPr lang="en" sz="1100">
                <a:latin typeface="Arial"/>
                <a:ea typeface="Arial"/>
                <a:cs typeface="Arial"/>
                <a:sym typeface="Arial"/>
              </a:rPr>
              <a:t> and </a:t>
            </a:r>
            <a:r>
              <a:rPr lang="en" sz="1100">
                <a:solidFill>
                  <a:srgbClr val="188038"/>
                </a:solidFill>
                <a:latin typeface="Roboto Mono"/>
                <a:ea typeface="Roboto Mono"/>
                <a:cs typeface="Roboto Mono"/>
                <a:sym typeface="Roboto Mono"/>
              </a:rPr>
              <a:t>apache</a:t>
            </a:r>
            <a:r>
              <a:rPr lang="en" sz="1100">
                <a:latin typeface="Arial"/>
                <a:ea typeface="Arial"/>
                <a:cs typeface="Arial"/>
                <a:sym typeface="Arial"/>
              </a:rPr>
              <a:t>. You can then use these tags to run or skip the task during playbook execution.</a:t>
            </a:r>
            <a:br>
              <a:rPr lang="en" sz="1100">
                <a:latin typeface="Arial"/>
                <a:ea typeface="Arial"/>
                <a:cs typeface="Arial"/>
                <a:sym typeface="Arial"/>
              </a:rPr>
            </a:br>
            <a:r>
              <a:rPr lang="en" sz="900">
                <a:solidFill>
                  <a:srgbClr val="188038"/>
                </a:solidFill>
                <a:latin typeface="Roboto Mono"/>
                <a:ea typeface="Roboto Mono"/>
                <a:cs typeface="Roboto Mono"/>
                <a:sym typeface="Roboto Mono"/>
              </a:rPr>
              <a:t>ansible-playbook playbook.yml --tags "apache"</a:t>
            </a:r>
            <a:endParaRPr sz="900">
              <a:solidFill>
                <a:srgbClr val="188038"/>
              </a:solidFill>
              <a:latin typeface="Roboto Mono"/>
              <a:ea typeface="Roboto Mono"/>
              <a:cs typeface="Roboto Mono"/>
              <a:sym typeface="Roboto Mono"/>
            </a:endParaRPr>
          </a:p>
          <a:p>
            <a:pPr marL="0" lvl="0" indent="0" algn="l" rtl="0">
              <a:spcBef>
                <a:spcPts val="1200"/>
              </a:spcBef>
              <a:spcAft>
                <a:spcPts val="0"/>
              </a:spcAft>
              <a:buNone/>
            </a:pPr>
            <a:r>
              <a:rPr lang="en" sz="1100">
                <a:latin typeface="Arial"/>
                <a:ea typeface="Arial"/>
                <a:cs typeface="Arial"/>
                <a:sym typeface="Arial"/>
              </a:rPr>
              <a:t>To Skip the particular tasks</a:t>
            </a:r>
            <a:endParaRPr sz="90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ansible-playbook playbook.yml --skip-tags "apache"</a:t>
            </a: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Looping</a:t>
            </a:r>
            <a:endParaRPr/>
          </a:p>
        </p:txBody>
      </p:sp>
      <p:sp>
        <p:nvSpPr>
          <p:cNvPr id="158" name="Google Shape;158;p29"/>
          <p:cNvSpPr txBox="1">
            <a:spLocks noGrp="1"/>
          </p:cNvSpPr>
          <p:nvPr>
            <p:ph type="body" idx="1"/>
          </p:nvPr>
        </p:nvSpPr>
        <p:spPr>
          <a:xfrm>
            <a:off x="311700" y="1058225"/>
            <a:ext cx="4824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latin typeface="Arial"/>
                <a:ea typeface="Arial"/>
                <a:cs typeface="Arial"/>
                <a:sym typeface="Arial"/>
              </a:rPr>
              <a:t>Install Multiple Packages using loop</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multiple packages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item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loop:</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unzip</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telnet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wget</a:t>
            </a:r>
            <a:endParaRPr sz="1100">
              <a:solidFill>
                <a:srgbClr val="188038"/>
              </a:solidFill>
              <a:latin typeface="Roboto Mono"/>
              <a:ea typeface="Roboto Mono"/>
              <a:cs typeface="Roboto Mono"/>
              <a:sym typeface="Roboto Mono"/>
            </a:endParaRPr>
          </a:p>
          <a:p>
            <a:pPr marL="0" lvl="0" indent="0" algn="l" rtl="0">
              <a:spcBef>
                <a:spcPts val="1400"/>
              </a:spcBef>
              <a:spcAft>
                <a:spcPts val="0"/>
              </a:spcAft>
              <a:buNone/>
            </a:pPr>
            <a:r>
              <a:rPr lang="en" sz="1300" b="1">
                <a:latin typeface="Arial"/>
                <a:ea typeface="Arial"/>
                <a:cs typeface="Arial"/>
                <a:sym typeface="Arial"/>
              </a:rPr>
              <a:t> Copying Files</a:t>
            </a:r>
            <a:endParaRPr sz="1100">
              <a:latin typeface="Arial"/>
              <a:ea typeface="Arial"/>
              <a:cs typeface="Arial"/>
              <a:sym typeface="Arial"/>
            </a:endParaRPr>
          </a:p>
          <a:p>
            <a:pPr marL="0" marR="0" lvl="0" indent="0" algn="l" rtl="0">
              <a:lnSpc>
                <a:spcPct val="115000"/>
              </a:lnSpc>
              <a:spcBef>
                <a:spcPts val="400"/>
              </a:spcBef>
              <a:spcAft>
                <a:spcPts val="0"/>
              </a:spcAft>
              <a:buNone/>
            </a:pPr>
            <a:r>
              <a:rPr lang="en" sz="900">
                <a:solidFill>
                  <a:srgbClr val="188038"/>
                </a:solidFill>
                <a:latin typeface="Roboto Mono"/>
                <a:ea typeface="Roboto Mono"/>
                <a:cs typeface="Roboto Mono"/>
                <a:sym typeface="Roboto Mono"/>
              </a:rPr>
              <a:t>- name: Copy files to destination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copy: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src: "{{ item.src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dest: "{{ item.dest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loop:</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 src: /src/file1.txt, dest: /dest/file1.txt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 src: /src/file2.txt, dest: /dest/file2.txt }</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Looping</a:t>
            </a:r>
            <a:endParaRPr/>
          </a:p>
        </p:txBody>
      </p:sp>
      <p:sp>
        <p:nvSpPr>
          <p:cNvPr id="164" name="Google Shape;164;p30"/>
          <p:cNvSpPr txBox="1">
            <a:spLocks noGrp="1"/>
          </p:cNvSpPr>
          <p:nvPr>
            <p:ph type="body" idx="1"/>
          </p:nvPr>
        </p:nvSpPr>
        <p:spPr>
          <a:xfrm>
            <a:off x="311700" y="1058225"/>
            <a:ext cx="4824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latin typeface="Arial"/>
                <a:ea typeface="Arial"/>
                <a:cs typeface="Arial"/>
                <a:sym typeface="Arial"/>
              </a:rPr>
              <a:t>Iterating Over Registered Variables</a:t>
            </a:r>
            <a:endParaRPr sz="1100" b="1">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Use loops with data gathered dynamically.</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Fetch all files in a directory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ls /path/to/files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register: file_list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Print each file name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debug:</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msg: "File: {{ item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loop: "{{ file_list.stdout_lines }}</a:t>
            </a:r>
            <a:r>
              <a:rPr lang="en"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Agenda</a:t>
            </a:r>
            <a:endParaRPr/>
          </a:p>
        </p:txBody>
      </p:sp>
      <p:sp>
        <p:nvSpPr>
          <p:cNvPr id="66" name="Google Shape;66;p14"/>
          <p:cNvSpPr txBox="1">
            <a:spLocks noGrp="1"/>
          </p:cNvSpPr>
          <p:nvPr>
            <p:ph type="body" idx="2"/>
          </p:nvPr>
        </p:nvSpPr>
        <p:spPr>
          <a:xfrm>
            <a:off x="4926225" y="16500"/>
            <a:ext cx="3837000" cy="51105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sz="1000" dirty="0"/>
              <a:t>Introduction</a:t>
            </a:r>
            <a:endParaRPr sz="1000" dirty="0"/>
          </a:p>
          <a:p>
            <a:pPr marL="457200" lvl="0" indent="-292100" algn="l" rtl="0">
              <a:spcBef>
                <a:spcPts val="1600"/>
              </a:spcBef>
              <a:spcAft>
                <a:spcPts val="0"/>
              </a:spcAft>
              <a:buSzPts val="1000"/>
              <a:buChar char="●"/>
            </a:pPr>
            <a:r>
              <a:rPr lang="en" sz="1000" dirty="0"/>
              <a:t>Key features of Ansible</a:t>
            </a:r>
            <a:endParaRPr sz="1000" dirty="0"/>
          </a:p>
          <a:p>
            <a:pPr marL="457200" lvl="0" indent="-292100" algn="l" rtl="0">
              <a:spcBef>
                <a:spcPts val="1600"/>
              </a:spcBef>
              <a:spcAft>
                <a:spcPts val="0"/>
              </a:spcAft>
              <a:buSzPts val="1000"/>
              <a:buChar char="●"/>
            </a:pPr>
            <a:r>
              <a:rPr lang="en" sz="1000" dirty="0"/>
              <a:t>Main Components of Ansible</a:t>
            </a:r>
            <a:endParaRPr sz="1000" dirty="0"/>
          </a:p>
          <a:p>
            <a:pPr marL="457200" lvl="0" indent="-292100" algn="l" rtl="0">
              <a:spcBef>
                <a:spcPts val="1600"/>
              </a:spcBef>
              <a:spcAft>
                <a:spcPts val="0"/>
              </a:spcAft>
              <a:buSzPts val="1000"/>
              <a:buChar char="●"/>
            </a:pPr>
            <a:r>
              <a:rPr lang="en" sz="1000" dirty="0"/>
              <a:t>Ansible Playbook</a:t>
            </a:r>
            <a:endParaRPr sz="1000" dirty="0"/>
          </a:p>
          <a:p>
            <a:pPr marL="457200" lvl="0" indent="-292100" algn="l" rtl="0">
              <a:spcBef>
                <a:spcPts val="1600"/>
              </a:spcBef>
              <a:spcAft>
                <a:spcPts val="0"/>
              </a:spcAft>
              <a:buSzPts val="1000"/>
              <a:buChar char="●"/>
            </a:pPr>
            <a:r>
              <a:rPr lang="en" sz="1000" dirty="0"/>
              <a:t>Templates</a:t>
            </a:r>
            <a:endParaRPr sz="1000" dirty="0"/>
          </a:p>
          <a:p>
            <a:pPr marL="457200" lvl="0" indent="-292100" algn="l" rtl="0">
              <a:spcBef>
                <a:spcPts val="1600"/>
              </a:spcBef>
              <a:spcAft>
                <a:spcPts val="0"/>
              </a:spcAft>
              <a:buSzPts val="1000"/>
              <a:buChar char="●"/>
            </a:pPr>
            <a:r>
              <a:rPr lang="en" sz="1000" dirty="0"/>
              <a:t>Handlers</a:t>
            </a:r>
            <a:endParaRPr sz="1000" dirty="0"/>
          </a:p>
          <a:p>
            <a:pPr marL="457200" lvl="0" indent="-292100" algn="l" rtl="0">
              <a:spcBef>
                <a:spcPts val="1600"/>
              </a:spcBef>
              <a:spcAft>
                <a:spcPts val="0"/>
              </a:spcAft>
              <a:buSzPts val="1000"/>
              <a:buChar char="●"/>
            </a:pPr>
            <a:r>
              <a:rPr lang="en" sz="1000" dirty="0"/>
              <a:t>Tags</a:t>
            </a:r>
            <a:endParaRPr sz="1000" dirty="0"/>
          </a:p>
          <a:p>
            <a:pPr marL="457200" lvl="0" indent="-292100" algn="l" rtl="0">
              <a:spcBef>
                <a:spcPts val="1600"/>
              </a:spcBef>
              <a:spcAft>
                <a:spcPts val="0"/>
              </a:spcAft>
              <a:buSzPts val="1000"/>
              <a:buChar char="●"/>
            </a:pPr>
            <a:r>
              <a:rPr lang="en" sz="1000" dirty="0"/>
              <a:t>Ansible Looping and Conditionals</a:t>
            </a:r>
            <a:endParaRPr sz="1000" dirty="0"/>
          </a:p>
          <a:p>
            <a:pPr marL="457200" lvl="0" indent="-292100" algn="l" rtl="0">
              <a:spcBef>
                <a:spcPts val="1600"/>
              </a:spcBef>
              <a:spcAft>
                <a:spcPts val="0"/>
              </a:spcAft>
              <a:buSzPts val="1000"/>
              <a:buChar char="●"/>
            </a:pPr>
            <a:r>
              <a:rPr lang="en" sz="1000" dirty="0"/>
              <a:t>Ansible Vault</a:t>
            </a:r>
            <a:endParaRPr sz="1000" dirty="0"/>
          </a:p>
          <a:p>
            <a:pPr marL="457200" lvl="0" indent="-292100" algn="l" rtl="0">
              <a:spcBef>
                <a:spcPts val="1600"/>
              </a:spcBef>
              <a:spcAft>
                <a:spcPts val="0"/>
              </a:spcAft>
              <a:buSzPts val="1000"/>
              <a:buChar char="●"/>
            </a:pPr>
            <a:r>
              <a:rPr lang="en" sz="1000" dirty="0"/>
              <a:t>Ansible Roles</a:t>
            </a:r>
            <a:endParaRPr sz="1000" dirty="0"/>
          </a:p>
          <a:p>
            <a:pPr marL="457200" lvl="0" indent="-292100" algn="l" rtl="0">
              <a:spcBef>
                <a:spcPts val="1600"/>
              </a:spcBef>
              <a:spcAft>
                <a:spcPts val="0"/>
              </a:spcAft>
              <a:buSzPts val="1000"/>
              <a:buChar char="●"/>
            </a:pPr>
            <a:r>
              <a:rPr lang="en" sz="1000" dirty="0"/>
              <a:t>Ansible Variables</a:t>
            </a:r>
            <a:endParaRPr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a:t>
            </a:r>
            <a:endParaRPr/>
          </a:p>
        </p:txBody>
      </p:sp>
      <p:sp>
        <p:nvSpPr>
          <p:cNvPr id="170" name="Google Shape;170;p31"/>
          <p:cNvSpPr txBox="1">
            <a:spLocks noGrp="1"/>
          </p:cNvSpPr>
          <p:nvPr>
            <p:ph type="body" idx="1"/>
          </p:nvPr>
        </p:nvSpPr>
        <p:spPr>
          <a:xfrm>
            <a:off x="311700" y="1058225"/>
            <a:ext cx="4824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What are Conditionals?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Enable tasks to execute only when specific conditions are met.</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Help create dynamic, context-aware Playbooks.</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Why Use Conditionals?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Avoid unnecessary actions.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Ensure tasks adapt to varying environments.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Improve Playbook efficiency.</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Basic Syntax</a:t>
            </a:r>
            <a:br>
              <a:rPr lang="en" sz="1100" b="1">
                <a:latin typeface="Arial"/>
                <a:ea typeface="Arial"/>
                <a:cs typeface="Arial"/>
                <a:sym typeface="Arial"/>
              </a:rPr>
            </a:br>
            <a:br>
              <a:rPr lang="en" sz="1100">
                <a:latin typeface="Arial"/>
                <a:ea typeface="Arial"/>
                <a:cs typeface="Arial"/>
                <a:sym typeface="Arial"/>
              </a:rPr>
            </a:br>
            <a:r>
              <a:rPr lang="en" sz="900">
                <a:solidFill>
                  <a:srgbClr val="188038"/>
                </a:solidFill>
                <a:latin typeface="Roboto Mono"/>
                <a:ea typeface="Roboto Mono"/>
                <a:cs typeface="Roboto Mono"/>
                <a:sym typeface="Roboto Mono"/>
              </a:rPr>
              <a:t>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Task description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module_name: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parameter: value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condition</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a:t>
            </a:r>
            <a:endParaRPr/>
          </a:p>
        </p:txBody>
      </p:sp>
      <p:sp>
        <p:nvSpPr>
          <p:cNvPr id="176" name="Google Shape;176;p32"/>
          <p:cNvSpPr txBox="1">
            <a:spLocks noGrp="1"/>
          </p:cNvSpPr>
          <p:nvPr>
            <p:ph type="body" idx="1"/>
          </p:nvPr>
        </p:nvSpPr>
        <p:spPr>
          <a:xfrm>
            <a:off x="80400" y="1058225"/>
            <a:ext cx="3287400" cy="2085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Simple Boolean Conditional</a:t>
            </a:r>
            <a:endParaRPr sz="1100">
              <a:latin typeface="Arial"/>
              <a:ea typeface="Arial"/>
              <a:cs typeface="Arial"/>
              <a:sym typeface="Arial"/>
            </a:endParaRPr>
          </a:p>
          <a:p>
            <a:pPr marL="0" marR="0" lvl="0" indent="0" algn="l" rtl="0">
              <a:lnSpc>
                <a:spcPct val="115000"/>
              </a:lnSpc>
              <a:spcBef>
                <a:spcPts val="200"/>
              </a:spcBef>
              <a:spcAft>
                <a:spcPts val="0"/>
              </a:spcAft>
              <a:buNone/>
            </a:pPr>
            <a:r>
              <a:rPr lang="en" sz="900">
                <a:solidFill>
                  <a:srgbClr val="188038"/>
                </a:solidFill>
                <a:latin typeface="Roboto Mono"/>
                <a:ea typeface="Roboto Mono"/>
                <a:cs typeface="Roboto Mono"/>
                <a:sym typeface="Roboto Mono"/>
              </a:rPr>
              <a:t>- name: Restart a service if enabled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restarted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service_enabled</a:t>
            </a:r>
            <a:endParaRPr sz="110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Explanation:</a:t>
            </a:r>
            <a:br>
              <a:rPr lang="en" sz="1100" b="1">
                <a:latin typeface="Arial"/>
                <a:ea typeface="Arial"/>
                <a:cs typeface="Arial"/>
                <a:sym typeface="Arial"/>
              </a:rPr>
            </a:br>
            <a:r>
              <a:rPr lang="en" sz="1100">
                <a:latin typeface="Arial"/>
                <a:ea typeface="Arial"/>
                <a:cs typeface="Arial"/>
                <a:sym typeface="Arial"/>
              </a:rPr>
              <a:t>The task runs only if the variable </a:t>
            </a:r>
            <a:r>
              <a:rPr lang="en" sz="1100">
                <a:solidFill>
                  <a:srgbClr val="188038"/>
                </a:solidFill>
                <a:latin typeface="Roboto Mono"/>
                <a:ea typeface="Roboto Mono"/>
                <a:cs typeface="Roboto Mono"/>
                <a:sym typeface="Roboto Mono"/>
              </a:rPr>
              <a:t>service_enabled</a:t>
            </a:r>
            <a:r>
              <a:rPr lang="en" sz="1100">
                <a:latin typeface="Arial"/>
                <a:ea typeface="Arial"/>
                <a:cs typeface="Arial"/>
                <a:sym typeface="Arial"/>
              </a:rPr>
              <a:t> is </a:t>
            </a:r>
            <a:r>
              <a:rPr lang="en" sz="1100">
                <a:solidFill>
                  <a:srgbClr val="188038"/>
                </a:solidFill>
                <a:latin typeface="Roboto Mono"/>
                <a:ea typeface="Roboto Mono"/>
                <a:cs typeface="Roboto Mono"/>
                <a:sym typeface="Roboto Mono"/>
              </a:rPr>
              <a:t>true</a:t>
            </a:r>
            <a:r>
              <a:rPr lang="en" sz="1100">
                <a:latin typeface="Arial"/>
                <a:ea typeface="Arial"/>
                <a:cs typeface="Arial"/>
                <a:sym typeface="Arial"/>
              </a:rPr>
              <a:t>.</a:t>
            </a:r>
            <a:endParaRPr sz="1100">
              <a:latin typeface="Arial"/>
              <a:ea typeface="Arial"/>
              <a:cs typeface="Arial"/>
              <a:sym typeface="Arial"/>
            </a:endParaRPr>
          </a:p>
          <a:p>
            <a:pPr marL="0" marR="0" lvl="0" indent="0" algn="l" rtl="0">
              <a:lnSpc>
                <a:spcPct val="115000"/>
              </a:lnSpc>
              <a:spcBef>
                <a:spcPts val="120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
        <p:nvSpPr>
          <p:cNvPr id="177" name="Google Shape;177;p32"/>
          <p:cNvSpPr txBox="1"/>
          <p:nvPr/>
        </p:nvSpPr>
        <p:spPr>
          <a:xfrm>
            <a:off x="2864300" y="1194300"/>
            <a:ext cx="2905200" cy="226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dk1"/>
                </a:solidFill>
              </a:rPr>
              <a:t>String Comparison</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200"/>
              </a:spcBef>
              <a:spcAft>
                <a:spcPts val="0"/>
              </a:spcAft>
              <a:buNone/>
            </a:pPr>
            <a:r>
              <a:rPr lang="en" sz="900" dirty="0">
                <a:solidFill>
                  <a:srgbClr val="188038"/>
                </a:solidFill>
                <a:latin typeface="Roboto Mono"/>
                <a:ea typeface="Roboto Mono"/>
                <a:cs typeface="Roboto Mono"/>
                <a:sym typeface="Roboto Mono"/>
              </a:rPr>
              <a:t>- name: Install Apache on RedHat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yum:</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name: httpd</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state: present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when: ansible_os_family == "RedHat"</a:t>
            </a:r>
            <a:endParaRPr sz="1100" dirty="0">
              <a:solidFill>
                <a:srgbClr val="188038"/>
              </a:solidFill>
              <a:latin typeface="Roboto Mono"/>
              <a:ea typeface="Roboto Mono"/>
              <a:cs typeface="Roboto Mono"/>
              <a:sym typeface="Roboto Mono"/>
            </a:endParaRPr>
          </a:p>
          <a:p>
            <a:pPr marL="0" lvl="0" indent="0" algn="l" rtl="0">
              <a:lnSpc>
                <a:spcPct val="115000"/>
              </a:lnSpc>
              <a:spcBef>
                <a:spcPts val="1200"/>
              </a:spcBef>
              <a:spcAft>
                <a:spcPts val="0"/>
              </a:spcAft>
              <a:buNone/>
            </a:pPr>
            <a:r>
              <a:rPr lang="en" sz="1100" b="1" dirty="0">
                <a:solidFill>
                  <a:schemeClr val="dk1"/>
                </a:solidFill>
              </a:rPr>
              <a:t>Explanation:</a:t>
            </a:r>
            <a:br>
              <a:rPr lang="en" sz="1100" b="1" dirty="0">
                <a:solidFill>
                  <a:schemeClr val="dk1"/>
                </a:solidFill>
              </a:rPr>
            </a:br>
            <a:r>
              <a:rPr lang="en" sz="1100" dirty="0">
                <a:solidFill>
                  <a:schemeClr val="dk1"/>
                </a:solidFill>
              </a:rPr>
              <a:t>The task runs only on RedHat-based systems.</a:t>
            </a:r>
            <a:endParaRPr sz="1100" dirty="0">
              <a:solidFill>
                <a:schemeClr val="dk1"/>
              </a:solidFill>
            </a:endParaRPr>
          </a:p>
          <a:p>
            <a:pPr marL="0" lvl="0" indent="0" algn="l" rtl="0">
              <a:lnSpc>
                <a:spcPct val="115000"/>
              </a:lnSpc>
              <a:spcBef>
                <a:spcPts val="1200"/>
              </a:spcBef>
              <a:spcAft>
                <a:spcPts val="1200"/>
              </a:spcAft>
              <a:buNone/>
            </a:pPr>
            <a:endParaRPr sz="1100" b="1" dirty="0">
              <a:solidFill>
                <a:schemeClr val="dk1"/>
              </a:solidFill>
            </a:endParaRPr>
          </a:p>
        </p:txBody>
      </p:sp>
      <p:sp>
        <p:nvSpPr>
          <p:cNvPr id="178" name="Google Shape;178;p32"/>
          <p:cNvSpPr txBox="1"/>
          <p:nvPr/>
        </p:nvSpPr>
        <p:spPr>
          <a:xfrm>
            <a:off x="5565325" y="1176600"/>
            <a:ext cx="3000000" cy="229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dk1"/>
                </a:solidFill>
              </a:rPr>
              <a:t> Numeric Comparison</a:t>
            </a:r>
            <a:endParaRPr sz="1100" b="1" dirty="0">
              <a:solidFill>
                <a:schemeClr val="dk1"/>
              </a:solidFill>
            </a:endParaRPr>
          </a:p>
          <a:p>
            <a:pPr marL="0" lvl="0" indent="0" algn="l" rtl="0">
              <a:lnSpc>
                <a:spcPct val="115000"/>
              </a:lnSpc>
              <a:spcBef>
                <a:spcPts val="200"/>
              </a:spcBef>
              <a:spcAft>
                <a:spcPts val="0"/>
              </a:spcAft>
              <a:buNone/>
            </a:pPr>
            <a:r>
              <a:rPr lang="en" sz="900" dirty="0">
                <a:solidFill>
                  <a:srgbClr val="188038"/>
                </a:solidFill>
                <a:latin typeface="Roboto Mono"/>
                <a:ea typeface="Roboto Mono"/>
                <a:cs typeface="Roboto Mono"/>
                <a:sym typeface="Roboto Mono"/>
              </a:rPr>
              <a:t>- name: Run task if memory is sufficient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shell: echo "Sufficient memory available"</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when: ansible_memtotal_mb &gt; 1024</a:t>
            </a:r>
            <a:endParaRPr sz="1100" dirty="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100" dirty="0">
              <a:solidFill>
                <a:schemeClr val="dk1"/>
              </a:solidFill>
            </a:endParaRPr>
          </a:p>
          <a:p>
            <a:pPr marL="0" lvl="0" indent="0" algn="l" rtl="0">
              <a:lnSpc>
                <a:spcPct val="115000"/>
              </a:lnSpc>
              <a:spcBef>
                <a:spcPts val="1200"/>
              </a:spcBef>
              <a:spcAft>
                <a:spcPts val="0"/>
              </a:spcAft>
              <a:buNone/>
            </a:pPr>
            <a:r>
              <a:rPr lang="en" sz="1100" b="1" dirty="0">
                <a:solidFill>
                  <a:schemeClr val="dk1"/>
                </a:solidFill>
              </a:rPr>
              <a:t>Explanation:</a:t>
            </a:r>
            <a:br>
              <a:rPr lang="en" sz="1100" b="1" dirty="0">
                <a:solidFill>
                  <a:schemeClr val="dk1"/>
                </a:solidFill>
              </a:rPr>
            </a:br>
            <a:r>
              <a:rPr lang="en" sz="1100" dirty="0">
                <a:solidFill>
                  <a:schemeClr val="dk1"/>
                </a:solidFill>
              </a:rPr>
              <a:t>The task runs only if the system memory is greater than 1 GB.</a:t>
            </a:r>
            <a:endParaRPr sz="1100" dirty="0">
              <a:solidFill>
                <a:schemeClr val="dk1"/>
              </a:solidFill>
            </a:endParaRPr>
          </a:p>
          <a:p>
            <a:pPr marL="0" lvl="0" indent="0" algn="l" rtl="0">
              <a:lnSpc>
                <a:spcPct val="115000"/>
              </a:lnSpc>
              <a:spcBef>
                <a:spcPts val="1200"/>
              </a:spcBef>
              <a:spcAft>
                <a:spcPts val="1200"/>
              </a:spcAft>
              <a:buNone/>
            </a:pPr>
            <a:endParaRPr sz="1100" b="1"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 (Logical AND)</a:t>
            </a:r>
            <a:endParaRPr/>
          </a:p>
        </p:txBody>
      </p:sp>
      <p:sp>
        <p:nvSpPr>
          <p:cNvPr id="184" name="Google Shape;184;p33"/>
          <p:cNvSpPr txBox="1">
            <a:spLocks noGrp="1"/>
          </p:cNvSpPr>
          <p:nvPr>
            <p:ph type="body" idx="1"/>
          </p:nvPr>
        </p:nvSpPr>
        <p:spPr>
          <a:xfrm>
            <a:off x="311700" y="1058225"/>
            <a:ext cx="4620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Logical AND:</a:t>
            </a:r>
            <a:endParaRPr sz="1100">
              <a:latin typeface="Arial"/>
              <a:ea typeface="Arial"/>
              <a:cs typeface="Arial"/>
              <a:sym typeface="Arial"/>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Task with AND condition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echo "All conditions met"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condition1</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condition2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1200"/>
              </a:spcBef>
              <a:spcAft>
                <a:spcPts val="0"/>
              </a:spcAft>
              <a:buNone/>
            </a:pPr>
            <a:r>
              <a:rPr lang="en" sz="1100" b="1">
                <a:latin typeface="Arial"/>
                <a:ea typeface="Arial"/>
                <a:cs typeface="Arial"/>
                <a:sym typeface="Arial"/>
              </a:rPr>
              <a:t>Example:</a:t>
            </a:r>
            <a:r>
              <a:rPr lang="en" sz="1100">
                <a:latin typeface="Arial"/>
                <a:ea typeface="Arial"/>
                <a:cs typeface="Arial"/>
                <a:sym typeface="Arial"/>
              </a:rPr>
              <a:t> Run a task only if </a:t>
            </a:r>
            <a:r>
              <a:rPr lang="en" sz="1100" b="1">
                <a:latin typeface="Arial"/>
                <a:ea typeface="Arial"/>
                <a:cs typeface="Arial"/>
                <a:sym typeface="Arial"/>
              </a:rPr>
              <a:t>all conditions</a:t>
            </a:r>
            <a:r>
              <a:rPr lang="en" sz="1100">
                <a:latin typeface="Arial"/>
                <a:ea typeface="Arial"/>
                <a:cs typeface="Arial"/>
                <a:sym typeface="Arial"/>
              </a:rPr>
              <a:t> are met.</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 package only if OS is RedHat and disk space is sufficient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httpd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ansible_os_family == "RedHat"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ansible_disk_free_gb &gt; 10</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 (Logical OR)</a:t>
            </a:r>
            <a:endParaRPr/>
          </a:p>
        </p:txBody>
      </p:sp>
      <p:sp>
        <p:nvSpPr>
          <p:cNvPr id="190" name="Google Shape;190;p34"/>
          <p:cNvSpPr txBox="1">
            <a:spLocks noGrp="1"/>
          </p:cNvSpPr>
          <p:nvPr>
            <p:ph type="body" idx="1"/>
          </p:nvPr>
        </p:nvSpPr>
        <p:spPr>
          <a:xfrm>
            <a:off x="311700" y="1058225"/>
            <a:ext cx="4620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Logical OR:</a:t>
            </a:r>
            <a:endParaRPr sz="1100">
              <a:latin typeface="Arial"/>
              <a:ea typeface="Arial"/>
              <a:cs typeface="Arial"/>
              <a:sym typeface="Arial"/>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Task with OR condition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echo "At least one condition met"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condition1 or condition2</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1200"/>
              </a:spcBef>
              <a:spcAft>
                <a:spcPts val="0"/>
              </a:spcAft>
              <a:buNone/>
            </a:pPr>
            <a:r>
              <a:rPr lang="en" sz="1100" b="1">
                <a:latin typeface="Arial"/>
                <a:ea typeface="Arial"/>
                <a:cs typeface="Arial"/>
                <a:sym typeface="Arial"/>
              </a:rPr>
              <a:t>Example:</a:t>
            </a:r>
            <a:r>
              <a:rPr lang="en" sz="1100">
                <a:latin typeface="Arial"/>
                <a:ea typeface="Arial"/>
                <a:cs typeface="Arial"/>
                <a:sym typeface="Arial"/>
              </a:rPr>
              <a:t> Run a task if </a:t>
            </a:r>
            <a:r>
              <a:rPr lang="en" sz="1100" b="1">
                <a:latin typeface="Arial"/>
                <a:ea typeface="Arial"/>
                <a:cs typeface="Arial"/>
                <a:sym typeface="Arial"/>
              </a:rPr>
              <a:t>at least one condition</a:t>
            </a:r>
            <a:r>
              <a:rPr lang="en" sz="1100">
                <a:latin typeface="Arial"/>
                <a:ea typeface="Arial"/>
                <a:cs typeface="Arial"/>
                <a:sym typeface="Arial"/>
              </a:rPr>
              <a:t> is met.</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Start a service if OS is RedHat or Debian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ansible_os_family == "RedHat" or ansible_os_family == "Debian"</a:t>
            </a:r>
            <a:endParaRPr sz="1100">
              <a:solidFill>
                <a:srgbClr val="188038"/>
              </a:solidFill>
              <a:latin typeface="Roboto Mono"/>
              <a:ea typeface="Roboto Mono"/>
              <a:cs typeface="Roboto Mono"/>
              <a:sym typeface="Roboto Mono"/>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Vault</a:t>
            </a:r>
            <a:endParaRPr/>
          </a:p>
        </p:txBody>
      </p:sp>
      <p:sp>
        <p:nvSpPr>
          <p:cNvPr id="209" name="Google Shape;209;p37"/>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Ansible Vault is a feature in Ansible that allows you to </a:t>
            </a:r>
            <a:r>
              <a:rPr lang="en" sz="1100" b="1">
                <a:latin typeface="Arial"/>
                <a:ea typeface="Arial"/>
                <a:cs typeface="Arial"/>
                <a:sym typeface="Arial"/>
              </a:rPr>
              <a:t>encrypt sensitive data</a:t>
            </a:r>
            <a:r>
              <a:rPr lang="en" sz="1100">
                <a:latin typeface="Arial"/>
                <a:ea typeface="Arial"/>
                <a:cs typeface="Arial"/>
                <a:sym typeface="Arial"/>
              </a:rPr>
              <a:t> like passwords, API keys, and configuration files.</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Ensures security when storing sensitive information in Playbooks or sharing them across teams.</a:t>
            </a:r>
            <a:endParaRPr sz="1100">
              <a:latin typeface="Arial"/>
              <a:ea typeface="Arial"/>
              <a:cs typeface="Arial"/>
              <a:sym typeface="Arial"/>
            </a:endParaRPr>
          </a:p>
          <a:p>
            <a:pPr marL="0" lvl="0" indent="0" algn="l" rtl="0">
              <a:spcBef>
                <a:spcPts val="1800"/>
              </a:spcBef>
              <a:spcAft>
                <a:spcPts val="0"/>
              </a:spcAft>
              <a:buClr>
                <a:schemeClr val="dk1"/>
              </a:buClr>
              <a:buSzPts val="1100"/>
              <a:buFont typeface="Arial"/>
              <a:buNone/>
            </a:pPr>
            <a:r>
              <a:rPr lang="en" sz="1700" b="1">
                <a:latin typeface="Arial"/>
                <a:ea typeface="Arial"/>
                <a:cs typeface="Arial"/>
                <a:sym typeface="Arial"/>
              </a:rPr>
              <a:t>Basic Commands</a:t>
            </a:r>
            <a:endParaRPr sz="1700" b="1">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1. Creating a Vault File</a:t>
            </a:r>
            <a:endParaRPr sz="1100">
              <a:latin typeface="Arial"/>
              <a:ea typeface="Arial"/>
              <a:cs typeface="Arial"/>
              <a:sym typeface="Arial"/>
            </a:endParaRPr>
          </a:p>
          <a:p>
            <a:pPr marL="0" lvl="0" indent="0" algn="l" rtl="0">
              <a:spcBef>
                <a:spcPts val="1200"/>
              </a:spcBef>
              <a:spcAft>
                <a:spcPts val="0"/>
              </a:spcAft>
              <a:buNone/>
            </a:pPr>
            <a:r>
              <a:rPr lang="en" sz="1100">
                <a:solidFill>
                  <a:srgbClr val="188038"/>
                </a:solidFill>
                <a:latin typeface="Roboto Mono"/>
                <a:ea typeface="Roboto Mono"/>
                <a:cs typeface="Roboto Mono"/>
                <a:sym typeface="Roboto Mono"/>
              </a:rPr>
              <a:t>ansible-vault create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2. Editing an Encrypted File</a:t>
            </a:r>
            <a:endParaRPr sz="1100">
              <a:latin typeface="Arial"/>
              <a:ea typeface="Arial"/>
              <a:cs typeface="Arial"/>
              <a:sym typeface="Arial"/>
            </a:endParaRPr>
          </a:p>
          <a:p>
            <a:pPr marL="0" lvl="0" indent="0" algn="l" rtl="0">
              <a:spcBef>
                <a:spcPts val="1200"/>
              </a:spcBef>
              <a:spcAft>
                <a:spcPts val="1200"/>
              </a:spcAft>
              <a:buNone/>
            </a:pPr>
            <a:r>
              <a:rPr lang="en" sz="1100">
                <a:solidFill>
                  <a:srgbClr val="188038"/>
                </a:solidFill>
                <a:latin typeface="Roboto Mono"/>
                <a:ea typeface="Roboto Mono"/>
                <a:cs typeface="Roboto Mono"/>
                <a:sym typeface="Roboto Mono"/>
              </a:rPr>
              <a:t>ansible-vault edit &lt;filename&gt;</a:t>
            </a:r>
            <a:endParaRPr sz="900">
              <a:solidFill>
                <a:srgbClr val="188038"/>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Vault</a:t>
            </a:r>
            <a:endParaRPr/>
          </a:p>
        </p:txBody>
      </p:sp>
      <p:sp>
        <p:nvSpPr>
          <p:cNvPr id="215" name="Google Shape;215;p38"/>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3. Encrypting an Existing File</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encrypt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4. Decrypting a File</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decrypt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5. Viewing an Encrypted File</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view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6. Changing the Vault Password</a:t>
            </a:r>
            <a:endParaRPr sz="1100">
              <a:latin typeface="Arial"/>
              <a:ea typeface="Arial"/>
              <a:cs typeface="Arial"/>
              <a:sym typeface="Arial"/>
            </a:endParaRPr>
          </a:p>
          <a:p>
            <a:pPr marL="0" lvl="0" indent="0" algn="l" rtl="0">
              <a:spcBef>
                <a:spcPts val="4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rekey &lt;filename&gt;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Vault Usage</a:t>
            </a:r>
            <a:endParaRPr/>
          </a:p>
        </p:txBody>
      </p:sp>
      <p:sp>
        <p:nvSpPr>
          <p:cNvPr id="221" name="Google Shape;221;p39"/>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sz="1300" b="1">
                <a:latin typeface="Arial"/>
                <a:ea typeface="Arial"/>
                <a:cs typeface="Arial"/>
                <a:sym typeface="Arial"/>
              </a:rPr>
              <a:t>Encrypting Variables</a:t>
            </a:r>
            <a:endParaRPr sz="1300" b="1">
              <a:latin typeface="Arial"/>
              <a:ea typeface="Arial"/>
              <a:cs typeface="Arial"/>
              <a:sym typeface="Arial"/>
            </a:endParaRPr>
          </a:p>
          <a:p>
            <a:pPr marL="0" lvl="0" indent="0" algn="l" rtl="0">
              <a:spcBef>
                <a:spcPts val="400"/>
              </a:spcBef>
              <a:spcAft>
                <a:spcPts val="0"/>
              </a:spcAft>
              <a:buNone/>
            </a:pPr>
            <a:r>
              <a:rPr lang="en" sz="1100">
                <a:latin typeface="Arial"/>
                <a:ea typeface="Arial"/>
                <a:cs typeface="Arial"/>
                <a:sym typeface="Arial"/>
              </a:rPr>
              <a:t>Create a Vault-encrypted file for variables:</a:t>
            </a:r>
            <a:br>
              <a:rPr lang="en" sz="1100">
                <a:latin typeface="Arial"/>
                <a:ea typeface="Arial"/>
                <a:cs typeface="Arial"/>
                <a:sym typeface="Arial"/>
              </a:rPr>
            </a:br>
            <a:r>
              <a:rPr lang="en" sz="1100">
                <a:solidFill>
                  <a:srgbClr val="188038"/>
                </a:solidFill>
                <a:latin typeface="Roboto Mono"/>
                <a:ea typeface="Roboto Mono"/>
                <a:cs typeface="Roboto Mono"/>
                <a:sym typeface="Roboto Mono"/>
              </a:rPr>
              <a:t>ansible-vault create secrets.yml</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1100">
                <a:latin typeface="Arial"/>
                <a:ea typeface="Arial"/>
                <a:cs typeface="Arial"/>
                <a:sym typeface="Arial"/>
              </a:rPr>
              <a:t>Use the encrypted file in your Playbook:</a:t>
            </a:r>
            <a:br>
              <a:rPr lang="en" sz="1100">
                <a:latin typeface="Arial"/>
                <a:ea typeface="Arial"/>
                <a:cs typeface="Arial"/>
                <a:sym typeface="Arial"/>
              </a:rPr>
            </a:br>
            <a:br>
              <a:rPr lang="en" sz="1100">
                <a:latin typeface="Arial"/>
                <a:ea typeface="Arial"/>
                <a:cs typeface="Arial"/>
                <a:sym typeface="Arial"/>
              </a:rPr>
            </a:br>
            <a:r>
              <a:rPr lang="en" sz="900">
                <a:solidFill>
                  <a:srgbClr val="188038"/>
                </a:solidFill>
                <a:latin typeface="Roboto Mono"/>
                <a:ea typeface="Roboto Mono"/>
                <a:cs typeface="Roboto Mono"/>
                <a:sym typeface="Roboto Mono"/>
              </a:rPr>
              <a:t>- name: Deploy with secrets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vars_files: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secrets.yml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Use the secret key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debug:</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msg: "The secret key is {{ secret_key }}"</a:t>
            </a:r>
            <a:br>
              <a:rPr lang="en" sz="900">
                <a:solidFill>
                  <a:srgbClr val="188038"/>
                </a:solidFill>
                <a:latin typeface="Roboto Mono"/>
                <a:ea typeface="Roboto Mono"/>
                <a:cs typeface="Roboto Mono"/>
                <a:sym typeface="Roboto Mono"/>
              </a:rPr>
            </a:br>
            <a:br>
              <a:rPr lang="en" sz="900">
                <a:solidFill>
                  <a:srgbClr val="188038"/>
                </a:solidFill>
                <a:latin typeface="Roboto Mono"/>
                <a:ea typeface="Roboto Mono"/>
                <a:cs typeface="Roboto Mono"/>
                <a:sym typeface="Roboto Mono"/>
              </a:rPr>
            </a:br>
            <a:r>
              <a:rPr lang="en" sz="1300" b="1">
                <a:latin typeface="Arial"/>
                <a:ea typeface="Arial"/>
                <a:cs typeface="Arial"/>
                <a:sym typeface="Arial"/>
              </a:rPr>
              <a:t>Decrypting During Execution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ansible-playbook playbook.yml --ask-vault-pass</a:t>
            </a:r>
            <a:br>
              <a:rPr lang="en" sz="1100">
                <a:solidFill>
                  <a:srgbClr val="188038"/>
                </a:solidFill>
                <a:latin typeface="Roboto Mono"/>
                <a:ea typeface="Roboto Mono"/>
                <a:cs typeface="Roboto Mono"/>
                <a:sym typeface="Roboto Mono"/>
              </a:rPr>
            </a:br>
            <a:r>
              <a:rPr lang="en" sz="1100">
                <a:solidFill>
                  <a:srgbClr val="188038"/>
                </a:solidFill>
                <a:latin typeface="Roboto Mono"/>
                <a:ea typeface="Roboto Mono"/>
                <a:cs typeface="Roboto Mono"/>
                <a:sym typeface="Roboto Mono"/>
              </a:rPr>
              <a:t>ansible-playbook playbook.yml --vault-password-file &lt;password_file&gt;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Roles</a:t>
            </a:r>
            <a:endParaRPr/>
          </a:p>
        </p:txBody>
      </p:sp>
      <p:sp>
        <p:nvSpPr>
          <p:cNvPr id="227" name="Google Shape;227;p40"/>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Roles</a:t>
            </a:r>
            <a:r>
              <a:rPr lang="en" sz="1100">
                <a:latin typeface="Arial"/>
                <a:ea typeface="Arial"/>
                <a:cs typeface="Arial"/>
                <a:sym typeface="Arial"/>
              </a:rPr>
              <a:t> in Ansible are a way of organizing playbooks into reusable components. They allow you to organize your tasks, variables, templates, files, handlers, and other components in a structured way, making your playbooks more modular, maintainable, and scalable.</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1100">
                <a:latin typeface="Arial"/>
                <a:ea typeface="Arial"/>
                <a:cs typeface="Arial"/>
                <a:sym typeface="Arial"/>
              </a:rPr>
              <a:t>A role is essentially a directory with a specific structure that Ansible understands, and it can contain tasks, variables, files, templates, and other related elements</a:t>
            </a:r>
            <a:r>
              <a:rPr lang="en" sz="1300" b="1">
                <a:latin typeface="Arial"/>
                <a:ea typeface="Arial"/>
                <a:cs typeface="Arial"/>
                <a:sym typeface="Arial"/>
              </a:rPr>
              <a:t>.</a:t>
            </a:r>
            <a:br>
              <a:rPr lang="en" sz="1300" b="1">
                <a:latin typeface="Arial"/>
                <a:ea typeface="Arial"/>
                <a:cs typeface="Arial"/>
                <a:sym typeface="Arial"/>
              </a:rPr>
            </a:br>
            <a:br>
              <a:rPr lang="en" sz="1300" b="1">
                <a:latin typeface="Arial"/>
                <a:ea typeface="Arial"/>
                <a:cs typeface="Arial"/>
                <a:sym typeface="Arial"/>
              </a:rPr>
            </a:br>
            <a:r>
              <a:rPr lang="en" sz="1300" b="1">
                <a:latin typeface="Arial"/>
                <a:ea typeface="Arial"/>
                <a:cs typeface="Arial"/>
                <a:sym typeface="Arial"/>
              </a:rPr>
              <a:t>How to Use a Role in a Playbook</a:t>
            </a:r>
            <a:endParaRPr sz="1100">
              <a:latin typeface="Arial"/>
              <a:ea typeface="Arial"/>
              <a:cs typeface="Arial"/>
              <a:sym typeface="Arial"/>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Configure web 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roles: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webserver</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Clr>
                <a:schemeClr val="dk1"/>
              </a:buClr>
              <a:buSzPts val="1100"/>
              <a:buFont typeface="Arial"/>
              <a:buNone/>
            </a:pPr>
            <a:endParaRPr sz="1300" b="1">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xfrm>
            <a:off x="263400" y="2193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Roles</a:t>
            </a:r>
            <a:endParaRPr/>
          </a:p>
        </p:txBody>
      </p:sp>
      <p:sp>
        <p:nvSpPr>
          <p:cNvPr id="233" name="Google Shape;233;p41"/>
          <p:cNvSpPr txBox="1">
            <a:spLocks noGrp="1"/>
          </p:cNvSpPr>
          <p:nvPr>
            <p:ph type="body" idx="1"/>
          </p:nvPr>
        </p:nvSpPr>
        <p:spPr>
          <a:xfrm>
            <a:off x="263400" y="752125"/>
            <a:ext cx="84240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sz="1300" b="1">
                <a:latin typeface="Arial"/>
                <a:ea typeface="Arial"/>
                <a:cs typeface="Arial"/>
                <a:sym typeface="Arial"/>
              </a:rPr>
              <a:t>Structure of an Ansible Role</a:t>
            </a:r>
            <a:endParaRPr sz="1300" b="1">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Roles have a specific directory structure that allows Ansible to automatically discover the necessary files. Here’s a basic role structure:</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my_role/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defaults/           # Default variables for the 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files/              # Files to be copied to remote hosts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example.conf</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handlers/           # Handlers to be triggered (e.g., to restart a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meta/               # Metadata about the 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              # Tasks to be executed by the 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templates/          # Templates (e.g., Jinja2 templates) to be rendered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example.j2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tests/              # example playbook for role usage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vars/               # Variables for the role (overridable)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Variables</a:t>
            </a:r>
            <a:endParaRPr/>
          </a:p>
        </p:txBody>
      </p:sp>
      <p:sp>
        <p:nvSpPr>
          <p:cNvPr id="239" name="Google Shape;239;p42"/>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dirty="0">
                <a:latin typeface="Arial"/>
                <a:ea typeface="Arial"/>
                <a:cs typeface="Arial"/>
                <a:sym typeface="Arial"/>
              </a:rPr>
              <a:t>Variables in Ansible allow you to make your playbooks dynamic and reusable by defining values that can be referenced throughout your tasks and roles. They can be used to configure environments, manage credentials, and control task behavior.</a:t>
            </a:r>
            <a:br>
              <a:rPr lang="en" sz="1100" dirty="0">
                <a:latin typeface="Arial"/>
                <a:ea typeface="Arial"/>
                <a:cs typeface="Arial"/>
                <a:sym typeface="Arial"/>
              </a:rPr>
            </a:br>
            <a:br>
              <a:rPr lang="en" sz="1100" b="1" dirty="0">
                <a:latin typeface="Arial"/>
                <a:ea typeface="Arial"/>
                <a:cs typeface="Arial"/>
                <a:sym typeface="Arial"/>
              </a:rPr>
            </a:br>
            <a:r>
              <a:rPr lang="en" sz="1100" b="1" dirty="0">
                <a:latin typeface="Arial"/>
                <a:ea typeface="Arial"/>
                <a:cs typeface="Arial"/>
                <a:sym typeface="Arial"/>
              </a:rPr>
              <a:t>Types of Variables in Ansible</a:t>
            </a:r>
            <a:endParaRPr sz="1100" b="1" dirty="0">
              <a:latin typeface="Arial"/>
              <a:ea typeface="Arial"/>
              <a:cs typeface="Arial"/>
              <a:sym typeface="Arial"/>
            </a:endParaRPr>
          </a:p>
          <a:p>
            <a:pPr marL="457200" lvl="0" indent="-298450" algn="l" rtl="0">
              <a:spcBef>
                <a:spcPts val="1200"/>
              </a:spcBef>
              <a:spcAft>
                <a:spcPts val="0"/>
              </a:spcAft>
              <a:buSzPts val="1100"/>
              <a:buFont typeface="Arial"/>
              <a:buAutoNum type="alphaUcPeriod"/>
            </a:pPr>
            <a:r>
              <a:rPr lang="en" sz="1100" b="1" dirty="0">
                <a:latin typeface="Arial"/>
                <a:ea typeface="Arial"/>
                <a:cs typeface="Arial"/>
                <a:sym typeface="Arial"/>
              </a:rPr>
              <a:t> Playbook Variables: </a:t>
            </a:r>
            <a:r>
              <a:rPr lang="en" sz="1100" dirty="0">
                <a:latin typeface="Arial"/>
                <a:ea typeface="Arial"/>
                <a:cs typeface="Arial"/>
                <a:sym typeface="Arial"/>
              </a:rPr>
              <a:t>Defined directly in the playbook under the </a:t>
            </a:r>
            <a:r>
              <a:rPr lang="en" sz="1100" dirty="0">
                <a:solidFill>
                  <a:srgbClr val="188038"/>
                </a:solidFill>
                <a:latin typeface="Roboto Mono"/>
                <a:ea typeface="Roboto Mono"/>
                <a:cs typeface="Roboto Mono"/>
                <a:sym typeface="Roboto Mono"/>
              </a:rPr>
              <a:t>vars</a:t>
            </a:r>
            <a:r>
              <a:rPr lang="en" sz="1100" dirty="0">
                <a:latin typeface="Arial"/>
                <a:ea typeface="Arial"/>
                <a:cs typeface="Arial"/>
                <a:sym typeface="Arial"/>
              </a:rPr>
              <a:t> section.</a:t>
            </a:r>
          </a:p>
          <a:p>
            <a:pPr marL="457200" lvl="0" indent="-298450" algn="l" rtl="0">
              <a:spcBef>
                <a:spcPts val="1200"/>
              </a:spcBef>
              <a:spcAft>
                <a:spcPts val="0"/>
              </a:spcAft>
              <a:buSzPts val="1100"/>
              <a:buFont typeface="Arial"/>
              <a:buAutoNum type="alphaUcPeriod"/>
            </a:pPr>
            <a:r>
              <a:rPr lang="en" sz="1100" b="1" dirty="0">
                <a:latin typeface="Arial"/>
                <a:ea typeface="Arial"/>
                <a:cs typeface="Arial"/>
                <a:sym typeface="Arial"/>
              </a:rPr>
              <a:t>Inventory Variables: </a:t>
            </a:r>
            <a:r>
              <a:rPr lang="en" sz="1100" dirty="0">
                <a:latin typeface="Arial"/>
                <a:ea typeface="Arial"/>
                <a:cs typeface="Arial"/>
                <a:sym typeface="Arial"/>
              </a:rPr>
              <a:t>Defined in the inventory file (INI or YAML format).</a:t>
            </a:r>
            <a:endParaRPr sz="1100" dirty="0">
              <a:latin typeface="Arial"/>
              <a:ea typeface="Arial"/>
              <a:cs typeface="Arial"/>
              <a:sym typeface="Arial"/>
            </a:endParaRPr>
          </a:p>
          <a:p>
            <a:pPr marL="457200" lvl="0" indent="-298450" algn="l" rtl="0">
              <a:spcBef>
                <a:spcPts val="1200"/>
              </a:spcBef>
              <a:spcAft>
                <a:spcPts val="0"/>
              </a:spcAft>
              <a:buSzPts val="1100"/>
              <a:buFont typeface="Arial"/>
              <a:buAutoNum type="alphaUcPeriod"/>
            </a:pPr>
            <a:r>
              <a:rPr lang="en" sz="1100" b="1" dirty="0">
                <a:latin typeface="Arial"/>
                <a:ea typeface="Arial"/>
                <a:cs typeface="Arial"/>
                <a:sym typeface="Arial"/>
              </a:rPr>
              <a:t>Command Line Variables: </a:t>
            </a:r>
            <a:r>
              <a:rPr lang="en" sz="1100" dirty="0">
                <a:latin typeface="Arial"/>
                <a:ea typeface="Arial"/>
                <a:cs typeface="Arial"/>
                <a:sym typeface="Arial"/>
              </a:rPr>
              <a:t>Passed with flag --extra-vars with ansible-playbook command</a:t>
            </a:r>
            <a:endParaRPr sz="1100" b="1" dirty="0">
              <a:latin typeface="Arial"/>
              <a:ea typeface="Arial"/>
              <a:cs typeface="Arial"/>
              <a:sym typeface="Arial"/>
            </a:endParaRPr>
          </a:p>
          <a:p>
            <a:pPr marL="0" lvl="0" indent="0" algn="l" rtl="0">
              <a:spcBef>
                <a:spcPts val="1200"/>
              </a:spcBef>
              <a:spcAft>
                <a:spcPts val="0"/>
              </a:spcAft>
              <a:buNone/>
            </a:pPr>
            <a:endParaRPr sz="1100" b="1" dirty="0">
              <a:latin typeface="Arial"/>
              <a:ea typeface="Arial"/>
              <a:cs typeface="Arial"/>
              <a:sym typeface="Arial"/>
            </a:endParaRPr>
          </a:p>
          <a:p>
            <a:pPr marL="0" lvl="0" indent="0" algn="l" rtl="0">
              <a:spcBef>
                <a:spcPts val="1200"/>
              </a:spcBef>
              <a:spcAft>
                <a:spcPts val="0"/>
              </a:spcAft>
              <a:buNone/>
            </a:pPr>
            <a:endParaRPr sz="1100" dirty="0">
              <a:latin typeface="Arial"/>
              <a:ea typeface="Arial"/>
              <a:cs typeface="Arial"/>
              <a:sym typeface="Arial"/>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2" name="Google Shape;72;p1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latin typeface="Arial"/>
                <a:ea typeface="Arial"/>
                <a:cs typeface="Arial"/>
                <a:sym typeface="Arial"/>
              </a:rPr>
              <a:t>Ansible is an open-source IT automation tool that enables infrastructure management, configuration management, and application deployment.</a:t>
            </a:r>
            <a:endParaRPr sz="110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a:latin typeface="Arial"/>
                <a:ea typeface="Arial"/>
                <a:cs typeface="Arial"/>
                <a:sym typeface="Arial"/>
              </a:rPr>
              <a:t>Agentless:</a:t>
            </a:r>
            <a:r>
              <a:rPr lang="en" sz="1100">
                <a:latin typeface="Arial"/>
                <a:ea typeface="Arial"/>
                <a:cs typeface="Arial"/>
                <a:sym typeface="Arial"/>
              </a:rPr>
              <a:t> Unlike other tools, Ansible doesn't require agents on target systems.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Declarative:</a:t>
            </a:r>
            <a:r>
              <a:rPr lang="en" sz="1100">
                <a:latin typeface="Arial"/>
                <a:ea typeface="Arial"/>
                <a:cs typeface="Arial"/>
                <a:sym typeface="Arial"/>
              </a:rPr>
              <a:t> You define the desired state, and Ansible ensures it is achieved.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Human-Readable YAML:</a:t>
            </a:r>
            <a:r>
              <a:rPr lang="en" sz="1100">
                <a:latin typeface="Arial"/>
                <a:ea typeface="Arial"/>
                <a:cs typeface="Arial"/>
                <a:sym typeface="Arial"/>
              </a:rPr>
              <a:t> Configuration files (playbooks) use simple YAML syntax.</a:t>
            </a:r>
            <a:endParaRPr sz="1100" b="1">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Variables</a:t>
            </a:r>
            <a:endParaRPr/>
          </a:p>
        </p:txBody>
      </p:sp>
      <p:sp>
        <p:nvSpPr>
          <p:cNvPr id="245" name="Google Shape;245;p43"/>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dirty="0">
                <a:latin typeface="Arial"/>
                <a:ea typeface="Arial"/>
                <a:cs typeface="Arial"/>
                <a:sym typeface="Arial"/>
              </a:rPr>
              <a:t>D.</a:t>
            </a:r>
            <a:r>
              <a:rPr lang="en" sz="1100" dirty="0">
                <a:latin typeface="Arial"/>
                <a:ea typeface="Arial"/>
                <a:cs typeface="Arial"/>
                <a:sym typeface="Arial"/>
              </a:rPr>
              <a:t> </a:t>
            </a:r>
            <a:r>
              <a:rPr lang="en" sz="1100" b="1" dirty="0">
                <a:solidFill>
                  <a:srgbClr val="188038"/>
                </a:solidFill>
                <a:latin typeface="Roboto Mono"/>
                <a:ea typeface="Roboto Mono"/>
                <a:cs typeface="Roboto Mono"/>
                <a:sym typeface="Roboto Mono"/>
              </a:rPr>
              <a:t>group_vars</a:t>
            </a:r>
            <a:r>
              <a:rPr lang="en" sz="1100" b="1" dirty="0">
                <a:latin typeface="Arial"/>
                <a:ea typeface="Arial"/>
                <a:cs typeface="Arial"/>
                <a:sym typeface="Arial"/>
              </a:rPr>
              <a:t> and </a:t>
            </a:r>
            <a:r>
              <a:rPr lang="en" sz="1100" b="1" dirty="0">
                <a:solidFill>
                  <a:srgbClr val="188038"/>
                </a:solidFill>
                <a:latin typeface="Roboto Mono"/>
                <a:ea typeface="Roboto Mono"/>
                <a:cs typeface="Roboto Mono"/>
                <a:sym typeface="Roboto Mono"/>
              </a:rPr>
              <a:t>host_vars</a:t>
            </a:r>
            <a:endParaRPr sz="1100" b="1" dirty="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1000" b="1" dirty="0">
                <a:latin typeface="Arial"/>
                <a:ea typeface="Arial"/>
                <a:cs typeface="Arial"/>
                <a:sym typeface="Arial"/>
              </a:rPr>
              <a:t>What Are </a:t>
            </a:r>
            <a:r>
              <a:rPr lang="en" sz="1000" b="1" dirty="0">
                <a:solidFill>
                  <a:srgbClr val="188038"/>
                </a:solidFill>
                <a:latin typeface="Roboto Mono"/>
                <a:ea typeface="Roboto Mono"/>
                <a:cs typeface="Roboto Mono"/>
                <a:sym typeface="Roboto Mono"/>
              </a:rPr>
              <a:t>group_vars</a:t>
            </a:r>
            <a:r>
              <a:rPr lang="en" sz="1000" b="1" dirty="0">
                <a:latin typeface="Arial"/>
                <a:ea typeface="Arial"/>
                <a:cs typeface="Arial"/>
                <a:sym typeface="Arial"/>
              </a:rPr>
              <a:t> and </a:t>
            </a:r>
            <a:r>
              <a:rPr lang="en" sz="1000" b="1" dirty="0">
                <a:solidFill>
                  <a:srgbClr val="188038"/>
                </a:solidFill>
                <a:latin typeface="Roboto Mono"/>
                <a:ea typeface="Roboto Mono"/>
                <a:cs typeface="Roboto Mono"/>
                <a:sym typeface="Roboto Mono"/>
              </a:rPr>
              <a:t>host_vars</a:t>
            </a:r>
            <a:r>
              <a:rPr lang="en" sz="1000" b="1" dirty="0">
                <a:latin typeface="Arial"/>
                <a:ea typeface="Arial"/>
                <a:cs typeface="Arial"/>
                <a:sym typeface="Arial"/>
              </a:rPr>
              <a:t>?</a:t>
            </a:r>
            <a:endParaRPr sz="1000" b="1" dirty="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dirty="0">
                <a:solidFill>
                  <a:srgbClr val="188038"/>
                </a:solidFill>
                <a:latin typeface="Roboto Mono"/>
                <a:ea typeface="Roboto Mono"/>
                <a:cs typeface="Roboto Mono"/>
                <a:sym typeface="Roboto Mono"/>
              </a:rPr>
              <a:t>group_vars</a:t>
            </a:r>
            <a:r>
              <a:rPr lang="en" sz="1100" b="1" dirty="0">
                <a:latin typeface="Arial"/>
                <a:ea typeface="Arial"/>
                <a:cs typeface="Arial"/>
                <a:sym typeface="Arial"/>
              </a:rPr>
              <a:t>:</a:t>
            </a:r>
            <a:r>
              <a:rPr lang="en" sz="1100" dirty="0">
                <a:latin typeface="Arial"/>
                <a:ea typeface="Arial"/>
                <a:cs typeface="Arial"/>
                <a:sym typeface="Arial"/>
              </a:rPr>
              <a:t> Variables applied to all hosts in a specific group.</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solidFill>
                  <a:srgbClr val="188038"/>
                </a:solidFill>
                <a:latin typeface="Roboto Mono"/>
                <a:ea typeface="Roboto Mono"/>
                <a:cs typeface="Roboto Mono"/>
                <a:sym typeface="Roboto Mono"/>
              </a:rPr>
              <a:t>host_vars</a:t>
            </a:r>
            <a:r>
              <a:rPr lang="en" sz="1100" b="1" dirty="0">
                <a:latin typeface="Arial"/>
                <a:ea typeface="Arial"/>
                <a:cs typeface="Arial"/>
                <a:sym typeface="Arial"/>
              </a:rPr>
              <a:t>:</a:t>
            </a:r>
            <a:r>
              <a:rPr lang="en" sz="1100" dirty="0">
                <a:latin typeface="Arial"/>
                <a:ea typeface="Arial"/>
                <a:cs typeface="Arial"/>
                <a:sym typeface="Arial"/>
              </a:rPr>
              <a:t> Variables applied to specific hosts.</a:t>
            </a:r>
            <a:endParaRPr sz="1100" dirty="0">
              <a:latin typeface="Arial"/>
              <a:ea typeface="Arial"/>
              <a:cs typeface="Arial"/>
              <a:sym typeface="Arial"/>
            </a:endParaRPr>
          </a:p>
          <a:p>
            <a:pPr marL="0" lvl="0" indent="0" algn="l" rtl="0">
              <a:spcBef>
                <a:spcPts val="1400"/>
              </a:spcBef>
              <a:spcAft>
                <a:spcPts val="0"/>
              </a:spcAft>
              <a:buNone/>
            </a:pPr>
            <a:r>
              <a:rPr lang="en" sz="1300" b="1" dirty="0">
                <a:latin typeface="Arial"/>
                <a:ea typeface="Arial"/>
                <a:cs typeface="Arial"/>
                <a:sym typeface="Arial"/>
              </a:rPr>
              <a:t> Directory Structure for </a:t>
            </a:r>
            <a:r>
              <a:rPr lang="en" sz="1300" b="1" dirty="0">
                <a:solidFill>
                  <a:srgbClr val="188038"/>
                </a:solidFill>
                <a:latin typeface="Roboto Mono"/>
                <a:ea typeface="Roboto Mono"/>
                <a:cs typeface="Roboto Mono"/>
                <a:sym typeface="Roboto Mono"/>
              </a:rPr>
              <a:t>group_vars</a:t>
            </a:r>
            <a:r>
              <a:rPr lang="en" sz="1300" b="1" dirty="0">
                <a:latin typeface="Arial"/>
                <a:ea typeface="Arial"/>
                <a:cs typeface="Arial"/>
                <a:sym typeface="Arial"/>
              </a:rPr>
              <a:t> and </a:t>
            </a:r>
            <a:r>
              <a:rPr lang="en" sz="1300" b="1" dirty="0">
                <a:solidFill>
                  <a:srgbClr val="188038"/>
                </a:solidFill>
                <a:latin typeface="Roboto Mono"/>
                <a:ea typeface="Roboto Mono"/>
                <a:cs typeface="Roboto Mono"/>
                <a:sym typeface="Roboto Mono"/>
              </a:rPr>
              <a:t>host_vars</a:t>
            </a:r>
            <a:endParaRPr sz="1300" b="1" dirty="0">
              <a:solidFill>
                <a:srgbClr val="188038"/>
              </a:solidFill>
              <a:latin typeface="Roboto Mono"/>
              <a:ea typeface="Roboto Mono"/>
              <a:cs typeface="Roboto Mono"/>
              <a:sym typeface="Roboto Mono"/>
            </a:endParaRPr>
          </a:p>
          <a:p>
            <a:pPr marL="0" lvl="0" indent="0" algn="l" rtl="0">
              <a:spcBef>
                <a:spcPts val="400"/>
              </a:spcBef>
              <a:spcAft>
                <a:spcPts val="0"/>
              </a:spcAft>
              <a:buNone/>
            </a:pPr>
            <a:r>
              <a:rPr lang="en" sz="900" dirty="0">
                <a:solidFill>
                  <a:srgbClr val="188038"/>
                </a:solidFill>
                <a:latin typeface="Roboto Mono"/>
                <a:ea typeface="Roboto Mono"/>
                <a:cs typeface="Roboto Mono"/>
                <a:sym typeface="Roboto Mono"/>
              </a:rPr>
              <a:t>inventory/</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hosts.yml</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group_vars/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all.yml           # Variables for all hosts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web.yml           # Variables for 'web' group</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db.yml            # Variables for 'db' group</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host_vars/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server1.yml       # Variables for 'server1'</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server2.yml       # Variables for 'server2'</a:t>
            </a:r>
            <a:endParaRPr sz="1100" dirty="0">
              <a:solidFill>
                <a:srgbClr val="188038"/>
              </a:solidFill>
              <a:latin typeface="Roboto Mono"/>
              <a:ea typeface="Roboto Mono"/>
              <a:cs typeface="Roboto Mono"/>
              <a:sym typeface="Roboto Mono"/>
            </a:endParaRPr>
          </a:p>
          <a:p>
            <a:pPr marL="0" lvl="0" indent="0" algn="l" rtl="0">
              <a:spcBef>
                <a:spcPts val="1200"/>
              </a:spcBef>
              <a:spcAft>
                <a:spcPts val="0"/>
              </a:spcAft>
              <a:buNone/>
            </a:pPr>
            <a:endParaRPr sz="1000" b="1" dirty="0">
              <a:latin typeface="Arial"/>
              <a:ea typeface="Arial"/>
              <a:cs typeface="Arial"/>
              <a:sym typeface="Arial"/>
            </a:endParaRPr>
          </a:p>
          <a:p>
            <a:pPr marL="0" lvl="0" indent="0" algn="l" rtl="0">
              <a:spcBef>
                <a:spcPts val="1200"/>
              </a:spcBef>
              <a:spcAft>
                <a:spcPts val="0"/>
              </a:spcAft>
              <a:buNone/>
            </a:pPr>
            <a:endParaRPr sz="1100" dirty="0">
              <a:latin typeface="Arial"/>
              <a:ea typeface="Arial"/>
              <a:cs typeface="Arial"/>
              <a:sym typeface="Arial"/>
            </a:endParaRPr>
          </a:p>
          <a:p>
            <a:pPr marL="0" lvl="0" indent="0" algn="l" rtl="0">
              <a:spcBef>
                <a:spcPts val="1200"/>
              </a:spcBef>
              <a:spcAft>
                <a:spcPts val="0"/>
              </a:spcAft>
              <a:buNone/>
            </a:pPr>
            <a:endParaRPr sz="1100" b="1" dirty="0">
              <a:latin typeface="Arial"/>
              <a:ea typeface="Arial"/>
              <a:cs typeface="Arial"/>
              <a:sym typeface="Arial"/>
            </a:endParaRPr>
          </a:p>
          <a:p>
            <a:pPr marL="0" lvl="0" indent="0" algn="l" rtl="0">
              <a:spcBef>
                <a:spcPts val="1200"/>
              </a:spcBef>
              <a:spcAft>
                <a:spcPts val="0"/>
              </a:spcAft>
              <a:buNone/>
            </a:pPr>
            <a:endParaRPr sz="1100" dirty="0">
              <a:latin typeface="Arial"/>
              <a:ea typeface="Arial"/>
              <a:cs typeface="Arial"/>
              <a:sym typeface="Arial"/>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Variables Precedence</a:t>
            </a:r>
            <a:endParaRPr/>
          </a:p>
        </p:txBody>
      </p:sp>
      <p:sp>
        <p:nvSpPr>
          <p:cNvPr id="251" name="Google Shape;251;p44"/>
          <p:cNvSpPr txBox="1">
            <a:spLocks noGrp="1"/>
          </p:cNvSpPr>
          <p:nvPr>
            <p:ph type="body" idx="1"/>
          </p:nvPr>
        </p:nvSpPr>
        <p:spPr>
          <a:xfrm>
            <a:off x="311700" y="1407000"/>
            <a:ext cx="8424000" cy="30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Command-line variables (</a:t>
            </a:r>
            <a:r>
              <a:rPr lang="en" sz="1100" b="1">
                <a:solidFill>
                  <a:srgbClr val="188038"/>
                </a:solidFill>
                <a:latin typeface="Roboto Mono"/>
                <a:ea typeface="Roboto Mono"/>
                <a:cs typeface="Roboto Mono"/>
                <a:sym typeface="Roboto Mono"/>
              </a:rPr>
              <a:t>--extra-vars</a:t>
            </a:r>
            <a:r>
              <a:rPr lang="en" sz="1100" b="1">
                <a:latin typeface="Arial"/>
                <a:ea typeface="Arial"/>
                <a:cs typeface="Arial"/>
                <a:sym typeface="Arial"/>
              </a:rPr>
              <a:t>)</a:t>
            </a:r>
            <a:r>
              <a:rPr lang="en" sz="1100">
                <a:latin typeface="Arial"/>
                <a:ea typeface="Arial"/>
                <a:cs typeface="Arial"/>
                <a:sym typeface="Arial"/>
              </a:rPr>
              <a:t> – Highest precedence</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r>
              <a:rPr lang="en" sz="1100" b="1">
                <a:latin typeface="Arial"/>
                <a:ea typeface="Arial"/>
                <a:cs typeface="Arial"/>
                <a:sym typeface="Arial"/>
              </a:rPr>
              <a:t>Playbook variables (</a:t>
            </a:r>
            <a:r>
              <a:rPr lang="en" sz="1100" b="1">
                <a:solidFill>
                  <a:srgbClr val="188038"/>
                </a:solidFill>
                <a:latin typeface="Roboto Mono"/>
                <a:ea typeface="Roboto Mono"/>
                <a:cs typeface="Roboto Mono"/>
                <a:sym typeface="Roboto Mono"/>
              </a:rPr>
              <a:t>vars</a:t>
            </a:r>
            <a:r>
              <a:rPr lang="en" sz="1100" b="1">
                <a:latin typeface="Arial"/>
                <a:ea typeface="Arial"/>
                <a:cs typeface="Arial"/>
                <a:sym typeface="Arial"/>
              </a:rPr>
              <a:t> section)</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a:latin typeface="Arial"/>
              <a:ea typeface="Arial"/>
              <a:cs typeface="Arial"/>
              <a:sym typeface="Arial"/>
            </a:endParaRPr>
          </a:p>
          <a:p>
            <a:pPr marL="0" lvl="0" indent="0" algn="l" rtl="0">
              <a:spcBef>
                <a:spcPts val="0"/>
              </a:spcBef>
              <a:spcAft>
                <a:spcPts val="0"/>
              </a:spcAft>
              <a:buNone/>
            </a:pPr>
            <a:r>
              <a:rPr lang="en" sz="1100" b="1">
                <a:latin typeface="Arial"/>
                <a:ea typeface="Arial"/>
                <a:cs typeface="Arial"/>
                <a:sym typeface="Arial"/>
              </a:rPr>
              <a:t>Host variables (</a:t>
            </a:r>
            <a:r>
              <a:rPr lang="en" sz="1100" b="1">
                <a:solidFill>
                  <a:srgbClr val="188038"/>
                </a:solidFill>
                <a:latin typeface="Roboto Mono"/>
                <a:ea typeface="Roboto Mono"/>
                <a:cs typeface="Roboto Mono"/>
                <a:sym typeface="Roboto Mono"/>
              </a:rPr>
              <a:t>host_vars</a:t>
            </a:r>
            <a:r>
              <a:rPr lang="en" sz="1100" b="1">
                <a:latin typeface="Arial"/>
                <a:ea typeface="Arial"/>
                <a:cs typeface="Arial"/>
                <a:sym typeface="Arial"/>
              </a:rPr>
              <a:t>)</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a:latin typeface="Arial"/>
              <a:ea typeface="Arial"/>
              <a:cs typeface="Arial"/>
              <a:sym typeface="Arial"/>
            </a:endParaRPr>
          </a:p>
          <a:p>
            <a:pPr marL="0" lvl="0" indent="0" algn="l" rtl="0">
              <a:spcBef>
                <a:spcPts val="0"/>
              </a:spcBef>
              <a:spcAft>
                <a:spcPts val="0"/>
              </a:spcAft>
              <a:buNone/>
            </a:pPr>
            <a:r>
              <a:rPr lang="en" sz="1100" b="1">
                <a:latin typeface="Arial"/>
                <a:ea typeface="Arial"/>
                <a:cs typeface="Arial"/>
                <a:sym typeface="Arial"/>
              </a:rPr>
              <a:t>Group variables (</a:t>
            </a:r>
            <a:r>
              <a:rPr lang="en" sz="1100" b="1">
                <a:solidFill>
                  <a:srgbClr val="188038"/>
                </a:solidFill>
                <a:latin typeface="Roboto Mono"/>
                <a:ea typeface="Roboto Mono"/>
                <a:cs typeface="Roboto Mono"/>
                <a:sym typeface="Roboto Mono"/>
              </a:rPr>
              <a:t>group_vars</a:t>
            </a:r>
            <a:r>
              <a:rPr lang="en" sz="1100" b="1">
                <a:latin typeface="Arial"/>
                <a:ea typeface="Arial"/>
                <a:cs typeface="Arial"/>
                <a:sym typeface="Arial"/>
              </a:rPr>
              <a:t>)</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a:latin typeface="Arial"/>
              <a:ea typeface="Arial"/>
              <a:cs typeface="Arial"/>
              <a:sym typeface="Arial"/>
            </a:endParaRPr>
          </a:p>
          <a:p>
            <a:pPr marL="0" lvl="0" indent="0" algn="l" rtl="0">
              <a:spcBef>
                <a:spcPts val="0"/>
              </a:spcBef>
              <a:spcAft>
                <a:spcPts val="0"/>
              </a:spcAft>
              <a:buNone/>
            </a:pPr>
            <a:r>
              <a:rPr lang="en" sz="1100" b="1">
                <a:latin typeface="Arial"/>
                <a:ea typeface="Arial"/>
                <a:cs typeface="Arial"/>
                <a:sym typeface="Arial"/>
              </a:rPr>
              <a:t>Role variables defined in </a:t>
            </a:r>
            <a:r>
              <a:rPr lang="en" sz="1100" b="1">
                <a:solidFill>
                  <a:srgbClr val="188038"/>
                </a:solidFill>
                <a:latin typeface="Roboto Mono"/>
                <a:ea typeface="Roboto Mono"/>
                <a:cs typeface="Roboto Mono"/>
                <a:sym typeface="Roboto Mono"/>
              </a:rPr>
              <a:t>vars/main.yml</a:t>
            </a:r>
            <a:r>
              <a:rPr lang="en" sz="1100">
                <a:latin typeface="Arial"/>
                <a:ea typeface="Arial"/>
                <a:cs typeface="Arial"/>
                <a:sym typeface="Arial"/>
              </a:rPr>
              <a:t> (if defined in the role)</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Role defaults (</a:t>
            </a:r>
            <a:r>
              <a:rPr lang="en" sz="1100" b="1">
                <a:solidFill>
                  <a:srgbClr val="188038"/>
                </a:solidFill>
                <a:latin typeface="Roboto Mono"/>
                <a:ea typeface="Roboto Mono"/>
                <a:cs typeface="Roboto Mono"/>
                <a:sym typeface="Roboto Mono"/>
              </a:rPr>
              <a:t>defaults/main.yml</a:t>
            </a:r>
            <a:r>
              <a:rPr lang="en" sz="1100" b="1">
                <a:latin typeface="Arial"/>
                <a:ea typeface="Arial"/>
                <a:cs typeface="Arial"/>
                <a:sym typeface="Arial"/>
              </a:rPr>
              <a:t>)</a:t>
            </a:r>
            <a:r>
              <a:rPr lang="en" sz="1100">
                <a:latin typeface="Arial"/>
                <a:ea typeface="Arial"/>
                <a:cs typeface="Arial"/>
                <a:sym typeface="Arial"/>
              </a:rPr>
              <a:t> – Lowest precedence</a:t>
            </a:r>
            <a:endParaRPr sz="1100">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 of Ansible</a:t>
            </a:r>
            <a:endParaRPr/>
          </a:p>
        </p:txBody>
      </p:sp>
      <p:sp>
        <p:nvSpPr>
          <p:cNvPr id="78" name="Google Shape;78;p1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Arial"/>
              <a:buChar char="●"/>
            </a:pPr>
            <a:r>
              <a:rPr lang="en" sz="1100" b="1" dirty="0">
                <a:latin typeface="Arial"/>
                <a:ea typeface="Arial"/>
                <a:cs typeface="Arial"/>
                <a:sym typeface="Arial"/>
              </a:rPr>
              <a:t>Agentless:</a:t>
            </a:r>
            <a:r>
              <a:rPr lang="en" sz="1100" dirty="0">
                <a:latin typeface="Arial"/>
                <a:ea typeface="Arial"/>
                <a:cs typeface="Arial"/>
                <a:sym typeface="Arial"/>
              </a:rPr>
              <a:t> Connects via SSH or WinRM—no additional software is required on managed nodes.</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Idempotent:</a:t>
            </a:r>
            <a:r>
              <a:rPr lang="en" sz="1100" dirty="0">
                <a:latin typeface="Arial"/>
                <a:ea typeface="Arial"/>
                <a:cs typeface="Arial"/>
                <a:sym typeface="Arial"/>
              </a:rPr>
              <a:t> Ensures tasks are applied only when needed, avoiding unnecessary changes.</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Extensible:</a:t>
            </a:r>
            <a:r>
              <a:rPr lang="en" sz="1100" dirty="0">
                <a:latin typeface="Arial"/>
                <a:ea typeface="Arial"/>
                <a:cs typeface="Arial"/>
                <a:sym typeface="Arial"/>
              </a:rPr>
              <a:t> Supports modules, plugins, and custom scripts for flexibility.</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Inventory:</a:t>
            </a:r>
            <a:r>
              <a:rPr lang="en" sz="1100" dirty="0">
                <a:latin typeface="Arial"/>
                <a:ea typeface="Arial"/>
                <a:cs typeface="Arial"/>
                <a:sym typeface="Arial"/>
              </a:rPr>
              <a:t> Easily manages groups of servers.</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Community-Driven:</a:t>
            </a:r>
            <a:r>
              <a:rPr lang="en" sz="1100" dirty="0">
                <a:latin typeface="Arial"/>
                <a:ea typeface="Arial"/>
                <a:cs typeface="Arial"/>
                <a:sym typeface="Arial"/>
              </a:rPr>
              <a:t> Offers thousands of pre-built roles on </a:t>
            </a:r>
            <a:r>
              <a:rPr lang="en" sz="1100" b="1" dirty="0">
                <a:latin typeface="Arial"/>
                <a:ea typeface="Arial"/>
                <a:cs typeface="Arial"/>
                <a:sym typeface="Arial"/>
              </a:rPr>
              <a:t>Ansible Galaxy</a:t>
            </a:r>
            <a:endParaRPr sz="1100" b="1" dirty="0">
              <a:latin typeface="Arial"/>
              <a:ea typeface="Arial"/>
              <a:cs typeface="Arial"/>
              <a:sym typeface="Arial"/>
            </a:endParaRPr>
          </a:p>
          <a:p>
            <a:pPr marL="0" lvl="0" indent="0" algn="l" rtl="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Components of Ansible</a:t>
            </a:r>
            <a:endParaRPr/>
          </a:p>
        </p:txBody>
      </p:sp>
      <p:sp>
        <p:nvSpPr>
          <p:cNvPr id="84" name="Google Shape;84;p17"/>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Control Node:</a:t>
            </a:r>
            <a:r>
              <a:rPr lang="en" sz="1100" dirty="0">
                <a:latin typeface="Arial"/>
                <a:ea typeface="Arial"/>
                <a:cs typeface="Arial"/>
                <a:sym typeface="Arial"/>
              </a:rPr>
              <a:t> The machine running Ansible.</a:t>
            </a:r>
            <a:endParaRPr sz="11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Managed Nodes:</a:t>
            </a:r>
            <a:r>
              <a:rPr lang="en" sz="1100" dirty="0">
                <a:latin typeface="Arial"/>
                <a:ea typeface="Arial"/>
                <a:cs typeface="Arial"/>
                <a:sym typeface="Arial"/>
              </a:rPr>
              <a:t> Target machines managed by Ansible via SSH/WinRM.</a:t>
            </a:r>
            <a:endParaRPr sz="11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Inventory:</a:t>
            </a:r>
            <a:r>
              <a:rPr lang="en" sz="1100" dirty="0">
                <a:latin typeface="Arial"/>
                <a:ea typeface="Arial"/>
                <a:cs typeface="Arial"/>
                <a:sym typeface="Arial"/>
              </a:rPr>
              <a:t> A list of managed nodes defined in a file.</a:t>
            </a:r>
            <a:endParaRPr sz="11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Playbooks:</a:t>
            </a:r>
            <a:r>
              <a:rPr lang="en" sz="1100" dirty="0">
                <a:latin typeface="Arial"/>
                <a:ea typeface="Arial"/>
                <a:cs typeface="Arial"/>
                <a:sym typeface="Arial"/>
              </a:rPr>
              <a:t> YAML files defining tasks to run on managed nodes.</a:t>
            </a:r>
            <a:endParaRPr sz="1100" dirty="0">
              <a:latin typeface="Arial"/>
              <a:ea typeface="Arial"/>
              <a:cs typeface="Arial"/>
              <a:sym typeface="Arial"/>
            </a:endParaRPr>
          </a:p>
          <a:p>
            <a:pPr marL="0" lvl="0" indent="0" algn="l" rtl="0">
              <a:spcBef>
                <a:spcPts val="1200"/>
              </a:spcBef>
              <a:spcAft>
                <a:spcPts val="1200"/>
              </a:spcAft>
              <a:buNone/>
            </a:pPr>
            <a:endParaRPr sz="11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E94D4305-4AC7-6BC0-4164-7E31DE0AC4FE}"/>
            </a:ext>
          </a:extLst>
        </p:cNvPr>
        <p:cNvGrpSpPr/>
        <p:nvPr/>
      </p:nvGrpSpPr>
      <p:grpSpPr>
        <a:xfrm>
          <a:off x="0" y="0"/>
          <a:ext cx="0" cy="0"/>
          <a:chOff x="0" y="0"/>
          <a:chExt cx="0" cy="0"/>
        </a:xfrm>
      </p:grpSpPr>
      <p:sp>
        <p:nvSpPr>
          <p:cNvPr id="83" name="Google Shape;83;p17">
            <a:extLst>
              <a:ext uri="{FF2B5EF4-FFF2-40B4-BE49-F238E27FC236}">
                <a16:creationId xmlns:a16="http://schemas.microsoft.com/office/drawing/2014/main" id="{8F83C27E-CBEC-F372-DC1B-1B939209F444}"/>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Install Ansible – Control Node</a:t>
            </a:r>
            <a:endParaRPr dirty="0"/>
          </a:p>
        </p:txBody>
      </p:sp>
      <p:sp>
        <p:nvSpPr>
          <p:cNvPr id="84" name="Google Shape;84;p17">
            <a:extLst>
              <a:ext uri="{FF2B5EF4-FFF2-40B4-BE49-F238E27FC236}">
                <a16:creationId xmlns:a16="http://schemas.microsoft.com/office/drawing/2014/main" id="{8FBB852F-DB03-E9F4-1AF0-E9DA0983F692}"/>
              </a:ext>
            </a:extLst>
          </p:cNvPr>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100" b="1" dirty="0">
                <a:latin typeface="Arial"/>
                <a:ea typeface="Arial"/>
                <a:cs typeface="Arial"/>
                <a:sym typeface="Arial"/>
              </a:rPr>
              <a:t>Ubuntu:</a:t>
            </a:r>
            <a:endParaRPr lang="en-US" sz="1100" dirty="0">
              <a:latin typeface="Arial"/>
              <a:cs typeface="Arial"/>
              <a:sym typeface="Arial"/>
            </a:endParaRP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apt update &amp;&amp; </a:t>
            </a:r>
            <a:r>
              <a:rPr lang="en-IN" sz="1100" dirty="0" err="1">
                <a:latin typeface="Arial"/>
                <a:cs typeface="Arial"/>
              </a:rPr>
              <a:t>sudo</a:t>
            </a:r>
            <a:r>
              <a:rPr lang="en-IN" sz="1100" dirty="0">
                <a:latin typeface="Arial"/>
                <a:cs typeface="Arial"/>
              </a:rPr>
              <a:t> apt upgrade -y</a:t>
            </a: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apt install software-properties-common</a:t>
            </a: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add-apt-repository --yes --update </a:t>
            </a:r>
            <a:r>
              <a:rPr lang="en-IN" sz="1100" dirty="0" err="1">
                <a:latin typeface="Arial"/>
                <a:cs typeface="Arial"/>
              </a:rPr>
              <a:t>ppa:ansible</a:t>
            </a:r>
            <a:r>
              <a:rPr lang="en-IN" sz="1100" dirty="0">
                <a:latin typeface="Arial"/>
                <a:cs typeface="Arial"/>
              </a:rPr>
              <a:t>/ansible</a:t>
            </a: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apt install ansible -y</a:t>
            </a:r>
          </a:p>
          <a:p>
            <a:pPr marL="0" lvl="0" indent="0" algn="l" rtl="0">
              <a:spcBef>
                <a:spcPts val="1200"/>
              </a:spcBef>
              <a:spcAft>
                <a:spcPts val="0"/>
              </a:spcAft>
              <a:buClr>
                <a:schemeClr val="dk1"/>
              </a:buClr>
              <a:buSzPts val="1100"/>
              <a:buFont typeface="Arial"/>
              <a:buNone/>
            </a:pPr>
            <a:r>
              <a:rPr lang="en-IN" sz="1100" dirty="0">
                <a:latin typeface="Arial"/>
                <a:cs typeface="Arial"/>
              </a:rPr>
              <a:t>ansible --version </a:t>
            </a:r>
          </a:p>
          <a:p>
            <a:pPr marL="0" lvl="0" indent="0" algn="l" rtl="0">
              <a:spcBef>
                <a:spcPts val="1200"/>
              </a:spcBef>
              <a:spcAft>
                <a:spcPts val="0"/>
              </a:spcAft>
              <a:buClr>
                <a:schemeClr val="dk1"/>
              </a:buClr>
              <a:buSzPts val="1100"/>
              <a:buFont typeface="Arial"/>
              <a:buNone/>
            </a:pPr>
            <a:r>
              <a:rPr lang="en-IN" sz="1100" dirty="0">
                <a:latin typeface="Arial"/>
                <a:cs typeface="Arial"/>
                <a:sym typeface="Arial"/>
              </a:rPr>
              <a:t>cd /etc/ansible</a:t>
            </a:r>
            <a:endParaRPr lang="en-US" sz="1100" dirty="0">
              <a:latin typeface="Arial"/>
              <a:cs typeface="Arial"/>
              <a:sym typeface="Arial"/>
            </a:endParaRPr>
          </a:p>
        </p:txBody>
      </p:sp>
    </p:spTree>
    <p:extLst>
      <p:ext uri="{BB962C8B-B14F-4D97-AF65-F5344CB8AC3E}">
        <p14:creationId xmlns:p14="http://schemas.microsoft.com/office/powerpoint/2010/main" val="207202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Playbook</a:t>
            </a:r>
            <a:endParaRPr/>
          </a:p>
        </p:txBody>
      </p:sp>
      <p:sp>
        <p:nvSpPr>
          <p:cNvPr id="90" name="Google Shape;90;p1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latin typeface="Arial"/>
                <a:ea typeface="Arial"/>
                <a:cs typeface="Arial"/>
                <a:sym typeface="Arial"/>
              </a:rPr>
              <a:t>Declarative YAML files that define tasks for automation.</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Example Playbook:</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playbook.yml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Configure web 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Install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latest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Start and enable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enabled: true</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Inventory</a:t>
            </a:r>
            <a:endParaRPr/>
          </a:p>
        </p:txBody>
      </p:sp>
      <p:sp>
        <p:nvSpPr>
          <p:cNvPr id="96" name="Google Shape;96;p1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latin typeface="Arial"/>
                <a:ea typeface="Arial"/>
                <a:cs typeface="Arial"/>
                <a:sym typeface="Arial"/>
              </a:rPr>
              <a:t>File containing information of group of servers.</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Example :</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inventory.ini</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[webservers]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10.0.0.1</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10.0.0.2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[dbservers]</a:t>
            </a:r>
            <a:endParaRPr sz="9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10.0.0.3</a:t>
            </a:r>
            <a:endParaRPr sz="9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10.0.0.4</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Sections of Ansible Playbook</a:t>
            </a:r>
            <a:endParaRPr/>
          </a:p>
        </p:txBody>
      </p:sp>
      <p:sp>
        <p:nvSpPr>
          <p:cNvPr id="102" name="Google Shape;102;p2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YAML Header</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Begin with </a:t>
            </a:r>
            <a:r>
              <a:rPr lang="en" sz="1100">
                <a:solidFill>
                  <a:srgbClr val="188038"/>
                </a:solidFill>
                <a:latin typeface="Roboto Mono"/>
                <a:ea typeface="Roboto Mono"/>
                <a:cs typeface="Roboto Mono"/>
                <a:sym typeface="Roboto Mono"/>
              </a:rPr>
              <a:t>---</a:t>
            </a:r>
            <a:r>
              <a:rPr lang="en" sz="1100">
                <a:latin typeface="Arial"/>
                <a:ea typeface="Arial"/>
                <a:cs typeface="Arial"/>
                <a:sym typeface="Arial"/>
              </a:rPr>
              <a:t> (optional but recommended).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Ensures it's a YAML file.</a:t>
            </a:r>
            <a:endParaRPr sz="1100">
              <a:latin typeface="Arial"/>
              <a:ea typeface="Arial"/>
              <a:cs typeface="Arial"/>
              <a:sym typeface="Arial"/>
            </a:endParaRPr>
          </a:p>
          <a:p>
            <a:pPr marL="45720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Play Level Keys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a:solidFill>
                  <a:srgbClr val="188038"/>
                </a:solidFill>
                <a:latin typeface="Roboto Mono"/>
                <a:ea typeface="Roboto Mono"/>
                <a:cs typeface="Roboto Mono"/>
                <a:sym typeface="Roboto Mono"/>
              </a:rPr>
              <a:t>name</a:t>
            </a:r>
            <a:r>
              <a:rPr lang="en" sz="1100">
                <a:latin typeface="Arial"/>
                <a:ea typeface="Arial"/>
                <a:cs typeface="Arial"/>
                <a:sym typeface="Arial"/>
              </a:rPr>
              <a:t>: A human-readable description of the play.</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hosts</a:t>
            </a:r>
            <a:r>
              <a:rPr lang="en" sz="1100">
                <a:latin typeface="Arial"/>
                <a:ea typeface="Arial"/>
                <a:cs typeface="Arial"/>
                <a:sym typeface="Arial"/>
              </a:rPr>
              <a:t>: The target group of hosts.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become</a:t>
            </a:r>
            <a:r>
              <a:rPr lang="en" sz="1100">
                <a:latin typeface="Arial"/>
                <a:ea typeface="Arial"/>
                <a:cs typeface="Arial"/>
                <a:sym typeface="Arial"/>
              </a:rPr>
              <a:t>: Privilege escalation for tasks requiring admin access.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vars</a:t>
            </a:r>
            <a:r>
              <a:rPr lang="en" sz="1100">
                <a:latin typeface="Arial"/>
                <a:ea typeface="Arial"/>
                <a:cs typeface="Arial"/>
                <a:sym typeface="Arial"/>
              </a:rPr>
              <a:t>: Define variables at the play level.</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Gather_facts:</a:t>
            </a:r>
            <a:r>
              <a:rPr lang="en" sz="1100">
                <a:latin typeface="Arial"/>
                <a:ea typeface="Arial"/>
                <a:cs typeface="Arial"/>
                <a:sym typeface="Arial"/>
              </a:rPr>
              <a:t> whether to fetch target server facts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tasks</a:t>
            </a:r>
            <a:r>
              <a:rPr lang="en" sz="1100">
                <a:latin typeface="Arial"/>
                <a:ea typeface="Arial"/>
                <a:cs typeface="Arial"/>
                <a:sym typeface="Arial"/>
              </a:rPr>
              <a:t>: Define steps to perform on target hosts.</a:t>
            </a: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2599</Words>
  <Application>Microsoft Office PowerPoint</Application>
  <PresentationFormat>On-screen Show (16:9)</PresentationFormat>
  <Paragraphs>502</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Old Standard TT</vt:lpstr>
      <vt:lpstr>Roboto Mono</vt:lpstr>
      <vt:lpstr>Paperback</vt:lpstr>
      <vt:lpstr>Configuration Management with Ansible</vt:lpstr>
      <vt:lpstr>Agenda</vt:lpstr>
      <vt:lpstr>Introduction</vt:lpstr>
      <vt:lpstr>Key Features of Ansible</vt:lpstr>
      <vt:lpstr>Main Components of Ansible</vt:lpstr>
      <vt:lpstr>Install Ansible – Control Node</vt:lpstr>
      <vt:lpstr>Ansible Playbook</vt:lpstr>
      <vt:lpstr>Ansible Inventory</vt:lpstr>
      <vt:lpstr>Key Sections of Ansible Playbook</vt:lpstr>
      <vt:lpstr>Key Sections of Ansible Playbook</vt:lpstr>
      <vt:lpstr>Different Modules of Ansible</vt:lpstr>
      <vt:lpstr>Different Modules of Ansible</vt:lpstr>
      <vt:lpstr>Templates in Ansible</vt:lpstr>
      <vt:lpstr>Handlers in Ansible</vt:lpstr>
      <vt:lpstr>Handlers in Ansible</vt:lpstr>
      <vt:lpstr>Tags in Ansible</vt:lpstr>
      <vt:lpstr>Tags in Ansible</vt:lpstr>
      <vt:lpstr>Ansible Looping</vt:lpstr>
      <vt:lpstr>Ansible Looping</vt:lpstr>
      <vt:lpstr>Ansible Conditionals</vt:lpstr>
      <vt:lpstr>Ansible Conditionals</vt:lpstr>
      <vt:lpstr>Ansible Conditionals (Logical AND)</vt:lpstr>
      <vt:lpstr>Ansible Conditionals (Logical OR)</vt:lpstr>
      <vt:lpstr>Ansible Vault</vt:lpstr>
      <vt:lpstr>Ansible Vault</vt:lpstr>
      <vt:lpstr>Ansible Vault Usage</vt:lpstr>
      <vt:lpstr>Ansible Roles</vt:lpstr>
      <vt:lpstr>Ansible Roles</vt:lpstr>
      <vt:lpstr>Ansible Variables</vt:lpstr>
      <vt:lpstr>Ansible Variables</vt:lpstr>
      <vt:lpstr>Ansible Variables Precedence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 Mohan</cp:lastModifiedBy>
  <cp:revision>7</cp:revision>
  <dcterms:modified xsi:type="dcterms:W3CDTF">2025-02-16T11:14:39Z</dcterms:modified>
</cp:coreProperties>
</file>