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308" r:id="rId4"/>
    <p:sldId id="347" r:id="rId5"/>
    <p:sldId id="355" r:id="rId6"/>
    <p:sldId id="309" r:id="rId7"/>
    <p:sldId id="310" r:id="rId8"/>
    <p:sldId id="343" r:id="rId9"/>
    <p:sldId id="311" r:id="rId10"/>
    <p:sldId id="312" r:id="rId11"/>
    <p:sldId id="354" r:id="rId12"/>
    <p:sldId id="314" r:id="rId13"/>
    <p:sldId id="316" r:id="rId14"/>
    <p:sldId id="318" r:id="rId15"/>
    <p:sldId id="345" r:id="rId16"/>
    <p:sldId id="348" r:id="rId17"/>
    <p:sldId id="353" r:id="rId18"/>
    <p:sldId id="349" r:id="rId19"/>
    <p:sldId id="351" r:id="rId20"/>
    <p:sldId id="350" r:id="rId21"/>
    <p:sldId id="352" r:id="rId22"/>
  </p:sldIdLst>
  <p:sldSz cx="9144000" cy="5143500" type="screen16x9"/>
  <p:notesSz cx="6858000" cy="9144000"/>
  <p:embeddedFontLst>
    <p:embeddedFont>
      <p:font typeface="Old Standard TT" panose="020B0604020202020204" charset="0"/>
      <p:regular r:id="rId24"/>
      <p:bold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3A66AFE1-B5DC-1278-C82E-23744B766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ad97d778f_0_162:notes">
            <a:extLst>
              <a:ext uri="{FF2B5EF4-FFF2-40B4-BE49-F238E27FC236}">
                <a16:creationId xmlns:a16="http://schemas.microsoft.com/office/drawing/2014/main" id="{F87971D0-BEBD-4E39-48F2-38D9F1DCAC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ad97d778f_0_162:notes">
            <a:extLst>
              <a:ext uri="{FF2B5EF4-FFF2-40B4-BE49-F238E27FC236}">
                <a16:creationId xmlns:a16="http://schemas.microsoft.com/office/drawing/2014/main" id="{44574E68-AD1B-6D90-0921-98DF65FCF3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531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23A70E5D-C26C-F770-3933-BA75AABD4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ad97d778f_0_162:notes">
            <a:extLst>
              <a:ext uri="{FF2B5EF4-FFF2-40B4-BE49-F238E27FC236}">
                <a16:creationId xmlns:a16="http://schemas.microsoft.com/office/drawing/2014/main" id="{61622929-E319-0E19-1F0F-60CBBBF3FB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ad97d778f_0_162:notes">
            <a:extLst>
              <a:ext uri="{FF2B5EF4-FFF2-40B4-BE49-F238E27FC236}">
                <a16:creationId xmlns:a16="http://schemas.microsoft.com/office/drawing/2014/main" id="{985A1730-BAC7-04F6-1385-274204A8F0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687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956A1CA6-41A8-0E14-9D27-7002042A8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ad97d778f_0_162:notes">
            <a:extLst>
              <a:ext uri="{FF2B5EF4-FFF2-40B4-BE49-F238E27FC236}">
                <a16:creationId xmlns:a16="http://schemas.microsoft.com/office/drawing/2014/main" id="{2F295F06-588C-404F-1886-EF6AE4B121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ad97d778f_0_162:notes">
            <a:extLst>
              <a:ext uri="{FF2B5EF4-FFF2-40B4-BE49-F238E27FC236}">
                <a16:creationId xmlns:a16="http://schemas.microsoft.com/office/drawing/2014/main" id="{738760A0-F11E-13A7-EF90-3E4DEE2A23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479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289B85F8-49D9-906F-87D6-2617E539B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ad97d778f_0_162:notes">
            <a:extLst>
              <a:ext uri="{FF2B5EF4-FFF2-40B4-BE49-F238E27FC236}">
                <a16:creationId xmlns:a16="http://schemas.microsoft.com/office/drawing/2014/main" id="{5BA1F0D9-0CF3-BC3F-1136-0C4CED374C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ad97d778f_0_162:notes">
            <a:extLst>
              <a:ext uri="{FF2B5EF4-FFF2-40B4-BE49-F238E27FC236}">
                <a16:creationId xmlns:a16="http://schemas.microsoft.com/office/drawing/2014/main" id="{573C5764-98FF-EAB7-E44E-E2C97A46AA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147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6FF111C4-3D2D-0A49-C53E-278B1D3E7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ad97d778f_0_162:notes">
            <a:extLst>
              <a:ext uri="{FF2B5EF4-FFF2-40B4-BE49-F238E27FC236}">
                <a16:creationId xmlns:a16="http://schemas.microsoft.com/office/drawing/2014/main" id="{864FDDCD-41D2-5439-8D75-688EDB1AE0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ad97d778f_0_162:notes">
            <a:extLst>
              <a:ext uri="{FF2B5EF4-FFF2-40B4-BE49-F238E27FC236}">
                <a16:creationId xmlns:a16="http://schemas.microsoft.com/office/drawing/2014/main" id="{9D6B2CE6-1523-7515-4D39-ACE6433952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445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EB7EED13-CA4F-CC0C-AF13-E882C41F0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ad97d778f_0_162:notes">
            <a:extLst>
              <a:ext uri="{FF2B5EF4-FFF2-40B4-BE49-F238E27FC236}">
                <a16:creationId xmlns:a16="http://schemas.microsoft.com/office/drawing/2014/main" id="{A2B437A1-5253-B219-309C-EB245C51CD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ad97d778f_0_162:notes">
            <a:extLst>
              <a:ext uri="{FF2B5EF4-FFF2-40B4-BE49-F238E27FC236}">
                <a16:creationId xmlns:a16="http://schemas.microsoft.com/office/drawing/2014/main" id="{9D18FAA5-29B2-6FF5-D001-EB62EA1079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925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C81F70BF-B044-7DFE-7FD9-A408B8E7F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ad97d778f_0_162:notes">
            <a:extLst>
              <a:ext uri="{FF2B5EF4-FFF2-40B4-BE49-F238E27FC236}">
                <a16:creationId xmlns:a16="http://schemas.microsoft.com/office/drawing/2014/main" id="{7D250F8B-EEE8-0C0F-1FFC-D30C02C888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ad97d778f_0_162:notes">
            <a:extLst>
              <a:ext uri="{FF2B5EF4-FFF2-40B4-BE49-F238E27FC236}">
                <a16:creationId xmlns:a16="http://schemas.microsoft.com/office/drawing/2014/main" id="{398E022C-84B9-306D-91D1-06248D4DE6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722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AEEFF798-67AD-B9D0-4940-91B7E2023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ad97d778f_0_162:notes">
            <a:extLst>
              <a:ext uri="{FF2B5EF4-FFF2-40B4-BE49-F238E27FC236}">
                <a16:creationId xmlns:a16="http://schemas.microsoft.com/office/drawing/2014/main" id="{060EF3C1-19EA-7F62-24BE-2CF56F97DC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ad97d778f_0_162:notes">
            <a:extLst>
              <a:ext uri="{FF2B5EF4-FFF2-40B4-BE49-F238E27FC236}">
                <a16:creationId xmlns:a16="http://schemas.microsoft.com/office/drawing/2014/main" id="{5F5E2357-36B2-9DBD-4BE9-D67F2D2CDC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815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C0DE5CF7-4AE6-DBC0-4A9E-5E2078807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ad97d778f_0_162:notes">
            <a:extLst>
              <a:ext uri="{FF2B5EF4-FFF2-40B4-BE49-F238E27FC236}">
                <a16:creationId xmlns:a16="http://schemas.microsoft.com/office/drawing/2014/main" id="{88F9A29B-F56C-3451-D6E4-59901F3F81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ad97d778f_0_162:notes">
            <a:extLst>
              <a:ext uri="{FF2B5EF4-FFF2-40B4-BE49-F238E27FC236}">
                <a16:creationId xmlns:a16="http://schemas.microsoft.com/office/drawing/2014/main" id="{22D42F81-9FCE-482D-FDCA-F42F06056A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527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A2582D10-5C02-41DD-793F-813D20248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ad97d778f_0_162:notes">
            <a:extLst>
              <a:ext uri="{FF2B5EF4-FFF2-40B4-BE49-F238E27FC236}">
                <a16:creationId xmlns:a16="http://schemas.microsoft.com/office/drawing/2014/main" id="{E89EB5F0-47B9-BE2C-4ADD-DCAE187477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ad97d778f_0_162:notes">
            <a:extLst>
              <a:ext uri="{FF2B5EF4-FFF2-40B4-BE49-F238E27FC236}">
                <a16:creationId xmlns:a16="http://schemas.microsoft.com/office/drawing/2014/main" id="{CE4FFE9D-1A21-FD51-774D-4848A980D7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257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6364B820-7AB9-FEE4-5D82-CE04BA0CE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ad97d778f_0_162:notes">
            <a:extLst>
              <a:ext uri="{FF2B5EF4-FFF2-40B4-BE49-F238E27FC236}">
                <a16:creationId xmlns:a16="http://schemas.microsoft.com/office/drawing/2014/main" id="{57ADD164-D2B6-3360-49BB-43FA5B728C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ad97d778f_0_162:notes">
            <a:extLst>
              <a:ext uri="{FF2B5EF4-FFF2-40B4-BE49-F238E27FC236}">
                <a16:creationId xmlns:a16="http://schemas.microsoft.com/office/drawing/2014/main" id="{A038F34E-255F-C02D-8458-704F6AD46D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7794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AAF65F5F-A3CD-5C98-CF56-7D509F4C9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ad97d778f_0_162:notes">
            <a:extLst>
              <a:ext uri="{FF2B5EF4-FFF2-40B4-BE49-F238E27FC236}">
                <a16:creationId xmlns:a16="http://schemas.microsoft.com/office/drawing/2014/main" id="{F6D425AE-5977-DF7B-A059-9654964A4D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ad97d778f_0_162:notes">
            <a:extLst>
              <a:ext uri="{FF2B5EF4-FFF2-40B4-BE49-F238E27FC236}">
                <a16:creationId xmlns:a16="http://schemas.microsoft.com/office/drawing/2014/main" id="{29A3A73D-108B-480C-6BDA-DAD185074F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545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A011F7D1-4174-65E0-AE0C-62E2DEF68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ad97d778f_0_162:notes">
            <a:extLst>
              <a:ext uri="{FF2B5EF4-FFF2-40B4-BE49-F238E27FC236}">
                <a16:creationId xmlns:a16="http://schemas.microsoft.com/office/drawing/2014/main" id="{60F6476B-1613-28C1-1F50-2BF47FA734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ad97d778f_0_162:notes">
            <a:extLst>
              <a:ext uri="{FF2B5EF4-FFF2-40B4-BE49-F238E27FC236}">
                <a16:creationId xmlns:a16="http://schemas.microsoft.com/office/drawing/2014/main" id="{EE29D1AE-F6FC-3E99-D68B-742C32FE5B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792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DA35F89D-D70E-0202-9B51-A548CE942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ad97d778f_0_162:notes">
            <a:extLst>
              <a:ext uri="{FF2B5EF4-FFF2-40B4-BE49-F238E27FC236}">
                <a16:creationId xmlns:a16="http://schemas.microsoft.com/office/drawing/2014/main" id="{F340E65D-F60D-46F7-D792-1D613B2C43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ad97d778f_0_162:notes">
            <a:extLst>
              <a:ext uri="{FF2B5EF4-FFF2-40B4-BE49-F238E27FC236}">
                <a16:creationId xmlns:a16="http://schemas.microsoft.com/office/drawing/2014/main" id="{4BA137FF-5F5E-9E3F-7064-25AE8B44F0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910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956826D4-4EDD-5C04-6FEF-80A022F50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ad97d778f_0_162:notes">
            <a:extLst>
              <a:ext uri="{FF2B5EF4-FFF2-40B4-BE49-F238E27FC236}">
                <a16:creationId xmlns:a16="http://schemas.microsoft.com/office/drawing/2014/main" id="{E2D19DF2-D8E1-545A-5BE8-872D777D9B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ad97d778f_0_162:notes">
            <a:extLst>
              <a:ext uri="{FF2B5EF4-FFF2-40B4-BE49-F238E27FC236}">
                <a16:creationId xmlns:a16="http://schemas.microsoft.com/office/drawing/2014/main" id="{02C80293-ABF3-A623-5653-399AD1726B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841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21F33EA9-028E-A68D-E811-356FAD269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ad97d778f_0_162:notes">
            <a:extLst>
              <a:ext uri="{FF2B5EF4-FFF2-40B4-BE49-F238E27FC236}">
                <a16:creationId xmlns:a16="http://schemas.microsoft.com/office/drawing/2014/main" id="{ED3B14A0-D6AA-D342-87B7-072B0AE637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ad97d778f_0_162:notes">
            <a:extLst>
              <a:ext uri="{FF2B5EF4-FFF2-40B4-BE49-F238E27FC236}">
                <a16:creationId xmlns:a16="http://schemas.microsoft.com/office/drawing/2014/main" id="{E5D8D59D-B1A3-3A7A-DA93-F1CCAE911B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278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117A0C58-6643-E919-C564-5B86E5F64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ad97d778f_0_162:notes">
            <a:extLst>
              <a:ext uri="{FF2B5EF4-FFF2-40B4-BE49-F238E27FC236}">
                <a16:creationId xmlns:a16="http://schemas.microsoft.com/office/drawing/2014/main" id="{49046E91-6ED8-2D2D-AAE6-95F2F3C483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ad97d778f_0_162:notes">
            <a:extLst>
              <a:ext uri="{FF2B5EF4-FFF2-40B4-BE49-F238E27FC236}">
                <a16:creationId xmlns:a16="http://schemas.microsoft.com/office/drawing/2014/main" id="{B2910661-8178-F76A-F99A-FDA9915B67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158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F8A33D1A-A3EA-973F-D031-9C986A040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ad97d778f_0_162:notes">
            <a:extLst>
              <a:ext uri="{FF2B5EF4-FFF2-40B4-BE49-F238E27FC236}">
                <a16:creationId xmlns:a16="http://schemas.microsoft.com/office/drawing/2014/main" id="{FF8366F8-6A47-98D0-383E-5A3969536F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ad97d778f_0_162:notes">
            <a:extLst>
              <a:ext uri="{FF2B5EF4-FFF2-40B4-BE49-F238E27FC236}">
                <a16:creationId xmlns:a16="http://schemas.microsoft.com/office/drawing/2014/main" id="{F42555E4-9F8A-5D6C-2CE5-97262E31D7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511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EDCDF271-3EC1-DA45-6C77-5881595BA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ad97d778f_0_162:notes">
            <a:extLst>
              <a:ext uri="{FF2B5EF4-FFF2-40B4-BE49-F238E27FC236}">
                <a16:creationId xmlns:a16="http://schemas.microsoft.com/office/drawing/2014/main" id="{3FC04F1A-9F3A-0D75-2F01-2A1E0FDA00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ad97d778f_0_162:notes">
            <a:extLst>
              <a:ext uri="{FF2B5EF4-FFF2-40B4-BE49-F238E27FC236}">
                <a16:creationId xmlns:a16="http://schemas.microsoft.com/office/drawing/2014/main" id="{1D5C4877-5DAC-0C7C-DDFE-24B97CD0F1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4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918607"/>
            <a:ext cx="8118600" cy="14695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Prometheus and Grafana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8F60DBEB-FAC4-460D-83A1-57886BDD0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>
            <a:extLst>
              <a:ext uri="{FF2B5EF4-FFF2-40B4-BE49-F238E27FC236}">
                <a16:creationId xmlns:a16="http://schemas.microsoft.com/office/drawing/2014/main" id="{934B99A7-684E-03B4-6E27-1D1F535470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Prometheus Architecture Components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A11687-E055-2E51-8ACA-88BC22F1D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58225"/>
            <a:ext cx="4978757" cy="3861160"/>
          </a:xfrm>
          <a:prstGeom prst="rect">
            <a:avLst/>
          </a:prstGeom>
        </p:spPr>
      </p:pic>
      <p:sp>
        <p:nvSpPr>
          <p:cNvPr id="2" name="Google Shape;335;p58">
            <a:extLst>
              <a:ext uri="{FF2B5EF4-FFF2-40B4-BE49-F238E27FC236}">
                <a16:creationId xmlns:a16="http://schemas.microsoft.com/office/drawing/2014/main" id="{14ACECBF-0026-DB46-E327-9E64366B8B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6593" y="1013420"/>
            <a:ext cx="3541843" cy="39912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900" b="1" dirty="0">
                <a:latin typeface="Arial"/>
                <a:cs typeface="Arial"/>
              </a:rPr>
              <a:t>Prometheus Server: </a:t>
            </a:r>
            <a:r>
              <a:rPr lang="en-US" sz="900" dirty="0">
                <a:latin typeface="Arial"/>
                <a:cs typeface="Arial"/>
              </a:rPr>
              <a:t>The central component that collects, scrapes and stores time series data</a:t>
            </a: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Includes: Data retrieval, storage, </a:t>
            </a:r>
            <a:r>
              <a:rPr lang="en-US" sz="900" dirty="0" err="1">
                <a:latin typeface="Arial"/>
                <a:cs typeface="Arial"/>
              </a:rPr>
              <a:t>PromQL</a:t>
            </a:r>
            <a:r>
              <a:rPr lang="en-US" sz="900" dirty="0">
                <a:latin typeface="Arial"/>
                <a:cs typeface="Arial"/>
              </a:rPr>
              <a:t> processing</a:t>
            </a:r>
          </a:p>
          <a:p>
            <a:pPr marL="139700" indent="0">
              <a:buNone/>
            </a:pPr>
            <a:endParaRPr lang="en-US" sz="900" b="1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900" b="1" dirty="0">
                <a:latin typeface="Arial"/>
                <a:cs typeface="Arial"/>
              </a:rPr>
              <a:t>Service Discovery: </a:t>
            </a:r>
            <a:r>
              <a:rPr lang="en-US" sz="900" dirty="0">
                <a:latin typeface="Arial"/>
                <a:cs typeface="Arial"/>
              </a:rPr>
              <a:t>Automatically finds targets to monitor</a:t>
            </a: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Supports: Kubernetes, AWS, file-based, etc.</a:t>
            </a:r>
          </a:p>
          <a:p>
            <a:pPr marL="139700" indent="0">
              <a:buNone/>
            </a:pPr>
            <a:endParaRPr lang="en-US" sz="900" b="1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900" b="1" dirty="0">
                <a:latin typeface="Arial"/>
                <a:cs typeface="Arial"/>
              </a:rPr>
              <a:t>Alert Manager: </a:t>
            </a:r>
            <a:r>
              <a:rPr lang="en-US" sz="900" dirty="0">
                <a:latin typeface="Arial"/>
                <a:cs typeface="Arial"/>
              </a:rPr>
              <a:t>Handles alerting and routing of notifications</a:t>
            </a: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Manages: Grouping, routing, silencing, inhibition of alerts</a:t>
            </a:r>
          </a:p>
          <a:p>
            <a:pPr marL="139700" indent="0">
              <a:buNone/>
            </a:pPr>
            <a:endParaRPr lang="en-US" sz="900" b="1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900" b="1" dirty="0">
                <a:latin typeface="Arial"/>
                <a:cs typeface="Arial"/>
              </a:rPr>
              <a:t>Push Gateway: </a:t>
            </a:r>
            <a:r>
              <a:rPr lang="en-US" sz="900" dirty="0">
                <a:latin typeface="Arial"/>
                <a:cs typeface="Arial"/>
              </a:rPr>
              <a:t>Allows short-lived jobs to push metrics</a:t>
            </a: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Use case: Batch jobs that exit before being scraped</a:t>
            </a:r>
          </a:p>
          <a:p>
            <a:pPr>
              <a:buFontTx/>
              <a:buChar char="-"/>
            </a:pPr>
            <a:endParaRPr lang="en-US" sz="900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900" b="1" dirty="0" err="1">
                <a:latin typeface="Arial"/>
                <a:cs typeface="Arial"/>
              </a:rPr>
              <a:t>PromQL</a:t>
            </a:r>
            <a:r>
              <a:rPr lang="en-US" sz="900" b="1" dirty="0">
                <a:latin typeface="Arial"/>
                <a:cs typeface="Arial"/>
              </a:rPr>
              <a:t> (Query Language): </a:t>
            </a:r>
            <a:r>
              <a:rPr lang="en-US" sz="900" dirty="0">
                <a:latin typeface="Arial"/>
                <a:cs typeface="Arial"/>
              </a:rPr>
              <a:t>How you query and aggregate time series data</a:t>
            </a: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e.g.: rate(</a:t>
            </a:r>
            <a:r>
              <a:rPr lang="en-US" sz="900" dirty="0" err="1">
                <a:latin typeface="Arial"/>
                <a:cs typeface="Arial"/>
              </a:rPr>
              <a:t>http_requests_total</a:t>
            </a:r>
            <a:r>
              <a:rPr lang="en-US" sz="900" dirty="0">
                <a:latin typeface="Arial"/>
                <a:cs typeface="Arial"/>
              </a:rPr>
              <a:t>[5m])</a:t>
            </a:r>
          </a:p>
          <a:p>
            <a:pPr>
              <a:buFontTx/>
              <a:buChar char="-"/>
            </a:pPr>
            <a:endParaRPr lang="en-US" sz="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4616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65E886C8-6031-E61E-74AF-A8F718AA1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>
            <a:extLst>
              <a:ext uri="{FF2B5EF4-FFF2-40B4-BE49-F238E27FC236}">
                <a16:creationId xmlns:a16="http://schemas.microsoft.com/office/drawing/2014/main" id="{5205A116-1780-CAD6-E54E-FA75CB6F90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Setup workflow in Prometheus</a:t>
            </a:r>
          </a:p>
        </p:txBody>
      </p:sp>
      <p:sp>
        <p:nvSpPr>
          <p:cNvPr id="335" name="Google Shape;335;p58">
            <a:extLst>
              <a:ext uri="{FF2B5EF4-FFF2-40B4-BE49-F238E27FC236}">
                <a16:creationId xmlns:a16="http://schemas.microsoft.com/office/drawing/2014/main" id="{775A34C7-24E1-4D0F-710C-B9DEAF4EB0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1" y="1171675"/>
            <a:ext cx="8293457" cy="3833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8300" indent="-228600">
              <a:buAutoNum type="arabicPeriod"/>
            </a:pPr>
            <a:r>
              <a:rPr lang="en-US" sz="1100" b="1" dirty="0">
                <a:latin typeface="Arial"/>
                <a:cs typeface="Arial"/>
              </a:rPr>
              <a:t>Collection: </a:t>
            </a:r>
          </a:p>
          <a:p>
            <a:r>
              <a:rPr lang="en-US" sz="1100" dirty="0">
                <a:latin typeface="Arial"/>
                <a:cs typeface="Arial"/>
              </a:rPr>
              <a:t>Deploy exporters: </a:t>
            </a:r>
            <a:r>
              <a:rPr lang="en-US" sz="900" dirty="0">
                <a:latin typeface="Arial"/>
                <a:cs typeface="Arial"/>
              </a:rPr>
              <a:t>Exporters expose metrics on /metrics endpoint</a:t>
            </a:r>
          </a:p>
          <a:p>
            <a:r>
              <a:rPr lang="en-US" sz="1100" dirty="0">
                <a:latin typeface="Arial"/>
                <a:cs typeface="Arial"/>
              </a:rPr>
              <a:t>Or Application expose their metrices directly on /metrics endpoint</a:t>
            </a:r>
          </a:p>
          <a:p>
            <a:r>
              <a:rPr lang="en-US" sz="1100" dirty="0">
                <a:latin typeface="Arial"/>
                <a:cs typeface="Arial"/>
              </a:rPr>
              <a:t>Prometheus scrapes targets on configured intervals</a:t>
            </a:r>
          </a:p>
          <a:p>
            <a:r>
              <a:rPr lang="en-US" sz="1100" dirty="0">
                <a:latin typeface="Arial"/>
                <a:cs typeface="Arial"/>
              </a:rPr>
              <a:t>Data stored in local TSDB</a:t>
            </a:r>
          </a:p>
          <a:p>
            <a:pPr marL="139700" indent="0">
              <a:buNone/>
            </a:pPr>
            <a:endParaRPr lang="en-US" sz="1100" b="1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b="1" dirty="0">
                <a:latin typeface="Arial"/>
                <a:cs typeface="Arial"/>
              </a:rPr>
              <a:t>2. Processing: </a:t>
            </a:r>
            <a:r>
              <a:rPr lang="en-US" sz="1100" dirty="0">
                <a:latin typeface="Arial"/>
                <a:cs typeface="Arial"/>
              </a:rPr>
              <a:t>Configure Prometheus to scrape them</a:t>
            </a:r>
            <a:endParaRPr lang="en-US" sz="1100" b="1" dirty="0">
              <a:latin typeface="Arial"/>
              <a:cs typeface="Arial"/>
            </a:endParaRPr>
          </a:p>
          <a:p>
            <a:r>
              <a:rPr lang="en-US" sz="1100" dirty="0" err="1">
                <a:latin typeface="Arial"/>
                <a:cs typeface="Arial"/>
              </a:rPr>
              <a:t>PromQL</a:t>
            </a:r>
            <a:r>
              <a:rPr lang="en-US" sz="1100" dirty="0">
                <a:latin typeface="Arial"/>
                <a:cs typeface="Arial"/>
              </a:rPr>
              <a:t> queries analyze and aggregate data</a:t>
            </a:r>
          </a:p>
          <a:p>
            <a:r>
              <a:rPr lang="en-US" sz="1100" dirty="0">
                <a:latin typeface="Arial"/>
                <a:cs typeface="Arial"/>
              </a:rPr>
              <a:t>Results visualized in Grafana or Prometheus UI</a:t>
            </a:r>
          </a:p>
          <a:p>
            <a:pPr marL="139700" indent="0">
              <a:buNone/>
            </a:pPr>
            <a:endParaRPr lang="en-US" sz="1100" b="1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b="1" dirty="0">
                <a:latin typeface="Arial"/>
                <a:cs typeface="Arial"/>
              </a:rPr>
              <a:t>3. Alerting: </a:t>
            </a:r>
            <a:r>
              <a:rPr lang="en-US" sz="1100" dirty="0">
                <a:latin typeface="Arial"/>
                <a:cs typeface="Arial"/>
              </a:rPr>
              <a:t>Set up alerts</a:t>
            </a:r>
            <a:endParaRPr lang="en-US" sz="1100" b="1" dirty="0">
              <a:latin typeface="Arial"/>
              <a:cs typeface="Arial"/>
            </a:endParaRPr>
          </a:p>
          <a:p>
            <a:r>
              <a:rPr lang="en-US" sz="1100" dirty="0">
                <a:latin typeface="Arial"/>
                <a:cs typeface="Arial"/>
              </a:rPr>
              <a:t>Alert rules evaluated against metrics</a:t>
            </a:r>
          </a:p>
          <a:p>
            <a:r>
              <a:rPr lang="en-US" sz="1100" dirty="0">
                <a:latin typeface="Arial"/>
                <a:cs typeface="Arial"/>
              </a:rPr>
              <a:t>Alert Manager handles notification routing</a:t>
            </a:r>
          </a:p>
          <a:p>
            <a:r>
              <a:rPr lang="en-US" sz="1100" dirty="0">
                <a:latin typeface="Arial"/>
                <a:cs typeface="Arial"/>
              </a:rPr>
              <a:t>Integrates with various notification channels (email, Slack, PagerDuty)</a:t>
            </a:r>
          </a:p>
          <a:p>
            <a:pPr marL="139700" indent="0">
              <a:buNone/>
            </a:pPr>
            <a:endParaRPr lang="en-US" sz="1100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b="1" dirty="0">
                <a:latin typeface="Arial"/>
                <a:cs typeface="Arial"/>
              </a:rPr>
              <a:t>4. Dashboard: </a:t>
            </a:r>
            <a:r>
              <a:rPr lang="en-US" sz="1100" dirty="0">
                <a:latin typeface="Arial"/>
                <a:cs typeface="Arial"/>
              </a:rPr>
              <a:t>Connect visualization tools</a:t>
            </a:r>
          </a:p>
          <a:p>
            <a:r>
              <a:rPr lang="en-US" sz="1100" dirty="0">
                <a:latin typeface="Arial"/>
                <a:cs typeface="Arial"/>
              </a:rPr>
              <a:t>Setup and integrate with Grafana for visualization</a:t>
            </a:r>
            <a:endParaRPr lang="en-IN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6268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DCEC1DE4-E3A5-98E9-4918-E73C6CDE5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>
            <a:extLst>
              <a:ext uri="{FF2B5EF4-FFF2-40B4-BE49-F238E27FC236}">
                <a16:creationId xmlns:a16="http://schemas.microsoft.com/office/drawing/2014/main" id="{53F86206-9A3C-3DD2-B78A-9A831D2E4A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Exporters: Bridges to Various Systems</a:t>
            </a:r>
            <a:endParaRPr lang="en-IN" dirty="0"/>
          </a:p>
        </p:txBody>
      </p:sp>
      <p:sp>
        <p:nvSpPr>
          <p:cNvPr id="335" name="Google Shape;335;p58">
            <a:extLst>
              <a:ext uri="{FF2B5EF4-FFF2-40B4-BE49-F238E27FC236}">
                <a16:creationId xmlns:a16="http://schemas.microsoft.com/office/drawing/2014/main" id="{B4BE6800-AD4E-5635-1DBA-E237E05B7D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1" y="1171675"/>
            <a:ext cx="8293457" cy="3653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100" dirty="0">
                <a:latin typeface="Arial"/>
                <a:cs typeface="Arial"/>
              </a:rPr>
              <a:t>Exporters convert metrics from third-party systems into Prometheus format</a:t>
            </a:r>
          </a:p>
          <a:p>
            <a:pPr marL="139700" indent="0">
              <a:buNone/>
            </a:pPr>
            <a:endParaRPr lang="en-US" sz="1100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dirty="0">
                <a:latin typeface="Arial"/>
                <a:cs typeface="Arial"/>
              </a:rPr>
              <a:t>Some Common exporters:</a:t>
            </a:r>
          </a:p>
          <a:p>
            <a:pPr marL="139700" indent="0">
              <a:buNone/>
            </a:pPr>
            <a:endParaRPr lang="en-US" sz="1100" dirty="0">
              <a:latin typeface="Arial"/>
              <a:cs typeface="Arial"/>
            </a:endParaRPr>
          </a:p>
          <a:p>
            <a:r>
              <a:rPr lang="en-US" sz="1100" b="1" dirty="0">
                <a:latin typeface="Arial"/>
                <a:cs typeface="Arial"/>
              </a:rPr>
              <a:t>Node Exporter: </a:t>
            </a:r>
            <a:r>
              <a:rPr lang="en-US" sz="1100" dirty="0">
                <a:latin typeface="Arial"/>
                <a:cs typeface="Arial"/>
              </a:rPr>
              <a:t>Hardware and OS metrics (CPU, memory, disk, network)</a:t>
            </a:r>
          </a:p>
          <a:p>
            <a:r>
              <a:rPr lang="en-US" sz="1100" b="1" dirty="0" err="1">
                <a:latin typeface="Arial"/>
                <a:cs typeface="Arial"/>
              </a:rPr>
              <a:t>kube</a:t>
            </a:r>
            <a:r>
              <a:rPr lang="en-US" sz="1100" b="1" dirty="0">
                <a:latin typeface="Arial"/>
                <a:cs typeface="Arial"/>
              </a:rPr>
              <a:t>-state-metrics:</a:t>
            </a:r>
            <a:r>
              <a:rPr lang="en-US" sz="1100" dirty="0">
                <a:latin typeface="Arial"/>
                <a:cs typeface="Arial"/>
              </a:rPr>
              <a:t> Kubernetes objects metrics (deployments, pods, nodes)</a:t>
            </a:r>
          </a:p>
          <a:p>
            <a:r>
              <a:rPr lang="en-US" sz="1100" b="1" dirty="0" err="1">
                <a:latin typeface="Arial"/>
                <a:cs typeface="Arial"/>
              </a:rPr>
              <a:t>cAdvisor</a:t>
            </a:r>
            <a:r>
              <a:rPr lang="en-US" sz="1100" b="1" dirty="0">
                <a:latin typeface="Arial"/>
                <a:cs typeface="Arial"/>
              </a:rPr>
              <a:t>:</a:t>
            </a:r>
            <a:r>
              <a:rPr lang="en-US" sz="1100" dirty="0">
                <a:latin typeface="Arial"/>
                <a:cs typeface="Arial"/>
              </a:rPr>
              <a:t> Container-level metrics (CPU, memory, disk usage)</a:t>
            </a:r>
          </a:p>
          <a:p>
            <a:r>
              <a:rPr lang="en-US" sz="1100" b="1" dirty="0">
                <a:latin typeface="Arial"/>
                <a:cs typeface="Arial"/>
              </a:rPr>
              <a:t>Database Exporters:</a:t>
            </a:r>
            <a:r>
              <a:rPr lang="en-US" sz="1100" dirty="0">
                <a:latin typeface="Arial"/>
                <a:cs typeface="Arial"/>
              </a:rPr>
              <a:t> MySQL, PostgreSQL, MongoDB, Redis, etc.</a:t>
            </a:r>
          </a:p>
          <a:p>
            <a:r>
              <a:rPr lang="en-US" sz="1100" b="1" dirty="0">
                <a:latin typeface="Arial"/>
                <a:cs typeface="Arial"/>
              </a:rPr>
              <a:t>Application Exporters:</a:t>
            </a:r>
            <a:r>
              <a:rPr lang="en-US" sz="1100" dirty="0">
                <a:latin typeface="Arial"/>
                <a:cs typeface="Arial"/>
              </a:rPr>
              <a:t> JMX, NGINX, </a:t>
            </a:r>
            <a:r>
              <a:rPr lang="en-US" sz="1100" dirty="0" err="1">
                <a:latin typeface="Arial"/>
                <a:cs typeface="Arial"/>
              </a:rPr>
              <a:t>HAProxy</a:t>
            </a:r>
            <a:r>
              <a:rPr lang="en-US" sz="1100" dirty="0">
                <a:latin typeface="Arial"/>
                <a:cs typeface="Arial"/>
              </a:rPr>
              <a:t>, etc.</a:t>
            </a:r>
          </a:p>
          <a:p>
            <a:r>
              <a:rPr lang="en-US" sz="1100" b="1" dirty="0">
                <a:latin typeface="Arial"/>
                <a:cs typeface="Arial"/>
              </a:rPr>
              <a:t>Cloud Exporters:</a:t>
            </a:r>
            <a:r>
              <a:rPr lang="en-US" sz="1100" dirty="0">
                <a:latin typeface="Arial"/>
                <a:cs typeface="Arial"/>
              </a:rPr>
              <a:t> AWS, GCP, Azure metrics</a:t>
            </a:r>
          </a:p>
          <a:p>
            <a:pPr marL="139700" indent="0">
              <a:buNone/>
            </a:pPr>
            <a:endParaRPr lang="en-US" sz="1100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dirty="0">
                <a:latin typeface="Arial"/>
                <a:cs typeface="Arial"/>
              </a:rPr>
              <a:t>All expose metrics on HTTP endpoints for Prometheus to scrape</a:t>
            </a:r>
          </a:p>
        </p:txBody>
      </p:sp>
    </p:spTree>
    <p:extLst>
      <p:ext uri="{BB962C8B-B14F-4D97-AF65-F5344CB8AC3E}">
        <p14:creationId xmlns:p14="http://schemas.microsoft.com/office/powerpoint/2010/main" val="74901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21A66F28-A0DA-7CFF-52B4-58DCD9EEC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>
            <a:extLst>
              <a:ext uri="{FF2B5EF4-FFF2-40B4-BE49-F238E27FC236}">
                <a16:creationId xmlns:a16="http://schemas.microsoft.com/office/drawing/2014/main" id="{24ACA4AA-8F90-D053-12BB-D2A835F7EA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Installation Steps</a:t>
            </a:r>
          </a:p>
        </p:txBody>
      </p:sp>
      <p:sp>
        <p:nvSpPr>
          <p:cNvPr id="335" name="Google Shape;335;p58">
            <a:extLst>
              <a:ext uri="{FF2B5EF4-FFF2-40B4-BE49-F238E27FC236}">
                <a16:creationId xmlns:a16="http://schemas.microsoft.com/office/drawing/2014/main" id="{8FE9FD67-0450-51E9-6D74-942895C28F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1" y="1171675"/>
            <a:ext cx="8293457" cy="722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600" dirty="0">
                <a:latin typeface="Arial"/>
                <a:cs typeface="Arial"/>
              </a:rPr>
              <a:t>Navigate to </a:t>
            </a:r>
            <a:r>
              <a:rPr lang="en-US" sz="1600" dirty="0" err="1">
                <a:latin typeface="Arial"/>
                <a:cs typeface="Arial"/>
              </a:rPr>
              <a:t>promethues</a:t>
            </a:r>
            <a:r>
              <a:rPr lang="en-US" sz="1600" dirty="0">
                <a:latin typeface="Arial"/>
                <a:cs typeface="Arial"/>
              </a:rPr>
              <a:t>\Installation-Guide.txt in the shared git repo</a:t>
            </a:r>
            <a:endParaRPr lang="en-IN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195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0EC22DD9-EC08-9183-FB88-5E11C5EA4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>
            <a:extLst>
              <a:ext uri="{FF2B5EF4-FFF2-40B4-BE49-F238E27FC236}">
                <a16:creationId xmlns:a16="http://schemas.microsoft.com/office/drawing/2014/main" id="{26FBCF7F-1194-448D-8A63-EFE056DACF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8407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Kubernetes Monitoring with Prometheus</a:t>
            </a:r>
          </a:p>
        </p:txBody>
      </p:sp>
      <p:sp>
        <p:nvSpPr>
          <p:cNvPr id="335" name="Google Shape;335;p58">
            <a:extLst>
              <a:ext uri="{FF2B5EF4-FFF2-40B4-BE49-F238E27FC236}">
                <a16:creationId xmlns:a16="http://schemas.microsoft.com/office/drawing/2014/main" id="{D2833FCD-1226-B639-14AD-A5B6532902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36863"/>
            <a:ext cx="8520600" cy="3967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100" b="1" dirty="0">
                <a:latin typeface="Arial"/>
                <a:cs typeface="Arial"/>
              </a:rPr>
              <a:t>Prometheus can automatically discover and monitor Kubernetes components using “</a:t>
            </a:r>
            <a:r>
              <a:rPr lang="en-US" sz="1100" b="1" dirty="0" err="1">
                <a:latin typeface="Arial"/>
                <a:cs typeface="Arial"/>
              </a:rPr>
              <a:t>kubernetes_sd_configs</a:t>
            </a:r>
            <a:r>
              <a:rPr lang="en-US" sz="1100" b="1" dirty="0">
                <a:latin typeface="Arial"/>
                <a:cs typeface="Arial"/>
              </a:rPr>
              <a:t>” configuration:</a:t>
            </a:r>
          </a:p>
          <a:p>
            <a:pPr marL="139700" indent="0">
              <a:buNone/>
            </a:pPr>
            <a:endParaRPr lang="en-US" sz="1100" b="1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050" b="1" dirty="0">
                <a:latin typeface="Arial"/>
                <a:cs typeface="Arial"/>
              </a:rPr>
              <a:t>1.) API Server: </a:t>
            </a:r>
            <a:r>
              <a:rPr lang="en-US" sz="1050" dirty="0">
                <a:latin typeface="Arial"/>
                <a:cs typeface="Arial"/>
              </a:rPr>
              <a:t>Control plane metrics </a:t>
            </a:r>
          </a:p>
          <a:p>
            <a:pPr marL="139700" indent="0">
              <a:buNone/>
            </a:pPr>
            <a:r>
              <a:rPr lang="en-US" sz="1000" dirty="0" err="1">
                <a:latin typeface="Arial"/>
                <a:cs typeface="Arial"/>
              </a:rPr>
              <a:t>e.g</a:t>
            </a:r>
            <a:r>
              <a:rPr lang="en-US" sz="1000" dirty="0">
                <a:latin typeface="Arial"/>
                <a:cs typeface="Arial"/>
              </a:rPr>
              <a:t>: API server request: </a:t>
            </a:r>
            <a:r>
              <a:rPr lang="en-US" sz="1000" dirty="0" err="1">
                <a:latin typeface="Arial"/>
                <a:cs typeface="Arial"/>
              </a:rPr>
              <a:t>ratesum</a:t>
            </a:r>
            <a:r>
              <a:rPr lang="en-US" sz="1000" dirty="0">
                <a:latin typeface="Arial"/>
                <a:cs typeface="Arial"/>
              </a:rPr>
              <a:t>(rate(</a:t>
            </a:r>
            <a:r>
              <a:rPr lang="en-US" sz="1000" dirty="0" err="1">
                <a:latin typeface="Arial"/>
                <a:cs typeface="Arial"/>
              </a:rPr>
              <a:t>apiserver_request_total</a:t>
            </a:r>
            <a:r>
              <a:rPr lang="en-US" sz="1000" dirty="0">
                <a:latin typeface="Arial"/>
                <a:cs typeface="Arial"/>
              </a:rPr>
              <a:t>[5m])) by (code, resource)</a:t>
            </a:r>
          </a:p>
          <a:p>
            <a:pPr marL="139700" indent="0">
              <a:buNone/>
            </a:pPr>
            <a:endParaRPr lang="en-US" sz="1050" b="1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050" b="1" dirty="0">
                <a:latin typeface="Arial"/>
                <a:cs typeface="Arial"/>
              </a:rPr>
              <a:t>2.) Nodes: </a:t>
            </a:r>
            <a:r>
              <a:rPr lang="en-US" sz="1050" dirty="0">
                <a:latin typeface="Arial"/>
                <a:cs typeface="Arial"/>
              </a:rPr>
              <a:t>Hardware and OS metrics via node-exporter</a:t>
            </a:r>
          </a:p>
          <a:p>
            <a:pPr marL="139700" indent="0">
              <a:buNone/>
            </a:pPr>
            <a:r>
              <a:rPr lang="en-US" sz="1050" dirty="0">
                <a:latin typeface="Arial"/>
                <a:cs typeface="Arial"/>
              </a:rPr>
              <a:t>e.g.: CPU usage by node: 100 - (avg by (instance) (rate(</a:t>
            </a:r>
            <a:r>
              <a:rPr lang="en-US" sz="1050" dirty="0" err="1">
                <a:latin typeface="Arial"/>
                <a:cs typeface="Arial"/>
              </a:rPr>
              <a:t>node_cpu_seconds_total</a:t>
            </a:r>
            <a:r>
              <a:rPr lang="en-US" sz="1050" dirty="0">
                <a:latin typeface="Arial"/>
                <a:cs typeface="Arial"/>
              </a:rPr>
              <a:t>{mode="idle"}[5m])) * 100)</a:t>
            </a:r>
          </a:p>
          <a:p>
            <a:pPr marL="139700" indent="0">
              <a:buNone/>
            </a:pPr>
            <a:endParaRPr lang="en-US" sz="1050" b="1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050" b="1" dirty="0">
                <a:latin typeface="Arial"/>
                <a:cs typeface="Arial"/>
              </a:rPr>
              <a:t>3.) Pods: </a:t>
            </a:r>
            <a:r>
              <a:rPr lang="en-US" sz="1050" dirty="0">
                <a:latin typeface="Arial"/>
                <a:cs typeface="Arial"/>
              </a:rPr>
              <a:t>Application metrics via annotations (reference to use client library: https://prometheus.github.io/client_python/)</a:t>
            </a:r>
          </a:p>
          <a:p>
            <a:r>
              <a:rPr lang="en-US" sz="1050" dirty="0">
                <a:latin typeface="Arial"/>
                <a:cs typeface="Arial"/>
              </a:rPr>
              <a:t>prometheus.io/scrape: "true"</a:t>
            </a:r>
          </a:p>
          <a:p>
            <a:r>
              <a:rPr lang="en-US" sz="1050" dirty="0">
                <a:latin typeface="Arial"/>
                <a:cs typeface="Arial"/>
              </a:rPr>
              <a:t>prometheus.io/path: "/metrics"</a:t>
            </a:r>
          </a:p>
          <a:p>
            <a:r>
              <a:rPr lang="en-US" sz="1050" dirty="0">
                <a:latin typeface="Arial"/>
                <a:cs typeface="Arial"/>
              </a:rPr>
              <a:t>prometheus.io/port: "8080"</a:t>
            </a:r>
          </a:p>
          <a:p>
            <a:pPr marL="139700" indent="0">
              <a:buNone/>
            </a:pPr>
            <a:r>
              <a:rPr lang="en-US" sz="1050" dirty="0" err="1">
                <a:latin typeface="Arial"/>
                <a:cs typeface="Arial"/>
              </a:rPr>
              <a:t>e.g</a:t>
            </a:r>
            <a:r>
              <a:rPr lang="en-US" sz="1050" dirty="0">
                <a:latin typeface="Arial"/>
                <a:cs typeface="Arial"/>
              </a:rPr>
              <a:t>: HTTP request rate for annotated pods: sum(rate(</a:t>
            </a:r>
            <a:r>
              <a:rPr lang="en-US" sz="1050" dirty="0" err="1">
                <a:latin typeface="Arial"/>
                <a:cs typeface="Arial"/>
              </a:rPr>
              <a:t>http_requests_total</a:t>
            </a:r>
            <a:r>
              <a:rPr lang="en-US" sz="1050" dirty="0">
                <a:latin typeface="Arial"/>
                <a:cs typeface="Arial"/>
              </a:rPr>
              <a:t>{</a:t>
            </a:r>
            <a:r>
              <a:rPr lang="en-US" sz="1050" dirty="0" err="1">
                <a:latin typeface="Arial"/>
                <a:cs typeface="Arial"/>
              </a:rPr>
              <a:t>kubernetes_pod_name</a:t>
            </a:r>
            <a:r>
              <a:rPr lang="en-US" sz="1050" dirty="0">
                <a:latin typeface="Arial"/>
                <a:cs typeface="Arial"/>
              </a:rPr>
              <a:t>=~"my-app-.+"}[5m])) by (pod, path)</a:t>
            </a:r>
          </a:p>
          <a:p>
            <a:pPr marL="139700" indent="0">
              <a:buNone/>
            </a:pPr>
            <a:endParaRPr lang="en-US" sz="1050" b="1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050" b="1" dirty="0">
                <a:latin typeface="Arial"/>
                <a:cs typeface="Arial"/>
              </a:rPr>
              <a:t>4.) </a:t>
            </a:r>
            <a:r>
              <a:rPr lang="en-US" sz="1050" b="1" dirty="0" err="1">
                <a:latin typeface="Arial"/>
                <a:cs typeface="Arial"/>
              </a:rPr>
              <a:t>cAdvisor</a:t>
            </a:r>
            <a:r>
              <a:rPr lang="en-US" sz="1050" b="1" dirty="0">
                <a:latin typeface="Arial"/>
                <a:cs typeface="Arial"/>
              </a:rPr>
              <a:t>: </a:t>
            </a:r>
            <a:r>
              <a:rPr lang="en-US" sz="1050" dirty="0">
                <a:latin typeface="Arial"/>
                <a:cs typeface="Arial"/>
              </a:rPr>
              <a:t>Container metrics built into kubelet</a:t>
            </a:r>
          </a:p>
          <a:p>
            <a:pPr marL="139700" indent="0">
              <a:buNone/>
            </a:pPr>
            <a:r>
              <a:rPr lang="en-US" sz="1050" dirty="0">
                <a:latin typeface="Arial"/>
                <a:cs typeface="Arial"/>
              </a:rPr>
              <a:t>e.g.: Container CPU usage: sum(rate(</a:t>
            </a:r>
            <a:r>
              <a:rPr lang="en-US" sz="1050" dirty="0" err="1">
                <a:latin typeface="Arial"/>
                <a:cs typeface="Arial"/>
              </a:rPr>
              <a:t>container_cpu_usage_seconds_total</a:t>
            </a:r>
            <a:r>
              <a:rPr lang="en-US" sz="1050" dirty="0">
                <a:latin typeface="Arial"/>
                <a:cs typeface="Arial"/>
              </a:rPr>
              <a:t>{container!="POD", container!=""}[5m])) by (pod, container)</a:t>
            </a:r>
          </a:p>
          <a:p>
            <a:pPr marL="139700" indent="0">
              <a:buNone/>
            </a:pPr>
            <a:endParaRPr lang="en-US" sz="1050" b="1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050" b="1" dirty="0">
                <a:latin typeface="Arial"/>
                <a:cs typeface="Arial"/>
              </a:rPr>
              <a:t>5.) Object state: </a:t>
            </a:r>
            <a:r>
              <a:rPr lang="en-US" sz="1050" dirty="0">
                <a:latin typeface="Arial"/>
                <a:cs typeface="Arial"/>
              </a:rPr>
              <a:t>Metrices using </a:t>
            </a:r>
            <a:r>
              <a:rPr lang="en-US" sz="1050" dirty="0" err="1">
                <a:latin typeface="Arial"/>
                <a:cs typeface="Arial"/>
              </a:rPr>
              <a:t>kube</a:t>
            </a:r>
            <a:r>
              <a:rPr lang="en-US" sz="1050" dirty="0">
                <a:latin typeface="Arial"/>
                <a:cs typeface="Arial"/>
              </a:rPr>
              <a:t>-state-metrics exporter</a:t>
            </a:r>
          </a:p>
          <a:p>
            <a:pPr marL="139700" indent="0">
              <a:buNone/>
            </a:pPr>
            <a:r>
              <a:rPr lang="en-US" sz="1050" dirty="0" err="1">
                <a:latin typeface="Arial"/>
                <a:cs typeface="Arial"/>
              </a:rPr>
              <a:t>e.g</a:t>
            </a:r>
            <a:r>
              <a:rPr lang="en-US" sz="1050" dirty="0">
                <a:latin typeface="Arial"/>
                <a:cs typeface="Arial"/>
              </a:rPr>
              <a:t>: Count of pods by status phase: sum(</a:t>
            </a:r>
            <a:r>
              <a:rPr lang="en-US" sz="1050" dirty="0" err="1">
                <a:latin typeface="Arial"/>
                <a:cs typeface="Arial"/>
              </a:rPr>
              <a:t>kube_pod_status_phase</a:t>
            </a:r>
            <a:r>
              <a:rPr lang="en-US" sz="1050" dirty="0">
                <a:latin typeface="Arial"/>
                <a:cs typeface="Arial"/>
              </a:rPr>
              <a:t>) by (phase)</a:t>
            </a:r>
            <a:endParaRPr lang="en-IN" sz="10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4429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3A8FB5CE-8CD5-D320-73E3-407E76591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>
            <a:extLst>
              <a:ext uri="{FF2B5EF4-FFF2-40B4-BE49-F238E27FC236}">
                <a16:creationId xmlns:a16="http://schemas.microsoft.com/office/drawing/2014/main" id="{17E16E1F-A69A-CF60-D9E5-7C4021A6D8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Sample </a:t>
            </a:r>
            <a:r>
              <a:rPr lang="en-IN" dirty="0" err="1"/>
              <a:t>PromQL</a:t>
            </a:r>
            <a:r>
              <a:rPr lang="en-IN" dirty="0"/>
              <a:t> Queries for Kubernetes</a:t>
            </a:r>
          </a:p>
        </p:txBody>
      </p:sp>
      <p:sp>
        <p:nvSpPr>
          <p:cNvPr id="335" name="Google Shape;335;p58">
            <a:extLst>
              <a:ext uri="{FF2B5EF4-FFF2-40B4-BE49-F238E27FC236}">
                <a16:creationId xmlns:a16="http://schemas.microsoft.com/office/drawing/2014/main" id="{8A15BFA0-58EA-B997-96F5-EB047DE1E3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1" y="1171675"/>
            <a:ext cx="8293457" cy="3653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100" b="1" dirty="0">
                <a:latin typeface="Arial"/>
                <a:cs typeface="Arial"/>
              </a:rPr>
              <a:t># Node CPU Usage Percentage</a:t>
            </a:r>
          </a:p>
          <a:p>
            <a:pPr marL="139700" indent="0">
              <a:buNone/>
            </a:pPr>
            <a:r>
              <a:rPr lang="en-US" sz="1100" dirty="0">
                <a:latin typeface="Arial"/>
                <a:cs typeface="Arial"/>
              </a:rPr>
              <a:t>100 - (avg by(instance) (rate(</a:t>
            </a:r>
            <a:r>
              <a:rPr lang="en-US" sz="1100" dirty="0" err="1">
                <a:latin typeface="Arial"/>
                <a:cs typeface="Arial"/>
              </a:rPr>
              <a:t>node_cpu_seconds_total</a:t>
            </a:r>
            <a:r>
              <a:rPr lang="en-US" sz="1100" dirty="0">
                <a:latin typeface="Arial"/>
                <a:cs typeface="Arial"/>
              </a:rPr>
              <a:t>{mode="idle"}[5m])) * 100)</a:t>
            </a:r>
          </a:p>
          <a:p>
            <a:pPr marL="139700" indent="0">
              <a:buNone/>
            </a:pPr>
            <a:endParaRPr lang="en-US" sz="1100" b="1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b="1" dirty="0">
                <a:latin typeface="Arial"/>
                <a:cs typeface="Arial"/>
              </a:rPr>
              <a:t># Pod CPU Usage</a:t>
            </a:r>
          </a:p>
          <a:p>
            <a:pPr marL="139700" indent="0">
              <a:buNone/>
            </a:pPr>
            <a:r>
              <a:rPr lang="en-US" sz="1100" dirty="0">
                <a:latin typeface="Arial"/>
                <a:cs typeface="Arial"/>
              </a:rPr>
              <a:t>sum(rate(</a:t>
            </a:r>
            <a:r>
              <a:rPr lang="en-US" sz="1100" dirty="0" err="1">
                <a:latin typeface="Arial"/>
                <a:cs typeface="Arial"/>
              </a:rPr>
              <a:t>container_cpu_usage_seconds_total</a:t>
            </a:r>
            <a:r>
              <a:rPr lang="en-US" sz="1100" dirty="0">
                <a:latin typeface="Arial"/>
                <a:cs typeface="Arial"/>
              </a:rPr>
              <a:t>{container!=""}[5m])) by (pod)</a:t>
            </a:r>
          </a:p>
          <a:p>
            <a:pPr marL="139700" indent="0">
              <a:buNone/>
            </a:pPr>
            <a:endParaRPr lang="en-US" sz="1100" b="1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b="1" dirty="0">
                <a:latin typeface="Arial"/>
                <a:cs typeface="Arial"/>
              </a:rPr>
              <a:t># Top 5 Pods by CPU Usage</a:t>
            </a:r>
          </a:p>
          <a:p>
            <a:pPr marL="139700" indent="0">
              <a:buNone/>
            </a:pPr>
            <a:r>
              <a:rPr lang="en-US" sz="1100" dirty="0" err="1">
                <a:latin typeface="Arial"/>
                <a:cs typeface="Arial"/>
              </a:rPr>
              <a:t>topk</a:t>
            </a:r>
            <a:r>
              <a:rPr lang="en-US" sz="1100" dirty="0">
                <a:latin typeface="Arial"/>
                <a:cs typeface="Arial"/>
              </a:rPr>
              <a:t>(5, sum(rate(</a:t>
            </a:r>
            <a:r>
              <a:rPr lang="en-US" sz="1100" dirty="0" err="1">
                <a:latin typeface="Arial"/>
                <a:cs typeface="Arial"/>
              </a:rPr>
              <a:t>container_cpu_usage_seconds_total</a:t>
            </a:r>
            <a:r>
              <a:rPr lang="en-US" sz="1100" dirty="0">
                <a:latin typeface="Arial"/>
                <a:cs typeface="Arial"/>
              </a:rPr>
              <a:t>{container!=""}[5m])) by (pod))</a:t>
            </a:r>
          </a:p>
          <a:p>
            <a:pPr marL="139700" indent="0">
              <a:buNone/>
            </a:pPr>
            <a:endParaRPr lang="en-US" sz="1100" b="1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b="1" dirty="0">
                <a:latin typeface="Arial"/>
                <a:cs typeface="Arial"/>
              </a:rPr>
              <a:t># CPU Usage by Namespace</a:t>
            </a:r>
          </a:p>
          <a:p>
            <a:pPr marL="139700" indent="0">
              <a:buNone/>
            </a:pPr>
            <a:r>
              <a:rPr lang="en-US" sz="1100" dirty="0">
                <a:latin typeface="Arial"/>
                <a:cs typeface="Arial"/>
              </a:rPr>
              <a:t>sum(rate(</a:t>
            </a:r>
            <a:r>
              <a:rPr lang="en-US" sz="1100" dirty="0" err="1">
                <a:latin typeface="Arial"/>
                <a:cs typeface="Arial"/>
              </a:rPr>
              <a:t>container_cpu_usage_seconds_total</a:t>
            </a:r>
            <a:r>
              <a:rPr lang="en-US" sz="1100" dirty="0">
                <a:latin typeface="Arial"/>
                <a:cs typeface="Arial"/>
              </a:rPr>
              <a:t>{container!=""}[5m])) by (namespace)</a:t>
            </a:r>
          </a:p>
          <a:p>
            <a:pPr marL="139700" indent="0">
              <a:buNone/>
            </a:pPr>
            <a:endParaRPr lang="en-US" sz="1100" b="1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b="1" dirty="0">
                <a:latin typeface="Arial"/>
                <a:cs typeface="Arial"/>
              </a:rPr>
              <a:t># CPU Throttling</a:t>
            </a:r>
          </a:p>
          <a:p>
            <a:pPr marL="139700" indent="0">
              <a:buNone/>
            </a:pPr>
            <a:r>
              <a:rPr lang="en-US" sz="1100" dirty="0">
                <a:latin typeface="Arial"/>
                <a:cs typeface="Arial"/>
              </a:rPr>
              <a:t>sum(rate(</a:t>
            </a:r>
            <a:r>
              <a:rPr lang="en-US" sz="1100" dirty="0" err="1">
                <a:latin typeface="Arial"/>
                <a:cs typeface="Arial"/>
              </a:rPr>
              <a:t>container_cpu_cfs_throttled_seconds_total</a:t>
            </a:r>
            <a:r>
              <a:rPr lang="en-US" sz="1100" dirty="0">
                <a:latin typeface="Arial"/>
                <a:cs typeface="Arial"/>
              </a:rPr>
              <a:t>[5m])) by (pod)</a:t>
            </a:r>
          </a:p>
          <a:p>
            <a:pPr marL="139700" indent="0">
              <a:buNone/>
            </a:pPr>
            <a:endParaRPr lang="en-US" sz="1100" b="1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b="1" dirty="0">
                <a:latin typeface="Arial"/>
                <a:cs typeface="Arial"/>
              </a:rPr>
              <a:t># Node Memory Usage Percentage</a:t>
            </a:r>
          </a:p>
          <a:p>
            <a:pPr marL="139700" indent="0">
              <a:buNone/>
            </a:pPr>
            <a:r>
              <a:rPr lang="en-US" sz="1100" dirty="0">
                <a:latin typeface="Arial"/>
                <a:cs typeface="Arial"/>
              </a:rPr>
              <a:t>(1 - (</a:t>
            </a:r>
            <a:r>
              <a:rPr lang="en-US" sz="1100" dirty="0" err="1">
                <a:latin typeface="Arial"/>
                <a:cs typeface="Arial"/>
              </a:rPr>
              <a:t>node_memory_MemAvailable_bytes</a:t>
            </a:r>
            <a:r>
              <a:rPr lang="en-US" sz="1100" dirty="0">
                <a:latin typeface="Arial"/>
                <a:cs typeface="Arial"/>
              </a:rPr>
              <a:t> / </a:t>
            </a:r>
            <a:r>
              <a:rPr lang="en-US" sz="1100" dirty="0" err="1">
                <a:latin typeface="Arial"/>
                <a:cs typeface="Arial"/>
              </a:rPr>
              <a:t>node_memory_MemTotal_bytes</a:t>
            </a:r>
            <a:r>
              <a:rPr lang="en-US" sz="1100" dirty="0">
                <a:latin typeface="Arial"/>
                <a:cs typeface="Arial"/>
              </a:rPr>
              <a:t>)) * 100</a:t>
            </a:r>
          </a:p>
        </p:txBody>
      </p:sp>
    </p:spTree>
    <p:extLst>
      <p:ext uri="{BB962C8B-B14F-4D97-AF65-F5344CB8AC3E}">
        <p14:creationId xmlns:p14="http://schemas.microsoft.com/office/powerpoint/2010/main" val="3380888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A9F9CA45-749F-0800-46BC-FACFE33F2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>
            <a:extLst>
              <a:ext uri="{FF2B5EF4-FFF2-40B4-BE49-F238E27FC236}">
                <a16:creationId xmlns:a16="http://schemas.microsoft.com/office/drawing/2014/main" id="{76D41422-379B-1BAF-F41C-E751CE94E6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Alert Manager</a:t>
            </a:r>
          </a:p>
        </p:txBody>
      </p:sp>
      <p:sp>
        <p:nvSpPr>
          <p:cNvPr id="335" name="Google Shape;335;p58">
            <a:extLst>
              <a:ext uri="{FF2B5EF4-FFF2-40B4-BE49-F238E27FC236}">
                <a16:creationId xmlns:a16="http://schemas.microsoft.com/office/drawing/2014/main" id="{C625CC02-046D-7219-094F-1EB5344FF5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39018"/>
            <a:ext cx="8293457" cy="3775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100" b="1" dirty="0" err="1">
                <a:latin typeface="Arial"/>
                <a:cs typeface="Arial"/>
              </a:rPr>
              <a:t>AlertManager</a:t>
            </a:r>
            <a:r>
              <a:rPr lang="en-US" sz="1100" b="1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handles alerts sent by Prometheus, performs deduplication, grouping, and routes them to receivers like email, Slack, or PagerDuty. </a:t>
            </a:r>
          </a:p>
          <a:p>
            <a:pPr marL="139700" indent="0">
              <a:buNone/>
            </a:pPr>
            <a:endParaRPr lang="en-US" sz="1100" b="1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dirty="0">
                <a:latin typeface="Arial"/>
                <a:cs typeface="Arial"/>
              </a:rPr>
              <a:t>Think of Prometheus as the monitoring system that detects issues, while </a:t>
            </a:r>
            <a:r>
              <a:rPr lang="en-US" sz="1100" dirty="0" err="1">
                <a:latin typeface="Arial"/>
                <a:cs typeface="Arial"/>
              </a:rPr>
              <a:t>AlertManager</a:t>
            </a:r>
            <a:r>
              <a:rPr lang="en-US" sz="1100" dirty="0">
                <a:latin typeface="Arial"/>
                <a:cs typeface="Arial"/>
              </a:rPr>
              <a:t> is your notification dispatch system.</a:t>
            </a:r>
          </a:p>
          <a:p>
            <a:pPr marL="139700" indent="0">
              <a:buNone/>
            </a:pPr>
            <a:endParaRPr lang="en-US" sz="1100" b="1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b="1" dirty="0">
                <a:latin typeface="Arial"/>
                <a:cs typeface="Arial"/>
              </a:rPr>
              <a:t>Installation and </a:t>
            </a:r>
            <a:r>
              <a:rPr lang="en-US" sz="1100" b="1" dirty="0" err="1">
                <a:latin typeface="Arial"/>
                <a:cs typeface="Arial"/>
              </a:rPr>
              <a:t>handson</a:t>
            </a:r>
            <a:r>
              <a:rPr lang="en-US" sz="1100" b="1" dirty="0">
                <a:latin typeface="Arial"/>
                <a:cs typeface="Arial"/>
              </a:rPr>
              <a:t>: </a:t>
            </a:r>
            <a:r>
              <a:rPr lang="en-US" sz="1100" dirty="0" err="1">
                <a:latin typeface="Arial"/>
                <a:cs typeface="Arial"/>
              </a:rPr>
              <a:t>AlertManager</a:t>
            </a:r>
            <a:r>
              <a:rPr lang="en-US" sz="1100" dirty="0">
                <a:latin typeface="Arial"/>
                <a:cs typeface="Arial"/>
              </a:rPr>
              <a:t>\Installation-Guide.txt</a:t>
            </a:r>
          </a:p>
          <a:p>
            <a:pPr marL="139700" indent="0">
              <a:buNone/>
            </a:pPr>
            <a:endParaRPr lang="en-US" sz="1100" b="1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b="1" dirty="0">
                <a:latin typeface="Arial"/>
                <a:cs typeface="Arial"/>
              </a:rPr>
              <a:t>The flow is as follows:</a:t>
            </a:r>
          </a:p>
          <a:p>
            <a:pPr lvl="1"/>
            <a:r>
              <a:rPr lang="en-US" sz="1000" dirty="0">
                <a:latin typeface="Arial"/>
                <a:cs typeface="Arial"/>
              </a:rPr>
              <a:t>Deploy Alert Manager in Kubernetes</a:t>
            </a:r>
          </a:p>
          <a:p>
            <a:pPr lvl="1"/>
            <a:r>
              <a:rPr lang="en-US" sz="1000" dirty="0">
                <a:latin typeface="Arial"/>
                <a:cs typeface="Arial"/>
              </a:rPr>
              <a:t>Specify its endpoint in Prometheus </a:t>
            </a:r>
            <a:r>
              <a:rPr lang="en-US" sz="1000" dirty="0" err="1">
                <a:latin typeface="Arial"/>
                <a:cs typeface="Arial"/>
              </a:rPr>
              <a:t>ConfigMap</a:t>
            </a:r>
            <a:r>
              <a:rPr lang="en-US" sz="1000" dirty="0">
                <a:latin typeface="Arial"/>
                <a:cs typeface="Arial"/>
              </a:rPr>
              <a:t> </a:t>
            </a:r>
          </a:p>
          <a:p>
            <a:pPr lvl="1"/>
            <a:r>
              <a:rPr lang="en-US" sz="1000" dirty="0">
                <a:latin typeface="Arial"/>
                <a:cs typeface="Arial"/>
              </a:rPr>
              <a:t>Configure Rules in Prometheus config to send alerts to Alert Manager</a:t>
            </a:r>
          </a:p>
          <a:p>
            <a:pPr lvl="1"/>
            <a:r>
              <a:rPr lang="en-US" sz="1000" dirty="0">
                <a:latin typeface="Arial"/>
                <a:cs typeface="Arial"/>
              </a:rPr>
              <a:t>Configure </a:t>
            </a:r>
            <a:r>
              <a:rPr lang="en-US" sz="1000" dirty="0" err="1">
                <a:latin typeface="Arial"/>
                <a:cs typeface="Arial"/>
              </a:rPr>
              <a:t>alertmanager.yml</a:t>
            </a:r>
            <a:r>
              <a:rPr lang="en-US" sz="1000" dirty="0">
                <a:latin typeface="Arial"/>
                <a:cs typeface="Arial"/>
              </a:rPr>
              <a:t> with details like email settings, slack settings, sender, receivers and further alert level configurations</a:t>
            </a:r>
          </a:p>
          <a:p>
            <a:pPr marL="139700" indent="0">
              <a:buNone/>
            </a:pPr>
            <a:endParaRPr lang="en-US" sz="1100" b="1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b="1" dirty="0" err="1">
                <a:latin typeface="Arial"/>
                <a:cs typeface="Arial"/>
              </a:rPr>
              <a:t>handson</a:t>
            </a:r>
            <a:r>
              <a:rPr lang="en-US" sz="1100" b="1" dirty="0">
                <a:latin typeface="Arial"/>
                <a:cs typeface="Arial"/>
              </a:rPr>
              <a:t>:</a:t>
            </a:r>
          </a:p>
          <a:p>
            <a:pPr marL="139700" indent="0">
              <a:buNone/>
            </a:pPr>
            <a:r>
              <a:rPr lang="en-US" sz="1100" dirty="0">
                <a:latin typeface="Arial"/>
                <a:cs typeface="Arial"/>
              </a:rPr>
              <a:t>Trigger a test alert using Prometheus and validate in </a:t>
            </a:r>
            <a:r>
              <a:rPr lang="en-US" sz="1100" dirty="0" err="1">
                <a:latin typeface="Arial"/>
                <a:cs typeface="Arial"/>
              </a:rPr>
              <a:t>AlertManager</a:t>
            </a:r>
            <a:r>
              <a:rPr lang="en-US" sz="1100" dirty="0">
                <a:latin typeface="Arial"/>
                <a:cs typeface="Arial"/>
              </a:rPr>
              <a:t> and further validate by receiving an email</a:t>
            </a:r>
            <a:endParaRPr lang="en-IN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4460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3C96A50F-34E8-90CD-CD86-CA351E562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>
            <a:extLst>
              <a:ext uri="{FF2B5EF4-FFF2-40B4-BE49-F238E27FC236}">
                <a16:creationId xmlns:a16="http://schemas.microsoft.com/office/drawing/2014/main" id="{644C1615-228C-3FDA-2BB1-C3B4A7EFF3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Alert Flow in Prometheus Ecosystem</a:t>
            </a:r>
            <a:endParaRPr lang="en-IN" dirty="0"/>
          </a:p>
        </p:txBody>
      </p:sp>
      <p:sp>
        <p:nvSpPr>
          <p:cNvPr id="335" name="Google Shape;335;p58">
            <a:extLst>
              <a:ext uri="{FF2B5EF4-FFF2-40B4-BE49-F238E27FC236}">
                <a16:creationId xmlns:a16="http://schemas.microsoft.com/office/drawing/2014/main" id="{D33D6922-772F-56ED-FB3C-3C26C75CB7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39018"/>
            <a:ext cx="8293457" cy="3775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100" b="1" dirty="0">
                <a:latin typeface="Arial"/>
                <a:cs typeface="Arial"/>
              </a:rPr>
              <a:t>Prometheus Server:</a:t>
            </a:r>
          </a:p>
          <a:p>
            <a:pPr lvl="1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Evaluates alert rules against metrics</a:t>
            </a:r>
          </a:p>
          <a:p>
            <a:pPr lvl="1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Generates alerts when conditions are met</a:t>
            </a:r>
          </a:p>
          <a:p>
            <a:pPr lvl="1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Sends alerts to </a:t>
            </a:r>
            <a:r>
              <a:rPr lang="en-US" sz="1000" dirty="0" err="1">
                <a:latin typeface="Arial"/>
                <a:cs typeface="Arial"/>
              </a:rPr>
              <a:t>AlertManager</a:t>
            </a:r>
            <a:endParaRPr lang="en-US" sz="1000" dirty="0">
              <a:latin typeface="Arial"/>
              <a:cs typeface="Arial"/>
            </a:endParaRPr>
          </a:p>
          <a:p>
            <a:pPr marL="139700" indent="0">
              <a:buNone/>
            </a:pPr>
            <a:endParaRPr lang="en-US" sz="1100" b="1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b="1" dirty="0" err="1">
                <a:latin typeface="Arial"/>
                <a:cs typeface="Arial"/>
              </a:rPr>
              <a:t>AlertManager</a:t>
            </a:r>
            <a:r>
              <a:rPr lang="en-US" sz="1100" b="1" dirty="0">
                <a:latin typeface="Arial"/>
                <a:cs typeface="Arial"/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Receives alerts from one or more Prometheus servers</a:t>
            </a:r>
          </a:p>
          <a:p>
            <a:pPr lvl="1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Deduplicates similar alerts</a:t>
            </a:r>
          </a:p>
          <a:p>
            <a:pPr lvl="1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Groups related alerts</a:t>
            </a:r>
          </a:p>
          <a:p>
            <a:pPr lvl="1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Routes notifications based on configurations</a:t>
            </a:r>
          </a:p>
          <a:p>
            <a:pPr lvl="1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Handles silencing and inhibition</a:t>
            </a:r>
          </a:p>
          <a:p>
            <a:pPr marL="139700" indent="0">
              <a:buNone/>
            </a:pPr>
            <a:endParaRPr lang="en-US" sz="1100" b="1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b="1" dirty="0">
                <a:latin typeface="Arial"/>
                <a:cs typeface="Arial"/>
              </a:rPr>
              <a:t>Receivers:</a:t>
            </a:r>
          </a:p>
          <a:p>
            <a:pPr lvl="1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Email</a:t>
            </a:r>
          </a:p>
          <a:p>
            <a:pPr lvl="1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Slack</a:t>
            </a:r>
          </a:p>
          <a:p>
            <a:pPr lvl="1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PagerDuty</a:t>
            </a:r>
          </a:p>
          <a:p>
            <a:pPr lvl="1">
              <a:spcBef>
                <a:spcPts val="0"/>
              </a:spcBef>
            </a:pPr>
            <a:r>
              <a:rPr lang="en-US" sz="1000" dirty="0" err="1">
                <a:latin typeface="Arial"/>
                <a:cs typeface="Arial"/>
              </a:rPr>
              <a:t>OpsGenie</a:t>
            </a:r>
            <a:endParaRPr lang="en-US" sz="1000" dirty="0">
              <a:latin typeface="Arial"/>
              <a:cs typeface="Arial"/>
            </a:endParaRPr>
          </a:p>
          <a:p>
            <a:pPr lvl="1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Microsoft Teams</a:t>
            </a:r>
          </a:p>
          <a:p>
            <a:pPr lvl="1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Webhook integrations</a:t>
            </a:r>
            <a:endParaRPr lang="en-IN" sz="1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2561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0A59BF4E-F348-54E6-FD61-05CEA82CD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>
            <a:extLst>
              <a:ext uri="{FF2B5EF4-FFF2-40B4-BE49-F238E27FC236}">
                <a16:creationId xmlns:a16="http://schemas.microsoft.com/office/drawing/2014/main" id="{D929A3C4-F63F-5E6C-305A-DC89ECAD6C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Grafana</a:t>
            </a:r>
          </a:p>
        </p:txBody>
      </p:sp>
      <p:sp>
        <p:nvSpPr>
          <p:cNvPr id="335" name="Google Shape;335;p58">
            <a:extLst>
              <a:ext uri="{FF2B5EF4-FFF2-40B4-BE49-F238E27FC236}">
                <a16:creationId xmlns:a16="http://schemas.microsoft.com/office/drawing/2014/main" id="{3AB88141-51D8-203C-EFD7-B3B6F2C2D2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39018"/>
            <a:ext cx="8293457" cy="3775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100" b="1" dirty="0">
                <a:latin typeface="Arial"/>
                <a:cs typeface="Arial"/>
              </a:rPr>
              <a:t>Grafana </a:t>
            </a:r>
            <a:r>
              <a:rPr lang="en-US" sz="1100" dirty="0">
                <a:latin typeface="Arial"/>
                <a:cs typeface="Arial"/>
              </a:rPr>
              <a:t>is an open-source observability platform used for visualizing metrics, logs, and traces. They also have an enterprise version.</a:t>
            </a:r>
          </a:p>
          <a:p>
            <a:pPr marL="139700" indent="0">
              <a:buNone/>
            </a:pPr>
            <a:endParaRPr lang="en-US" sz="1100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dirty="0">
                <a:latin typeface="Arial"/>
                <a:cs typeface="Arial"/>
              </a:rPr>
              <a:t>It enables users to:</a:t>
            </a:r>
          </a:p>
          <a:p>
            <a:pPr lvl="1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Query, visualize, and understand metrics</a:t>
            </a:r>
          </a:p>
          <a:p>
            <a:pPr lvl="1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Create custom dashboards</a:t>
            </a:r>
          </a:p>
          <a:p>
            <a:pPr lvl="1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Analyze data from multiple sources</a:t>
            </a:r>
          </a:p>
          <a:p>
            <a:pPr marL="139700" indent="0">
              <a:buNone/>
            </a:pPr>
            <a:r>
              <a:rPr lang="en-US" sz="1100" dirty="0">
                <a:latin typeface="Arial"/>
                <a:cs typeface="Arial"/>
              </a:rPr>
              <a:t>With a lot of features like:</a:t>
            </a:r>
          </a:p>
          <a:p>
            <a:pPr lvl="1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Multi-platform support</a:t>
            </a:r>
          </a:p>
          <a:p>
            <a:pPr lvl="1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Pluggable data source architecture</a:t>
            </a:r>
          </a:p>
          <a:p>
            <a:pPr lvl="1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Rich visualization options</a:t>
            </a:r>
          </a:p>
          <a:p>
            <a:pPr lvl="1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User authentication and authorization</a:t>
            </a:r>
          </a:p>
          <a:p>
            <a:pPr lvl="1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Template variables for dynamic dashboards</a:t>
            </a:r>
          </a:p>
          <a:p>
            <a:pPr marL="139700" indent="0">
              <a:buNone/>
            </a:pPr>
            <a:endParaRPr lang="en-US" sz="1200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dirty="0">
                <a:latin typeface="Arial"/>
                <a:cs typeface="Arial"/>
              </a:rPr>
              <a:t>It can be integrated with Prometheus, AWS CloudWatch, Azure Monitor and many other data sources.</a:t>
            </a:r>
          </a:p>
          <a:p>
            <a:pPr marL="139700" indent="0">
              <a:buNone/>
            </a:pPr>
            <a:endParaRPr lang="en-US" sz="1100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b="1" dirty="0">
                <a:latin typeface="Arial"/>
                <a:cs typeface="Arial"/>
              </a:rPr>
              <a:t>Installation Guide</a:t>
            </a:r>
            <a:r>
              <a:rPr lang="en-US" sz="1100" dirty="0">
                <a:latin typeface="Arial"/>
                <a:cs typeface="Arial"/>
              </a:rPr>
              <a:t>: Grafana\Installation-Guide.txt</a:t>
            </a:r>
          </a:p>
        </p:txBody>
      </p:sp>
    </p:spTree>
    <p:extLst>
      <p:ext uri="{BB962C8B-B14F-4D97-AF65-F5344CB8AC3E}">
        <p14:creationId xmlns:p14="http://schemas.microsoft.com/office/powerpoint/2010/main" val="3866875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C06F0467-2E82-653A-4DB2-48D32BAFB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>
            <a:extLst>
              <a:ext uri="{FF2B5EF4-FFF2-40B4-BE49-F238E27FC236}">
                <a16:creationId xmlns:a16="http://schemas.microsoft.com/office/drawing/2014/main" id="{06742F82-FBBD-98AE-835F-61C8731159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Integrate Grafana with Prometheus</a:t>
            </a:r>
            <a:endParaRPr lang="en-IN" dirty="0"/>
          </a:p>
        </p:txBody>
      </p:sp>
      <p:sp>
        <p:nvSpPr>
          <p:cNvPr id="335" name="Google Shape;335;p58">
            <a:extLst>
              <a:ext uri="{FF2B5EF4-FFF2-40B4-BE49-F238E27FC236}">
                <a16:creationId xmlns:a16="http://schemas.microsoft.com/office/drawing/2014/main" id="{D8919B37-0380-B911-77B8-EA9C8BE6F8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1" y="1139018"/>
            <a:ext cx="4635856" cy="3775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100" b="1" dirty="0">
                <a:latin typeface="Arial"/>
                <a:cs typeface="Arial"/>
              </a:rPr>
              <a:t>Add Data Source:</a:t>
            </a:r>
          </a:p>
          <a:p>
            <a:pPr marL="311150" indent="-171450">
              <a:lnSpc>
                <a:spcPct val="150000"/>
              </a:lnSpc>
            </a:pPr>
            <a:r>
              <a:rPr lang="en-US" sz="1100" dirty="0">
                <a:latin typeface="Arial"/>
                <a:cs typeface="Arial"/>
              </a:rPr>
              <a:t>Now since Grafana is up and running, next step is to integrate it with a data source.</a:t>
            </a:r>
          </a:p>
          <a:p>
            <a:pPr marL="311150" indent="-171450">
              <a:lnSpc>
                <a:spcPct val="150000"/>
              </a:lnSpc>
            </a:pPr>
            <a:r>
              <a:rPr lang="en-US" sz="1100" dirty="0">
                <a:latin typeface="Arial"/>
                <a:cs typeface="Arial"/>
              </a:rPr>
              <a:t>To add a new Data Sources, Go to:</a:t>
            </a:r>
          </a:p>
          <a:p>
            <a:pPr marL="311150" indent="-171450">
              <a:lnSpc>
                <a:spcPct val="150000"/>
              </a:lnSpc>
            </a:pPr>
            <a:r>
              <a:rPr lang="en-US" sz="1100" dirty="0">
                <a:latin typeface="Arial"/>
                <a:cs typeface="Arial"/>
              </a:rPr>
              <a:t>connections -&gt; Data Sources -&gt; Add data source</a:t>
            </a:r>
          </a:p>
          <a:p>
            <a:pPr marL="311150" indent="-171450">
              <a:lnSpc>
                <a:spcPct val="150000"/>
              </a:lnSpc>
            </a:pPr>
            <a:r>
              <a:rPr lang="en-US" sz="1100" dirty="0">
                <a:latin typeface="Arial"/>
                <a:cs typeface="Arial"/>
              </a:rPr>
              <a:t>So, lets integrate Prometheus with Grafana:</a:t>
            </a:r>
          </a:p>
          <a:p>
            <a:pPr marL="311150" indent="-171450">
              <a:lnSpc>
                <a:spcPct val="150000"/>
              </a:lnSpc>
            </a:pPr>
            <a:r>
              <a:rPr lang="en-US" sz="1100" dirty="0">
                <a:latin typeface="Arial"/>
                <a:cs typeface="Arial"/>
              </a:rPr>
              <a:t>URL: http://prometheus:9090</a:t>
            </a:r>
          </a:p>
          <a:p>
            <a:pPr marL="311150" indent="-171450">
              <a:lnSpc>
                <a:spcPct val="150000"/>
              </a:lnSpc>
            </a:pPr>
            <a:r>
              <a:rPr lang="en-US" sz="1100" dirty="0">
                <a:latin typeface="Arial"/>
                <a:cs typeface="Arial"/>
              </a:rPr>
              <a:t>Access: Server (default)</a:t>
            </a:r>
          </a:p>
          <a:p>
            <a:pPr marL="311150" indent="-171450">
              <a:lnSpc>
                <a:spcPct val="150000"/>
              </a:lnSpc>
            </a:pPr>
            <a:r>
              <a:rPr lang="en-US" sz="1100" dirty="0">
                <a:latin typeface="Arial"/>
                <a:cs typeface="Arial"/>
              </a:rPr>
              <a:t>Scrape interval: 15s</a:t>
            </a:r>
          </a:p>
        </p:txBody>
      </p:sp>
    </p:spTree>
    <p:extLst>
      <p:ext uri="{BB962C8B-B14F-4D97-AF65-F5344CB8AC3E}">
        <p14:creationId xmlns:p14="http://schemas.microsoft.com/office/powerpoint/2010/main" val="318937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4926225" y="408214"/>
            <a:ext cx="3837000" cy="38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IN" sz="1400" dirty="0"/>
              <a:t>Prometheus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IN" sz="1400" dirty="0"/>
              <a:t>Grafana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76556EE6-8FB9-BA4F-9036-2F29C8A97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>
            <a:extLst>
              <a:ext uri="{FF2B5EF4-FFF2-40B4-BE49-F238E27FC236}">
                <a16:creationId xmlns:a16="http://schemas.microsoft.com/office/drawing/2014/main" id="{3986AF9A-5724-F4E2-7ABC-95F7F32715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Import the Grafana Dashboard</a:t>
            </a:r>
            <a:endParaRPr lang="en-IN" dirty="0"/>
          </a:p>
        </p:txBody>
      </p:sp>
      <p:sp>
        <p:nvSpPr>
          <p:cNvPr id="335" name="Google Shape;335;p58">
            <a:extLst>
              <a:ext uri="{FF2B5EF4-FFF2-40B4-BE49-F238E27FC236}">
                <a16:creationId xmlns:a16="http://schemas.microsoft.com/office/drawing/2014/main" id="{BA1F7AA2-47E7-5B97-30C6-51E3CAAFB4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10418"/>
            <a:ext cx="8293457" cy="3775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000" dirty="0">
                <a:latin typeface="Arial"/>
                <a:cs typeface="Arial"/>
              </a:rPr>
              <a:t>A lot of dashboards are already pre-existing and shared by the contributors</a:t>
            </a:r>
          </a:p>
          <a:p>
            <a:pPr marL="139700" indent="0">
              <a:buNone/>
            </a:pPr>
            <a:endParaRPr lang="en-US" sz="1000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000" dirty="0">
                <a:latin typeface="Arial"/>
                <a:cs typeface="Arial"/>
              </a:rPr>
              <a:t>Steps to Import: Search for an available dashboards for the Open Source Grafana version: https://grafana.com/grafana/dashboards</a:t>
            </a:r>
          </a:p>
          <a:p>
            <a:pPr marL="139700" indent="0">
              <a:buNone/>
            </a:pPr>
            <a:endParaRPr lang="en-US" sz="1000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000" dirty="0">
                <a:latin typeface="Arial"/>
                <a:cs typeface="Arial"/>
              </a:rPr>
              <a:t>Select any dashboard from here.</a:t>
            </a:r>
          </a:p>
          <a:p>
            <a:pPr marL="139700" indent="0">
              <a:buNone/>
            </a:pPr>
            <a:r>
              <a:rPr lang="en-US" sz="1000" dirty="0">
                <a:latin typeface="Arial"/>
                <a:cs typeface="Arial"/>
              </a:rPr>
              <a:t>e.g.: </a:t>
            </a:r>
          </a:p>
          <a:p>
            <a:pPr marL="139700" indent="0">
              <a:buNone/>
            </a:pPr>
            <a:endParaRPr lang="en-US" sz="1000" dirty="0">
              <a:latin typeface="Arial"/>
              <a:cs typeface="Arial"/>
            </a:endParaRPr>
          </a:p>
          <a:p>
            <a:r>
              <a:rPr lang="en-US" sz="1000" dirty="0">
                <a:latin typeface="Arial"/>
                <a:cs typeface="Arial"/>
              </a:rPr>
              <a:t>Add a node exporter dashboard - https://grafana.com/grafana/dashboards/1860-node-exporter-full/</a:t>
            </a:r>
          </a:p>
          <a:p>
            <a:pPr marL="768350" lvl="1" indent="-171450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Open &amp; Click on Copy ID to Clipboard</a:t>
            </a:r>
          </a:p>
          <a:p>
            <a:pPr marL="768350" lvl="1" indent="-171450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Goto -&gt; Dashboards -&gt; New -&gt; Import</a:t>
            </a:r>
          </a:p>
          <a:p>
            <a:pPr marL="768350" lvl="1" indent="-171450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Go to the section where following is mentioned: Find and import dashboards for common applications at grafana.com/dashboards</a:t>
            </a:r>
          </a:p>
          <a:p>
            <a:pPr marL="768350" lvl="1" indent="-171450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Add the Dashboard ID in it &amp; Click on Load</a:t>
            </a:r>
          </a:p>
          <a:p>
            <a:pPr marL="768350" lvl="1" indent="-171450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Select the Prometheus Data Source and provide a name</a:t>
            </a:r>
          </a:p>
          <a:p>
            <a:pPr marL="768350" lvl="1" indent="-171450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Click on Import</a:t>
            </a:r>
          </a:p>
          <a:p>
            <a:pPr marL="139700" indent="0">
              <a:buNone/>
            </a:pPr>
            <a:endParaRPr lang="en-US" sz="1000" dirty="0">
              <a:latin typeface="Arial"/>
              <a:cs typeface="Arial"/>
            </a:endParaRPr>
          </a:p>
          <a:p>
            <a:r>
              <a:rPr lang="en-US" sz="1000" dirty="0">
                <a:latin typeface="Arial"/>
                <a:cs typeface="Arial"/>
              </a:rPr>
              <a:t>Add a Kubernetes Dashboard - https://grafana.com/grafana/dashboards/8588-1-kubernetes-deployment-statefulset-daemonset-metrics/</a:t>
            </a:r>
          </a:p>
          <a:p>
            <a:pPr marL="768350" lvl="1" indent="-171450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Open it</a:t>
            </a:r>
          </a:p>
          <a:p>
            <a:pPr marL="768350" lvl="1" indent="-171450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Click on Copy ID to Clipboard</a:t>
            </a:r>
          </a:p>
          <a:p>
            <a:pPr marL="768350" lvl="1" indent="-171450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and then perform the same steps as mentioned above</a:t>
            </a:r>
          </a:p>
        </p:txBody>
      </p:sp>
    </p:spTree>
    <p:extLst>
      <p:ext uri="{BB962C8B-B14F-4D97-AF65-F5344CB8AC3E}">
        <p14:creationId xmlns:p14="http://schemas.microsoft.com/office/powerpoint/2010/main" val="2966567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5649F63B-4D00-96E1-FE69-C25726999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>
            <a:extLst>
              <a:ext uri="{FF2B5EF4-FFF2-40B4-BE49-F238E27FC236}">
                <a16:creationId xmlns:a16="http://schemas.microsoft.com/office/drawing/2014/main" id="{00F9FC41-7CDA-A35C-895D-22CFC41FD8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Create New Dashboards from scratch</a:t>
            </a:r>
            <a:endParaRPr lang="en-IN" dirty="0"/>
          </a:p>
        </p:txBody>
      </p:sp>
      <p:sp>
        <p:nvSpPr>
          <p:cNvPr id="335" name="Google Shape;335;p58">
            <a:extLst>
              <a:ext uri="{FF2B5EF4-FFF2-40B4-BE49-F238E27FC236}">
                <a16:creationId xmlns:a16="http://schemas.microsoft.com/office/drawing/2014/main" id="{CBB77AEB-2CA5-88C1-D431-DE8CC80E00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841800"/>
            <a:ext cx="8293457" cy="43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Steps to create a dashboard in Grafana:</a:t>
            </a: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- Go to Dashboards -&gt; New dashboard &amp; Save it by giving a name</a:t>
            </a: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- Add visualization &amp; Select Prometheus Data Source</a:t>
            </a: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- Enter </a:t>
            </a:r>
            <a:r>
              <a:rPr lang="en-US" sz="900" dirty="0" err="1">
                <a:latin typeface="Arial"/>
                <a:cs typeface="Arial"/>
              </a:rPr>
              <a:t>Promql</a:t>
            </a:r>
            <a:r>
              <a:rPr lang="en-US" sz="900" dirty="0">
                <a:latin typeface="Arial"/>
                <a:cs typeface="Arial"/>
              </a:rPr>
              <a:t> queries w.r.t your requirement</a:t>
            </a: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like: </a:t>
            </a: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Node CPU Usage:</a:t>
            </a: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sum(rate(</a:t>
            </a:r>
            <a:r>
              <a:rPr lang="en-US" sz="900" dirty="0" err="1">
                <a:latin typeface="Arial"/>
                <a:cs typeface="Arial"/>
              </a:rPr>
              <a:t>node_cpu_seconds_total</a:t>
            </a:r>
            <a:r>
              <a:rPr lang="en-US" sz="900" dirty="0">
                <a:latin typeface="Arial"/>
                <a:cs typeface="Arial"/>
              </a:rPr>
              <a:t>{mode!="idle"}[5m])) by (instance) * 100</a:t>
            </a:r>
          </a:p>
          <a:p>
            <a:pPr marL="139700" indent="0">
              <a:buNone/>
            </a:pPr>
            <a:endParaRPr lang="en-US" sz="900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Node Memory Usage:</a:t>
            </a: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(</a:t>
            </a:r>
            <a:r>
              <a:rPr lang="en-US" sz="900" dirty="0" err="1">
                <a:latin typeface="Arial"/>
                <a:cs typeface="Arial"/>
              </a:rPr>
              <a:t>node_memory_MemTotal_bytes</a:t>
            </a:r>
            <a:r>
              <a:rPr lang="en-US" sz="900" dirty="0">
                <a:latin typeface="Arial"/>
                <a:cs typeface="Arial"/>
              </a:rPr>
              <a:t> - </a:t>
            </a:r>
            <a:r>
              <a:rPr lang="en-US" sz="900" dirty="0" err="1">
                <a:latin typeface="Arial"/>
                <a:cs typeface="Arial"/>
              </a:rPr>
              <a:t>node_memory_MemAvailable_bytes</a:t>
            </a:r>
            <a:r>
              <a:rPr lang="en-US" sz="900" dirty="0">
                <a:latin typeface="Arial"/>
                <a:cs typeface="Arial"/>
              </a:rPr>
              <a:t>) / </a:t>
            </a:r>
            <a:r>
              <a:rPr lang="en-US" sz="900" dirty="0" err="1">
                <a:latin typeface="Arial"/>
                <a:cs typeface="Arial"/>
              </a:rPr>
              <a:t>node_memory_MemTotal_bytes</a:t>
            </a:r>
            <a:r>
              <a:rPr lang="en-US" sz="900" dirty="0">
                <a:latin typeface="Arial"/>
                <a:cs typeface="Arial"/>
              </a:rPr>
              <a:t> * 100</a:t>
            </a:r>
          </a:p>
          <a:p>
            <a:pPr marL="139700" indent="0">
              <a:buNone/>
            </a:pPr>
            <a:endParaRPr lang="en-US" sz="900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Pod CPU Usage:</a:t>
            </a: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sum(rate(</a:t>
            </a:r>
            <a:r>
              <a:rPr lang="en-US" sz="900" dirty="0" err="1">
                <a:latin typeface="Arial"/>
                <a:cs typeface="Arial"/>
              </a:rPr>
              <a:t>container_cpu_usage_seconds_total</a:t>
            </a:r>
            <a:r>
              <a:rPr lang="en-US" sz="900" dirty="0">
                <a:latin typeface="Arial"/>
                <a:cs typeface="Arial"/>
              </a:rPr>
              <a:t>{container!=""}[5m])) by (pod)</a:t>
            </a:r>
          </a:p>
          <a:p>
            <a:pPr marL="139700" indent="0">
              <a:buNone/>
            </a:pPr>
            <a:endParaRPr lang="en-US" sz="900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Pod Memory Usage:</a:t>
            </a: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sum(</a:t>
            </a:r>
            <a:r>
              <a:rPr lang="en-US" sz="900" dirty="0" err="1">
                <a:latin typeface="Arial"/>
                <a:cs typeface="Arial"/>
              </a:rPr>
              <a:t>container_memory_working_set_bytes</a:t>
            </a:r>
            <a:r>
              <a:rPr lang="en-US" sz="900" dirty="0">
                <a:latin typeface="Arial"/>
                <a:cs typeface="Arial"/>
              </a:rPr>
              <a:t>{container!=""}) by (pod)</a:t>
            </a:r>
          </a:p>
          <a:p>
            <a:pPr marL="139700" indent="0">
              <a:buNone/>
            </a:pPr>
            <a:endParaRPr lang="en-US" sz="900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When creating panels in Grafana:</a:t>
            </a: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Click "Add panel"</a:t>
            </a: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Select "Add a new panel"</a:t>
            </a: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Choose Prometheus as the data source</a:t>
            </a: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Copy-paste the relevant </a:t>
            </a:r>
            <a:r>
              <a:rPr lang="en-US" sz="900" dirty="0" err="1">
                <a:latin typeface="Arial"/>
                <a:cs typeface="Arial"/>
              </a:rPr>
              <a:t>PromQL</a:t>
            </a:r>
            <a:r>
              <a:rPr lang="en-US" sz="900" dirty="0">
                <a:latin typeface="Arial"/>
                <a:cs typeface="Arial"/>
              </a:rPr>
              <a:t> query</a:t>
            </a: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Adjust visualization settings as needed</a:t>
            </a: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Save the panel</a:t>
            </a:r>
          </a:p>
        </p:txBody>
      </p:sp>
    </p:spTree>
    <p:extLst>
      <p:ext uri="{BB962C8B-B14F-4D97-AF65-F5344CB8AC3E}">
        <p14:creationId xmlns:p14="http://schemas.microsoft.com/office/powerpoint/2010/main" val="337986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645C040E-7A56-08CB-FBFE-326C58DC7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>
            <a:extLst>
              <a:ext uri="{FF2B5EF4-FFF2-40B4-BE49-F238E27FC236}">
                <a16:creationId xmlns:a16="http://schemas.microsoft.com/office/drawing/2014/main" id="{B0F15600-5341-3130-6F03-203D8156D4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00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Prometheus - Open-Source Monitoring for Cloud Native Environments</a:t>
            </a:r>
          </a:p>
        </p:txBody>
      </p:sp>
      <p:sp>
        <p:nvSpPr>
          <p:cNvPr id="335" name="Google Shape;335;p58">
            <a:extLst>
              <a:ext uri="{FF2B5EF4-FFF2-40B4-BE49-F238E27FC236}">
                <a16:creationId xmlns:a16="http://schemas.microsoft.com/office/drawing/2014/main" id="{A5D6F713-4FFF-34D7-5DD7-CC3F74871F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1" y="1559379"/>
            <a:ext cx="8293457" cy="3265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200" b="1" dirty="0">
                <a:latin typeface="+mj-lt"/>
              </a:rPr>
              <a:t>What is Prometheus?</a:t>
            </a:r>
          </a:p>
          <a:p>
            <a:pPr marL="139700" indent="0">
              <a:buNone/>
            </a:pPr>
            <a:r>
              <a:rPr lang="en-US" sz="1200" dirty="0">
                <a:latin typeface="+mj-lt"/>
              </a:rPr>
              <a:t>Prometheus is a tool that watches over the systems and collects important information, like CPU usage, memory usage, or number of errors, so we can know what is happening and fix problems quickly</a:t>
            </a:r>
          </a:p>
          <a:p>
            <a:pPr marL="139700" indent="0">
              <a:buNone/>
            </a:pPr>
            <a:endParaRPr lang="en-US" sz="1200" dirty="0">
              <a:latin typeface="+mj-lt"/>
            </a:endParaRPr>
          </a:p>
          <a:p>
            <a:pPr marL="139700" indent="0">
              <a:buNone/>
            </a:pPr>
            <a:r>
              <a:rPr lang="en-US" sz="1200" dirty="0">
                <a:latin typeface="+mj-lt"/>
              </a:rPr>
              <a:t>Prometheus collects, stores, and lets you query data about your systems in real-time.</a:t>
            </a:r>
          </a:p>
          <a:p>
            <a:pPr marL="139700" indent="0">
              <a:buNone/>
            </a:pPr>
            <a:endParaRPr lang="en-US" sz="1200" b="1" dirty="0">
              <a:latin typeface="+mj-lt"/>
            </a:endParaRPr>
          </a:p>
          <a:p>
            <a:pPr marL="139700" indent="0">
              <a:buNone/>
            </a:pPr>
            <a:r>
              <a:rPr lang="en-US" sz="1200" b="1" dirty="0">
                <a:latin typeface="+mj-lt"/>
              </a:rPr>
              <a:t>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Open-source systems monitoring and alerting toolkit originally built at SoundCloud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Joined the Cloud Native Computing Foundation (CNCF) in 2016 as the second hosted project after Kubernetes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Designed specifically for dynamic container environments</a:t>
            </a:r>
          </a:p>
          <a:p>
            <a:pPr marL="457200" lvl="3" indent="-317500">
              <a:spcBef>
                <a:spcPts val="0"/>
              </a:spcBef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Collects and stores metrics as time series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Features a powerful query language for data analysis and alerting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Highly adopted in cloud-native ecosystems, especially with Kubernetes</a:t>
            </a:r>
          </a:p>
        </p:txBody>
      </p:sp>
    </p:spTree>
    <p:extLst>
      <p:ext uri="{BB962C8B-B14F-4D97-AF65-F5344CB8AC3E}">
        <p14:creationId xmlns:p14="http://schemas.microsoft.com/office/powerpoint/2010/main" val="386997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FB097AB6-34B2-A322-E9E7-6364687B0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>
            <a:extLst>
              <a:ext uri="{FF2B5EF4-FFF2-40B4-BE49-F238E27FC236}">
                <a16:creationId xmlns:a16="http://schemas.microsoft.com/office/drawing/2014/main" id="{0CA780A6-395C-BA8B-E4E1-3A38422F01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High Level Workflow in Prometheus</a:t>
            </a:r>
          </a:p>
        </p:txBody>
      </p:sp>
      <p:sp>
        <p:nvSpPr>
          <p:cNvPr id="335" name="Google Shape;335;p58">
            <a:extLst>
              <a:ext uri="{FF2B5EF4-FFF2-40B4-BE49-F238E27FC236}">
                <a16:creationId xmlns:a16="http://schemas.microsoft.com/office/drawing/2014/main" id="{A300798E-C208-6206-B4A3-385062DF78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1" y="1171675"/>
            <a:ext cx="8293457" cy="3081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200" dirty="0">
                <a:latin typeface="+mj-lt"/>
              </a:rPr>
              <a:t>[ Application or Systems ]            [ Exporter ]           [ Prometheus ]           [ Alert or Dashboard ]</a:t>
            </a:r>
          </a:p>
          <a:p>
            <a:pPr marL="139700" indent="0">
              <a:buNone/>
            </a:pPr>
            <a:endParaRPr lang="en-US" sz="1200" dirty="0">
              <a:latin typeface="+mj-lt"/>
            </a:endParaRPr>
          </a:p>
          <a:p>
            <a:pPr marL="139700" indent="0">
              <a:buNone/>
            </a:pPr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Applications or System: The running applications (e.g., a web server, a java application etc.) or servers / kubernetes nodes on which the application runs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Exporter: A tiny helper that gives Prometheus the app's data in the format it understands.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Prometheus: It regularly pulls the data and stores it.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Alerting: Prometheus can send alerts if something goes wrong.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Visualization: Use Grafana or Prometheus’s built-in graphs to see the data.</a:t>
            </a:r>
          </a:p>
          <a:p>
            <a:pPr marL="139700" indent="0">
              <a:buNone/>
            </a:pPr>
            <a:endParaRPr lang="en-IN" sz="1200" dirty="0">
              <a:latin typeface="Arial"/>
              <a:cs typeface="Arial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A684C6F-80BD-BFA9-51C7-B06756A5E6D4}"/>
              </a:ext>
            </a:extLst>
          </p:cNvPr>
          <p:cNvCxnSpPr>
            <a:cxnSpLocks/>
          </p:cNvCxnSpPr>
          <p:nvPr/>
        </p:nvCxnSpPr>
        <p:spPr>
          <a:xfrm>
            <a:off x="2383973" y="1371600"/>
            <a:ext cx="302079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EE6E66-8918-C5A2-175B-A7605E2DD073}"/>
              </a:ext>
            </a:extLst>
          </p:cNvPr>
          <p:cNvCxnSpPr>
            <a:cxnSpLocks/>
          </p:cNvCxnSpPr>
          <p:nvPr/>
        </p:nvCxnSpPr>
        <p:spPr>
          <a:xfrm>
            <a:off x="3630390" y="1377043"/>
            <a:ext cx="302079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911525-4DAC-4FFA-B20F-2FE871108CBC}"/>
              </a:ext>
            </a:extLst>
          </p:cNvPr>
          <p:cNvCxnSpPr>
            <a:cxnSpLocks/>
          </p:cNvCxnSpPr>
          <p:nvPr/>
        </p:nvCxnSpPr>
        <p:spPr>
          <a:xfrm>
            <a:off x="5056414" y="1390650"/>
            <a:ext cx="302079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81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9FBB3703-C781-A978-16CC-99CD531BF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>
            <a:extLst>
              <a:ext uri="{FF2B5EF4-FFF2-40B4-BE49-F238E27FC236}">
                <a16:creationId xmlns:a16="http://schemas.microsoft.com/office/drawing/2014/main" id="{31600290-9904-EF4F-45D8-91FE7D00C6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Key Concepts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7618FD-4D5C-3BE2-EDA0-D3B0E055F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111390"/>
              </p:ext>
            </p:extLst>
          </p:nvPr>
        </p:nvGraphicFramePr>
        <p:xfrm>
          <a:off x="674913" y="1266371"/>
          <a:ext cx="7244444" cy="2225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868709">
                  <a:extLst>
                    <a:ext uri="{9D8B030D-6E8A-4147-A177-3AD203B41FA5}">
                      <a16:colId xmlns:a16="http://schemas.microsoft.com/office/drawing/2014/main" val="1350885461"/>
                    </a:ext>
                  </a:extLst>
                </a:gridCol>
                <a:gridCol w="5375735">
                  <a:extLst>
                    <a:ext uri="{9D8B030D-6E8A-4147-A177-3AD203B41FA5}">
                      <a16:colId xmlns:a16="http://schemas.microsoft.com/office/drawing/2014/main" val="2518343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Term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286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b="1" dirty="0"/>
                        <a:t>Target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system/app that Prometheus watches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94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b="1"/>
                        <a:t>Scraping</a:t>
                      </a:r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action of Prometheus asking a target for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22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b="1" dirty="0"/>
                        <a:t>Exporter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 helper that gives data to Prometheus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938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b="1"/>
                        <a:t>Metric</a:t>
                      </a:r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 piece of data like CPU usage, memory,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225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b="1"/>
                        <a:t>Time Series</a:t>
                      </a:r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value of a metric over time (like a graph of CPU usage over 1 hour)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51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06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A9C82AF3-4B07-7EB9-D8B0-DA078221A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>
            <a:extLst>
              <a:ext uri="{FF2B5EF4-FFF2-40B4-BE49-F238E27FC236}">
                <a16:creationId xmlns:a16="http://schemas.microsoft.com/office/drawing/2014/main" id="{849CBC62-DA07-E52D-377B-D49969AA80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Prometheus Time Series Data Model</a:t>
            </a:r>
            <a:endParaRPr lang="en-IN" dirty="0"/>
          </a:p>
        </p:txBody>
      </p:sp>
      <p:sp>
        <p:nvSpPr>
          <p:cNvPr id="335" name="Google Shape;335;p58">
            <a:extLst>
              <a:ext uri="{FF2B5EF4-FFF2-40B4-BE49-F238E27FC236}">
                <a16:creationId xmlns:a16="http://schemas.microsoft.com/office/drawing/2014/main" id="{E1A91482-9167-8FF5-D919-99FE23077B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1" y="1171675"/>
            <a:ext cx="8293457" cy="3653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100" dirty="0">
                <a:latin typeface="+mj-lt"/>
              </a:rPr>
              <a:t>Prometheus record the data in timeseries format. </a:t>
            </a:r>
          </a:p>
          <a:p>
            <a:pPr marL="139700" indent="0">
              <a:buNone/>
            </a:pPr>
            <a:endParaRPr lang="en-US" sz="1100" dirty="0">
              <a:latin typeface="+mj-lt"/>
            </a:endParaRPr>
          </a:p>
          <a:p>
            <a:pPr marL="139700" indent="0">
              <a:buNone/>
            </a:pPr>
            <a:r>
              <a:rPr lang="en-US" sz="1100" dirty="0">
                <a:latin typeface="+mj-lt"/>
              </a:rPr>
              <a:t>Think of time series data like a continuous recording of measurements. </a:t>
            </a:r>
          </a:p>
          <a:p>
            <a:pPr marL="139700" indent="0">
              <a:buNone/>
            </a:pPr>
            <a:endParaRPr lang="en-US" sz="1100" dirty="0">
              <a:latin typeface="+mj-lt"/>
            </a:endParaRPr>
          </a:p>
          <a:p>
            <a:pPr marL="139700" indent="0">
              <a:buNone/>
            </a:pPr>
            <a:r>
              <a:rPr lang="en-US" sz="1100" dirty="0">
                <a:latin typeface="+mj-lt"/>
              </a:rPr>
              <a:t>Each measurement has four key components:</a:t>
            </a:r>
          </a:p>
          <a:p>
            <a:r>
              <a:rPr lang="en-US" sz="1100" dirty="0">
                <a:latin typeface="+mj-lt"/>
              </a:rPr>
              <a:t>A metric name </a:t>
            </a:r>
          </a:p>
          <a:p>
            <a:r>
              <a:rPr lang="en-US" sz="1100" dirty="0">
                <a:latin typeface="+mj-lt"/>
              </a:rPr>
              <a:t>A timestamp</a:t>
            </a:r>
          </a:p>
          <a:p>
            <a:r>
              <a:rPr lang="en-US" sz="1100" dirty="0">
                <a:latin typeface="+mj-lt"/>
              </a:rPr>
              <a:t>A numerical value</a:t>
            </a:r>
          </a:p>
          <a:p>
            <a:r>
              <a:rPr lang="en-US" sz="1100" dirty="0">
                <a:latin typeface="+mj-lt"/>
              </a:rPr>
              <a:t>Labels (key-value pairs that add dimensions)</a:t>
            </a:r>
          </a:p>
          <a:p>
            <a:pPr marL="139700" indent="0">
              <a:buNone/>
            </a:pPr>
            <a:endParaRPr lang="en-US" sz="1100" dirty="0">
              <a:latin typeface="+mj-lt"/>
            </a:endParaRPr>
          </a:p>
          <a:p>
            <a:pPr marL="139700" indent="0">
              <a:buNone/>
            </a:pPr>
            <a:r>
              <a:rPr lang="en-US" sz="1100" dirty="0">
                <a:latin typeface="+mj-lt"/>
              </a:rPr>
              <a:t>Labels enable multi-dimensional data representation and powerful queries</a:t>
            </a:r>
          </a:p>
          <a:p>
            <a:pPr marL="139700" indent="0">
              <a:buNone/>
            </a:pPr>
            <a:r>
              <a:rPr lang="en-US" sz="1100" dirty="0">
                <a:latin typeface="+mj-lt"/>
              </a:rPr>
              <a:t>Data is stored chronologically, allowing time-based analysis</a:t>
            </a:r>
          </a:p>
          <a:p>
            <a:pPr marL="139700" indent="0">
              <a:buNone/>
            </a:pPr>
            <a:endParaRPr lang="en-U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129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D41541C1-EBB1-6F9C-6571-DAC796B59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>
            <a:extLst>
              <a:ext uri="{FF2B5EF4-FFF2-40B4-BE49-F238E27FC236}">
                <a16:creationId xmlns:a16="http://schemas.microsoft.com/office/drawing/2014/main" id="{391C568A-355C-9A28-7536-FEA78DBCA5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800" dirty="0"/>
              <a:t>Example of CPU Monitoring via </a:t>
            </a:r>
            <a:r>
              <a:rPr lang="en-IN" sz="2800" dirty="0" err="1"/>
              <a:t>Prometheues</a:t>
            </a:r>
            <a:endParaRPr lang="en-IN" sz="2800" dirty="0"/>
          </a:p>
        </p:txBody>
      </p:sp>
      <p:sp>
        <p:nvSpPr>
          <p:cNvPr id="335" name="Google Shape;335;p58">
            <a:extLst>
              <a:ext uri="{FF2B5EF4-FFF2-40B4-BE49-F238E27FC236}">
                <a16:creationId xmlns:a16="http://schemas.microsoft.com/office/drawing/2014/main" id="{B62A5B22-D150-EBE6-9D6B-FD1F8237F4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1" y="1171675"/>
            <a:ext cx="8293457" cy="3653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100" dirty="0">
                <a:latin typeface="Arial"/>
                <a:cs typeface="Arial"/>
              </a:rPr>
              <a:t>Let's use a real example of CPU usage monitoring:</a:t>
            </a:r>
          </a:p>
          <a:p>
            <a:pPr marL="139700" indent="0">
              <a:buNone/>
            </a:pPr>
            <a:endParaRPr lang="en-US" sz="1100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dirty="0">
                <a:latin typeface="Arial"/>
                <a:cs typeface="Arial"/>
              </a:rPr>
              <a:t>Suppose I query </a:t>
            </a:r>
            <a:r>
              <a:rPr lang="en-US" sz="1100" b="1" dirty="0" err="1">
                <a:latin typeface="Arial"/>
                <a:cs typeface="Arial"/>
              </a:rPr>
              <a:t>node_cpu_seconds_total</a:t>
            </a:r>
            <a:r>
              <a:rPr lang="en-US" sz="1100" b="1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on Prometheus and get below response</a:t>
            </a:r>
          </a:p>
          <a:p>
            <a:pPr marL="139700" indent="0">
              <a:buNone/>
            </a:pPr>
            <a:endParaRPr lang="en-US" sz="1100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dirty="0" err="1">
                <a:latin typeface="Arial"/>
                <a:cs typeface="Arial"/>
              </a:rPr>
              <a:t>node_cpu_seconds_total</a:t>
            </a:r>
            <a:r>
              <a:rPr lang="en-US" sz="1100" dirty="0">
                <a:latin typeface="Arial"/>
                <a:cs typeface="Arial"/>
              </a:rPr>
              <a:t>{</a:t>
            </a:r>
            <a:r>
              <a:rPr lang="en-US" sz="1100" dirty="0" err="1">
                <a:latin typeface="Arial"/>
                <a:cs typeface="Arial"/>
              </a:rPr>
              <a:t>cpu</a:t>
            </a:r>
            <a:r>
              <a:rPr lang="en-US" sz="1100" dirty="0">
                <a:latin typeface="Arial"/>
                <a:cs typeface="Arial"/>
              </a:rPr>
              <a:t>="0",mode="</a:t>
            </a:r>
            <a:r>
              <a:rPr lang="en-US" sz="1100" dirty="0" err="1">
                <a:latin typeface="Arial"/>
                <a:cs typeface="Arial"/>
              </a:rPr>
              <a:t>idle",instance</a:t>
            </a:r>
            <a:r>
              <a:rPr lang="en-US" sz="1100" dirty="0">
                <a:latin typeface="Arial"/>
                <a:cs typeface="Arial"/>
              </a:rPr>
              <a:t>="node-1"} 25.8 1634728140</a:t>
            </a:r>
          </a:p>
          <a:p>
            <a:pPr marL="139700" indent="0">
              <a:buNone/>
            </a:pPr>
            <a:r>
              <a:rPr lang="en-US" sz="1100" dirty="0" err="1">
                <a:latin typeface="Arial"/>
                <a:cs typeface="Arial"/>
              </a:rPr>
              <a:t>node_cpu_seconds_total</a:t>
            </a:r>
            <a:r>
              <a:rPr lang="en-US" sz="1100" dirty="0">
                <a:latin typeface="Arial"/>
                <a:cs typeface="Arial"/>
              </a:rPr>
              <a:t>{</a:t>
            </a:r>
            <a:r>
              <a:rPr lang="en-US" sz="1100" dirty="0" err="1">
                <a:latin typeface="Arial"/>
                <a:cs typeface="Arial"/>
              </a:rPr>
              <a:t>cpu</a:t>
            </a:r>
            <a:r>
              <a:rPr lang="en-US" sz="1100" dirty="0">
                <a:latin typeface="Arial"/>
                <a:cs typeface="Arial"/>
              </a:rPr>
              <a:t>="0",mode="</a:t>
            </a:r>
            <a:r>
              <a:rPr lang="en-US" sz="1100" dirty="0" err="1">
                <a:latin typeface="Arial"/>
                <a:cs typeface="Arial"/>
              </a:rPr>
              <a:t>idle",instance</a:t>
            </a:r>
            <a:r>
              <a:rPr lang="en-US" sz="1100" dirty="0">
                <a:latin typeface="Arial"/>
                <a:cs typeface="Arial"/>
              </a:rPr>
              <a:t>="node-1"} 26.1 1634728200</a:t>
            </a:r>
          </a:p>
          <a:p>
            <a:pPr marL="139700" indent="0">
              <a:buNone/>
            </a:pPr>
            <a:r>
              <a:rPr lang="en-US" sz="1100" dirty="0" err="1">
                <a:latin typeface="Arial"/>
                <a:cs typeface="Arial"/>
              </a:rPr>
              <a:t>node_cpu_seconds_total</a:t>
            </a:r>
            <a:r>
              <a:rPr lang="en-US" sz="1100" dirty="0">
                <a:latin typeface="Arial"/>
                <a:cs typeface="Arial"/>
              </a:rPr>
              <a:t>{</a:t>
            </a:r>
            <a:r>
              <a:rPr lang="en-US" sz="1100" dirty="0" err="1">
                <a:latin typeface="Arial"/>
                <a:cs typeface="Arial"/>
              </a:rPr>
              <a:t>cpu</a:t>
            </a:r>
            <a:r>
              <a:rPr lang="en-US" sz="1100" dirty="0">
                <a:latin typeface="Arial"/>
                <a:cs typeface="Arial"/>
              </a:rPr>
              <a:t>="0",mode="</a:t>
            </a:r>
            <a:r>
              <a:rPr lang="en-US" sz="1100" dirty="0" err="1">
                <a:latin typeface="Arial"/>
                <a:cs typeface="Arial"/>
              </a:rPr>
              <a:t>idle",instance</a:t>
            </a:r>
            <a:r>
              <a:rPr lang="en-US" sz="1100" dirty="0">
                <a:latin typeface="Arial"/>
                <a:cs typeface="Arial"/>
              </a:rPr>
              <a:t>="node-1"} 26.4 1634728260</a:t>
            </a:r>
          </a:p>
          <a:p>
            <a:pPr marL="139700" indent="0">
              <a:buNone/>
            </a:pPr>
            <a:endParaRPr lang="en-US" sz="1100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dirty="0">
                <a:latin typeface="Arial"/>
                <a:cs typeface="Arial"/>
              </a:rPr>
              <a:t>Breaking this down:</a:t>
            </a:r>
          </a:p>
          <a:p>
            <a:pPr marL="139700" indent="0">
              <a:buNone/>
            </a:pPr>
            <a:endParaRPr lang="en-US" sz="1100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b="1" dirty="0">
                <a:latin typeface="Arial"/>
                <a:cs typeface="Arial"/>
              </a:rPr>
              <a:t>Metric name: </a:t>
            </a:r>
            <a:r>
              <a:rPr lang="en-US" sz="1100" dirty="0" err="1">
                <a:latin typeface="Arial"/>
                <a:cs typeface="Arial"/>
              </a:rPr>
              <a:t>node_cpu_seconds_total</a:t>
            </a:r>
            <a:endParaRPr lang="en-US" sz="1100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b="1" dirty="0">
                <a:latin typeface="Arial"/>
                <a:cs typeface="Arial"/>
              </a:rPr>
              <a:t>Timestamps: </a:t>
            </a:r>
            <a:r>
              <a:rPr lang="en-US" sz="1100" dirty="0">
                <a:latin typeface="Arial"/>
                <a:cs typeface="Arial"/>
              </a:rPr>
              <a:t>1634728140, 1634728200, 1634728260</a:t>
            </a:r>
          </a:p>
          <a:p>
            <a:pPr marL="139700" indent="0">
              <a:buNone/>
            </a:pPr>
            <a:r>
              <a:rPr lang="en-US" sz="1100" b="1" dirty="0">
                <a:latin typeface="Arial"/>
                <a:cs typeface="Arial"/>
              </a:rPr>
              <a:t>Values: </a:t>
            </a:r>
            <a:r>
              <a:rPr lang="en-US" sz="1100" dirty="0">
                <a:latin typeface="Arial"/>
                <a:cs typeface="Arial"/>
              </a:rPr>
              <a:t>25.8, 26.1, 26.4</a:t>
            </a:r>
          </a:p>
          <a:p>
            <a:pPr marL="139700" indent="0">
              <a:buNone/>
            </a:pPr>
            <a:r>
              <a:rPr lang="en-US" sz="1100" b="1" dirty="0">
                <a:latin typeface="Arial"/>
                <a:cs typeface="Arial"/>
              </a:rPr>
              <a:t>Labels:</a:t>
            </a:r>
          </a:p>
          <a:p>
            <a:pPr marL="139700" indent="0">
              <a:buNone/>
            </a:pPr>
            <a:r>
              <a:rPr lang="en-US" sz="1100" dirty="0" err="1">
                <a:latin typeface="Arial"/>
                <a:cs typeface="Arial"/>
              </a:rPr>
              <a:t>cpu</a:t>
            </a:r>
            <a:r>
              <a:rPr lang="en-US" sz="1100" dirty="0">
                <a:latin typeface="Arial"/>
                <a:cs typeface="Arial"/>
              </a:rPr>
              <a:t>="0" (which CPU core)</a:t>
            </a:r>
          </a:p>
          <a:p>
            <a:pPr marL="139700" indent="0">
              <a:buNone/>
            </a:pPr>
            <a:r>
              <a:rPr lang="en-US" sz="1100" dirty="0">
                <a:latin typeface="Arial"/>
                <a:cs typeface="Arial"/>
              </a:rPr>
              <a:t>mode="idle" (CPU state)</a:t>
            </a:r>
          </a:p>
          <a:p>
            <a:pPr marL="139700" indent="0">
              <a:buNone/>
            </a:pPr>
            <a:r>
              <a:rPr lang="en-US" sz="1100" dirty="0">
                <a:latin typeface="Arial"/>
                <a:cs typeface="Arial"/>
              </a:rPr>
              <a:t>instance="node-1" (which node)</a:t>
            </a:r>
            <a:endParaRPr lang="en-IN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173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CA8909A5-819B-B9F0-9EC0-71C104275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>
            <a:extLst>
              <a:ext uri="{FF2B5EF4-FFF2-40B4-BE49-F238E27FC236}">
                <a16:creationId xmlns:a16="http://schemas.microsoft.com/office/drawing/2014/main" id="{D7C98064-A9A5-168D-AAC6-6647776E0A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Prometheus vs. Traditional Monitoring (Nagios)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869958B-7E70-1056-385C-5F0C21FB5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017555"/>
              </p:ext>
            </p:extLst>
          </p:nvPr>
        </p:nvGraphicFramePr>
        <p:xfrm>
          <a:off x="533291" y="1187942"/>
          <a:ext cx="8235152" cy="314737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628437">
                  <a:extLst>
                    <a:ext uri="{9D8B030D-6E8A-4147-A177-3AD203B41FA5}">
                      <a16:colId xmlns:a16="http://schemas.microsoft.com/office/drawing/2014/main" val="2667402629"/>
                    </a:ext>
                  </a:extLst>
                </a:gridCol>
                <a:gridCol w="3561389">
                  <a:extLst>
                    <a:ext uri="{9D8B030D-6E8A-4147-A177-3AD203B41FA5}">
                      <a16:colId xmlns:a16="http://schemas.microsoft.com/office/drawing/2014/main" val="949060908"/>
                    </a:ext>
                  </a:extLst>
                </a:gridCol>
                <a:gridCol w="3045326">
                  <a:extLst>
                    <a:ext uri="{9D8B030D-6E8A-4147-A177-3AD203B41FA5}">
                      <a16:colId xmlns:a16="http://schemas.microsoft.com/office/drawing/2014/main" val="1807575751"/>
                    </a:ext>
                  </a:extLst>
                </a:gridCol>
              </a:tblGrid>
              <a:tr h="439762">
                <a:tc>
                  <a:txBody>
                    <a:bodyPr/>
                    <a:lstStyle/>
                    <a:p>
                      <a:r>
                        <a:rPr lang="en-IN" sz="1600" b="1"/>
                        <a:t>Feature</a:t>
                      </a:r>
                    </a:p>
                  </a:txBody>
                  <a:tcPr marL="76630" marR="76630" marT="38315" marB="38315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Prometheus</a:t>
                      </a:r>
                    </a:p>
                  </a:txBody>
                  <a:tcPr marL="76630" marR="76630" marT="38315" marB="38315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Nagios</a:t>
                      </a:r>
                    </a:p>
                  </a:txBody>
                  <a:tcPr marL="76630" marR="76630" marT="38315" marB="38315" anchor="ctr"/>
                </a:tc>
                <a:extLst>
                  <a:ext uri="{0D108BD9-81ED-4DB2-BD59-A6C34878D82A}">
                    <a16:rowId xmlns:a16="http://schemas.microsoft.com/office/drawing/2014/main" val="1563477161"/>
                  </a:ext>
                </a:extLst>
              </a:tr>
              <a:tr h="544327">
                <a:tc>
                  <a:txBody>
                    <a:bodyPr/>
                    <a:lstStyle/>
                    <a:p>
                      <a:r>
                        <a:rPr lang="en-IN" sz="1100" b="1" dirty="0"/>
                        <a:t>Data Collection</a:t>
                      </a:r>
                      <a:endParaRPr lang="en-IN" sz="1100" dirty="0"/>
                    </a:p>
                  </a:txBody>
                  <a:tcPr marL="76630" marR="76630" marT="38315" marB="3831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Continuous time series with exact values</a:t>
                      </a:r>
                    </a:p>
                  </a:txBody>
                  <a:tcPr marL="76630" marR="76630" marT="38315" marB="3831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Periodic checks with state changes (OK, WARNING, CRITICAL)</a:t>
                      </a:r>
                    </a:p>
                  </a:txBody>
                  <a:tcPr marL="76630" marR="76630" marT="38315" marB="38315" anchor="ctr"/>
                </a:tc>
                <a:extLst>
                  <a:ext uri="{0D108BD9-81ED-4DB2-BD59-A6C34878D82A}">
                    <a16:rowId xmlns:a16="http://schemas.microsoft.com/office/drawing/2014/main" val="854998868"/>
                  </a:ext>
                </a:extLst>
              </a:tr>
              <a:tr h="362845">
                <a:tc>
                  <a:txBody>
                    <a:bodyPr/>
                    <a:lstStyle/>
                    <a:p>
                      <a:r>
                        <a:rPr lang="en-IN" sz="1100" b="1"/>
                        <a:t>Data Storage</a:t>
                      </a:r>
                      <a:endParaRPr lang="en-IN" sz="1100"/>
                    </a:p>
                  </a:txBody>
                  <a:tcPr marL="76630" marR="76630" marT="38315" marB="38315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Stores every measurement with timestamp</a:t>
                      </a:r>
                    </a:p>
                  </a:txBody>
                  <a:tcPr marL="76630" marR="76630" marT="38315" marB="3831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Primarily stores current state and state changes</a:t>
                      </a:r>
                    </a:p>
                  </a:txBody>
                  <a:tcPr marL="76630" marR="76630" marT="38315" marB="38315" anchor="ctr"/>
                </a:tc>
                <a:extLst>
                  <a:ext uri="{0D108BD9-81ED-4DB2-BD59-A6C34878D82A}">
                    <a16:rowId xmlns:a16="http://schemas.microsoft.com/office/drawing/2014/main" val="3363550450"/>
                  </a:ext>
                </a:extLst>
              </a:tr>
              <a:tr h="362845">
                <a:tc>
                  <a:txBody>
                    <a:bodyPr/>
                    <a:lstStyle/>
                    <a:p>
                      <a:r>
                        <a:rPr lang="en-IN" sz="1100" b="1" dirty="0"/>
                        <a:t>Granularity</a:t>
                      </a:r>
                      <a:endParaRPr lang="en-IN" sz="1100" dirty="0"/>
                    </a:p>
                  </a:txBody>
                  <a:tcPr marL="76630" marR="76630" marT="38315" marB="38315"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Detailed labels for multi-dimensional analysis</a:t>
                      </a:r>
                    </a:p>
                  </a:txBody>
                  <a:tcPr marL="76630" marR="76630" marT="38315" marB="3831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Generally aggregated views with thresholds</a:t>
                      </a:r>
                    </a:p>
                  </a:txBody>
                  <a:tcPr marL="76630" marR="76630" marT="38315" marB="38315" anchor="ctr"/>
                </a:tc>
                <a:extLst>
                  <a:ext uri="{0D108BD9-81ED-4DB2-BD59-A6C34878D82A}">
                    <a16:rowId xmlns:a16="http://schemas.microsoft.com/office/drawing/2014/main" val="625512221"/>
                  </a:ext>
                </a:extLst>
              </a:tr>
              <a:tr h="362845">
                <a:tc>
                  <a:txBody>
                    <a:bodyPr/>
                    <a:lstStyle/>
                    <a:p>
                      <a:r>
                        <a:rPr lang="en-IN" sz="1100" b="1"/>
                        <a:t>Historical Data</a:t>
                      </a:r>
                      <a:endParaRPr lang="en-IN" sz="1100"/>
                    </a:p>
                  </a:txBody>
                  <a:tcPr marL="76630" marR="76630" marT="38315" marB="3831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Full history of all values</a:t>
                      </a:r>
                    </a:p>
                  </a:txBody>
                  <a:tcPr marL="76630" marR="76630" marT="38315" marB="3831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Mainly state changes and event history</a:t>
                      </a:r>
                    </a:p>
                  </a:txBody>
                  <a:tcPr marL="76630" marR="76630" marT="38315" marB="38315" anchor="ctr"/>
                </a:tc>
                <a:extLst>
                  <a:ext uri="{0D108BD9-81ED-4DB2-BD59-A6C34878D82A}">
                    <a16:rowId xmlns:a16="http://schemas.microsoft.com/office/drawing/2014/main" val="2690541604"/>
                  </a:ext>
                </a:extLst>
              </a:tr>
              <a:tr h="662839">
                <a:tc>
                  <a:txBody>
                    <a:bodyPr/>
                    <a:lstStyle/>
                    <a:p>
                      <a:r>
                        <a:rPr lang="en-IN" sz="1100" b="1"/>
                        <a:t>Query Capability</a:t>
                      </a:r>
                      <a:endParaRPr lang="en-IN" sz="1100"/>
                    </a:p>
                  </a:txBody>
                  <a:tcPr marL="76630" marR="76630" marT="38315" marB="38315"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Powerful </a:t>
                      </a:r>
                      <a:r>
                        <a:rPr lang="en-IN" sz="1100" dirty="0" err="1"/>
                        <a:t>PromQL</a:t>
                      </a:r>
                      <a:r>
                        <a:rPr lang="en-IN" sz="1100" dirty="0"/>
                        <a:t> for trend analysis</a:t>
                      </a:r>
                    </a:p>
                    <a:p>
                      <a:r>
                        <a:rPr lang="en-IN" sz="1100" dirty="0"/>
                        <a:t>e.g., rate(</a:t>
                      </a:r>
                      <a:r>
                        <a:rPr lang="en-IN" sz="1100" dirty="0" err="1"/>
                        <a:t>node_cpu_seconds_total</a:t>
                      </a:r>
                      <a:r>
                        <a:rPr lang="en-IN" sz="1100" dirty="0"/>
                        <a:t>{mode="idle"}[5m])</a:t>
                      </a:r>
                    </a:p>
                  </a:txBody>
                  <a:tcPr marL="76630" marR="76630" marT="38315" marB="38315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Limited to state change analysis</a:t>
                      </a:r>
                    </a:p>
                  </a:txBody>
                  <a:tcPr marL="76630" marR="76630" marT="38315" marB="38315" anchor="ctr"/>
                </a:tc>
                <a:extLst>
                  <a:ext uri="{0D108BD9-81ED-4DB2-BD59-A6C34878D82A}">
                    <a16:rowId xmlns:a16="http://schemas.microsoft.com/office/drawing/2014/main" val="1550514439"/>
                  </a:ext>
                </a:extLst>
              </a:tr>
              <a:tr h="362845">
                <a:tc>
                  <a:txBody>
                    <a:bodyPr/>
                    <a:lstStyle/>
                    <a:p>
                      <a:r>
                        <a:rPr lang="en-IN" sz="1100" b="1"/>
                        <a:t>Collection Method</a:t>
                      </a:r>
                      <a:endParaRPr lang="en-IN" sz="1100"/>
                    </a:p>
                  </a:txBody>
                  <a:tcPr marL="76630" marR="76630" marT="38315" marB="38315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Pull-based (scrapes targets)</a:t>
                      </a:r>
                    </a:p>
                  </a:txBody>
                  <a:tcPr marL="76630" marR="76630" marT="38315" marB="38315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Agent-based push or check execution</a:t>
                      </a:r>
                    </a:p>
                  </a:txBody>
                  <a:tcPr marL="76630" marR="76630" marT="38315" marB="38315" anchor="ctr"/>
                </a:tc>
                <a:extLst>
                  <a:ext uri="{0D108BD9-81ED-4DB2-BD59-A6C34878D82A}">
                    <a16:rowId xmlns:a16="http://schemas.microsoft.com/office/drawing/2014/main" val="4138501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10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8BACA8B4-C704-C5D1-C27E-3F36FAF39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>
            <a:extLst>
              <a:ext uri="{FF2B5EF4-FFF2-40B4-BE49-F238E27FC236}">
                <a16:creationId xmlns:a16="http://schemas.microsoft.com/office/drawing/2014/main" id="{EF1192D0-67C0-7913-70B5-63D6257F87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3200" dirty="0"/>
              <a:t>Example of CPU Monitoring via Nagios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B725C4-1B50-ADC4-1910-366227DACFDF}"/>
              </a:ext>
            </a:extLst>
          </p:cNvPr>
          <p:cNvSpPr txBox="1"/>
          <p:nvPr/>
        </p:nvSpPr>
        <p:spPr>
          <a:xfrm>
            <a:off x="473529" y="1175657"/>
            <a:ext cx="808264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Nagios CPU Monitoring Approach, Check Script Execution:</a:t>
            </a:r>
          </a:p>
          <a:p>
            <a:endParaRPr lang="en-IN" sz="900" dirty="0"/>
          </a:p>
          <a:p>
            <a:r>
              <a:rPr lang="en-IN" sz="900" dirty="0"/>
              <a:t>#!/bin/bash</a:t>
            </a:r>
          </a:p>
          <a:p>
            <a:r>
              <a:rPr lang="en-IN" sz="900" dirty="0"/>
              <a:t>CPU_IDLE=$(top -bn1 | grep "</a:t>
            </a:r>
            <a:r>
              <a:rPr lang="en-IN" sz="900" dirty="0" err="1"/>
              <a:t>Cpu</a:t>
            </a:r>
            <a:r>
              <a:rPr lang="en-IN" sz="900" dirty="0"/>
              <a:t>(s)" | awk '{print $8}')</a:t>
            </a:r>
          </a:p>
          <a:p>
            <a:r>
              <a:rPr lang="en-IN" sz="900" dirty="0"/>
              <a:t>WARNING_THRESHOLD=80</a:t>
            </a:r>
          </a:p>
          <a:p>
            <a:r>
              <a:rPr lang="en-IN" sz="900" dirty="0"/>
              <a:t>CRITICAL_THRESHOLD=90</a:t>
            </a:r>
          </a:p>
          <a:p>
            <a:endParaRPr lang="en-IN" sz="900" dirty="0"/>
          </a:p>
          <a:p>
            <a:r>
              <a:rPr lang="en-IN" sz="900" dirty="0"/>
              <a:t>if [ ${CPU_IDLE%.*} -</a:t>
            </a:r>
            <a:r>
              <a:rPr lang="en-IN" sz="900" dirty="0" err="1"/>
              <a:t>gt</a:t>
            </a:r>
            <a:r>
              <a:rPr lang="en-IN" sz="900" dirty="0"/>
              <a:t> $CRITICAL_THRESHOLD ]; then</a:t>
            </a:r>
          </a:p>
          <a:p>
            <a:r>
              <a:rPr lang="en-IN" sz="900" dirty="0"/>
              <a:t>    echo "CRITICAL - CPU usage is high! Idle: $CPU_IDLE%"</a:t>
            </a:r>
          </a:p>
          <a:p>
            <a:r>
              <a:rPr lang="en-IN" sz="900" dirty="0"/>
              <a:t>    exit 2</a:t>
            </a:r>
          </a:p>
          <a:p>
            <a:r>
              <a:rPr lang="en-IN" sz="900" dirty="0" err="1"/>
              <a:t>elif</a:t>
            </a:r>
            <a:r>
              <a:rPr lang="en-IN" sz="900" dirty="0"/>
              <a:t> [ ${CPU_IDLE%.*} -</a:t>
            </a:r>
            <a:r>
              <a:rPr lang="en-IN" sz="900" dirty="0" err="1"/>
              <a:t>gt</a:t>
            </a:r>
            <a:r>
              <a:rPr lang="en-IN" sz="900" dirty="0"/>
              <a:t> $WARNING_THRESHOLD ]; then</a:t>
            </a:r>
          </a:p>
          <a:p>
            <a:r>
              <a:rPr lang="en-IN" sz="900" dirty="0"/>
              <a:t>    echo "WARNING - CPU usage rising! Idle: $CPU_IDLE%"</a:t>
            </a:r>
          </a:p>
          <a:p>
            <a:r>
              <a:rPr lang="en-IN" sz="900" dirty="0"/>
              <a:t>    exit 1</a:t>
            </a:r>
          </a:p>
          <a:p>
            <a:r>
              <a:rPr lang="en-IN" sz="900" dirty="0"/>
              <a:t>else</a:t>
            </a:r>
          </a:p>
          <a:p>
            <a:r>
              <a:rPr lang="en-IN" sz="900" dirty="0"/>
              <a:t>    echo "OK - CPU usage normal. Idle: $CPU_IDLE%"</a:t>
            </a:r>
          </a:p>
          <a:p>
            <a:r>
              <a:rPr lang="en-IN" sz="900" dirty="0"/>
              <a:t>    exit 0</a:t>
            </a:r>
          </a:p>
          <a:p>
            <a:r>
              <a:rPr lang="en-IN" sz="900" dirty="0"/>
              <a:t>fi</a:t>
            </a:r>
          </a:p>
          <a:p>
            <a:endParaRPr lang="en-IN" sz="900" dirty="0"/>
          </a:p>
          <a:p>
            <a:r>
              <a:rPr lang="en-IN" sz="900" dirty="0"/>
              <a:t>State-Based Storage:</a:t>
            </a:r>
          </a:p>
          <a:p>
            <a:r>
              <a:rPr lang="en-IN" sz="900" dirty="0"/>
              <a:t>Instead of storing continuous measurements like Prometheus, Nagios would store:</a:t>
            </a:r>
          </a:p>
          <a:p>
            <a:endParaRPr lang="en-IN" sz="900" dirty="0"/>
          </a:p>
          <a:p>
            <a:r>
              <a:rPr lang="en-IN" sz="900" dirty="0"/>
              <a:t>Host: node-1</a:t>
            </a:r>
          </a:p>
          <a:p>
            <a:r>
              <a:rPr lang="en-IN" sz="900" dirty="0"/>
              <a:t>Service: CPU Usage</a:t>
            </a:r>
          </a:p>
          <a:p>
            <a:r>
              <a:rPr lang="en-IN" sz="900" dirty="0"/>
              <a:t>State: OK/WARNING/CRITICAL</a:t>
            </a:r>
          </a:p>
          <a:p>
            <a:r>
              <a:rPr lang="en-IN" sz="900" dirty="0"/>
              <a:t>Last Check: 2023-12-06 10:00:00</a:t>
            </a:r>
          </a:p>
          <a:p>
            <a:r>
              <a:rPr lang="en-IN" sz="900" dirty="0"/>
              <a:t>Next Check: 2023-12-06 10:05:00</a:t>
            </a:r>
          </a:p>
          <a:p>
            <a:r>
              <a:rPr lang="en-IN" sz="900" dirty="0"/>
              <a:t>Last Value: CPU Idle 74.2%</a:t>
            </a:r>
          </a:p>
        </p:txBody>
      </p:sp>
    </p:spTree>
    <p:extLst>
      <p:ext uri="{BB962C8B-B14F-4D97-AF65-F5344CB8AC3E}">
        <p14:creationId xmlns:p14="http://schemas.microsoft.com/office/powerpoint/2010/main" val="1784960212"/>
      </p:ext>
    </p:extLst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2295</Words>
  <Application>Microsoft Office PowerPoint</Application>
  <PresentationFormat>On-screen Show (16:9)</PresentationFormat>
  <Paragraphs>317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Old Standard TT</vt:lpstr>
      <vt:lpstr>Paperback</vt:lpstr>
      <vt:lpstr>Prometheus and Grafana</vt:lpstr>
      <vt:lpstr>Agenda</vt:lpstr>
      <vt:lpstr>Prometheus - Open-Source Monitoring for Cloud Native Environments</vt:lpstr>
      <vt:lpstr>High Level Workflow in Prometheus</vt:lpstr>
      <vt:lpstr>Key Concepts</vt:lpstr>
      <vt:lpstr>Prometheus Time Series Data Model</vt:lpstr>
      <vt:lpstr>Example of CPU Monitoring via Prometheues</vt:lpstr>
      <vt:lpstr>Prometheus vs. Traditional Monitoring (Nagios)</vt:lpstr>
      <vt:lpstr>Example of CPU Monitoring via Nagios</vt:lpstr>
      <vt:lpstr>Prometheus Architecture Components</vt:lpstr>
      <vt:lpstr>Setup workflow in Prometheus</vt:lpstr>
      <vt:lpstr>Exporters: Bridges to Various Systems</vt:lpstr>
      <vt:lpstr>Installation Steps</vt:lpstr>
      <vt:lpstr>Kubernetes Monitoring with Prometheus</vt:lpstr>
      <vt:lpstr>Sample PromQL Queries for Kubernetes</vt:lpstr>
      <vt:lpstr>Alert Manager</vt:lpstr>
      <vt:lpstr>Alert Flow in Prometheus Ecosystem</vt:lpstr>
      <vt:lpstr>Grafana</vt:lpstr>
      <vt:lpstr>Integrate Grafana with Prometheus</vt:lpstr>
      <vt:lpstr>Import the Grafana Dashboard</vt:lpstr>
      <vt:lpstr>Create New Dashboards from scratch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Aryan Mohan</cp:lastModifiedBy>
  <cp:revision>73</cp:revision>
  <dcterms:modified xsi:type="dcterms:W3CDTF">2025-04-27T07:34:26Z</dcterms:modified>
</cp:coreProperties>
</file>