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91" r:id="rId4"/>
    <p:sldId id="292" r:id="rId5"/>
    <p:sldId id="293" r:id="rId6"/>
    <p:sldId id="294" r:id="rId7"/>
    <p:sldId id="295" r:id="rId8"/>
    <p:sldId id="296" r:id="rId9"/>
    <p:sldId id="298" r:id="rId10"/>
    <p:sldId id="303" r:id="rId11"/>
    <p:sldId id="299" r:id="rId12"/>
    <p:sldId id="305" r:id="rId13"/>
    <p:sldId id="304" r:id="rId14"/>
    <p:sldId id="301" r:id="rId15"/>
    <p:sldId id="306" r:id="rId16"/>
    <p:sldId id="307" r:id="rId17"/>
    <p:sldId id="308" r:id="rId18"/>
    <p:sldId id="309" r:id="rId19"/>
    <p:sldId id="310" r:id="rId20"/>
    <p:sldId id="343" r:id="rId21"/>
    <p:sldId id="311" r:id="rId22"/>
    <p:sldId id="346" r:id="rId23"/>
    <p:sldId id="312" r:id="rId24"/>
    <p:sldId id="314" r:id="rId25"/>
    <p:sldId id="315" r:id="rId26"/>
    <p:sldId id="347" r:id="rId27"/>
    <p:sldId id="316" r:id="rId28"/>
    <p:sldId id="318" r:id="rId29"/>
    <p:sldId id="319" r:id="rId30"/>
    <p:sldId id="345" r:id="rId31"/>
    <p:sldId id="348" r:id="rId32"/>
    <p:sldId id="353" r:id="rId33"/>
    <p:sldId id="349" r:id="rId34"/>
    <p:sldId id="351" r:id="rId35"/>
    <p:sldId id="350" r:id="rId36"/>
    <p:sldId id="352" r:id="rId37"/>
  </p:sldIdLst>
  <p:sldSz cx="9144000" cy="5143500" type="screen16x9"/>
  <p:notesSz cx="6858000" cy="9144000"/>
  <p:embeddedFontLst>
    <p:embeddedFont>
      <p:font typeface="Old Standard TT" panose="020B0604020202020204" charset="0"/>
      <p:regular r:id="rId39"/>
      <p:bold r:id="rId40"/>
      <p:italic r:id="rId41"/>
    </p:embeddedFont>
    <p:embeddedFont>
      <p:font typeface="Roboto Mono" panose="00000009000000000000"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180" y="1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3B8CE1E3-B90A-10AD-1AFA-3005A652E064}"/>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0AC3B5A9-6E0B-9F52-879E-DD8B206EC9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FDA64BA6-B49D-B4D6-0570-3FDBAA8F41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82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1ad97d778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ad97d778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EFE5987-5A5B-F0FE-6124-72FFF13FAC6D}"/>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462874EC-178F-A7A6-6F07-0A9918E43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1BC3DE18-B008-7918-0A20-A32DBF61E9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34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D9A8D7F9-5318-0F81-8F00-243331648BA1}"/>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C4C98DC2-E50C-1360-62F0-E898CD13BC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AAD946B1-54DF-490E-FA17-A4679A36D4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972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1ad97d77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1999142-E2D7-EC58-94BF-C8A4B871B23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7E57D0A1-B125-3F53-BC4D-CBA7E04780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2F4E0755-BB0B-F11E-5EC6-6D07C173D7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44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4ED7E4C2-C4CA-72E7-65C6-359A238A1505}"/>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05C34DB9-75A9-767B-C2C3-CEDF1AF890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3DC74F81-3DEE-3416-2870-3018312139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9223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011F7D1-4174-65E0-AE0C-62E2DEF68AF8}"/>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60F6476B-1613-28C1-1F50-2BF47FA73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EE29D1AE-F6FC-3E99-D68B-742C32FE5B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792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1F33EA9-028E-A68D-E811-356FAD26903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ED3B14A0-D6AA-D342-87B7-072B0AE637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E5D8D59D-B1A3-3A7A-DA93-F1CCAE911B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278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117A0C58-6643-E919-C564-5B86E5F644B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49046E91-6ED8-2D2D-AAE6-95F2F3C483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B2910661-8178-F76A-F99A-FDA9915B6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15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F8A33D1A-A3EA-973F-D031-9C986A040995}"/>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F8366F8-6A47-98D0-383E-5A3969536F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F42555E4-9F8A-5D6C-2CE5-97262E31D7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511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EDCDF271-3EC1-DA45-6C77-5881595BAE1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3FC04F1A-9F3A-0D75-2F01-2A1E0FDA00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1D5C4877-5DAC-0C7C-DDFE-24B97CD0F1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40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614BCE85-E02A-8491-3240-06DB8ED46AF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32A2E603-42C8-E05B-D9F9-D5C2619489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3F700063-2F8A-2AD7-253C-B0CFDDDA2F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831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3A66AFE1-B5DC-1278-C82E-23744B76665D}"/>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87971D0-BEBD-4E39-48F2-38D9F1DCAC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44574E68-AD1B-6D90-0921-98DF65FCF3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531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956A1CA6-41A8-0E14-9D27-7002042A8098}"/>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2F295F06-588C-404F-1886-EF6AE4B121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738760A0-F11E-13A7-EF90-3E4DEE2A23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79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99B058D9-AEA0-66CF-4D6C-0FD32F84FEE3}"/>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0D225713-D77A-4DDF-7BD4-0797CCB96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EDAD20DE-C6C9-B047-B2B0-68F40352D2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280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DA35F89D-D70E-0202-9B51-A548CE9423D0}"/>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340E65D-F60D-46F7-D792-1D613B2C43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4BA137FF-5F5E-9E3F-7064-25AE8B44F0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910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89B85F8-49D9-906F-87D6-2617E539BE1A}"/>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5BA1F0D9-0CF3-BC3F-1136-0C4CED374C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573C5764-98FF-EAB7-E44E-E2C97A46AA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147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6FF111C4-3D2D-0A49-C53E-278B1D3E7DD0}"/>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864FDDCD-41D2-5439-8D75-688EDB1AE0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9D6B2CE6-1523-7515-4D39-ACE643395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445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E6D55B36-297F-3865-FA63-F046672F63B5}"/>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7D3BB98D-00A5-C972-C6FA-6D52C17FBB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07B325D0-9723-C8B6-F1A9-8214FDEEB1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16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1ad97d778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1ad97d778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EB7EED13-CA4F-CC0C-AF13-E882C41F040A}"/>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A2B437A1-5253-B219-309C-EB245C51C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9D18FAA5-29B2-6FF5-D001-EB62EA1079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25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C81F70BF-B044-7DFE-7FD9-A408B8E7F236}"/>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7D250F8B-EEE8-0C0F-1FFC-D30C02C888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398E022C-84B9-306D-91D1-06248D4DE6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722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EEFF798-67AD-B9D0-4940-91B7E2023AD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060EF3C1-19EA-7F62-24BE-2CF56F97DC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5F5E2357-36B2-9DBD-4BE9-D67F2D2CDC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8158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C0DE5CF7-4AE6-DBC0-4A9E-5E2078807DFB}"/>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88F9A29B-F56C-3451-D6E4-59901F3F81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22D42F81-9FCE-482D-FDCA-F42F06056A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35273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2582D10-5C02-41DD-793F-813D202488E2}"/>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E89EB5F0-47B9-BE2C-4ADD-DCAE187477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CE4FFE9D-1A21-FD51-774D-4848A980D7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2575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6364B820-7AB9-FEE4-5D82-CE04BA0CEC1D}"/>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57ADD164-D2B6-3360-49BB-43FA5B728C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A038F34E-255F-C02D-8458-704F6AD46D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779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AF65F5F-A3CD-5C98-CF56-7D509F4C9593}"/>
            </a:ext>
          </a:extLst>
        </p:cNvPr>
        <p:cNvGrpSpPr/>
        <p:nvPr/>
      </p:nvGrpSpPr>
      <p:grpSpPr>
        <a:xfrm>
          <a:off x="0" y="0"/>
          <a:ext cx="0" cy="0"/>
          <a:chOff x="0" y="0"/>
          <a:chExt cx="0" cy="0"/>
        </a:xfrm>
      </p:grpSpPr>
      <p:sp>
        <p:nvSpPr>
          <p:cNvPr id="331" name="Google Shape;331;g31ad97d778f_0_162:notes">
            <a:extLst>
              <a:ext uri="{FF2B5EF4-FFF2-40B4-BE49-F238E27FC236}">
                <a16:creationId xmlns:a16="http://schemas.microsoft.com/office/drawing/2014/main" id="{F6D425AE-5977-DF7B-A059-9654964A4D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a:extLst>
              <a:ext uri="{FF2B5EF4-FFF2-40B4-BE49-F238E27FC236}">
                <a16:creationId xmlns:a16="http://schemas.microsoft.com/office/drawing/2014/main" id="{29A3A73D-108B-480C-6BDA-DAD185074F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54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1ad97d778f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1ad97d778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ad97d778f_0_8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1ad97d778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ad97d778f_0_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1ad97d778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1ad97d778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1ad97d778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1ad97d778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1ad97d778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1ad97d778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amazoncloudwatch-agent.s3.amazonaws.com/ubuntu/amd64/latest/amazon-cloudwatch-agent.deb"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918607"/>
            <a:ext cx="8118600" cy="14695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Observability – Monitoring, Logging &amp; Alerting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8A848FF-72DD-293F-BCAE-2D81B2A4641E}"/>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B7191C79-0BE5-5A03-E507-6C1F5F2CA533}"/>
              </a:ext>
            </a:extLst>
          </p:cNvPr>
          <p:cNvSpPr txBox="1">
            <a:spLocks noGrp="1"/>
          </p:cNvSpPr>
          <p:nvPr>
            <p:ph type="title"/>
          </p:nvPr>
        </p:nvSpPr>
        <p:spPr>
          <a:xfrm>
            <a:off x="311700" y="445026"/>
            <a:ext cx="8520600" cy="485702"/>
          </a:xfrm>
          <a:prstGeom prst="rect">
            <a:avLst/>
          </a:prstGeom>
        </p:spPr>
        <p:txBody>
          <a:bodyPr spcFirstLastPara="1" wrap="square" lIns="91425" tIns="91425" rIns="91425" bIns="91425" anchor="t" anchorCtr="0">
            <a:noAutofit/>
          </a:bodyPr>
          <a:lstStyle/>
          <a:p>
            <a:r>
              <a:rPr lang="en" dirty="0"/>
              <a:t>Cont..</a:t>
            </a:r>
            <a:endParaRPr dirty="0"/>
          </a:p>
        </p:txBody>
      </p:sp>
      <p:sp>
        <p:nvSpPr>
          <p:cNvPr id="317" name="Google Shape;317;p55">
            <a:extLst>
              <a:ext uri="{FF2B5EF4-FFF2-40B4-BE49-F238E27FC236}">
                <a16:creationId xmlns:a16="http://schemas.microsoft.com/office/drawing/2014/main" id="{2B93D5E6-60E5-3624-C922-85AC2561CD87}"/>
              </a:ext>
            </a:extLst>
          </p:cNvPr>
          <p:cNvSpPr txBox="1">
            <a:spLocks noGrp="1"/>
          </p:cNvSpPr>
          <p:nvPr>
            <p:ph type="body" idx="1"/>
          </p:nvPr>
        </p:nvSpPr>
        <p:spPr>
          <a:xfrm>
            <a:off x="311700" y="930728"/>
            <a:ext cx="8244472" cy="2294165"/>
          </a:xfrm>
          <a:prstGeom prst="rect">
            <a:avLst/>
          </a:prstGeom>
        </p:spPr>
        <p:txBody>
          <a:bodyPr spcFirstLastPara="1" wrap="square" lIns="91425" tIns="91425" rIns="91425" bIns="91425" anchor="t" anchorCtr="0">
            <a:noAutofit/>
          </a:bodyPr>
          <a:lstStyle/>
          <a:p>
            <a:pPr marL="0" indent="0">
              <a:buNone/>
            </a:pPr>
            <a:r>
              <a:rPr lang="en-US" sz="750" dirty="0">
                <a:solidFill>
                  <a:srgbClr val="188038"/>
                </a:solidFill>
                <a:latin typeface="Roboto Mono"/>
                <a:ea typeface="Roboto Mono"/>
                <a:cs typeface="Roboto Mono"/>
                <a:sym typeface="Roboto Mono"/>
              </a:rPr>
              <a:t>Generate load on your EC2 instance to increase CPU usage above 80%</a:t>
            </a:r>
          </a:p>
          <a:p>
            <a:pPr marL="0" indent="0">
              <a:buNone/>
            </a:pPr>
            <a:r>
              <a:rPr lang="en-US" sz="750" dirty="0">
                <a:solidFill>
                  <a:srgbClr val="188038"/>
                </a:solidFill>
                <a:latin typeface="Roboto Mono"/>
                <a:ea typeface="Roboto Mono"/>
                <a:cs typeface="Roboto Mono"/>
                <a:sym typeface="Roboto Mono"/>
              </a:rPr>
              <a:t>Wait for 5 minutes</a:t>
            </a:r>
          </a:p>
          <a:p>
            <a:pPr marL="0" indent="0">
              <a:buNone/>
            </a:pPr>
            <a:r>
              <a:rPr lang="en-US" sz="750" dirty="0">
                <a:solidFill>
                  <a:srgbClr val="188038"/>
                </a:solidFill>
                <a:latin typeface="Roboto Mono"/>
                <a:ea typeface="Roboto Mono"/>
                <a:cs typeface="Roboto Mono"/>
                <a:sym typeface="Roboto Mono"/>
              </a:rPr>
              <a:t>Check your email for the alarm notification</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Commands to generate load for testing:</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 Install stress-ng</a:t>
            </a:r>
          </a:p>
          <a:p>
            <a:pPr marL="0" indent="0">
              <a:buNone/>
            </a:pPr>
            <a:r>
              <a:rPr lang="en-US" sz="750" dirty="0" err="1">
                <a:solidFill>
                  <a:srgbClr val="188038"/>
                </a:solidFill>
                <a:latin typeface="Roboto Mono"/>
                <a:ea typeface="Roboto Mono"/>
                <a:cs typeface="Roboto Mono"/>
                <a:sym typeface="Roboto Mono"/>
              </a:rPr>
              <a:t>sudo</a:t>
            </a:r>
            <a:r>
              <a:rPr lang="en-US" sz="750" dirty="0">
                <a:solidFill>
                  <a:srgbClr val="188038"/>
                </a:solidFill>
                <a:latin typeface="Roboto Mono"/>
                <a:ea typeface="Roboto Mono"/>
                <a:cs typeface="Roboto Mono"/>
                <a:sym typeface="Roboto Mono"/>
              </a:rPr>
              <a:t> apt-get update</a:t>
            </a:r>
          </a:p>
          <a:p>
            <a:pPr marL="0" indent="0">
              <a:buNone/>
            </a:pPr>
            <a:r>
              <a:rPr lang="en-US" sz="750" dirty="0" err="1">
                <a:solidFill>
                  <a:srgbClr val="188038"/>
                </a:solidFill>
                <a:latin typeface="Roboto Mono"/>
                <a:ea typeface="Roboto Mono"/>
                <a:cs typeface="Roboto Mono"/>
                <a:sym typeface="Roboto Mono"/>
              </a:rPr>
              <a:t>sudo</a:t>
            </a:r>
            <a:r>
              <a:rPr lang="en-US" sz="750" dirty="0">
                <a:solidFill>
                  <a:srgbClr val="188038"/>
                </a:solidFill>
                <a:latin typeface="Roboto Mono"/>
                <a:ea typeface="Roboto Mono"/>
                <a:cs typeface="Roboto Mono"/>
                <a:sym typeface="Roboto Mono"/>
              </a:rPr>
              <a:t> apt-get install stress-ng</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 Generate CPU load (this will use 2 CPU workers for 300 seconds)</a:t>
            </a:r>
          </a:p>
          <a:p>
            <a:pPr marL="0" indent="0">
              <a:buNone/>
            </a:pPr>
            <a:r>
              <a:rPr lang="en-US" sz="750" dirty="0">
                <a:solidFill>
                  <a:srgbClr val="188038"/>
                </a:solidFill>
                <a:latin typeface="Roboto Mono"/>
                <a:ea typeface="Roboto Mono"/>
                <a:cs typeface="Roboto Mono"/>
                <a:sym typeface="Roboto Mono"/>
              </a:rPr>
              <a:t>stress-ng --</a:t>
            </a:r>
            <a:r>
              <a:rPr lang="en-US" sz="750" dirty="0" err="1">
                <a:solidFill>
                  <a:srgbClr val="188038"/>
                </a:solidFill>
                <a:latin typeface="Roboto Mono"/>
                <a:ea typeface="Roboto Mono"/>
                <a:cs typeface="Roboto Mono"/>
                <a:sym typeface="Roboto Mono"/>
              </a:rPr>
              <a:t>cpu</a:t>
            </a:r>
            <a:r>
              <a:rPr lang="en-US" sz="750" dirty="0">
                <a:solidFill>
                  <a:srgbClr val="188038"/>
                </a:solidFill>
                <a:latin typeface="Roboto Mono"/>
                <a:ea typeface="Roboto Mono"/>
                <a:cs typeface="Roboto Mono"/>
                <a:sym typeface="Roboto Mono"/>
              </a:rPr>
              <a:t> 2 --timeout 300</a:t>
            </a:r>
          </a:p>
          <a:p>
            <a:pPr marL="0" indent="0">
              <a:buNone/>
            </a:pPr>
            <a:endParaRPr lang="en-US" sz="750" dirty="0">
              <a:solidFill>
                <a:srgbClr val="188038"/>
              </a:solidFill>
              <a:latin typeface="Roboto Mono"/>
              <a:ea typeface="Roboto Mono"/>
              <a:cs typeface="Roboto Mono"/>
              <a:sym typeface="Roboto Mono"/>
            </a:endParaRPr>
          </a:p>
          <a:p>
            <a:pPr marL="0" indent="0">
              <a:buNone/>
            </a:pPr>
            <a:endParaRPr lang="en-IN" sz="75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8468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CloudWatch Logs </a:t>
            </a:r>
            <a:endParaRPr dirty="0"/>
          </a:p>
        </p:txBody>
      </p:sp>
      <p:sp>
        <p:nvSpPr>
          <p:cNvPr id="323" name="Google Shape;323;p56"/>
          <p:cNvSpPr txBox="1">
            <a:spLocks noGrp="1"/>
          </p:cNvSpPr>
          <p:nvPr>
            <p:ph type="body" idx="1"/>
          </p:nvPr>
        </p:nvSpPr>
        <p:spPr>
          <a:xfrm>
            <a:off x="368850" y="1058225"/>
            <a:ext cx="8520600" cy="3962810"/>
          </a:xfrm>
          <a:prstGeom prst="rect">
            <a:avLst/>
          </a:prstGeom>
        </p:spPr>
        <p:txBody>
          <a:bodyPr spcFirstLastPara="1" wrap="square" lIns="91425" tIns="91425" rIns="91425" bIns="91425" anchor="t" anchorCtr="0">
            <a:noAutofit/>
          </a:bodyPr>
          <a:lstStyle/>
          <a:p>
            <a:pPr marL="0" indent="0">
              <a:spcBef>
                <a:spcPts val="1200"/>
              </a:spcBef>
              <a:buNone/>
            </a:pPr>
            <a:r>
              <a:rPr lang="en" sz="900" dirty="0">
                <a:latin typeface="Arial"/>
                <a:ea typeface="Arial"/>
                <a:cs typeface="Arial"/>
                <a:sym typeface="Arial"/>
              </a:rPr>
              <a:t>AWS </a:t>
            </a:r>
            <a:r>
              <a:rPr lang="en" sz="900" b="1" dirty="0">
                <a:latin typeface="Arial"/>
                <a:ea typeface="Arial"/>
                <a:cs typeface="Arial"/>
                <a:sym typeface="Arial"/>
              </a:rPr>
              <a:t>CloudWatch Logs</a:t>
            </a:r>
            <a:r>
              <a:rPr lang="en" sz="900" dirty="0">
                <a:latin typeface="Arial"/>
                <a:ea typeface="Arial"/>
                <a:cs typeface="Arial"/>
                <a:sym typeface="Arial"/>
              </a:rPr>
              <a:t> provides a central location to monitor, store, and access log files from AWS resources and applications. It helps you analyze logs in real-time and store them for future use. CloudWatch Logs allows you to collect and manage logs from various AWS services and custom applications, providing insights into your infrastructure and application performance.</a:t>
            </a:r>
            <a:endParaRPr sz="900" dirty="0">
              <a:latin typeface="Arial"/>
              <a:ea typeface="Arial"/>
              <a:cs typeface="Arial"/>
              <a:sym typeface="Arial"/>
            </a:endParaRPr>
          </a:p>
          <a:p>
            <a:pPr marL="0" indent="0">
              <a:spcBef>
                <a:spcPts val="1200"/>
              </a:spcBef>
              <a:buNone/>
            </a:pPr>
            <a:r>
              <a:rPr lang="en" sz="900" b="1" dirty="0">
                <a:latin typeface="Arial"/>
                <a:ea typeface="Arial"/>
                <a:cs typeface="Arial"/>
                <a:sym typeface="Arial"/>
              </a:rPr>
              <a:t>Nginx Logs from EC2 instance:</a:t>
            </a:r>
            <a:endParaRPr sz="900" b="1" dirty="0">
              <a:latin typeface="Arial"/>
              <a:ea typeface="Arial"/>
              <a:cs typeface="Arial"/>
              <a:sym typeface="Arial"/>
            </a:endParaRPr>
          </a:p>
          <a:p>
            <a:pPr indent="-298442">
              <a:spcBef>
                <a:spcPts val="1200"/>
              </a:spcBef>
              <a:buSzPts val="1100"/>
              <a:buFont typeface="Arial"/>
              <a:buChar char="●"/>
            </a:pPr>
            <a:r>
              <a:rPr lang="en-US" sz="900" dirty="0">
                <a:latin typeface="Arial"/>
                <a:cs typeface="Arial"/>
                <a:sym typeface="Arial"/>
              </a:rPr>
              <a:t>Nginx server logs can be automatically sent to CloudWatch Logs using the CloudWatch Logs agent</a:t>
            </a:r>
          </a:p>
          <a:p>
            <a:pPr indent="-298442">
              <a:spcBef>
                <a:spcPts val="1200"/>
              </a:spcBef>
              <a:buSzPts val="1100"/>
              <a:buFont typeface="Arial"/>
              <a:buChar char="●"/>
            </a:pPr>
            <a:r>
              <a:rPr lang="en-US" sz="900" dirty="0">
                <a:latin typeface="Arial"/>
                <a:cs typeface="Arial"/>
                <a:sym typeface="Arial"/>
              </a:rPr>
              <a:t>These logs include:</a:t>
            </a:r>
          </a:p>
          <a:p>
            <a:pPr lvl="1" indent="-298442">
              <a:spcBef>
                <a:spcPts val="1200"/>
              </a:spcBef>
              <a:buSzPts val="1100"/>
              <a:buFont typeface="Arial"/>
              <a:buChar char="●"/>
            </a:pPr>
            <a:r>
              <a:rPr lang="en-US" sz="900" dirty="0">
                <a:latin typeface="Arial"/>
                <a:cs typeface="Arial"/>
                <a:sym typeface="Arial"/>
              </a:rPr>
              <a:t>Access logs (HTTP requests, client IPs, response codes, request timing)</a:t>
            </a:r>
          </a:p>
          <a:p>
            <a:pPr lvl="1" indent="-298442">
              <a:spcBef>
                <a:spcPts val="1200"/>
              </a:spcBef>
              <a:buSzPts val="1100"/>
              <a:buFont typeface="Arial"/>
              <a:buChar char="●"/>
            </a:pPr>
            <a:r>
              <a:rPr lang="en-US" sz="900" dirty="0">
                <a:latin typeface="Arial"/>
                <a:cs typeface="Arial"/>
                <a:sym typeface="Arial"/>
              </a:rPr>
              <a:t>Error logs (server issues, failed requests, configuration problems)</a:t>
            </a:r>
          </a:p>
          <a:p>
            <a:pPr lvl="1" indent="-298442">
              <a:spcBef>
                <a:spcPts val="1200"/>
              </a:spcBef>
              <a:buSzPts val="1100"/>
              <a:buFont typeface="Arial"/>
              <a:buChar char="●"/>
            </a:pPr>
            <a:r>
              <a:rPr lang="en-US" sz="900" dirty="0">
                <a:latin typeface="Arial"/>
                <a:cs typeface="Arial"/>
                <a:sym typeface="Arial"/>
              </a:rPr>
              <a:t>Custom log formats and application-specific logging</a:t>
            </a:r>
          </a:p>
          <a:p>
            <a:pPr indent="-298442">
              <a:spcBef>
                <a:spcPts val="1200"/>
              </a:spcBef>
              <a:buSzPts val="1100"/>
              <a:buFont typeface="Arial"/>
              <a:buChar char="●"/>
            </a:pPr>
            <a:r>
              <a:rPr lang="en-US" sz="900" dirty="0">
                <a:latin typeface="Arial"/>
                <a:cs typeface="Arial"/>
                <a:sym typeface="Arial"/>
              </a:rPr>
              <a:t>Logs can be monitored in real-time through the CloudWatch console</a:t>
            </a:r>
          </a:p>
          <a:p>
            <a:pPr indent="-298442">
              <a:spcBef>
                <a:spcPts val="1200"/>
              </a:spcBef>
              <a:buSzPts val="1100"/>
              <a:buFont typeface="Arial"/>
              <a:buChar char="●"/>
            </a:pPr>
            <a:r>
              <a:rPr lang="en-US" sz="900" dirty="0">
                <a:latin typeface="Arial"/>
                <a:cs typeface="Arial"/>
                <a:sym typeface="Arial"/>
              </a:rPr>
              <a:t>Enables creation of metrics and alerts based on log patterns (e.g., spike in 404 errors or slow response times)</a:t>
            </a:r>
          </a:p>
          <a:p>
            <a:pPr indent="-298442">
              <a:spcBef>
                <a:spcPts val="1200"/>
              </a:spcBef>
              <a:buSzPts val="1100"/>
              <a:buFont typeface="Arial"/>
              <a:buChar char="●"/>
            </a:pPr>
            <a:r>
              <a:rPr lang="en-US" sz="900" dirty="0">
                <a:latin typeface="Arial"/>
                <a:cs typeface="Arial"/>
                <a:sym typeface="Arial"/>
              </a:rPr>
              <a:t>Retention policies can be set for compliance and cost management</a:t>
            </a:r>
          </a:p>
          <a:p>
            <a:pPr indent="-298442">
              <a:spcBef>
                <a:spcPts val="1200"/>
              </a:spcBef>
              <a:buSzPts val="1100"/>
              <a:buFont typeface="Arial"/>
              <a:buChar char="●"/>
            </a:pPr>
            <a:r>
              <a:rPr lang="en-US" sz="900" dirty="0">
                <a:latin typeface="Arial"/>
                <a:cs typeface="Arial"/>
                <a:sym typeface="Arial"/>
              </a:rPr>
              <a:t>Supports log analysis and troubleshooting across multiple EC2 instances running Nginx</a:t>
            </a:r>
            <a:endParaRPr sz="900" dirty="0">
              <a:latin typeface="Arial"/>
              <a:cs typeface="Arial"/>
              <a:sym typeface="Arial"/>
            </a:endParaRPr>
          </a:p>
          <a:p>
            <a:pPr marL="0" indent="0">
              <a:spcBef>
                <a:spcPts val="1200"/>
              </a:spcBef>
              <a:spcAft>
                <a:spcPts val="200"/>
              </a:spcAft>
              <a:buNone/>
            </a:pPr>
            <a:endParaRPr sz="90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A61F880F-26F3-786A-D86E-E33B7A0E3D13}"/>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8A8FAEFF-AABC-CB05-CA00-4E8460D6D9CC}"/>
              </a:ext>
            </a:extLst>
          </p:cNvPr>
          <p:cNvSpPr txBox="1">
            <a:spLocks noGrp="1"/>
          </p:cNvSpPr>
          <p:nvPr>
            <p:ph type="title"/>
          </p:nvPr>
        </p:nvSpPr>
        <p:spPr>
          <a:xfrm>
            <a:off x="311700" y="445026"/>
            <a:ext cx="8520600" cy="420389"/>
          </a:xfrm>
          <a:prstGeom prst="rect">
            <a:avLst/>
          </a:prstGeom>
        </p:spPr>
        <p:txBody>
          <a:bodyPr spcFirstLastPara="1" wrap="square" lIns="91425" tIns="91425" rIns="91425" bIns="91425"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D77A1B4E-8AA1-2F2C-7ACF-E57FB94EAB3B}"/>
              </a:ext>
            </a:extLst>
          </p:cNvPr>
          <p:cNvSpPr txBox="1">
            <a:spLocks noGrp="1"/>
          </p:cNvSpPr>
          <p:nvPr>
            <p:ph type="body" idx="1"/>
          </p:nvPr>
        </p:nvSpPr>
        <p:spPr>
          <a:xfrm>
            <a:off x="311700" y="930728"/>
            <a:ext cx="8244472" cy="4049486"/>
          </a:xfrm>
          <a:prstGeom prst="rect">
            <a:avLst/>
          </a:prstGeom>
        </p:spPr>
        <p:txBody>
          <a:bodyPr spcFirstLastPara="1" wrap="square" lIns="91425" tIns="91425" rIns="91425" bIns="91425" anchor="t" anchorCtr="0">
            <a:noAutofit/>
          </a:bodyPr>
          <a:lstStyle/>
          <a:p>
            <a:pPr marL="0" indent="0">
              <a:buNone/>
            </a:pPr>
            <a:r>
              <a:rPr lang="en-US" sz="750" b="1" dirty="0">
                <a:solidFill>
                  <a:srgbClr val="188038"/>
                </a:solidFill>
                <a:latin typeface="Roboto Mono"/>
                <a:ea typeface="Roboto Mono"/>
                <a:cs typeface="Roboto Mono"/>
                <a:sym typeface="Roboto Mono"/>
              </a:rPr>
              <a:t>Setting Up CloudWatch Logs for Nginx on EC2 (Ubuntu)</a:t>
            </a:r>
          </a:p>
          <a:p>
            <a:pPr marL="0" indent="0">
              <a:buNone/>
            </a:pPr>
            <a:endParaRPr lang="en-US" sz="750" b="1"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1: Install the CloudWatch Logs agent on your EC2 instance:</a:t>
            </a:r>
          </a:p>
          <a:p>
            <a:pPr marL="0" indent="0">
              <a:buNone/>
            </a:pPr>
            <a:r>
              <a:rPr lang="en-US" sz="750" dirty="0">
                <a:solidFill>
                  <a:srgbClr val="188038"/>
                </a:solidFill>
                <a:latin typeface="Roboto Mono"/>
                <a:ea typeface="Roboto Mono"/>
                <a:cs typeface="Roboto Mono"/>
                <a:sym typeface="Roboto Mono"/>
              </a:rPr>
              <a:t>ssh &lt;server-ip&gt;</a:t>
            </a:r>
          </a:p>
          <a:p>
            <a:pPr marL="0" indent="0">
              <a:buNone/>
            </a:pPr>
            <a:r>
              <a:rPr lang="da-DK" sz="750" dirty="0">
                <a:solidFill>
                  <a:srgbClr val="188038"/>
                </a:solidFill>
                <a:latin typeface="Roboto Mono"/>
                <a:ea typeface="Roboto Mono"/>
                <a:cs typeface="Roboto Mono"/>
                <a:sym typeface="Roboto Mono"/>
              </a:rPr>
              <a:t>wget </a:t>
            </a:r>
            <a:r>
              <a:rPr lang="da-DK" sz="750" dirty="0">
                <a:solidFill>
                  <a:srgbClr val="188038"/>
                </a:solidFill>
                <a:latin typeface="Roboto Mono"/>
                <a:ea typeface="Roboto Mono"/>
                <a:cs typeface="Roboto Mono"/>
                <a:sym typeface="Roboto Mono"/>
                <a:hlinkClick r:id="rId3"/>
              </a:rPr>
              <a:t>https://amazoncloudwatch-agent.s3.amazonaws.com/ubuntu/amd64/latest/amazon-cloudwatch-agent.deb</a:t>
            </a:r>
            <a:endParaRPr lang="da-DK" sz="750" dirty="0">
              <a:solidFill>
                <a:srgbClr val="188038"/>
              </a:solidFill>
              <a:latin typeface="Roboto Mono"/>
              <a:ea typeface="Roboto Mono"/>
              <a:cs typeface="Roboto Mono"/>
              <a:sym typeface="Roboto Mono"/>
            </a:endParaRPr>
          </a:p>
          <a:p>
            <a:pPr marL="0" indent="0">
              <a:buNone/>
            </a:pPr>
            <a:r>
              <a:rPr lang="da-DK" sz="750" dirty="0">
                <a:solidFill>
                  <a:srgbClr val="188038"/>
                </a:solidFill>
                <a:latin typeface="Roboto Mono"/>
                <a:ea typeface="Roboto Mono"/>
                <a:cs typeface="Roboto Mono"/>
                <a:sym typeface="Roboto Mono"/>
              </a:rPr>
              <a:t>dpkg -i -E ./amazon-cloudwatch-agent.deb</a:t>
            </a:r>
          </a:p>
          <a:p>
            <a:pPr marL="0" indent="0">
              <a:buNone/>
            </a:pPr>
            <a:endParaRPr lang="da-DK"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2: Configure IAM Role for EC2</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Create a new role:</a:t>
            </a:r>
          </a:p>
          <a:p>
            <a:pPr marL="0" indent="0">
              <a:buNone/>
            </a:pPr>
            <a:r>
              <a:rPr lang="en-US" sz="750" dirty="0">
                <a:solidFill>
                  <a:srgbClr val="188038"/>
                </a:solidFill>
                <a:latin typeface="Roboto Mono"/>
                <a:ea typeface="Roboto Mono"/>
                <a:cs typeface="Roboto Mono"/>
                <a:sym typeface="Roboto Mono"/>
              </a:rPr>
              <a:t>Choose EC2 as the service</a:t>
            </a:r>
          </a:p>
          <a:p>
            <a:pPr marL="0" indent="0">
              <a:buNone/>
            </a:pPr>
            <a:r>
              <a:rPr lang="en-US" sz="750" dirty="0">
                <a:solidFill>
                  <a:srgbClr val="188038"/>
                </a:solidFill>
                <a:latin typeface="Roboto Mono"/>
                <a:ea typeface="Roboto Mono"/>
                <a:cs typeface="Roboto Mono"/>
                <a:sym typeface="Roboto Mono"/>
              </a:rPr>
              <a:t>Attach the </a:t>
            </a:r>
            <a:r>
              <a:rPr lang="en-US" sz="750" dirty="0" err="1">
                <a:solidFill>
                  <a:srgbClr val="188038"/>
                </a:solidFill>
                <a:latin typeface="Roboto Mono"/>
                <a:ea typeface="Roboto Mono"/>
                <a:cs typeface="Roboto Mono"/>
                <a:sym typeface="Roboto Mono"/>
              </a:rPr>
              <a:t>CloudWatchLogsFullAccess</a:t>
            </a:r>
            <a:r>
              <a:rPr lang="en-US" sz="750" dirty="0">
                <a:solidFill>
                  <a:srgbClr val="188038"/>
                </a:solidFill>
                <a:latin typeface="Roboto Mono"/>
                <a:ea typeface="Roboto Mono"/>
                <a:cs typeface="Roboto Mono"/>
                <a:sym typeface="Roboto Mono"/>
              </a:rPr>
              <a:t> policy</a:t>
            </a:r>
          </a:p>
          <a:p>
            <a:pPr marL="0" indent="0">
              <a:buNone/>
            </a:pPr>
            <a:r>
              <a:rPr lang="en-US" sz="750" dirty="0">
                <a:solidFill>
                  <a:srgbClr val="188038"/>
                </a:solidFill>
                <a:latin typeface="Roboto Mono"/>
                <a:ea typeface="Roboto Mono"/>
                <a:cs typeface="Roboto Mono"/>
                <a:sym typeface="Roboto Mono"/>
              </a:rPr>
              <a:t>Name the role (e.g., "EC2CloudWatchLogsRole")</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Attach the role to your EC2 instance:</a:t>
            </a:r>
          </a:p>
          <a:p>
            <a:pPr marL="0" indent="0">
              <a:buNone/>
            </a:pPr>
            <a:r>
              <a:rPr lang="en-US" sz="750" dirty="0">
                <a:solidFill>
                  <a:srgbClr val="188038"/>
                </a:solidFill>
                <a:latin typeface="Roboto Mono"/>
                <a:ea typeface="Roboto Mono"/>
                <a:cs typeface="Roboto Mono"/>
                <a:sym typeface="Roboto Mono"/>
              </a:rPr>
              <a:t>Go to EC2 Console</a:t>
            </a:r>
          </a:p>
          <a:p>
            <a:pPr marL="0" indent="0">
              <a:buNone/>
            </a:pPr>
            <a:r>
              <a:rPr lang="en-US" sz="750" dirty="0">
                <a:solidFill>
                  <a:srgbClr val="188038"/>
                </a:solidFill>
                <a:latin typeface="Roboto Mono"/>
                <a:ea typeface="Roboto Mono"/>
                <a:cs typeface="Roboto Mono"/>
                <a:sym typeface="Roboto Mono"/>
              </a:rPr>
              <a:t>Select your instance</a:t>
            </a:r>
          </a:p>
          <a:p>
            <a:pPr marL="0" indent="0">
              <a:buNone/>
            </a:pPr>
            <a:r>
              <a:rPr lang="en-US" sz="750" dirty="0">
                <a:solidFill>
                  <a:srgbClr val="188038"/>
                </a:solidFill>
                <a:latin typeface="Roboto Mono"/>
                <a:ea typeface="Roboto Mono"/>
                <a:cs typeface="Roboto Mono"/>
                <a:sym typeface="Roboto Mono"/>
              </a:rPr>
              <a:t>Actions -&gt; Security -&gt; Modify IAM Role</a:t>
            </a:r>
          </a:p>
          <a:p>
            <a:pPr marL="0" indent="0">
              <a:buNone/>
            </a:pPr>
            <a:r>
              <a:rPr lang="en-US" sz="750" dirty="0">
                <a:solidFill>
                  <a:srgbClr val="188038"/>
                </a:solidFill>
                <a:latin typeface="Roboto Mono"/>
                <a:ea typeface="Roboto Mono"/>
                <a:cs typeface="Roboto Mono"/>
                <a:sym typeface="Roboto Mono"/>
              </a:rPr>
              <a:t>Select the role you created</a:t>
            </a:r>
          </a:p>
          <a:p>
            <a:pPr marL="0" indent="0">
              <a:buNone/>
            </a:pPr>
            <a:r>
              <a:rPr lang="en-US" sz="750" dirty="0">
                <a:solidFill>
                  <a:srgbClr val="188038"/>
                </a:solidFill>
                <a:latin typeface="Roboto Mono"/>
                <a:ea typeface="Roboto Mono"/>
                <a:cs typeface="Roboto Mono"/>
                <a:sym typeface="Roboto Mono"/>
              </a:rPr>
              <a:t>Click "Save"</a:t>
            </a:r>
          </a:p>
        </p:txBody>
      </p:sp>
    </p:spTree>
    <p:extLst>
      <p:ext uri="{BB962C8B-B14F-4D97-AF65-F5344CB8AC3E}">
        <p14:creationId xmlns:p14="http://schemas.microsoft.com/office/powerpoint/2010/main" val="2218603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4FAA432-A2EE-EB48-E135-15D3D4E0A718}"/>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FC793BBC-9A68-93A5-748D-EE96D1358ED3}"/>
              </a:ext>
            </a:extLst>
          </p:cNvPr>
          <p:cNvSpPr txBox="1">
            <a:spLocks noGrp="1"/>
          </p:cNvSpPr>
          <p:nvPr>
            <p:ph type="title"/>
          </p:nvPr>
        </p:nvSpPr>
        <p:spPr>
          <a:xfrm>
            <a:off x="311700" y="445026"/>
            <a:ext cx="8520600" cy="420389"/>
          </a:xfrm>
          <a:prstGeom prst="rect">
            <a:avLst/>
          </a:prstGeom>
        </p:spPr>
        <p:txBody>
          <a:bodyPr spcFirstLastPara="1" wrap="square" lIns="91425" tIns="91425" rIns="91425" bIns="91425"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2401FB6C-C538-1565-0CB6-91420CACFDED}"/>
              </a:ext>
            </a:extLst>
          </p:cNvPr>
          <p:cNvSpPr txBox="1">
            <a:spLocks noGrp="1"/>
          </p:cNvSpPr>
          <p:nvPr>
            <p:ph type="body" idx="1"/>
          </p:nvPr>
        </p:nvSpPr>
        <p:spPr>
          <a:xfrm>
            <a:off x="311700" y="930728"/>
            <a:ext cx="8244472" cy="4049486"/>
          </a:xfrm>
          <a:prstGeom prst="rect">
            <a:avLst/>
          </a:prstGeom>
        </p:spPr>
        <p:txBody>
          <a:bodyPr spcFirstLastPara="1" wrap="square" lIns="91425" tIns="91425" rIns="91425" bIns="91425" anchor="t" anchorCtr="0">
            <a:noAutofit/>
          </a:bodyPr>
          <a:lstStyle/>
          <a:p>
            <a:pPr marL="0" indent="0">
              <a:buNone/>
            </a:pPr>
            <a:r>
              <a:rPr lang="en-US" sz="750" dirty="0">
                <a:solidFill>
                  <a:srgbClr val="188038"/>
                </a:solidFill>
                <a:latin typeface="Roboto Mono"/>
                <a:ea typeface="Roboto Mono"/>
                <a:cs typeface="Roboto Mono"/>
                <a:sym typeface="Roboto Mono"/>
              </a:rPr>
              <a:t>Step 3: Configure CloudWatch Logs Agent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Sample config file: </a:t>
            </a:r>
            <a:r>
              <a:rPr lang="en-US" sz="750" dirty="0" err="1">
                <a:solidFill>
                  <a:srgbClr val="188038"/>
                </a:solidFill>
                <a:latin typeface="Roboto Mono"/>
                <a:ea typeface="Roboto Mono"/>
                <a:cs typeface="Roboto Mono"/>
                <a:sym typeface="Roboto Mono"/>
              </a:rPr>
              <a:t>config.json</a:t>
            </a:r>
            <a:r>
              <a:rPr lang="en-US" sz="750" dirty="0">
                <a:solidFill>
                  <a:srgbClr val="188038"/>
                </a:solidFill>
                <a:latin typeface="Roboto Mono"/>
                <a:ea typeface="Roboto Mono"/>
                <a:cs typeface="Roboto Mono"/>
                <a:sym typeface="Roboto Mono"/>
              </a:rPr>
              <a:t> in the CloudWatch folder</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Place this file in: /opt/aws/amazon-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etc</a:t>
            </a:r>
            <a:r>
              <a:rPr lang="en-US" sz="750" dirty="0">
                <a:solidFill>
                  <a:srgbClr val="188038"/>
                </a:solidFill>
                <a:latin typeface="Roboto Mono"/>
                <a:ea typeface="Roboto Mono"/>
                <a:cs typeface="Roboto Mono"/>
                <a:sym typeface="Roboto Mono"/>
              </a:rPr>
              <a:t>/</a:t>
            </a:r>
            <a:r>
              <a:rPr lang="en-US" sz="750" dirty="0" err="1">
                <a:solidFill>
                  <a:srgbClr val="188038"/>
                </a:solidFill>
                <a:latin typeface="Roboto Mono"/>
                <a:ea typeface="Roboto Mono"/>
                <a:cs typeface="Roboto Mono"/>
                <a:sym typeface="Roboto Mono"/>
              </a:rPr>
              <a:t>config.json</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4: Update the log file permissions for </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 agent’s user to read the files:</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err="1">
                <a:solidFill>
                  <a:srgbClr val="188038"/>
                </a:solidFill>
                <a:latin typeface="Roboto Mono"/>
                <a:ea typeface="Roboto Mono"/>
                <a:cs typeface="Roboto Mono"/>
                <a:sym typeface="Roboto Mono"/>
              </a:rPr>
              <a:t>chmod</a:t>
            </a:r>
            <a:r>
              <a:rPr lang="en-US" sz="750" dirty="0">
                <a:solidFill>
                  <a:srgbClr val="188038"/>
                </a:solidFill>
                <a:latin typeface="Roboto Mono"/>
                <a:ea typeface="Roboto Mono"/>
                <a:cs typeface="Roboto Mono"/>
                <a:sym typeface="Roboto Mono"/>
              </a:rPr>
              <a:t> 644 /var/log/nginx/access.log /var/log/nginx/error.log</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5: Start the </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 service:</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-agent/bin/amazon-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ctl</a:t>
            </a:r>
            <a:r>
              <a:rPr lang="en-US" sz="750" dirty="0">
                <a:solidFill>
                  <a:srgbClr val="188038"/>
                </a:solidFill>
                <a:latin typeface="Roboto Mono"/>
                <a:ea typeface="Roboto Mono"/>
                <a:cs typeface="Roboto Mono"/>
                <a:sym typeface="Roboto Mono"/>
              </a:rPr>
              <a:t> -a fetch-config -m ec2 -s -c file:/opt/aws/amazon-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etc</a:t>
            </a:r>
            <a:r>
              <a:rPr lang="en-US" sz="750" dirty="0">
                <a:solidFill>
                  <a:srgbClr val="188038"/>
                </a:solidFill>
                <a:latin typeface="Roboto Mono"/>
                <a:ea typeface="Roboto Mono"/>
                <a:cs typeface="Roboto Mono"/>
                <a:sym typeface="Roboto Mono"/>
              </a:rPr>
              <a:t>/</a:t>
            </a:r>
            <a:r>
              <a:rPr lang="en-US" sz="750" dirty="0" err="1">
                <a:solidFill>
                  <a:srgbClr val="188038"/>
                </a:solidFill>
                <a:latin typeface="Roboto Mono"/>
                <a:ea typeface="Roboto Mono"/>
                <a:cs typeface="Roboto Mono"/>
                <a:sym typeface="Roboto Mono"/>
              </a:rPr>
              <a:t>config.json</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/opt/aws/amazon-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-agent/bin/amazon-</a:t>
            </a:r>
            <a:r>
              <a:rPr lang="en-US" sz="750" dirty="0" err="1">
                <a:solidFill>
                  <a:srgbClr val="188038"/>
                </a:solidFill>
                <a:latin typeface="Roboto Mono"/>
                <a:ea typeface="Roboto Mono"/>
                <a:cs typeface="Roboto Mono"/>
                <a:sym typeface="Roboto Mono"/>
              </a:rPr>
              <a:t>cloudwatch</a:t>
            </a:r>
            <a:r>
              <a:rPr lang="en-US" sz="750" dirty="0">
                <a:solidFill>
                  <a:srgbClr val="188038"/>
                </a:solidFill>
                <a:latin typeface="Roboto Mono"/>
                <a:ea typeface="Roboto Mono"/>
                <a:cs typeface="Roboto Mono"/>
                <a:sym typeface="Roboto Mono"/>
              </a:rPr>
              <a:t>-agent-</a:t>
            </a:r>
            <a:r>
              <a:rPr lang="en-US" sz="750" dirty="0" err="1">
                <a:solidFill>
                  <a:srgbClr val="188038"/>
                </a:solidFill>
                <a:latin typeface="Roboto Mono"/>
                <a:ea typeface="Roboto Mono"/>
                <a:cs typeface="Roboto Mono"/>
                <a:sym typeface="Roboto Mono"/>
              </a:rPr>
              <a:t>ctl</a:t>
            </a:r>
            <a:r>
              <a:rPr lang="en-US" sz="750" dirty="0">
                <a:solidFill>
                  <a:srgbClr val="188038"/>
                </a:solidFill>
                <a:latin typeface="Roboto Mono"/>
                <a:ea typeface="Roboto Mono"/>
                <a:cs typeface="Roboto Mono"/>
                <a:sym typeface="Roboto Mono"/>
              </a:rPr>
              <a:t> -a start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6: Restart the CloudWatch Logs agent: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err="1">
                <a:solidFill>
                  <a:srgbClr val="188038"/>
                </a:solidFill>
                <a:latin typeface="Roboto Mono"/>
                <a:ea typeface="Roboto Mono"/>
                <a:cs typeface="Roboto Mono"/>
                <a:sym typeface="Roboto Mono"/>
              </a:rPr>
              <a:t>systemctl</a:t>
            </a:r>
            <a:r>
              <a:rPr lang="en-US" sz="750" dirty="0">
                <a:solidFill>
                  <a:srgbClr val="188038"/>
                </a:solidFill>
                <a:latin typeface="Roboto Mono"/>
                <a:ea typeface="Roboto Mono"/>
                <a:cs typeface="Roboto Mono"/>
                <a:sym typeface="Roboto Mono"/>
              </a:rPr>
              <a:t> restart </a:t>
            </a:r>
            <a:r>
              <a:rPr lang="en-US" sz="750" dirty="0" err="1">
                <a:solidFill>
                  <a:srgbClr val="188038"/>
                </a:solidFill>
                <a:latin typeface="Roboto Mono"/>
                <a:ea typeface="Roboto Mono"/>
                <a:cs typeface="Roboto Mono"/>
                <a:sym typeface="Roboto Mono"/>
              </a:rPr>
              <a:t>awslogs</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Step 7: View Logs in CloudWatch Console</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Go to CloudWatch Console</a:t>
            </a:r>
          </a:p>
          <a:p>
            <a:pPr marL="0" indent="0">
              <a:buNone/>
            </a:pPr>
            <a:r>
              <a:rPr lang="en-US" sz="750" dirty="0">
                <a:solidFill>
                  <a:srgbClr val="188038"/>
                </a:solidFill>
                <a:latin typeface="Roboto Mono"/>
                <a:ea typeface="Roboto Mono"/>
                <a:cs typeface="Roboto Mono"/>
                <a:sym typeface="Roboto Mono"/>
              </a:rPr>
              <a:t>Select "Logs" in the sidebar</a:t>
            </a:r>
          </a:p>
          <a:p>
            <a:pPr marL="0" indent="0">
              <a:buNone/>
            </a:pPr>
            <a:r>
              <a:rPr lang="en-US" sz="750" dirty="0">
                <a:solidFill>
                  <a:srgbClr val="188038"/>
                </a:solidFill>
                <a:latin typeface="Roboto Mono"/>
                <a:ea typeface="Roboto Mono"/>
                <a:cs typeface="Roboto Mono"/>
                <a:sym typeface="Roboto Mono"/>
              </a:rPr>
              <a:t>You'll see two log groups:</a:t>
            </a:r>
          </a:p>
          <a:p>
            <a:pPr marL="128588" indent="-128588"/>
            <a:r>
              <a:rPr lang="en-US" sz="750" dirty="0" err="1">
                <a:solidFill>
                  <a:srgbClr val="188038"/>
                </a:solidFill>
                <a:latin typeface="Roboto Mono"/>
                <a:ea typeface="Roboto Mono"/>
                <a:cs typeface="Roboto Mono"/>
                <a:sym typeface="Roboto Mono"/>
              </a:rPr>
              <a:t>access_log</a:t>
            </a:r>
            <a:endParaRPr lang="en-US" sz="750" dirty="0">
              <a:solidFill>
                <a:srgbClr val="188038"/>
              </a:solidFill>
              <a:latin typeface="Roboto Mono"/>
              <a:ea typeface="Roboto Mono"/>
              <a:cs typeface="Roboto Mono"/>
              <a:sym typeface="Roboto Mono"/>
            </a:endParaRPr>
          </a:p>
          <a:p>
            <a:pPr marL="128588" indent="-128588"/>
            <a:r>
              <a:rPr lang="en-US" sz="750" dirty="0" err="1">
                <a:solidFill>
                  <a:srgbClr val="188038"/>
                </a:solidFill>
                <a:latin typeface="Roboto Mono"/>
                <a:ea typeface="Roboto Mono"/>
                <a:cs typeface="Roboto Mono"/>
                <a:sym typeface="Roboto Mono"/>
              </a:rPr>
              <a:t>error_log</a:t>
            </a:r>
            <a:endParaRPr lang="en-US" sz="750" dirty="0">
              <a:solidFill>
                <a:srgbClr val="188038"/>
              </a:solidFill>
              <a:latin typeface="Roboto Mono"/>
              <a:ea typeface="Roboto Mono"/>
              <a:cs typeface="Roboto Mono"/>
              <a:sym typeface="Roboto Mono"/>
            </a:endParaRP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Click on either group to view the logs</a:t>
            </a:r>
            <a:endParaRPr lang="en-IN" sz="75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111764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a:t>CloudWatch Logs Retention Policy </a:t>
            </a:r>
            <a:endParaRPr/>
          </a:p>
        </p:txBody>
      </p:sp>
      <p:sp>
        <p:nvSpPr>
          <p:cNvPr id="335" name="Google Shape;335;p58"/>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0" indent="0">
              <a:spcBef>
                <a:spcPts val="1400"/>
              </a:spcBef>
              <a:buSzPts val="1100"/>
              <a:buNone/>
            </a:pPr>
            <a:r>
              <a:rPr lang="en" sz="1300" b="1" dirty="0">
                <a:latin typeface="Arial"/>
                <a:ea typeface="Arial"/>
                <a:cs typeface="Arial"/>
                <a:sym typeface="Arial"/>
              </a:rPr>
              <a:t>Log Retention Policies</a:t>
            </a:r>
            <a:endParaRPr sz="13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CloudWatch Logs provides </a:t>
            </a:r>
            <a:r>
              <a:rPr lang="en" sz="1100" b="1" dirty="0">
                <a:latin typeface="Arial"/>
                <a:ea typeface="Arial"/>
                <a:cs typeface="Arial"/>
                <a:sym typeface="Arial"/>
              </a:rPr>
              <a:t>retention policies</a:t>
            </a:r>
            <a:r>
              <a:rPr lang="en" sz="1100" dirty="0">
                <a:latin typeface="Arial"/>
                <a:ea typeface="Arial"/>
                <a:cs typeface="Arial"/>
                <a:sym typeface="Arial"/>
              </a:rPr>
              <a:t> to automatically delete logs after a specified period. This helps control costs by managing the volume of stored logs.</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Setting Retention Policies:</a:t>
            </a:r>
            <a:endParaRPr sz="1100" b="1" dirty="0">
              <a:latin typeface="Arial"/>
              <a:ea typeface="Arial"/>
              <a:cs typeface="Arial"/>
              <a:sym typeface="Arial"/>
            </a:endParaRPr>
          </a:p>
          <a:p>
            <a:pPr indent="-298442">
              <a:spcBef>
                <a:spcPts val="1200"/>
              </a:spcBef>
              <a:buSzPts val="1100"/>
              <a:buFont typeface="Arial"/>
              <a:buAutoNum type="arabicPeriod"/>
            </a:pPr>
            <a:r>
              <a:rPr lang="en" sz="1100" dirty="0">
                <a:latin typeface="Arial"/>
                <a:ea typeface="Arial"/>
                <a:cs typeface="Arial"/>
                <a:sym typeface="Arial"/>
              </a:rPr>
              <a:t>Go to the </a:t>
            </a:r>
            <a:r>
              <a:rPr lang="en" sz="1100" b="1" dirty="0">
                <a:latin typeface="Arial"/>
                <a:ea typeface="Arial"/>
                <a:cs typeface="Arial"/>
                <a:sym typeface="Arial"/>
              </a:rPr>
              <a:t>CloudWatch Logs Console</a:t>
            </a:r>
            <a:r>
              <a:rPr lang="en" sz="1100" dirty="0">
                <a:latin typeface="Arial"/>
                <a:ea typeface="Arial"/>
                <a:cs typeface="Arial"/>
                <a:sym typeface="Arial"/>
              </a:rPr>
              <a:t>.</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Select the </a:t>
            </a:r>
            <a:r>
              <a:rPr lang="en" sz="1100" b="1" dirty="0">
                <a:latin typeface="Arial"/>
                <a:ea typeface="Arial"/>
                <a:cs typeface="Arial"/>
                <a:sym typeface="Arial"/>
              </a:rPr>
              <a:t>Log Group</a:t>
            </a:r>
            <a:r>
              <a:rPr lang="en" sz="1100" dirty="0">
                <a:latin typeface="Arial"/>
                <a:ea typeface="Arial"/>
                <a:cs typeface="Arial"/>
                <a:sym typeface="Arial"/>
              </a:rPr>
              <a:t> you want to configure.</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In the </a:t>
            </a:r>
            <a:r>
              <a:rPr lang="en" sz="1100" b="1" dirty="0">
                <a:latin typeface="Arial"/>
                <a:ea typeface="Arial"/>
                <a:cs typeface="Arial"/>
                <a:sym typeface="Arial"/>
              </a:rPr>
              <a:t>Actions</a:t>
            </a:r>
            <a:r>
              <a:rPr lang="en" sz="1100" dirty="0">
                <a:latin typeface="Arial"/>
                <a:ea typeface="Arial"/>
                <a:cs typeface="Arial"/>
                <a:sym typeface="Arial"/>
              </a:rPr>
              <a:t> dropdown, select </a:t>
            </a:r>
            <a:r>
              <a:rPr lang="en" sz="1100" b="1" dirty="0">
                <a:latin typeface="Arial"/>
                <a:ea typeface="Arial"/>
                <a:cs typeface="Arial"/>
                <a:sym typeface="Arial"/>
              </a:rPr>
              <a:t>Set retention policy</a:t>
            </a:r>
            <a:r>
              <a:rPr lang="en" sz="1100" dirty="0">
                <a:latin typeface="Arial"/>
                <a:ea typeface="Arial"/>
                <a:cs typeface="Arial"/>
                <a:sym typeface="Arial"/>
              </a:rPr>
              <a:t>.</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Choose a retention period (e.g., 1 day, 1 week, 30 days, 365 days).</a:t>
            </a:r>
            <a:endParaRPr sz="1100" dirty="0">
              <a:latin typeface="Arial"/>
              <a:ea typeface="Arial"/>
              <a:cs typeface="Arial"/>
              <a:sym typeface="Arial"/>
            </a:endParaRPr>
          </a:p>
          <a:p>
            <a:pPr indent="-298442">
              <a:buSzPts val="1100"/>
              <a:buFont typeface="Arial"/>
              <a:buAutoNum type="arabicPeriod"/>
            </a:pPr>
            <a:r>
              <a:rPr lang="en" sz="1100" dirty="0">
                <a:latin typeface="Arial"/>
                <a:ea typeface="Arial"/>
                <a:cs typeface="Arial"/>
                <a:sym typeface="Arial"/>
              </a:rPr>
              <a:t>Click </a:t>
            </a:r>
            <a:r>
              <a:rPr lang="en" sz="1100" b="1" dirty="0">
                <a:latin typeface="Arial"/>
                <a:ea typeface="Arial"/>
                <a:cs typeface="Arial"/>
                <a:sym typeface="Arial"/>
              </a:rPr>
              <a:t>Save</a:t>
            </a:r>
            <a:r>
              <a:rPr lang="en" sz="1100" dirty="0">
                <a:latin typeface="Arial"/>
                <a:ea typeface="Arial"/>
                <a:cs typeface="Arial"/>
                <a:sym typeface="Arial"/>
              </a:rPr>
              <a:t>.</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Common Retention Periods:</a:t>
            </a:r>
            <a:endParaRPr sz="11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1 day</a:t>
            </a:r>
            <a:r>
              <a:rPr lang="en" sz="1100" dirty="0">
                <a:latin typeface="Arial"/>
                <a:ea typeface="Arial"/>
                <a:cs typeface="Arial"/>
                <a:sym typeface="Arial"/>
              </a:rPr>
              <a:t>: For logs that you only need for short-term debugging.</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7 days</a:t>
            </a:r>
            <a:r>
              <a:rPr lang="en" sz="1100" dirty="0">
                <a:latin typeface="Arial"/>
                <a:ea typeface="Arial"/>
                <a:cs typeface="Arial"/>
                <a:sym typeface="Arial"/>
              </a:rPr>
              <a:t>: For logs that might be needed for a week-long analysis.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365 days</a:t>
            </a:r>
            <a:r>
              <a:rPr lang="en" sz="1100" dirty="0">
                <a:latin typeface="Arial"/>
                <a:ea typeface="Arial"/>
                <a:cs typeface="Arial"/>
                <a:sym typeface="Arial"/>
              </a:rPr>
              <a:t>: For logs required for annual audits or compliance.</a:t>
            </a:r>
            <a:endParaRPr sz="1100" dirty="0">
              <a:latin typeface="Arial"/>
              <a:ea typeface="Arial"/>
              <a:cs typeface="Arial"/>
              <a:sym typeface="Arial"/>
            </a:endParaRPr>
          </a:p>
          <a:p>
            <a:pPr marL="0" indent="0">
              <a:spcBef>
                <a:spcPts val="1200"/>
              </a:spcBef>
              <a:spcAft>
                <a:spcPts val="200"/>
              </a:spcAft>
              <a:buNone/>
            </a:pPr>
            <a:endParaRPr sz="1100" dirty="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1AAB0A6F-4751-200F-6E3A-63EE0E26C0E7}"/>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C2D39592-B850-5E04-1841-A588E7A3D5BD}"/>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CloudWatch Container Insights</a:t>
            </a:r>
            <a:endParaRPr dirty="0"/>
          </a:p>
        </p:txBody>
      </p:sp>
      <p:sp>
        <p:nvSpPr>
          <p:cNvPr id="335" name="Google Shape;335;p58">
            <a:extLst>
              <a:ext uri="{FF2B5EF4-FFF2-40B4-BE49-F238E27FC236}">
                <a16:creationId xmlns:a16="http://schemas.microsoft.com/office/drawing/2014/main" id="{13532381-88CD-029A-E098-EC61456E0E88}"/>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IN" sz="1100" b="1" dirty="0">
                <a:latin typeface="Arial"/>
                <a:cs typeface="Arial"/>
              </a:rPr>
              <a:t>CloudWatch Container Insights </a:t>
            </a:r>
            <a:r>
              <a:rPr lang="en-IN" sz="1100" dirty="0">
                <a:latin typeface="Arial"/>
                <a:cs typeface="Arial"/>
              </a:rPr>
              <a:t>collects, aggregates, and summarizes metrics and logs from your containerized applications and microservices. It provides comprehensive monitoring for containers running on:</a:t>
            </a:r>
          </a:p>
          <a:p>
            <a:pPr>
              <a:buFont typeface="Arial" panose="020B0604020202020204" pitchFamily="34" charset="0"/>
              <a:buChar char="•"/>
            </a:pPr>
            <a:r>
              <a:rPr lang="en-IN" sz="1100" dirty="0">
                <a:latin typeface="Arial"/>
                <a:cs typeface="Arial"/>
              </a:rPr>
              <a:t>Amazon Elastic Container Service (ECS)</a:t>
            </a:r>
          </a:p>
          <a:p>
            <a:pPr>
              <a:buFont typeface="Arial" panose="020B0604020202020204" pitchFamily="34" charset="0"/>
              <a:buChar char="•"/>
            </a:pPr>
            <a:r>
              <a:rPr lang="en-IN" sz="1100" dirty="0">
                <a:latin typeface="Arial"/>
                <a:cs typeface="Arial"/>
              </a:rPr>
              <a:t>Amazon Elastic Kubernetes Service (EKS)</a:t>
            </a:r>
          </a:p>
          <a:p>
            <a:pPr>
              <a:buFont typeface="Arial" panose="020B0604020202020204" pitchFamily="34" charset="0"/>
              <a:buChar char="•"/>
            </a:pPr>
            <a:r>
              <a:rPr lang="en-IN" sz="1100" dirty="0">
                <a:latin typeface="Arial"/>
                <a:cs typeface="Arial"/>
              </a:rPr>
              <a:t>Kubernetes platforms on EC2</a:t>
            </a:r>
          </a:p>
          <a:p>
            <a:pPr marL="139700" indent="0">
              <a:buNone/>
            </a:pPr>
            <a:endParaRPr lang="en-IN" sz="1100" dirty="0">
              <a:latin typeface="Arial"/>
              <a:cs typeface="Arial"/>
            </a:endParaRPr>
          </a:p>
          <a:p>
            <a:pPr marL="139700" indent="0">
              <a:buNone/>
            </a:pPr>
            <a:r>
              <a:rPr lang="en-IN" sz="1100" b="1" dirty="0">
                <a:latin typeface="Arial"/>
                <a:cs typeface="Arial"/>
              </a:rPr>
              <a:t>Key Features:</a:t>
            </a:r>
          </a:p>
          <a:p>
            <a:pPr>
              <a:buFont typeface="Arial" panose="020B0604020202020204" pitchFamily="34" charset="0"/>
              <a:buChar char="•"/>
            </a:pPr>
            <a:r>
              <a:rPr lang="en-IN" sz="1100" b="1" dirty="0">
                <a:latin typeface="Arial"/>
                <a:cs typeface="Arial"/>
              </a:rPr>
              <a:t>Automated Discovery</a:t>
            </a:r>
            <a:r>
              <a:rPr lang="en-IN" sz="1100" dirty="0">
                <a:latin typeface="Arial"/>
                <a:cs typeface="Arial"/>
              </a:rPr>
              <a:t>: Automatically discovers all containers in your clusters</a:t>
            </a:r>
          </a:p>
          <a:p>
            <a:pPr>
              <a:buFont typeface="Arial" panose="020B0604020202020204" pitchFamily="34" charset="0"/>
              <a:buChar char="•"/>
            </a:pPr>
            <a:r>
              <a:rPr lang="en-IN" sz="1100" b="1" dirty="0">
                <a:latin typeface="Arial"/>
                <a:cs typeface="Arial"/>
              </a:rPr>
              <a:t>Comprehensive Metrics</a:t>
            </a:r>
            <a:r>
              <a:rPr lang="en-IN" sz="1100" dirty="0">
                <a:latin typeface="Arial"/>
                <a:cs typeface="Arial"/>
              </a:rPr>
              <a:t>: Collects detailed performance data at every layer of the container stack</a:t>
            </a:r>
          </a:p>
          <a:p>
            <a:pPr>
              <a:buFont typeface="Arial" panose="020B0604020202020204" pitchFamily="34" charset="0"/>
              <a:buChar char="•"/>
            </a:pPr>
            <a:r>
              <a:rPr lang="en-IN" sz="1100" b="1" dirty="0">
                <a:latin typeface="Arial"/>
                <a:cs typeface="Arial"/>
              </a:rPr>
              <a:t>Pre-built Dashboards</a:t>
            </a:r>
            <a:r>
              <a:rPr lang="en-IN" sz="1100" dirty="0">
                <a:latin typeface="Arial"/>
                <a:cs typeface="Arial"/>
              </a:rPr>
              <a:t>: Provides ready-to-use dashboards showing critical container metrics</a:t>
            </a:r>
          </a:p>
          <a:p>
            <a:pPr>
              <a:buFont typeface="Arial" panose="020B0604020202020204" pitchFamily="34" charset="0"/>
              <a:buChar char="•"/>
            </a:pPr>
            <a:r>
              <a:rPr lang="en-IN" sz="1100" b="1" dirty="0">
                <a:latin typeface="Arial"/>
                <a:cs typeface="Arial"/>
              </a:rPr>
              <a:t>Integration with CloudWatch Alarms</a:t>
            </a:r>
            <a:r>
              <a:rPr lang="en-IN" sz="1100" dirty="0">
                <a:latin typeface="Arial"/>
                <a:cs typeface="Arial"/>
              </a:rPr>
              <a:t>: Set alerts on container performance metrics</a:t>
            </a:r>
          </a:p>
          <a:p>
            <a:pPr>
              <a:buFont typeface="Arial" panose="020B0604020202020204" pitchFamily="34" charset="0"/>
              <a:buChar char="•"/>
            </a:pPr>
            <a:r>
              <a:rPr lang="en-IN" sz="1100" b="1" dirty="0">
                <a:latin typeface="Arial"/>
                <a:cs typeface="Arial"/>
              </a:rPr>
              <a:t>Performance Insights</a:t>
            </a:r>
            <a:r>
              <a:rPr lang="en-IN" sz="1100" dirty="0">
                <a:latin typeface="Arial"/>
                <a:cs typeface="Arial"/>
              </a:rPr>
              <a:t>: Identify bottlenecks and troubleshoot issues at container, pod, node, and cluster levels</a:t>
            </a:r>
          </a:p>
          <a:p>
            <a:pPr>
              <a:buFont typeface="Arial" panose="020B0604020202020204" pitchFamily="34" charset="0"/>
              <a:buChar char="•"/>
            </a:pPr>
            <a:r>
              <a:rPr lang="en-IN" sz="1100" b="1" dirty="0">
                <a:latin typeface="Arial"/>
                <a:cs typeface="Arial"/>
              </a:rPr>
              <a:t>Container-Level Logs</a:t>
            </a:r>
            <a:r>
              <a:rPr lang="en-IN" sz="1100" dirty="0">
                <a:latin typeface="Arial"/>
                <a:cs typeface="Arial"/>
              </a:rPr>
              <a:t>: Centralize and analyze log data from individual containers</a:t>
            </a:r>
          </a:p>
        </p:txBody>
      </p:sp>
    </p:spTree>
    <p:extLst>
      <p:ext uri="{BB962C8B-B14F-4D97-AF65-F5344CB8AC3E}">
        <p14:creationId xmlns:p14="http://schemas.microsoft.com/office/powerpoint/2010/main" val="3302063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2BDA633F-9390-C474-DDB5-E45984AAD043}"/>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716392D9-790D-ABD9-42D0-454C1AF2DC4B}"/>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Implementation and Metrics</a:t>
            </a:r>
          </a:p>
        </p:txBody>
      </p:sp>
      <p:sp>
        <p:nvSpPr>
          <p:cNvPr id="335" name="Google Shape;335;p58">
            <a:extLst>
              <a:ext uri="{FF2B5EF4-FFF2-40B4-BE49-F238E27FC236}">
                <a16:creationId xmlns:a16="http://schemas.microsoft.com/office/drawing/2014/main" id="{CE22A03B-541F-D835-F5A1-D0D08303AB21}"/>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Details of enabling CloudWatch Container Insights in your EKS cluster:</a:t>
            </a:r>
          </a:p>
          <a:p>
            <a:pPr marL="139700" indent="0">
              <a:buNone/>
            </a:pPr>
            <a:endParaRPr lang="en-US" sz="1100" dirty="0">
              <a:latin typeface="Arial"/>
              <a:cs typeface="Arial"/>
            </a:endParaRPr>
          </a:p>
          <a:p>
            <a:pPr marL="139700" indent="0">
              <a:buNone/>
            </a:pPr>
            <a:r>
              <a:rPr lang="en-IN" sz="1100" dirty="0">
                <a:latin typeface="Arial"/>
                <a:cs typeface="Arial"/>
              </a:rPr>
              <a:t>Navigate to </a:t>
            </a:r>
            <a:r>
              <a:rPr lang="en-IN" sz="1100" dirty="0" err="1">
                <a:latin typeface="Arial"/>
                <a:cs typeface="Arial"/>
              </a:rPr>
              <a:t>ContainerInsights</a:t>
            </a:r>
            <a:r>
              <a:rPr lang="en-IN" sz="1100" dirty="0">
                <a:latin typeface="Arial"/>
                <a:cs typeface="Arial"/>
              </a:rPr>
              <a:t>\Installation-Guide.txt in the git repo shared</a:t>
            </a:r>
          </a:p>
          <a:p>
            <a:pPr marL="139700" indent="0">
              <a:buNone/>
            </a:pPr>
            <a:endParaRPr lang="en-IN" sz="1100" dirty="0">
              <a:latin typeface="Arial"/>
              <a:cs typeface="Arial"/>
            </a:endParaRPr>
          </a:p>
          <a:p>
            <a:pPr marL="139700" indent="0">
              <a:buNone/>
            </a:pPr>
            <a:endParaRPr lang="en-IN" sz="1100" dirty="0">
              <a:latin typeface="Arial"/>
              <a:cs typeface="Arial"/>
            </a:endParaRPr>
          </a:p>
          <a:p>
            <a:pPr marL="139700" indent="0">
              <a:buNone/>
            </a:pPr>
            <a:r>
              <a:rPr lang="en-IN" sz="1100" b="1" dirty="0">
                <a:latin typeface="Arial"/>
                <a:cs typeface="Arial"/>
              </a:rPr>
              <a:t>Use Cases:</a:t>
            </a:r>
          </a:p>
          <a:p>
            <a:pPr>
              <a:buFont typeface="Arial" panose="020B0604020202020204" pitchFamily="34" charset="0"/>
              <a:buChar char="•"/>
            </a:pPr>
            <a:r>
              <a:rPr lang="en-IN" sz="1100" dirty="0">
                <a:latin typeface="Arial"/>
                <a:cs typeface="Arial"/>
              </a:rPr>
              <a:t>Track container resource utilization trends over time</a:t>
            </a:r>
          </a:p>
          <a:p>
            <a:pPr>
              <a:buFont typeface="Arial" panose="020B0604020202020204" pitchFamily="34" charset="0"/>
              <a:buChar char="•"/>
            </a:pPr>
            <a:r>
              <a:rPr lang="en-IN" sz="1100" dirty="0">
                <a:latin typeface="Arial"/>
                <a:cs typeface="Arial"/>
              </a:rPr>
              <a:t>Alert on abnormal container behaviour (restarts, OOM kills)</a:t>
            </a:r>
          </a:p>
          <a:p>
            <a:pPr>
              <a:buFont typeface="Arial" panose="020B0604020202020204" pitchFamily="34" charset="0"/>
              <a:buChar char="•"/>
            </a:pPr>
            <a:r>
              <a:rPr lang="en-IN" sz="1100" dirty="0">
                <a:latin typeface="Arial"/>
                <a:cs typeface="Arial"/>
              </a:rPr>
              <a:t>Monitor application performance across microservices</a:t>
            </a:r>
          </a:p>
          <a:p>
            <a:pPr>
              <a:buFont typeface="Arial" panose="020B0604020202020204" pitchFamily="34" charset="0"/>
              <a:buChar char="•"/>
            </a:pPr>
            <a:r>
              <a:rPr lang="en-IN" sz="1100" dirty="0">
                <a:latin typeface="Arial"/>
                <a:cs typeface="Arial"/>
              </a:rPr>
              <a:t>Analyze container deployment health during updates</a:t>
            </a:r>
          </a:p>
          <a:p>
            <a:pPr marL="139700" indent="0">
              <a:buNone/>
            </a:pPr>
            <a:endParaRPr lang="en-IN" sz="1100" dirty="0">
              <a:latin typeface="Arial"/>
              <a:cs typeface="Arial"/>
            </a:endParaRPr>
          </a:p>
        </p:txBody>
      </p:sp>
    </p:spTree>
    <p:extLst>
      <p:ext uri="{BB962C8B-B14F-4D97-AF65-F5344CB8AC3E}">
        <p14:creationId xmlns:p14="http://schemas.microsoft.com/office/powerpoint/2010/main" val="298694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645C040E-7A56-08CB-FBFE-326C58DC757F}"/>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B0F15600-5341-3130-6F03-203D8156D40D}"/>
              </a:ext>
            </a:extLst>
          </p:cNvPr>
          <p:cNvSpPr txBox="1">
            <a:spLocks noGrp="1"/>
          </p:cNvSpPr>
          <p:nvPr>
            <p:ph type="title"/>
          </p:nvPr>
        </p:nvSpPr>
        <p:spPr>
          <a:xfrm>
            <a:off x="311700" y="445025"/>
            <a:ext cx="8520600" cy="1000054"/>
          </a:xfrm>
          <a:prstGeom prst="rect">
            <a:avLst/>
          </a:prstGeom>
        </p:spPr>
        <p:txBody>
          <a:bodyPr spcFirstLastPara="1" wrap="square" lIns="91425" tIns="91425" rIns="91425" bIns="91425" anchor="t" anchorCtr="0">
            <a:noAutofit/>
          </a:bodyPr>
          <a:lstStyle/>
          <a:p>
            <a:r>
              <a:rPr lang="en-IN" dirty="0"/>
              <a:t>Prometheus - Open-Source Monitoring for Cloud Native Environments</a:t>
            </a:r>
          </a:p>
        </p:txBody>
      </p:sp>
      <p:sp>
        <p:nvSpPr>
          <p:cNvPr id="335" name="Google Shape;335;p58">
            <a:extLst>
              <a:ext uri="{FF2B5EF4-FFF2-40B4-BE49-F238E27FC236}">
                <a16:creationId xmlns:a16="http://schemas.microsoft.com/office/drawing/2014/main" id="{A5D6F713-4FFF-34D7-5DD7-CC3F74871F9A}"/>
              </a:ext>
            </a:extLst>
          </p:cNvPr>
          <p:cNvSpPr txBox="1">
            <a:spLocks noGrp="1"/>
          </p:cNvSpPr>
          <p:nvPr>
            <p:ph type="body" idx="1"/>
          </p:nvPr>
        </p:nvSpPr>
        <p:spPr>
          <a:xfrm>
            <a:off x="311701" y="1559379"/>
            <a:ext cx="8293457" cy="3265714"/>
          </a:xfrm>
          <a:prstGeom prst="rect">
            <a:avLst/>
          </a:prstGeom>
        </p:spPr>
        <p:txBody>
          <a:bodyPr spcFirstLastPara="1" wrap="square" lIns="91425" tIns="91425" rIns="91425" bIns="91425" anchor="t" anchorCtr="0">
            <a:noAutofit/>
          </a:bodyPr>
          <a:lstStyle/>
          <a:p>
            <a:pPr marL="139700" indent="0">
              <a:buNone/>
            </a:pPr>
            <a:r>
              <a:rPr lang="en-US" sz="1200" b="1" dirty="0">
                <a:latin typeface="+mj-lt"/>
              </a:rPr>
              <a:t>What is Prometheus?</a:t>
            </a:r>
          </a:p>
          <a:p>
            <a:pPr marL="139700" indent="0">
              <a:buNone/>
            </a:pPr>
            <a:endParaRPr lang="en-US" sz="1200" b="1" dirty="0">
              <a:latin typeface="+mj-lt"/>
            </a:endParaRPr>
          </a:p>
          <a:p>
            <a:pPr>
              <a:buFont typeface="Arial" panose="020B0604020202020204" pitchFamily="34" charset="0"/>
              <a:buChar char="•"/>
            </a:pPr>
            <a:r>
              <a:rPr lang="en-US" sz="1200" dirty="0">
                <a:latin typeface="+mj-lt"/>
              </a:rPr>
              <a:t>Open-source systems monitoring and alerting toolkit originally built at SoundCloud</a:t>
            </a:r>
          </a:p>
          <a:p>
            <a:pPr>
              <a:buFont typeface="Arial" panose="020B0604020202020204" pitchFamily="34" charset="0"/>
              <a:buChar char="•"/>
            </a:pPr>
            <a:r>
              <a:rPr lang="en-US" sz="1200" dirty="0">
                <a:latin typeface="+mj-lt"/>
              </a:rPr>
              <a:t>Joined the Cloud Native Computing Foundation (CNCF) in 2016 as the second hosted project after Kubernetes</a:t>
            </a:r>
          </a:p>
          <a:p>
            <a:pPr>
              <a:buFont typeface="Arial" panose="020B0604020202020204" pitchFamily="34" charset="0"/>
              <a:buChar char="•"/>
            </a:pPr>
            <a:r>
              <a:rPr lang="en-US" sz="1200" dirty="0">
                <a:latin typeface="+mj-lt"/>
              </a:rPr>
              <a:t>Designed specifically for dynamic container environments</a:t>
            </a:r>
          </a:p>
          <a:p>
            <a:pPr>
              <a:buFont typeface="Arial" panose="020B0604020202020204" pitchFamily="34" charset="0"/>
              <a:buChar char="•"/>
            </a:pPr>
            <a:r>
              <a:rPr lang="en-US" sz="1200" dirty="0">
                <a:latin typeface="+mj-lt"/>
              </a:rPr>
              <a:t>Collects and stores metrics as time series data</a:t>
            </a:r>
          </a:p>
          <a:p>
            <a:pPr>
              <a:buFont typeface="Arial" panose="020B0604020202020204" pitchFamily="34" charset="0"/>
              <a:buChar char="•"/>
            </a:pPr>
            <a:r>
              <a:rPr lang="en-US" sz="1200" dirty="0">
                <a:latin typeface="+mj-lt"/>
              </a:rPr>
              <a:t>Features a powerful query language for data analysis and alerting</a:t>
            </a:r>
          </a:p>
          <a:p>
            <a:pPr>
              <a:buFont typeface="Arial" panose="020B0604020202020204" pitchFamily="34" charset="0"/>
              <a:buChar char="•"/>
            </a:pPr>
            <a:r>
              <a:rPr lang="en-US" sz="1200" dirty="0">
                <a:latin typeface="+mj-lt"/>
              </a:rPr>
              <a:t>Highly adopted in cloud-native ecosystems, especially with Kubernetes</a:t>
            </a:r>
          </a:p>
        </p:txBody>
      </p:sp>
    </p:spTree>
    <p:extLst>
      <p:ext uri="{BB962C8B-B14F-4D97-AF65-F5344CB8AC3E}">
        <p14:creationId xmlns:p14="http://schemas.microsoft.com/office/powerpoint/2010/main" val="386997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A9C82AF3-4B07-7EB9-D8B0-DA078221AAEE}"/>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849CBC62-DA07-E52D-377B-D49969AA8031}"/>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US" dirty="0"/>
              <a:t>Prometheus Time Series Data Model</a:t>
            </a:r>
            <a:endParaRPr lang="en-IN" dirty="0"/>
          </a:p>
        </p:txBody>
      </p:sp>
      <p:sp>
        <p:nvSpPr>
          <p:cNvPr id="335" name="Google Shape;335;p58">
            <a:extLst>
              <a:ext uri="{FF2B5EF4-FFF2-40B4-BE49-F238E27FC236}">
                <a16:creationId xmlns:a16="http://schemas.microsoft.com/office/drawing/2014/main" id="{E1A91482-9167-8FF5-D919-99FE23077B25}"/>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dirty="0">
                <a:latin typeface="+mj-lt"/>
              </a:rPr>
              <a:t>Prometheus record the data in timeseries format. </a:t>
            </a:r>
          </a:p>
          <a:p>
            <a:pPr marL="139700" indent="0">
              <a:buNone/>
            </a:pPr>
            <a:endParaRPr lang="en-US" sz="1100" dirty="0">
              <a:latin typeface="+mj-lt"/>
            </a:endParaRPr>
          </a:p>
          <a:p>
            <a:pPr marL="139700" indent="0">
              <a:buNone/>
            </a:pPr>
            <a:r>
              <a:rPr lang="en-US" sz="1100" dirty="0">
                <a:latin typeface="+mj-lt"/>
              </a:rPr>
              <a:t>Think of time series data like a continuous recording of measurements. </a:t>
            </a:r>
          </a:p>
          <a:p>
            <a:pPr marL="139700" indent="0">
              <a:buNone/>
            </a:pPr>
            <a:endParaRPr lang="en-US" sz="1100" dirty="0">
              <a:latin typeface="+mj-lt"/>
            </a:endParaRPr>
          </a:p>
          <a:p>
            <a:pPr marL="139700" indent="0">
              <a:buNone/>
            </a:pPr>
            <a:r>
              <a:rPr lang="en-US" sz="1100" dirty="0">
                <a:latin typeface="+mj-lt"/>
              </a:rPr>
              <a:t>Each measurement has four key components:</a:t>
            </a:r>
          </a:p>
          <a:p>
            <a:r>
              <a:rPr lang="en-US" sz="1100" dirty="0">
                <a:latin typeface="+mj-lt"/>
              </a:rPr>
              <a:t>A metric name </a:t>
            </a:r>
          </a:p>
          <a:p>
            <a:r>
              <a:rPr lang="en-US" sz="1100" dirty="0">
                <a:latin typeface="+mj-lt"/>
              </a:rPr>
              <a:t>A timestamp</a:t>
            </a:r>
          </a:p>
          <a:p>
            <a:r>
              <a:rPr lang="en-US" sz="1100" dirty="0">
                <a:latin typeface="+mj-lt"/>
              </a:rPr>
              <a:t>A numerical value</a:t>
            </a:r>
          </a:p>
          <a:p>
            <a:r>
              <a:rPr lang="en-US" sz="1100" dirty="0">
                <a:latin typeface="+mj-lt"/>
              </a:rPr>
              <a:t>Labels (key-value pairs that add dimensions)</a:t>
            </a:r>
          </a:p>
          <a:p>
            <a:pPr marL="139700" indent="0">
              <a:buNone/>
            </a:pPr>
            <a:endParaRPr lang="en-US" sz="1100" dirty="0">
              <a:latin typeface="+mj-lt"/>
            </a:endParaRPr>
          </a:p>
          <a:p>
            <a:pPr marL="139700" indent="0">
              <a:buNone/>
            </a:pPr>
            <a:r>
              <a:rPr lang="en-US" sz="1100" dirty="0">
                <a:latin typeface="+mj-lt"/>
              </a:rPr>
              <a:t>Labels enable multi-dimensional data representation and powerful queries</a:t>
            </a:r>
          </a:p>
          <a:p>
            <a:pPr marL="139700" indent="0">
              <a:buNone/>
            </a:pPr>
            <a:r>
              <a:rPr lang="en-US" sz="1100" dirty="0">
                <a:latin typeface="+mj-lt"/>
              </a:rPr>
              <a:t>Data is stored chronologically, allowing time-based analysis</a:t>
            </a:r>
          </a:p>
          <a:p>
            <a:pPr marL="139700" indent="0">
              <a:buNone/>
            </a:pPr>
            <a:endParaRPr lang="en-US" sz="1100" dirty="0">
              <a:latin typeface="+mj-lt"/>
            </a:endParaRPr>
          </a:p>
        </p:txBody>
      </p:sp>
    </p:spTree>
    <p:extLst>
      <p:ext uri="{BB962C8B-B14F-4D97-AF65-F5344CB8AC3E}">
        <p14:creationId xmlns:p14="http://schemas.microsoft.com/office/powerpoint/2010/main" val="1471294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D41541C1-EBB1-6F9C-6571-DAC796B59905}"/>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391C568A-355C-9A28-7536-FEA78DBCA5C0}"/>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sz="2800" dirty="0"/>
              <a:t>Example of CPU Monitoring via </a:t>
            </a:r>
            <a:r>
              <a:rPr lang="en-IN" sz="2800" dirty="0" err="1"/>
              <a:t>Prometheues</a:t>
            </a:r>
            <a:endParaRPr lang="en-IN" sz="2800" dirty="0"/>
          </a:p>
        </p:txBody>
      </p:sp>
      <p:sp>
        <p:nvSpPr>
          <p:cNvPr id="335" name="Google Shape;335;p58">
            <a:extLst>
              <a:ext uri="{FF2B5EF4-FFF2-40B4-BE49-F238E27FC236}">
                <a16:creationId xmlns:a16="http://schemas.microsoft.com/office/drawing/2014/main" id="{B62A5B22-D150-EBE6-9D6B-FD1F8237F4BA}"/>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dirty="0">
                <a:latin typeface="Arial"/>
                <a:cs typeface="Arial"/>
              </a:rPr>
              <a:t>Let's use a real example of CPU usage monitoring:</a:t>
            </a:r>
          </a:p>
          <a:p>
            <a:pPr marL="139700" indent="0">
              <a:buNone/>
            </a:pPr>
            <a:endParaRPr lang="en-US" sz="1100" dirty="0">
              <a:latin typeface="Arial"/>
              <a:cs typeface="Arial"/>
            </a:endParaRPr>
          </a:p>
          <a:p>
            <a:pPr marL="139700" indent="0">
              <a:buNone/>
            </a:pPr>
            <a:r>
              <a:rPr lang="en-US" sz="1100" dirty="0">
                <a:latin typeface="Arial"/>
                <a:cs typeface="Arial"/>
              </a:rPr>
              <a:t>Suppose I query </a:t>
            </a:r>
            <a:r>
              <a:rPr lang="en-US" sz="1100" b="1" dirty="0" err="1">
                <a:latin typeface="Arial"/>
                <a:cs typeface="Arial"/>
              </a:rPr>
              <a:t>node_cpu_seconds_total</a:t>
            </a:r>
            <a:r>
              <a:rPr lang="en-US" sz="1100" b="1" dirty="0">
                <a:latin typeface="Arial"/>
                <a:cs typeface="Arial"/>
              </a:rPr>
              <a:t> </a:t>
            </a:r>
            <a:r>
              <a:rPr lang="en-US" sz="1100" dirty="0">
                <a:latin typeface="Arial"/>
                <a:cs typeface="Arial"/>
              </a:rPr>
              <a:t>on Prometheus and get below response</a:t>
            </a:r>
          </a:p>
          <a:p>
            <a:pPr marL="139700" indent="0">
              <a:buNone/>
            </a:pPr>
            <a:endParaRPr lang="en-US" sz="1100" dirty="0">
              <a:latin typeface="Arial"/>
              <a:cs typeface="Arial"/>
            </a:endParaRPr>
          </a:p>
          <a:p>
            <a:pPr marL="139700" indent="0">
              <a:buNone/>
            </a:pPr>
            <a:r>
              <a:rPr lang="en-US" sz="1100" dirty="0" err="1">
                <a:latin typeface="Arial"/>
                <a:cs typeface="Arial"/>
              </a:rPr>
              <a:t>node_cpu_seconds_total</a:t>
            </a:r>
            <a:r>
              <a:rPr lang="en-US" sz="1100" dirty="0">
                <a:latin typeface="Arial"/>
                <a:cs typeface="Arial"/>
              </a:rPr>
              <a:t>{</a:t>
            </a:r>
            <a:r>
              <a:rPr lang="en-US" sz="1100" dirty="0" err="1">
                <a:latin typeface="Arial"/>
                <a:cs typeface="Arial"/>
              </a:rPr>
              <a:t>cpu</a:t>
            </a:r>
            <a:r>
              <a:rPr lang="en-US" sz="1100" dirty="0">
                <a:latin typeface="Arial"/>
                <a:cs typeface="Arial"/>
              </a:rPr>
              <a:t>="0",mode="</a:t>
            </a:r>
            <a:r>
              <a:rPr lang="en-US" sz="1100" dirty="0" err="1">
                <a:latin typeface="Arial"/>
                <a:cs typeface="Arial"/>
              </a:rPr>
              <a:t>idle",instance</a:t>
            </a:r>
            <a:r>
              <a:rPr lang="en-US" sz="1100" dirty="0">
                <a:latin typeface="Arial"/>
                <a:cs typeface="Arial"/>
              </a:rPr>
              <a:t>="node-1"} 25.8 1634728140</a:t>
            </a:r>
          </a:p>
          <a:p>
            <a:pPr marL="139700" indent="0">
              <a:buNone/>
            </a:pPr>
            <a:r>
              <a:rPr lang="en-US" sz="1100" dirty="0" err="1">
                <a:latin typeface="Arial"/>
                <a:cs typeface="Arial"/>
              </a:rPr>
              <a:t>node_cpu_seconds_total</a:t>
            </a:r>
            <a:r>
              <a:rPr lang="en-US" sz="1100" dirty="0">
                <a:latin typeface="Arial"/>
                <a:cs typeface="Arial"/>
              </a:rPr>
              <a:t>{</a:t>
            </a:r>
            <a:r>
              <a:rPr lang="en-US" sz="1100" dirty="0" err="1">
                <a:latin typeface="Arial"/>
                <a:cs typeface="Arial"/>
              </a:rPr>
              <a:t>cpu</a:t>
            </a:r>
            <a:r>
              <a:rPr lang="en-US" sz="1100" dirty="0">
                <a:latin typeface="Arial"/>
                <a:cs typeface="Arial"/>
              </a:rPr>
              <a:t>="0",mode="</a:t>
            </a:r>
            <a:r>
              <a:rPr lang="en-US" sz="1100" dirty="0" err="1">
                <a:latin typeface="Arial"/>
                <a:cs typeface="Arial"/>
              </a:rPr>
              <a:t>idle",instance</a:t>
            </a:r>
            <a:r>
              <a:rPr lang="en-US" sz="1100" dirty="0">
                <a:latin typeface="Arial"/>
                <a:cs typeface="Arial"/>
              </a:rPr>
              <a:t>="node-1"} 26.1 1634728200</a:t>
            </a:r>
          </a:p>
          <a:p>
            <a:pPr marL="139700" indent="0">
              <a:buNone/>
            </a:pPr>
            <a:r>
              <a:rPr lang="en-US" sz="1100" dirty="0" err="1">
                <a:latin typeface="Arial"/>
                <a:cs typeface="Arial"/>
              </a:rPr>
              <a:t>node_cpu_seconds_total</a:t>
            </a:r>
            <a:r>
              <a:rPr lang="en-US" sz="1100" dirty="0">
                <a:latin typeface="Arial"/>
                <a:cs typeface="Arial"/>
              </a:rPr>
              <a:t>{</a:t>
            </a:r>
            <a:r>
              <a:rPr lang="en-US" sz="1100" dirty="0" err="1">
                <a:latin typeface="Arial"/>
                <a:cs typeface="Arial"/>
              </a:rPr>
              <a:t>cpu</a:t>
            </a:r>
            <a:r>
              <a:rPr lang="en-US" sz="1100" dirty="0">
                <a:latin typeface="Arial"/>
                <a:cs typeface="Arial"/>
              </a:rPr>
              <a:t>="0",mode="</a:t>
            </a:r>
            <a:r>
              <a:rPr lang="en-US" sz="1100" dirty="0" err="1">
                <a:latin typeface="Arial"/>
                <a:cs typeface="Arial"/>
              </a:rPr>
              <a:t>idle",instance</a:t>
            </a:r>
            <a:r>
              <a:rPr lang="en-US" sz="1100" dirty="0">
                <a:latin typeface="Arial"/>
                <a:cs typeface="Arial"/>
              </a:rPr>
              <a:t>="node-1"} 26.4 1634728260</a:t>
            </a:r>
          </a:p>
          <a:p>
            <a:pPr marL="139700" indent="0">
              <a:buNone/>
            </a:pPr>
            <a:endParaRPr lang="en-US" sz="1100" dirty="0">
              <a:latin typeface="Arial"/>
              <a:cs typeface="Arial"/>
            </a:endParaRPr>
          </a:p>
          <a:p>
            <a:pPr marL="139700" indent="0">
              <a:buNone/>
            </a:pPr>
            <a:r>
              <a:rPr lang="en-US" sz="1100" dirty="0">
                <a:latin typeface="Arial"/>
                <a:cs typeface="Arial"/>
              </a:rPr>
              <a:t>Breaking this down:</a:t>
            </a:r>
          </a:p>
          <a:p>
            <a:pPr marL="139700" indent="0">
              <a:buNone/>
            </a:pPr>
            <a:endParaRPr lang="en-US" sz="1100" dirty="0">
              <a:latin typeface="Arial"/>
              <a:cs typeface="Arial"/>
            </a:endParaRPr>
          </a:p>
          <a:p>
            <a:pPr marL="139700" indent="0">
              <a:buNone/>
            </a:pPr>
            <a:r>
              <a:rPr lang="en-US" sz="1100" dirty="0">
                <a:latin typeface="Arial"/>
                <a:cs typeface="Arial"/>
              </a:rPr>
              <a:t>Metric name: </a:t>
            </a:r>
            <a:r>
              <a:rPr lang="en-US" sz="1100" dirty="0" err="1">
                <a:latin typeface="Arial"/>
                <a:cs typeface="Arial"/>
              </a:rPr>
              <a:t>node_cpu_seconds_total</a:t>
            </a:r>
            <a:endParaRPr lang="en-US" sz="1100" dirty="0">
              <a:latin typeface="Arial"/>
              <a:cs typeface="Arial"/>
            </a:endParaRPr>
          </a:p>
          <a:p>
            <a:pPr marL="139700" indent="0">
              <a:buNone/>
            </a:pPr>
            <a:r>
              <a:rPr lang="en-US" sz="1100" dirty="0">
                <a:latin typeface="Arial"/>
                <a:cs typeface="Arial"/>
              </a:rPr>
              <a:t>Timestamps: 1634728140, 1634728200, 1634728260</a:t>
            </a:r>
          </a:p>
          <a:p>
            <a:pPr marL="139700" indent="0">
              <a:buNone/>
            </a:pPr>
            <a:r>
              <a:rPr lang="en-US" sz="1100" dirty="0">
                <a:latin typeface="Arial"/>
                <a:cs typeface="Arial"/>
              </a:rPr>
              <a:t>Values: 25.8, 26.1, 26.4</a:t>
            </a:r>
          </a:p>
          <a:p>
            <a:pPr marL="139700" indent="0">
              <a:buNone/>
            </a:pPr>
            <a:r>
              <a:rPr lang="en-US" sz="1100" dirty="0">
                <a:latin typeface="Arial"/>
                <a:cs typeface="Arial"/>
              </a:rPr>
              <a:t>Labels:</a:t>
            </a:r>
          </a:p>
          <a:p>
            <a:pPr marL="139700" indent="0">
              <a:buNone/>
            </a:pPr>
            <a:r>
              <a:rPr lang="en-US" sz="1100" dirty="0" err="1">
                <a:latin typeface="Arial"/>
                <a:cs typeface="Arial"/>
              </a:rPr>
              <a:t>cpu</a:t>
            </a:r>
            <a:r>
              <a:rPr lang="en-US" sz="1100" dirty="0">
                <a:latin typeface="Arial"/>
                <a:cs typeface="Arial"/>
              </a:rPr>
              <a:t>="0" (which CPU core)</a:t>
            </a:r>
          </a:p>
          <a:p>
            <a:pPr marL="139700" indent="0">
              <a:buNone/>
            </a:pPr>
            <a:r>
              <a:rPr lang="en-US" sz="1100" dirty="0">
                <a:latin typeface="Arial"/>
                <a:cs typeface="Arial"/>
              </a:rPr>
              <a:t>mode="idle" (CPU state)</a:t>
            </a:r>
          </a:p>
          <a:p>
            <a:pPr marL="139700" indent="0">
              <a:buNone/>
            </a:pPr>
            <a:r>
              <a:rPr lang="en-US" sz="1100" dirty="0">
                <a:latin typeface="Arial"/>
                <a:cs typeface="Arial"/>
              </a:rPr>
              <a:t>instance="node-1" (which node)</a:t>
            </a:r>
            <a:endParaRPr lang="en-IN" sz="1100" dirty="0">
              <a:latin typeface="Arial"/>
              <a:cs typeface="Arial"/>
            </a:endParaRPr>
          </a:p>
        </p:txBody>
      </p:sp>
    </p:spTree>
    <p:extLst>
      <p:ext uri="{BB962C8B-B14F-4D97-AF65-F5344CB8AC3E}">
        <p14:creationId xmlns:p14="http://schemas.microsoft.com/office/powerpoint/2010/main" val="4417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Agenda</a:t>
            </a:r>
            <a:endParaRPr/>
          </a:p>
        </p:txBody>
      </p:sp>
      <p:sp>
        <p:nvSpPr>
          <p:cNvPr id="66" name="Google Shape;66;p14"/>
          <p:cNvSpPr txBox="1">
            <a:spLocks noGrp="1"/>
          </p:cNvSpPr>
          <p:nvPr>
            <p:ph type="body" idx="2"/>
          </p:nvPr>
        </p:nvSpPr>
        <p:spPr>
          <a:xfrm>
            <a:off x="4926225" y="408214"/>
            <a:ext cx="3837000" cy="38862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US" sz="1400" dirty="0"/>
              <a:t>CloudWatch (Metrics, Logs, Alarms, Container Insights)</a:t>
            </a:r>
          </a:p>
          <a:p>
            <a:pPr marL="457200" lvl="0" indent="-292100" algn="l" rtl="0">
              <a:spcBef>
                <a:spcPts val="0"/>
              </a:spcBef>
              <a:spcAft>
                <a:spcPts val="0"/>
              </a:spcAft>
              <a:buSzPts val="1000"/>
              <a:buChar char="●"/>
            </a:pPr>
            <a:r>
              <a:rPr lang="en-US" sz="1400" dirty="0"/>
              <a:t>CloudWatch Container Insights</a:t>
            </a:r>
          </a:p>
          <a:p>
            <a:pPr marL="457200" lvl="0" indent="-292100" algn="l" rtl="0">
              <a:spcBef>
                <a:spcPts val="0"/>
              </a:spcBef>
              <a:spcAft>
                <a:spcPts val="0"/>
              </a:spcAft>
              <a:buSzPts val="1000"/>
              <a:buChar char="●"/>
            </a:pPr>
            <a:r>
              <a:rPr lang="en-IN" sz="1400" dirty="0"/>
              <a:t>Prometheus</a:t>
            </a:r>
          </a:p>
          <a:p>
            <a:pPr marL="457200" lvl="0" indent="-292100" algn="l" rtl="0">
              <a:spcBef>
                <a:spcPts val="0"/>
              </a:spcBef>
              <a:spcAft>
                <a:spcPts val="0"/>
              </a:spcAft>
              <a:buSzPts val="1000"/>
              <a:buChar char="●"/>
            </a:pPr>
            <a:r>
              <a:rPr lang="en-IN" sz="1400" dirty="0"/>
              <a:t>Grafana</a:t>
            </a:r>
          </a:p>
          <a:p>
            <a:pPr marL="457200" lvl="0" indent="-292100" algn="l" rtl="0">
              <a:spcBef>
                <a:spcPts val="0"/>
              </a:spcBef>
              <a:spcAft>
                <a:spcPts val="0"/>
              </a:spcAft>
              <a:buSzPts val="1000"/>
              <a:buChar char="●"/>
            </a:pPr>
            <a:r>
              <a:rPr lang="en-IN" sz="1400" dirty="0"/>
              <a:t>Elastic Stack (Filebeat, </a:t>
            </a:r>
            <a:r>
              <a:rPr lang="en-IN" sz="1400" dirty="0" err="1"/>
              <a:t>FluentBit</a:t>
            </a:r>
            <a:r>
              <a:rPr lang="en-IN" sz="1400" dirty="0"/>
              <a:t>, </a:t>
            </a:r>
            <a:r>
              <a:rPr lang="en-IN" sz="1400" dirty="0" err="1"/>
              <a:t>ElasticSearch</a:t>
            </a:r>
            <a:r>
              <a:rPr lang="en-IN" sz="1400" dirty="0"/>
              <a:t>, Kibana)</a:t>
            </a:r>
            <a:endParaRP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CA8909A5-819B-B9F0-9EC0-71C104275B8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D7C98064-A9A5-168D-AAC6-6647776E0ABF}"/>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Prometheus vs. Traditional Monitoring (Nagios)</a:t>
            </a:r>
          </a:p>
        </p:txBody>
      </p:sp>
      <p:graphicFrame>
        <p:nvGraphicFramePr>
          <p:cNvPr id="2" name="Table 1">
            <a:extLst>
              <a:ext uri="{FF2B5EF4-FFF2-40B4-BE49-F238E27FC236}">
                <a16:creationId xmlns:a16="http://schemas.microsoft.com/office/drawing/2014/main" id="{D869958B-7E70-1056-385C-5F0C21FB5E0A}"/>
              </a:ext>
            </a:extLst>
          </p:cNvPr>
          <p:cNvGraphicFramePr>
            <a:graphicFrameLocks noGrp="1"/>
          </p:cNvGraphicFramePr>
          <p:nvPr>
            <p:extLst>
              <p:ext uri="{D42A27DB-BD31-4B8C-83A1-F6EECF244321}">
                <p14:modId xmlns:p14="http://schemas.microsoft.com/office/powerpoint/2010/main" val="1419017555"/>
              </p:ext>
            </p:extLst>
          </p:nvPr>
        </p:nvGraphicFramePr>
        <p:xfrm>
          <a:off x="533291" y="1187942"/>
          <a:ext cx="8235152" cy="3147373"/>
        </p:xfrm>
        <a:graphic>
          <a:graphicData uri="http://schemas.openxmlformats.org/drawingml/2006/table">
            <a:tbl>
              <a:tblPr>
                <a:tableStyleId>{284E427A-3D55-4303-BF80-6455036E1DE7}</a:tableStyleId>
              </a:tblPr>
              <a:tblGrid>
                <a:gridCol w="1628437">
                  <a:extLst>
                    <a:ext uri="{9D8B030D-6E8A-4147-A177-3AD203B41FA5}">
                      <a16:colId xmlns:a16="http://schemas.microsoft.com/office/drawing/2014/main" val="2667402629"/>
                    </a:ext>
                  </a:extLst>
                </a:gridCol>
                <a:gridCol w="3561389">
                  <a:extLst>
                    <a:ext uri="{9D8B030D-6E8A-4147-A177-3AD203B41FA5}">
                      <a16:colId xmlns:a16="http://schemas.microsoft.com/office/drawing/2014/main" val="949060908"/>
                    </a:ext>
                  </a:extLst>
                </a:gridCol>
                <a:gridCol w="3045326">
                  <a:extLst>
                    <a:ext uri="{9D8B030D-6E8A-4147-A177-3AD203B41FA5}">
                      <a16:colId xmlns:a16="http://schemas.microsoft.com/office/drawing/2014/main" val="1807575751"/>
                    </a:ext>
                  </a:extLst>
                </a:gridCol>
              </a:tblGrid>
              <a:tr h="439762">
                <a:tc>
                  <a:txBody>
                    <a:bodyPr/>
                    <a:lstStyle/>
                    <a:p>
                      <a:r>
                        <a:rPr lang="en-IN" sz="1600" b="1"/>
                        <a:t>Feature</a:t>
                      </a:r>
                    </a:p>
                  </a:txBody>
                  <a:tcPr marL="76630" marR="76630" marT="38315" marB="38315" anchor="ctr"/>
                </a:tc>
                <a:tc>
                  <a:txBody>
                    <a:bodyPr/>
                    <a:lstStyle/>
                    <a:p>
                      <a:r>
                        <a:rPr lang="en-IN" sz="1600" b="1" dirty="0"/>
                        <a:t>Prometheus</a:t>
                      </a:r>
                    </a:p>
                  </a:txBody>
                  <a:tcPr marL="76630" marR="76630" marT="38315" marB="38315" anchor="ctr"/>
                </a:tc>
                <a:tc>
                  <a:txBody>
                    <a:bodyPr/>
                    <a:lstStyle/>
                    <a:p>
                      <a:r>
                        <a:rPr lang="en-IN" sz="1600" b="1" dirty="0"/>
                        <a:t>Nagios</a:t>
                      </a:r>
                    </a:p>
                  </a:txBody>
                  <a:tcPr marL="76630" marR="76630" marT="38315" marB="38315" anchor="ctr"/>
                </a:tc>
                <a:extLst>
                  <a:ext uri="{0D108BD9-81ED-4DB2-BD59-A6C34878D82A}">
                    <a16:rowId xmlns:a16="http://schemas.microsoft.com/office/drawing/2014/main" val="1563477161"/>
                  </a:ext>
                </a:extLst>
              </a:tr>
              <a:tr h="544327">
                <a:tc>
                  <a:txBody>
                    <a:bodyPr/>
                    <a:lstStyle/>
                    <a:p>
                      <a:r>
                        <a:rPr lang="en-IN" sz="1100" b="1" dirty="0"/>
                        <a:t>Data Collection</a:t>
                      </a:r>
                      <a:endParaRPr lang="en-IN" sz="1100" dirty="0"/>
                    </a:p>
                  </a:txBody>
                  <a:tcPr marL="76630" marR="76630" marT="38315" marB="38315" anchor="ctr"/>
                </a:tc>
                <a:tc>
                  <a:txBody>
                    <a:bodyPr/>
                    <a:lstStyle/>
                    <a:p>
                      <a:r>
                        <a:rPr lang="en-US" sz="1100"/>
                        <a:t>Continuous time series with exact values</a:t>
                      </a:r>
                    </a:p>
                  </a:txBody>
                  <a:tcPr marL="76630" marR="76630" marT="38315" marB="38315" anchor="ctr"/>
                </a:tc>
                <a:tc>
                  <a:txBody>
                    <a:bodyPr/>
                    <a:lstStyle/>
                    <a:p>
                      <a:r>
                        <a:rPr lang="en-US" sz="1100"/>
                        <a:t>Periodic checks with state changes (OK, WARNING, CRITICAL)</a:t>
                      </a:r>
                    </a:p>
                  </a:txBody>
                  <a:tcPr marL="76630" marR="76630" marT="38315" marB="38315" anchor="ctr"/>
                </a:tc>
                <a:extLst>
                  <a:ext uri="{0D108BD9-81ED-4DB2-BD59-A6C34878D82A}">
                    <a16:rowId xmlns:a16="http://schemas.microsoft.com/office/drawing/2014/main" val="854998868"/>
                  </a:ext>
                </a:extLst>
              </a:tr>
              <a:tr h="362845">
                <a:tc>
                  <a:txBody>
                    <a:bodyPr/>
                    <a:lstStyle/>
                    <a:p>
                      <a:r>
                        <a:rPr lang="en-IN" sz="1100" b="1"/>
                        <a:t>Data Storage</a:t>
                      </a:r>
                      <a:endParaRPr lang="en-IN" sz="1100"/>
                    </a:p>
                  </a:txBody>
                  <a:tcPr marL="76630" marR="76630" marT="38315" marB="38315" anchor="ctr"/>
                </a:tc>
                <a:tc>
                  <a:txBody>
                    <a:bodyPr/>
                    <a:lstStyle/>
                    <a:p>
                      <a:r>
                        <a:rPr lang="en-US" sz="1100" dirty="0"/>
                        <a:t>Stores every measurement with timestamp</a:t>
                      </a:r>
                    </a:p>
                  </a:txBody>
                  <a:tcPr marL="76630" marR="76630" marT="38315" marB="38315" anchor="ctr"/>
                </a:tc>
                <a:tc>
                  <a:txBody>
                    <a:bodyPr/>
                    <a:lstStyle/>
                    <a:p>
                      <a:r>
                        <a:rPr lang="en-US" sz="1100"/>
                        <a:t>Primarily stores current state and state changes</a:t>
                      </a:r>
                    </a:p>
                  </a:txBody>
                  <a:tcPr marL="76630" marR="76630" marT="38315" marB="38315" anchor="ctr"/>
                </a:tc>
                <a:extLst>
                  <a:ext uri="{0D108BD9-81ED-4DB2-BD59-A6C34878D82A}">
                    <a16:rowId xmlns:a16="http://schemas.microsoft.com/office/drawing/2014/main" val="3363550450"/>
                  </a:ext>
                </a:extLst>
              </a:tr>
              <a:tr h="362845">
                <a:tc>
                  <a:txBody>
                    <a:bodyPr/>
                    <a:lstStyle/>
                    <a:p>
                      <a:r>
                        <a:rPr lang="en-IN" sz="1100" b="1" dirty="0"/>
                        <a:t>Granularity</a:t>
                      </a:r>
                      <a:endParaRPr lang="en-IN" sz="1100" dirty="0"/>
                    </a:p>
                  </a:txBody>
                  <a:tcPr marL="76630" marR="76630" marT="38315" marB="38315" anchor="ctr"/>
                </a:tc>
                <a:tc>
                  <a:txBody>
                    <a:bodyPr/>
                    <a:lstStyle/>
                    <a:p>
                      <a:r>
                        <a:rPr lang="en-IN" sz="1100" dirty="0"/>
                        <a:t>Detailed labels for multi-dimensional analysis</a:t>
                      </a:r>
                    </a:p>
                  </a:txBody>
                  <a:tcPr marL="76630" marR="76630" marT="38315" marB="38315" anchor="ctr"/>
                </a:tc>
                <a:tc>
                  <a:txBody>
                    <a:bodyPr/>
                    <a:lstStyle/>
                    <a:p>
                      <a:r>
                        <a:rPr lang="en-US" sz="1100"/>
                        <a:t>Generally aggregated views with thresholds</a:t>
                      </a:r>
                    </a:p>
                  </a:txBody>
                  <a:tcPr marL="76630" marR="76630" marT="38315" marB="38315" anchor="ctr"/>
                </a:tc>
                <a:extLst>
                  <a:ext uri="{0D108BD9-81ED-4DB2-BD59-A6C34878D82A}">
                    <a16:rowId xmlns:a16="http://schemas.microsoft.com/office/drawing/2014/main" val="625512221"/>
                  </a:ext>
                </a:extLst>
              </a:tr>
              <a:tr h="362845">
                <a:tc>
                  <a:txBody>
                    <a:bodyPr/>
                    <a:lstStyle/>
                    <a:p>
                      <a:r>
                        <a:rPr lang="en-IN" sz="1100" b="1"/>
                        <a:t>Historical Data</a:t>
                      </a:r>
                      <a:endParaRPr lang="en-IN" sz="1100"/>
                    </a:p>
                  </a:txBody>
                  <a:tcPr marL="76630" marR="76630" marT="38315" marB="38315" anchor="ctr"/>
                </a:tc>
                <a:tc>
                  <a:txBody>
                    <a:bodyPr/>
                    <a:lstStyle/>
                    <a:p>
                      <a:r>
                        <a:rPr lang="en-US" sz="1100"/>
                        <a:t>Full history of all values</a:t>
                      </a:r>
                    </a:p>
                  </a:txBody>
                  <a:tcPr marL="76630" marR="76630" marT="38315" marB="38315" anchor="ctr"/>
                </a:tc>
                <a:tc>
                  <a:txBody>
                    <a:bodyPr/>
                    <a:lstStyle/>
                    <a:p>
                      <a:r>
                        <a:rPr lang="en-US" sz="1100"/>
                        <a:t>Mainly state changes and event history</a:t>
                      </a:r>
                    </a:p>
                  </a:txBody>
                  <a:tcPr marL="76630" marR="76630" marT="38315" marB="38315" anchor="ctr"/>
                </a:tc>
                <a:extLst>
                  <a:ext uri="{0D108BD9-81ED-4DB2-BD59-A6C34878D82A}">
                    <a16:rowId xmlns:a16="http://schemas.microsoft.com/office/drawing/2014/main" val="2690541604"/>
                  </a:ext>
                </a:extLst>
              </a:tr>
              <a:tr h="662839">
                <a:tc>
                  <a:txBody>
                    <a:bodyPr/>
                    <a:lstStyle/>
                    <a:p>
                      <a:r>
                        <a:rPr lang="en-IN" sz="1100" b="1"/>
                        <a:t>Query Capability</a:t>
                      </a:r>
                      <a:endParaRPr lang="en-IN" sz="1100"/>
                    </a:p>
                  </a:txBody>
                  <a:tcPr marL="76630" marR="76630" marT="38315" marB="38315" anchor="ctr"/>
                </a:tc>
                <a:tc>
                  <a:txBody>
                    <a:bodyPr/>
                    <a:lstStyle/>
                    <a:p>
                      <a:r>
                        <a:rPr lang="en-IN" sz="1100" dirty="0"/>
                        <a:t>Powerful </a:t>
                      </a:r>
                      <a:r>
                        <a:rPr lang="en-IN" sz="1100" dirty="0" err="1"/>
                        <a:t>PromQL</a:t>
                      </a:r>
                      <a:r>
                        <a:rPr lang="en-IN" sz="1100" dirty="0"/>
                        <a:t> for trend analysis</a:t>
                      </a:r>
                    </a:p>
                    <a:p>
                      <a:r>
                        <a:rPr lang="en-IN" sz="1100" dirty="0"/>
                        <a:t>e.g., rate(</a:t>
                      </a:r>
                      <a:r>
                        <a:rPr lang="en-IN" sz="1100" dirty="0" err="1"/>
                        <a:t>node_cpu_seconds_total</a:t>
                      </a:r>
                      <a:r>
                        <a:rPr lang="en-IN" sz="1100" dirty="0"/>
                        <a:t>{mode="idle"}[5m])</a:t>
                      </a:r>
                    </a:p>
                  </a:txBody>
                  <a:tcPr marL="76630" marR="76630" marT="38315" marB="38315" anchor="ctr"/>
                </a:tc>
                <a:tc>
                  <a:txBody>
                    <a:bodyPr/>
                    <a:lstStyle/>
                    <a:p>
                      <a:r>
                        <a:rPr lang="en-US" sz="1100" dirty="0"/>
                        <a:t>Limited to state change analysis</a:t>
                      </a:r>
                    </a:p>
                  </a:txBody>
                  <a:tcPr marL="76630" marR="76630" marT="38315" marB="38315" anchor="ctr"/>
                </a:tc>
                <a:extLst>
                  <a:ext uri="{0D108BD9-81ED-4DB2-BD59-A6C34878D82A}">
                    <a16:rowId xmlns:a16="http://schemas.microsoft.com/office/drawing/2014/main" val="1550514439"/>
                  </a:ext>
                </a:extLst>
              </a:tr>
              <a:tr h="362845">
                <a:tc>
                  <a:txBody>
                    <a:bodyPr/>
                    <a:lstStyle/>
                    <a:p>
                      <a:r>
                        <a:rPr lang="en-IN" sz="1100" b="1"/>
                        <a:t>Collection Method</a:t>
                      </a:r>
                      <a:endParaRPr lang="en-IN" sz="1100"/>
                    </a:p>
                  </a:txBody>
                  <a:tcPr marL="76630" marR="76630" marT="38315" marB="38315" anchor="ctr"/>
                </a:tc>
                <a:tc>
                  <a:txBody>
                    <a:bodyPr/>
                    <a:lstStyle/>
                    <a:p>
                      <a:r>
                        <a:rPr lang="en-IN" sz="1100"/>
                        <a:t>Pull-based (scrapes targets)</a:t>
                      </a:r>
                    </a:p>
                  </a:txBody>
                  <a:tcPr marL="76630" marR="76630" marT="38315" marB="38315" anchor="ctr"/>
                </a:tc>
                <a:tc>
                  <a:txBody>
                    <a:bodyPr/>
                    <a:lstStyle/>
                    <a:p>
                      <a:r>
                        <a:rPr lang="en-US" sz="1100" dirty="0"/>
                        <a:t>Agent-based push or check execution</a:t>
                      </a:r>
                    </a:p>
                  </a:txBody>
                  <a:tcPr marL="76630" marR="76630" marT="38315" marB="38315" anchor="ctr"/>
                </a:tc>
                <a:extLst>
                  <a:ext uri="{0D108BD9-81ED-4DB2-BD59-A6C34878D82A}">
                    <a16:rowId xmlns:a16="http://schemas.microsoft.com/office/drawing/2014/main" val="4138501968"/>
                  </a:ext>
                </a:extLst>
              </a:tr>
            </a:tbl>
          </a:graphicData>
        </a:graphic>
      </p:graphicFrame>
    </p:spTree>
    <p:extLst>
      <p:ext uri="{BB962C8B-B14F-4D97-AF65-F5344CB8AC3E}">
        <p14:creationId xmlns:p14="http://schemas.microsoft.com/office/powerpoint/2010/main" val="196010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8BACA8B4-C704-C5D1-C27E-3F36FAF39608}"/>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EF1192D0-67C0-7913-70B5-63D6257F8778}"/>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sz="3200" dirty="0"/>
              <a:t>Example of CPU Monitoring via Nagios</a:t>
            </a:r>
            <a:endParaRPr lang="en-IN" dirty="0"/>
          </a:p>
        </p:txBody>
      </p:sp>
      <p:sp>
        <p:nvSpPr>
          <p:cNvPr id="6" name="TextBox 5">
            <a:extLst>
              <a:ext uri="{FF2B5EF4-FFF2-40B4-BE49-F238E27FC236}">
                <a16:creationId xmlns:a16="http://schemas.microsoft.com/office/drawing/2014/main" id="{15B725C4-1B50-ADC4-1910-366227DACFDF}"/>
              </a:ext>
            </a:extLst>
          </p:cNvPr>
          <p:cNvSpPr txBox="1"/>
          <p:nvPr/>
        </p:nvSpPr>
        <p:spPr>
          <a:xfrm>
            <a:off x="473529" y="1175657"/>
            <a:ext cx="8082642" cy="3831818"/>
          </a:xfrm>
          <a:prstGeom prst="rect">
            <a:avLst/>
          </a:prstGeom>
          <a:noFill/>
        </p:spPr>
        <p:txBody>
          <a:bodyPr wrap="square" rtlCol="0">
            <a:spAutoFit/>
          </a:bodyPr>
          <a:lstStyle/>
          <a:p>
            <a:r>
              <a:rPr lang="en-IN" sz="900" dirty="0"/>
              <a:t>Nagios CPU Monitoring Approach, Check Script Execution:</a:t>
            </a:r>
          </a:p>
          <a:p>
            <a:endParaRPr lang="en-IN" sz="900" dirty="0"/>
          </a:p>
          <a:p>
            <a:r>
              <a:rPr lang="en-IN" sz="900" dirty="0"/>
              <a:t>#!/bin/bash</a:t>
            </a:r>
          </a:p>
          <a:p>
            <a:r>
              <a:rPr lang="en-IN" sz="900" dirty="0"/>
              <a:t>CPU_IDLE=$(top -bn1 | grep "</a:t>
            </a:r>
            <a:r>
              <a:rPr lang="en-IN" sz="900" dirty="0" err="1"/>
              <a:t>Cpu</a:t>
            </a:r>
            <a:r>
              <a:rPr lang="en-IN" sz="900" dirty="0"/>
              <a:t>(s)" | awk '{print $8}')</a:t>
            </a:r>
          </a:p>
          <a:p>
            <a:r>
              <a:rPr lang="en-IN" sz="900" dirty="0"/>
              <a:t>WARNING_THRESHOLD=80</a:t>
            </a:r>
          </a:p>
          <a:p>
            <a:r>
              <a:rPr lang="en-IN" sz="900" dirty="0"/>
              <a:t>CRITICAL_THRESHOLD=90</a:t>
            </a:r>
          </a:p>
          <a:p>
            <a:endParaRPr lang="en-IN" sz="900" dirty="0"/>
          </a:p>
          <a:p>
            <a:r>
              <a:rPr lang="en-IN" sz="900" dirty="0"/>
              <a:t>if [ ${CPU_IDLE%.*} -</a:t>
            </a:r>
            <a:r>
              <a:rPr lang="en-IN" sz="900" dirty="0" err="1"/>
              <a:t>lt</a:t>
            </a:r>
            <a:r>
              <a:rPr lang="en-IN" sz="900" dirty="0"/>
              <a:t> $CRITICAL_THRESHOLD ]; then</a:t>
            </a:r>
          </a:p>
          <a:p>
            <a:r>
              <a:rPr lang="en-IN" sz="900" dirty="0"/>
              <a:t>    echo "CRITICAL - CPU usage is high! Idle: $CPU_IDLE%"</a:t>
            </a:r>
          </a:p>
          <a:p>
            <a:r>
              <a:rPr lang="en-IN" sz="900" dirty="0"/>
              <a:t>    exit 2</a:t>
            </a:r>
          </a:p>
          <a:p>
            <a:r>
              <a:rPr lang="en-IN" sz="900" dirty="0" err="1"/>
              <a:t>elif</a:t>
            </a:r>
            <a:r>
              <a:rPr lang="en-IN" sz="900" dirty="0"/>
              <a:t> [ ${CPU_IDLE%.*} -</a:t>
            </a:r>
            <a:r>
              <a:rPr lang="en-IN" sz="900" dirty="0" err="1"/>
              <a:t>lt</a:t>
            </a:r>
            <a:r>
              <a:rPr lang="en-IN" sz="900" dirty="0"/>
              <a:t> $WARNING_THRESHOLD ]; then</a:t>
            </a:r>
          </a:p>
          <a:p>
            <a:r>
              <a:rPr lang="en-IN" sz="900" dirty="0"/>
              <a:t>    echo "WARNING - CPU usage rising! Idle: $CPU_IDLE%"</a:t>
            </a:r>
          </a:p>
          <a:p>
            <a:r>
              <a:rPr lang="en-IN" sz="900" dirty="0"/>
              <a:t>    exit 1</a:t>
            </a:r>
          </a:p>
          <a:p>
            <a:r>
              <a:rPr lang="en-IN" sz="900" dirty="0"/>
              <a:t>else</a:t>
            </a:r>
          </a:p>
          <a:p>
            <a:r>
              <a:rPr lang="en-IN" sz="900" dirty="0"/>
              <a:t>    echo "OK - CPU usage normal. Idle: $CPU_IDLE%"</a:t>
            </a:r>
          </a:p>
          <a:p>
            <a:r>
              <a:rPr lang="en-IN" sz="900" dirty="0"/>
              <a:t>    exit 0</a:t>
            </a:r>
          </a:p>
          <a:p>
            <a:r>
              <a:rPr lang="en-IN" sz="900" dirty="0"/>
              <a:t>fi</a:t>
            </a:r>
          </a:p>
          <a:p>
            <a:endParaRPr lang="en-IN" sz="900" dirty="0"/>
          </a:p>
          <a:p>
            <a:r>
              <a:rPr lang="en-IN" sz="900" dirty="0"/>
              <a:t>State-Based Storage:</a:t>
            </a:r>
          </a:p>
          <a:p>
            <a:r>
              <a:rPr lang="en-IN" sz="900" dirty="0"/>
              <a:t>Instead of storing continuous measurements like Prometheus, Nagios would store:</a:t>
            </a:r>
          </a:p>
          <a:p>
            <a:endParaRPr lang="en-IN" sz="900" dirty="0"/>
          </a:p>
          <a:p>
            <a:r>
              <a:rPr lang="en-IN" sz="900" dirty="0"/>
              <a:t>Host: node-1</a:t>
            </a:r>
          </a:p>
          <a:p>
            <a:r>
              <a:rPr lang="en-IN" sz="900" dirty="0"/>
              <a:t>Service: CPU Usage</a:t>
            </a:r>
          </a:p>
          <a:p>
            <a:r>
              <a:rPr lang="en-IN" sz="900" dirty="0"/>
              <a:t>State: OK/WARNING/CRITICAL</a:t>
            </a:r>
          </a:p>
          <a:p>
            <a:r>
              <a:rPr lang="en-IN" sz="900" dirty="0"/>
              <a:t>Last Check: 2023-12-06 10:00:00</a:t>
            </a:r>
          </a:p>
          <a:p>
            <a:r>
              <a:rPr lang="en-IN" sz="900" dirty="0"/>
              <a:t>Next Check: 2023-12-06 10:05:00</a:t>
            </a:r>
          </a:p>
          <a:p>
            <a:r>
              <a:rPr lang="en-IN" sz="900" dirty="0"/>
              <a:t>Last Value: CPU Idle 74.2%</a:t>
            </a:r>
          </a:p>
        </p:txBody>
      </p:sp>
    </p:spTree>
    <p:extLst>
      <p:ext uri="{BB962C8B-B14F-4D97-AF65-F5344CB8AC3E}">
        <p14:creationId xmlns:p14="http://schemas.microsoft.com/office/powerpoint/2010/main" val="1784960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63C221DD-C221-E65C-7DE3-0E0E583C1D4E}"/>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E91A8AFE-0F6D-4975-18AB-7626F66DFC6E}"/>
              </a:ext>
            </a:extLst>
          </p:cNvPr>
          <p:cNvSpPr txBox="1">
            <a:spLocks noGrp="1"/>
          </p:cNvSpPr>
          <p:nvPr>
            <p:ph type="title"/>
          </p:nvPr>
        </p:nvSpPr>
        <p:spPr>
          <a:xfrm>
            <a:off x="311700" y="265177"/>
            <a:ext cx="8520600" cy="594359"/>
          </a:xfrm>
          <a:prstGeom prst="rect">
            <a:avLst/>
          </a:prstGeom>
        </p:spPr>
        <p:txBody>
          <a:bodyPr spcFirstLastPara="1" wrap="square" lIns="91425" tIns="91425" rIns="91425" bIns="91425" anchor="t" anchorCtr="0">
            <a:noAutofit/>
          </a:bodyPr>
          <a:lstStyle/>
          <a:p>
            <a:r>
              <a:rPr lang="en-IN" dirty="0"/>
              <a:t>Prometheus vs. CloudWatch Container Insights</a:t>
            </a:r>
          </a:p>
        </p:txBody>
      </p:sp>
      <p:graphicFrame>
        <p:nvGraphicFramePr>
          <p:cNvPr id="2" name="Table 1">
            <a:extLst>
              <a:ext uri="{FF2B5EF4-FFF2-40B4-BE49-F238E27FC236}">
                <a16:creationId xmlns:a16="http://schemas.microsoft.com/office/drawing/2014/main" id="{D4F20ABA-6E16-FC83-76BE-2DE7E537134D}"/>
              </a:ext>
            </a:extLst>
          </p:cNvPr>
          <p:cNvGraphicFramePr>
            <a:graphicFrameLocks noGrp="1"/>
          </p:cNvGraphicFramePr>
          <p:nvPr>
            <p:extLst>
              <p:ext uri="{D42A27DB-BD31-4B8C-83A1-F6EECF244321}">
                <p14:modId xmlns:p14="http://schemas.microsoft.com/office/powerpoint/2010/main" val="1005898427"/>
              </p:ext>
            </p:extLst>
          </p:nvPr>
        </p:nvGraphicFramePr>
        <p:xfrm>
          <a:off x="311700" y="859536"/>
          <a:ext cx="8658564" cy="4108036"/>
        </p:xfrm>
        <a:graphic>
          <a:graphicData uri="http://schemas.openxmlformats.org/drawingml/2006/table">
            <a:tbl>
              <a:tblPr>
                <a:tableStyleId>{284E427A-3D55-4303-BF80-6455036E1DE7}</a:tableStyleId>
              </a:tblPr>
              <a:tblGrid>
                <a:gridCol w="992475">
                  <a:extLst>
                    <a:ext uri="{9D8B030D-6E8A-4147-A177-3AD203B41FA5}">
                      <a16:colId xmlns:a16="http://schemas.microsoft.com/office/drawing/2014/main" val="2826914640"/>
                    </a:ext>
                  </a:extLst>
                </a:gridCol>
                <a:gridCol w="3922207">
                  <a:extLst>
                    <a:ext uri="{9D8B030D-6E8A-4147-A177-3AD203B41FA5}">
                      <a16:colId xmlns:a16="http://schemas.microsoft.com/office/drawing/2014/main" val="3931457088"/>
                    </a:ext>
                  </a:extLst>
                </a:gridCol>
                <a:gridCol w="3743882">
                  <a:extLst>
                    <a:ext uri="{9D8B030D-6E8A-4147-A177-3AD203B41FA5}">
                      <a16:colId xmlns:a16="http://schemas.microsoft.com/office/drawing/2014/main" val="2018539729"/>
                    </a:ext>
                  </a:extLst>
                </a:gridCol>
              </a:tblGrid>
              <a:tr h="137792">
                <a:tc>
                  <a:txBody>
                    <a:bodyPr/>
                    <a:lstStyle/>
                    <a:p>
                      <a:pPr>
                        <a:lnSpc>
                          <a:spcPts val="1500"/>
                        </a:lnSpc>
                      </a:pPr>
                      <a:r>
                        <a:rPr lang="en-IN" sz="1200" b="1" dirty="0">
                          <a:effectLst/>
                        </a:rPr>
                        <a:t>Feature</a:t>
                      </a:r>
                      <a:endParaRPr lang="en-IN" sz="1200" b="1" dirty="0">
                        <a:effectLst/>
                        <a:latin typeface="Google Sans Text"/>
                      </a:endParaRPr>
                    </a:p>
                  </a:txBody>
                  <a:tcPr marL="26228" marR="26228" marT="13114" marB="13114" anchor="ctr"/>
                </a:tc>
                <a:tc>
                  <a:txBody>
                    <a:bodyPr/>
                    <a:lstStyle/>
                    <a:p>
                      <a:pPr>
                        <a:lnSpc>
                          <a:spcPts val="1500"/>
                        </a:lnSpc>
                      </a:pPr>
                      <a:r>
                        <a:rPr lang="en-IN" sz="1000" b="1" dirty="0">
                          <a:effectLst/>
                        </a:rPr>
                        <a:t>Prometheus</a:t>
                      </a:r>
                      <a:endParaRPr lang="en-IN" sz="1000" b="1" dirty="0">
                        <a:effectLst/>
                        <a:latin typeface="Google Sans Text"/>
                      </a:endParaRPr>
                    </a:p>
                  </a:txBody>
                  <a:tcPr marL="26228" marR="26228" marT="13114" marB="13114" anchor="ctr"/>
                </a:tc>
                <a:tc>
                  <a:txBody>
                    <a:bodyPr/>
                    <a:lstStyle/>
                    <a:p>
                      <a:pPr>
                        <a:lnSpc>
                          <a:spcPts val="1500"/>
                        </a:lnSpc>
                      </a:pPr>
                      <a:r>
                        <a:rPr lang="en-IN" sz="1000" b="1" dirty="0">
                          <a:effectLst/>
                        </a:rPr>
                        <a:t>CloudWatch Container Insights</a:t>
                      </a:r>
                      <a:endParaRPr lang="en-IN" sz="1000" b="1" dirty="0">
                        <a:effectLst/>
                        <a:latin typeface="Google Sans Text"/>
                      </a:endParaRPr>
                    </a:p>
                  </a:txBody>
                  <a:tcPr marL="26228" marR="26228" marT="13114" marB="13114" anchor="ctr"/>
                </a:tc>
                <a:extLst>
                  <a:ext uri="{0D108BD9-81ED-4DB2-BD59-A6C34878D82A}">
                    <a16:rowId xmlns:a16="http://schemas.microsoft.com/office/drawing/2014/main" val="1936596201"/>
                  </a:ext>
                </a:extLst>
              </a:tr>
              <a:tr h="133293">
                <a:tc>
                  <a:txBody>
                    <a:bodyPr/>
                    <a:lstStyle/>
                    <a:p>
                      <a:pPr>
                        <a:lnSpc>
                          <a:spcPts val="1500"/>
                        </a:lnSpc>
                      </a:pPr>
                      <a:r>
                        <a:rPr lang="en-IN" sz="1000" b="1" dirty="0">
                          <a:effectLst/>
                        </a:rPr>
                        <a:t>Data Model</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Time series data identified by metric name and key-value pairs</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Time series data with namespaces and dimensions</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3157889098"/>
                  </a:ext>
                </a:extLst>
              </a:tr>
              <a:tr h="265613">
                <a:tc>
                  <a:txBody>
                    <a:bodyPr/>
                    <a:lstStyle/>
                    <a:p>
                      <a:pPr>
                        <a:lnSpc>
                          <a:spcPts val="1500"/>
                        </a:lnSpc>
                      </a:pPr>
                      <a:r>
                        <a:rPr lang="en-IN" sz="1000" b="1" dirty="0">
                          <a:effectLst/>
                        </a:rPr>
                        <a:t>Resolution</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Default: Customizable (typically 15s-30s, supports high-resolution scraping). Practical resolution depends on scrape interval.</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Basic: 5-minute intervals (free tier eligible). Detailed: 1-minute (extra cost, significantly higher for many metrics). High: 1-second (highest cost).</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602473288"/>
                  </a:ext>
                </a:extLst>
              </a:tr>
              <a:tr h="265613">
                <a:tc>
                  <a:txBody>
                    <a:bodyPr/>
                    <a:lstStyle/>
                    <a:p>
                      <a:pPr>
                        <a:lnSpc>
                          <a:spcPts val="1500"/>
                        </a:lnSpc>
                      </a:pPr>
                      <a:r>
                        <a:rPr lang="en-IN" sz="1000" b="1" dirty="0">
                          <a:effectLst/>
                        </a:rPr>
                        <a:t>Retention</a:t>
                      </a:r>
                      <a:endParaRPr lang="en-IN" sz="1000" b="0" dirty="0">
                        <a:effectLst/>
                        <a:latin typeface="Google Sans Text"/>
                      </a:endParaRPr>
                    </a:p>
                  </a:txBody>
                  <a:tcPr marL="26228" marR="26228" marT="13114" marB="13114" anchor="ctr"/>
                </a:tc>
                <a:tc>
                  <a:txBody>
                    <a:bodyPr/>
                    <a:lstStyle/>
                    <a:p>
                      <a:pPr>
                        <a:lnSpc>
                          <a:spcPts val="1500"/>
                        </a:lnSpc>
                      </a:pPr>
                      <a:r>
                        <a:rPr lang="en-US" sz="800" b="0">
                          <a:effectLst/>
                        </a:rPr>
                        <a:t>Default: 15 days (configurable). Can use long-term storage solutions (Thanos, Cortex, M3DB, VictoriaMetrics).</a:t>
                      </a:r>
                      <a:endParaRPr lang="en-US" sz="800" b="0">
                        <a:effectLst/>
                        <a:latin typeface="Google Sans Text"/>
                      </a:endParaRPr>
                    </a:p>
                  </a:txBody>
                  <a:tcPr marL="26228" marR="26228" marT="13114" marB="13114" anchor="ctr"/>
                </a:tc>
                <a:tc>
                  <a:txBody>
                    <a:bodyPr/>
                    <a:lstStyle/>
                    <a:p>
                      <a:pPr>
                        <a:lnSpc>
                          <a:spcPts val="1500"/>
                        </a:lnSpc>
                      </a:pPr>
                      <a:r>
                        <a:rPr lang="en-US" sz="800" b="0" dirty="0">
                          <a:effectLst/>
                        </a:rPr>
                        <a:t>15 months standard with automatic resolution changes: &lt;60s data for 3 hours, 1-min data for 15 days, 5-min data for 63 days, 1-hour data for 455 days (15 months).</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3310254609"/>
                  </a:ext>
                </a:extLst>
              </a:tr>
              <a:tr h="265613">
                <a:tc>
                  <a:txBody>
                    <a:bodyPr/>
                    <a:lstStyle/>
                    <a:p>
                      <a:pPr>
                        <a:lnSpc>
                          <a:spcPts val="1500"/>
                        </a:lnSpc>
                      </a:pPr>
                      <a:r>
                        <a:rPr lang="en-IN" sz="1000" b="1" dirty="0">
                          <a:effectLst/>
                        </a:rPr>
                        <a:t>Query Language</a:t>
                      </a:r>
                      <a:endParaRPr lang="en-IN" sz="1000" b="0" dirty="0">
                        <a:effectLst/>
                        <a:latin typeface="Google Sans Text"/>
                      </a:endParaRPr>
                    </a:p>
                  </a:txBody>
                  <a:tcPr marL="26228" marR="26228" marT="13114" marB="13114" anchor="ctr"/>
                </a:tc>
                <a:tc>
                  <a:txBody>
                    <a:bodyPr/>
                    <a:lstStyle/>
                    <a:p>
                      <a:pPr>
                        <a:lnSpc>
                          <a:spcPts val="1500"/>
                        </a:lnSpc>
                      </a:pPr>
                      <a:r>
                        <a:rPr lang="en-US" sz="800" b="0" dirty="0" err="1">
                          <a:effectLst/>
                        </a:rPr>
                        <a:t>PromQL</a:t>
                      </a:r>
                      <a:r>
                        <a:rPr lang="en-US" sz="800" b="0" dirty="0">
                          <a:effectLst/>
                        </a:rPr>
                        <a:t> (powerful for time series) avg(rate(</a:t>
                      </a:r>
                      <a:r>
                        <a:rPr lang="en-US" sz="800" b="0" dirty="0" err="1">
                          <a:effectLst/>
                        </a:rPr>
                        <a:t>node_cpu</a:t>
                      </a:r>
                      <a:r>
                        <a:rPr lang="en-US" sz="800" b="0" dirty="0">
                          <a:effectLst/>
                        </a:rPr>
                        <a:t>{mode="idle"}[5m]))</a:t>
                      </a:r>
                      <a:endParaRPr lang="en-US" sz="800" b="0" dirty="0">
                        <a:effectLst/>
                        <a:latin typeface="Google Sans Text"/>
                      </a:endParaRPr>
                    </a:p>
                  </a:txBody>
                  <a:tcPr marL="26228" marR="26228" marT="13114" marB="13114" anchor="ctr"/>
                </a:tc>
                <a:tc>
                  <a:txBody>
                    <a:bodyPr/>
                    <a:lstStyle/>
                    <a:p>
                      <a:pPr>
                        <a:lnSpc>
                          <a:spcPts val="1500"/>
                        </a:lnSpc>
                      </a:pPr>
                      <a:r>
                        <a:rPr lang="en-IN" sz="800" b="0" dirty="0">
                          <a:effectLst/>
                        </a:rPr>
                        <a:t>CloudWatch Metrics Insights (SQL-like) or </a:t>
                      </a:r>
                      <a:r>
                        <a:rPr lang="en-IN" sz="800" b="0" dirty="0" err="1">
                          <a:effectLst/>
                        </a:rPr>
                        <a:t>GetMetricData</a:t>
                      </a:r>
                      <a:r>
                        <a:rPr lang="en-IN" sz="800" b="0" dirty="0">
                          <a:effectLst/>
                        </a:rPr>
                        <a:t>/</a:t>
                      </a:r>
                      <a:r>
                        <a:rPr lang="en-IN" sz="800" b="0" dirty="0" err="1">
                          <a:effectLst/>
                        </a:rPr>
                        <a:t>GetMetricStatistics</a:t>
                      </a:r>
                      <a:r>
                        <a:rPr lang="en-IN" sz="800" b="0" dirty="0">
                          <a:effectLst/>
                        </a:rPr>
                        <a:t> APIs. SELECT AVG(</a:t>
                      </a:r>
                      <a:r>
                        <a:rPr lang="en-IN" sz="800" b="0" dirty="0" err="1">
                          <a:effectLst/>
                        </a:rPr>
                        <a:t>CPUUtilization</a:t>
                      </a:r>
                      <a:r>
                        <a:rPr lang="en-IN" sz="800" b="0" dirty="0">
                          <a:effectLst/>
                        </a:rPr>
                        <a:t>) FROM AWS/EC2 or use console</a:t>
                      </a:r>
                      <a:endParaRPr lang="en-IN" sz="800" b="0" dirty="0">
                        <a:effectLst/>
                        <a:latin typeface="Google Sans Text"/>
                      </a:endParaRPr>
                    </a:p>
                  </a:txBody>
                  <a:tcPr marL="26228" marR="26228" marT="13114" marB="13114" anchor="ctr"/>
                </a:tc>
                <a:extLst>
                  <a:ext uri="{0D108BD9-81ED-4DB2-BD59-A6C34878D82A}">
                    <a16:rowId xmlns:a16="http://schemas.microsoft.com/office/drawing/2014/main" val="3503547013"/>
                  </a:ext>
                </a:extLst>
              </a:tr>
              <a:tr h="133293">
                <a:tc>
                  <a:txBody>
                    <a:bodyPr/>
                    <a:lstStyle/>
                    <a:p>
                      <a:pPr>
                        <a:lnSpc>
                          <a:spcPts val="1500"/>
                        </a:lnSpc>
                      </a:pPr>
                      <a:r>
                        <a:rPr lang="en-IN" sz="1000" b="1" dirty="0">
                          <a:effectLst/>
                        </a:rPr>
                        <a:t>Collection</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Pull-based model (allows for service discovery and dynamic configuration)</a:t>
                      </a:r>
                      <a:endParaRPr lang="en-US" sz="800" b="0" dirty="0">
                        <a:effectLst/>
                        <a:latin typeface="Google Sans Text"/>
                      </a:endParaRPr>
                    </a:p>
                  </a:txBody>
                  <a:tcPr marL="26228" marR="26228" marT="13114" marB="13114" anchor="ctr"/>
                </a:tc>
                <a:tc>
                  <a:txBody>
                    <a:bodyPr/>
                    <a:lstStyle/>
                    <a:p>
                      <a:pPr>
                        <a:lnSpc>
                          <a:spcPts val="1500"/>
                        </a:lnSpc>
                      </a:pPr>
                      <a:r>
                        <a:rPr lang="en-IN" sz="800" b="0" dirty="0">
                          <a:effectLst/>
                        </a:rPr>
                        <a:t>Push-based model</a:t>
                      </a:r>
                      <a:endParaRPr lang="en-IN" sz="800" b="0" dirty="0">
                        <a:effectLst/>
                        <a:latin typeface="Google Sans Text"/>
                      </a:endParaRPr>
                    </a:p>
                  </a:txBody>
                  <a:tcPr marL="26228" marR="26228" marT="13114" marB="13114" anchor="ctr"/>
                </a:tc>
                <a:extLst>
                  <a:ext uri="{0D108BD9-81ED-4DB2-BD59-A6C34878D82A}">
                    <a16:rowId xmlns:a16="http://schemas.microsoft.com/office/drawing/2014/main" val="939491703"/>
                  </a:ext>
                </a:extLst>
              </a:tr>
              <a:tr h="265613">
                <a:tc>
                  <a:txBody>
                    <a:bodyPr/>
                    <a:lstStyle/>
                    <a:p>
                      <a:pPr>
                        <a:lnSpc>
                          <a:spcPts val="1500"/>
                        </a:lnSpc>
                      </a:pPr>
                      <a:r>
                        <a:rPr lang="en-IN" sz="1000" b="1" dirty="0">
                          <a:effectLst/>
                        </a:rPr>
                        <a:t>Cost Model</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Open-source, pay only for infrastructure. Operational overhead and expertise required to manage Prometheus.</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Pay per metric, API request, resolution, retention. High-cardinality metrics can become very expensive.</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513914595"/>
                  </a:ext>
                </a:extLst>
              </a:tr>
              <a:tr h="265613">
                <a:tc>
                  <a:txBody>
                    <a:bodyPr/>
                    <a:lstStyle/>
                    <a:p>
                      <a:pPr>
                        <a:lnSpc>
                          <a:spcPts val="1500"/>
                        </a:lnSpc>
                      </a:pPr>
                      <a:r>
                        <a:rPr lang="en-IN" sz="1000" b="1" dirty="0">
                          <a:effectLst/>
                        </a:rPr>
                        <a:t>Exporters/Ecosystem</a:t>
                      </a:r>
                      <a:endParaRPr lang="en-IN" sz="1000" b="0" dirty="0">
                        <a:effectLst/>
                        <a:latin typeface="Google Sans Text"/>
                      </a:endParaRPr>
                    </a:p>
                  </a:txBody>
                  <a:tcPr marL="26228" marR="26228" marT="13114" marB="13114" anchor="ctr"/>
                </a:tc>
                <a:tc>
                  <a:txBody>
                    <a:bodyPr/>
                    <a:lstStyle/>
                    <a:p>
                      <a:pPr>
                        <a:lnSpc>
                          <a:spcPts val="1500"/>
                        </a:lnSpc>
                      </a:pPr>
                      <a:r>
                        <a:rPr lang="en-US" sz="800" b="0" dirty="0">
                          <a:effectLst/>
                        </a:rPr>
                        <a:t>Vast ecosystem of exporters for many common services (databases, message queues, web servers) and almost everything else due to its ecosystem.</a:t>
                      </a:r>
                      <a:endParaRPr lang="en-US" sz="800" b="0" dirty="0">
                        <a:effectLst/>
                        <a:latin typeface="Google Sans Text"/>
                      </a:endParaRPr>
                    </a:p>
                  </a:txBody>
                  <a:tcPr marL="26228" marR="26228" marT="13114" marB="13114" anchor="ctr"/>
                </a:tc>
                <a:tc>
                  <a:txBody>
                    <a:bodyPr/>
                    <a:lstStyle/>
                    <a:p>
                      <a:pPr>
                        <a:lnSpc>
                          <a:spcPts val="1500"/>
                        </a:lnSpc>
                      </a:pPr>
                      <a:r>
                        <a:rPr lang="en-US" sz="800" b="0" dirty="0">
                          <a:effectLst/>
                        </a:rPr>
                        <a:t>Common AWS services &amp; core Kubernetes metrics. Limited out-of-the-box support for custom applications; requires custom metrics or log parsing. Growing ecosystem, but smaller.</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1894879944"/>
                  </a:ext>
                </a:extLst>
              </a:tr>
              <a:tr h="265613">
                <a:tc>
                  <a:txBody>
                    <a:bodyPr/>
                    <a:lstStyle/>
                    <a:p>
                      <a:pPr>
                        <a:lnSpc>
                          <a:spcPts val="1500"/>
                        </a:lnSpc>
                      </a:pPr>
                      <a:r>
                        <a:rPr lang="en-IN" sz="1000" b="1" dirty="0">
                          <a:effectLst/>
                        </a:rPr>
                        <a:t>Service Discovery</a:t>
                      </a:r>
                      <a:endParaRPr lang="en-IN" sz="1000" b="0" dirty="0">
                        <a:effectLst/>
                        <a:latin typeface="Google Sans Text"/>
                      </a:endParaRPr>
                    </a:p>
                  </a:txBody>
                  <a:tcPr marL="26228" marR="26228" marT="13114" marB="13114" anchor="ctr"/>
                </a:tc>
                <a:tc>
                  <a:txBody>
                    <a:bodyPr/>
                    <a:lstStyle/>
                    <a:p>
                      <a:pPr>
                        <a:lnSpc>
                          <a:spcPts val="1500"/>
                        </a:lnSpc>
                      </a:pPr>
                      <a:r>
                        <a:rPr lang="en-IN" sz="800" b="0" dirty="0">
                          <a:effectLst/>
                        </a:rPr>
                        <a:t>Supports multiple service discovery mechanisms (Kubernetes, Consul, DNS, static configs, etc.).</a:t>
                      </a:r>
                      <a:endParaRPr lang="en-IN" sz="800" b="0" dirty="0">
                        <a:effectLst/>
                        <a:latin typeface="Google Sans Text"/>
                      </a:endParaRPr>
                    </a:p>
                  </a:txBody>
                  <a:tcPr marL="26228" marR="26228" marT="13114" marB="13114" anchor="ctr"/>
                </a:tc>
                <a:tc>
                  <a:txBody>
                    <a:bodyPr/>
                    <a:lstStyle/>
                    <a:p>
                      <a:pPr>
                        <a:lnSpc>
                          <a:spcPts val="1500"/>
                        </a:lnSpc>
                      </a:pPr>
                      <a:r>
                        <a:rPr lang="en-US" sz="800" b="0" dirty="0">
                          <a:effectLst/>
                        </a:rPr>
                        <a:t>Primarily relies on EC2 tags and resource groups. Less flexible for dynamic discovery within Kubernetes.</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2636353367"/>
                  </a:ext>
                </a:extLst>
              </a:tr>
              <a:tr h="265613">
                <a:tc>
                  <a:txBody>
                    <a:bodyPr/>
                    <a:lstStyle/>
                    <a:p>
                      <a:pPr>
                        <a:lnSpc>
                          <a:spcPts val="1500"/>
                        </a:lnSpc>
                      </a:pPr>
                      <a:r>
                        <a:rPr lang="en-IN" sz="1000" b="1" dirty="0">
                          <a:effectLst/>
                        </a:rPr>
                        <a:t>Alerting</a:t>
                      </a:r>
                      <a:endParaRPr lang="en-IN" sz="1000" b="0" dirty="0">
                        <a:effectLst/>
                        <a:latin typeface="Google Sans Text"/>
                      </a:endParaRPr>
                    </a:p>
                  </a:txBody>
                  <a:tcPr marL="26228" marR="26228" marT="13114" marB="13114" anchor="ctr"/>
                </a:tc>
                <a:tc>
                  <a:txBody>
                    <a:bodyPr/>
                    <a:lstStyle/>
                    <a:p>
                      <a:pPr>
                        <a:lnSpc>
                          <a:spcPts val="1500"/>
                        </a:lnSpc>
                      </a:pPr>
                      <a:r>
                        <a:rPr lang="en-US" sz="800" b="0">
                          <a:effectLst/>
                        </a:rPr>
                        <a:t>Uses Alertmanager: powerful, flexible, with grouping, silencing, inhibition, and multiple notification integrations (Slack, PagerDuty, etc.).</a:t>
                      </a:r>
                      <a:endParaRPr lang="en-US" sz="800" b="0">
                        <a:effectLst/>
                        <a:latin typeface="Google Sans Text"/>
                      </a:endParaRPr>
                    </a:p>
                  </a:txBody>
                  <a:tcPr marL="26228" marR="26228" marT="13114" marB="13114" anchor="ctr"/>
                </a:tc>
                <a:tc>
                  <a:txBody>
                    <a:bodyPr/>
                    <a:lstStyle/>
                    <a:p>
                      <a:pPr>
                        <a:lnSpc>
                          <a:spcPts val="1500"/>
                        </a:lnSpc>
                      </a:pPr>
                      <a:r>
                        <a:rPr lang="en-US" sz="800" b="0" dirty="0">
                          <a:effectLst/>
                        </a:rPr>
                        <a:t>Uses CloudWatch Alarms: Simpler, tightly integrated with AWS services (SNS), but less customizable.</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1970512562"/>
                  </a:ext>
                </a:extLst>
              </a:tr>
              <a:tr h="133293">
                <a:tc>
                  <a:txBody>
                    <a:bodyPr/>
                    <a:lstStyle/>
                    <a:p>
                      <a:pPr>
                        <a:lnSpc>
                          <a:spcPts val="1500"/>
                        </a:lnSpc>
                      </a:pPr>
                      <a:r>
                        <a:rPr lang="en-IN" sz="1000" b="1" dirty="0">
                          <a:effectLst/>
                        </a:rPr>
                        <a:t>Dashboarding</a:t>
                      </a:r>
                      <a:endParaRPr lang="en-IN" sz="1000" b="0" dirty="0">
                        <a:effectLst/>
                        <a:latin typeface="Google Sans Text"/>
                      </a:endParaRPr>
                    </a:p>
                  </a:txBody>
                  <a:tcPr marL="26228" marR="26228" marT="13114" marB="13114" anchor="ctr"/>
                </a:tc>
                <a:tc>
                  <a:txBody>
                    <a:bodyPr/>
                    <a:lstStyle/>
                    <a:p>
                      <a:pPr>
                        <a:lnSpc>
                          <a:spcPts val="1500"/>
                        </a:lnSpc>
                      </a:pPr>
                      <a:r>
                        <a:rPr lang="en-US" sz="800" b="0">
                          <a:effectLst/>
                        </a:rPr>
                        <a:t>Commonly used with Grafana (separate project, excellent Prometheus integration).</a:t>
                      </a:r>
                      <a:endParaRPr lang="en-US" sz="800" b="0">
                        <a:effectLst/>
                        <a:latin typeface="Google Sans Text"/>
                      </a:endParaRPr>
                    </a:p>
                  </a:txBody>
                  <a:tcPr marL="26228" marR="26228" marT="13114" marB="13114" anchor="ctr"/>
                </a:tc>
                <a:tc>
                  <a:txBody>
                    <a:bodyPr/>
                    <a:lstStyle/>
                    <a:p>
                      <a:pPr>
                        <a:lnSpc>
                          <a:spcPts val="1500"/>
                        </a:lnSpc>
                      </a:pPr>
                      <a:r>
                        <a:rPr lang="en-US" sz="800" b="0" dirty="0">
                          <a:effectLst/>
                        </a:rPr>
                        <a:t>Built-in dashboards; less feature-rich than Grafana.</a:t>
                      </a:r>
                      <a:endParaRPr lang="en-US" sz="800" b="0" dirty="0">
                        <a:effectLst/>
                        <a:latin typeface="Google Sans Text"/>
                      </a:endParaRPr>
                    </a:p>
                  </a:txBody>
                  <a:tcPr marL="26228" marR="26228" marT="13114" marB="13114" anchor="ctr"/>
                </a:tc>
                <a:extLst>
                  <a:ext uri="{0D108BD9-81ED-4DB2-BD59-A6C34878D82A}">
                    <a16:rowId xmlns:a16="http://schemas.microsoft.com/office/drawing/2014/main" val="579269320"/>
                  </a:ext>
                </a:extLst>
              </a:tr>
              <a:tr h="133293">
                <a:tc>
                  <a:txBody>
                    <a:bodyPr/>
                    <a:lstStyle/>
                    <a:p>
                      <a:pPr>
                        <a:lnSpc>
                          <a:spcPts val="1500"/>
                        </a:lnSpc>
                      </a:pPr>
                      <a:r>
                        <a:rPr lang="en-IN" sz="1000" b="1" dirty="0">
                          <a:effectLst/>
                        </a:rPr>
                        <a:t>Multi-cloud</a:t>
                      </a:r>
                      <a:endParaRPr lang="en-IN" sz="1000" b="0" dirty="0">
                        <a:effectLst/>
                        <a:latin typeface="Google Sans Text"/>
                      </a:endParaRPr>
                    </a:p>
                  </a:txBody>
                  <a:tcPr marL="26228" marR="26228" marT="13114" marB="13114" anchor="ctr"/>
                </a:tc>
                <a:tc>
                  <a:txBody>
                    <a:bodyPr/>
                    <a:lstStyle/>
                    <a:p>
                      <a:pPr>
                        <a:lnSpc>
                          <a:spcPts val="1500"/>
                        </a:lnSpc>
                      </a:pPr>
                      <a:r>
                        <a:rPr lang="en-IN" sz="800" b="0" dirty="0">
                          <a:effectLst/>
                        </a:rPr>
                        <a:t>Easily implemented in multi-cloud</a:t>
                      </a:r>
                      <a:endParaRPr lang="en-IN" sz="800" b="0" dirty="0">
                        <a:effectLst/>
                        <a:latin typeface="Google Sans Text"/>
                      </a:endParaRPr>
                    </a:p>
                  </a:txBody>
                  <a:tcPr marL="26228" marR="26228" marT="13114" marB="13114" anchor="ctr"/>
                </a:tc>
                <a:tc>
                  <a:txBody>
                    <a:bodyPr/>
                    <a:lstStyle/>
                    <a:p>
                      <a:pPr>
                        <a:lnSpc>
                          <a:spcPts val="1500"/>
                        </a:lnSpc>
                      </a:pPr>
                      <a:r>
                        <a:rPr lang="en-IN" sz="800" b="0" dirty="0">
                          <a:effectLst/>
                        </a:rPr>
                        <a:t>AWS Specific</a:t>
                      </a:r>
                      <a:endParaRPr lang="en-IN" sz="800" b="0" dirty="0">
                        <a:effectLst/>
                        <a:latin typeface="Google Sans Text"/>
                      </a:endParaRPr>
                    </a:p>
                  </a:txBody>
                  <a:tcPr marL="26228" marR="26228" marT="13114" marB="13114" anchor="ctr"/>
                </a:tc>
                <a:extLst>
                  <a:ext uri="{0D108BD9-81ED-4DB2-BD59-A6C34878D82A}">
                    <a16:rowId xmlns:a16="http://schemas.microsoft.com/office/drawing/2014/main" val="3086331973"/>
                  </a:ext>
                </a:extLst>
              </a:tr>
            </a:tbl>
          </a:graphicData>
        </a:graphic>
      </p:graphicFrame>
    </p:spTree>
    <p:extLst>
      <p:ext uri="{BB962C8B-B14F-4D97-AF65-F5344CB8AC3E}">
        <p14:creationId xmlns:p14="http://schemas.microsoft.com/office/powerpoint/2010/main" val="378554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8F60DBEB-FAC4-460D-83A1-57886BDD0560}"/>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934B99A7-684E-03B4-6E27-1D1F53547039}"/>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Prometheus Architecture Components</a:t>
            </a:r>
          </a:p>
        </p:txBody>
      </p:sp>
      <p:pic>
        <p:nvPicPr>
          <p:cNvPr id="3" name="Picture 2">
            <a:extLst>
              <a:ext uri="{FF2B5EF4-FFF2-40B4-BE49-F238E27FC236}">
                <a16:creationId xmlns:a16="http://schemas.microsoft.com/office/drawing/2014/main" id="{CDA11687-E055-2E51-8ACA-88BC22F1DDF1}"/>
              </a:ext>
            </a:extLst>
          </p:cNvPr>
          <p:cNvPicPr>
            <a:picLocks noChangeAspect="1"/>
          </p:cNvPicPr>
          <p:nvPr/>
        </p:nvPicPr>
        <p:blipFill>
          <a:blip r:embed="rId3"/>
          <a:stretch>
            <a:fillRect/>
          </a:stretch>
        </p:blipFill>
        <p:spPr>
          <a:xfrm>
            <a:off x="311700" y="1058225"/>
            <a:ext cx="4978757" cy="3861160"/>
          </a:xfrm>
          <a:prstGeom prst="rect">
            <a:avLst/>
          </a:prstGeom>
        </p:spPr>
      </p:pic>
      <p:sp>
        <p:nvSpPr>
          <p:cNvPr id="2" name="Google Shape;335;p58">
            <a:extLst>
              <a:ext uri="{FF2B5EF4-FFF2-40B4-BE49-F238E27FC236}">
                <a16:creationId xmlns:a16="http://schemas.microsoft.com/office/drawing/2014/main" id="{14ACECBF-0026-DB46-E327-9E64366B8B0E}"/>
              </a:ext>
            </a:extLst>
          </p:cNvPr>
          <p:cNvSpPr txBox="1">
            <a:spLocks noGrp="1"/>
          </p:cNvSpPr>
          <p:nvPr>
            <p:ph type="body" idx="1"/>
          </p:nvPr>
        </p:nvSpPr>
        <p:spPr>
          <a:xfrm>
            <a:off x="5396593" y="1013420"/>
            <a:ext cx="3541843" cy="3991287"/>
          </a:xfrm>
          <a:prstGeom prst="rect">
            <a:avLst/>
          </a:prstGeom>
        </p:spPr>
        <p:txBody>
          <a:bodyPr spcFirstLastPara="1" wrap="square" lIns="91425" tIns="91425" rIns="91425" bIns="91425" anchor="t" anchorCtr="0">
            <a:noAutofit/>
          </a:bodyPr>
          <a:lstStyle/>
          <a:p>
            <a:pPr marL="139700" indent="0">
              <a:buNone/>
            </a:pPr>
            <a:r>
              <a:rPr lang="en-US" sz="900" b="1" dirty="0">
                <a:latin typeface="Arial"/>
                <a:cs typeface="Arial"/>
              </a:rPr>
              <a:t>Prometheus Server: </a:t>
            </a:r>
            <a:r>
              <a:rPr lang="en-US" sz="900" dirty="0">
                <a:latin typeface="Arial"/>
                <a:cs typeface="Arial"/>
              </a:rPr>
              <a:t>The central component that scrapes and stores time series data</a:t>
            </a:r>
          </a:p>
          <a:p>
            <a:pPr marL="139700" indent="0">
              <a:buNone/>
            </a:pPr>
            <a:r>
              <a:rPr lang="en-US" sz="900" dirty="0">
                <a:latin typeface="Arial"/>
                <a:cs typeface="Arial"/>
              </a:rPr>
              <a:t>Includes: Data retrieval, storage, </a:t>
            </a:r>
            <a:r>
              <a:rPr lang="en-US" sz="900" dirty="0" err="1">
                <a:latin typeface="Arial"/>
                <a:cs typeface="Arial"/>
              </a:rPr>
              <a:t>PromQL</a:t>
            </a:r>
            <a:r>
              <a:rPr lang="en-US" sz="900" dirty="0">
                <a:latin typeface="Arial"/>
                <a:cs typeface="Arial"/>
              </a:rPr>
              <a:t> processing</a:t>
            </a:r>
          </a:p>
          <a:p>
            <a:pPr marL="139700" indent="0">
              <a:buNone/>
            </a:pPr>
            <a:endParaRPr lang="en-US" sz="900" b="1" dirty="0">
              <a:latin typeface="Arial"/>
              <a:cs typeface="Arial"/>
            </a:endParaRPr>
          </a:p>
          <a:p>
            <a:pPr marL="139700" indent="0">
              <a:buNone/>
            </a:pPr>
            <a:r>
              <a:rPr lang="en-US" sz="900" b="1" dirty="0">
                <a:latin typeface="Arial"/>
                <a:cs typeface="Arial"/>
              </a:rPr>
              <a:t>Service Discovery: </a:t>
            </a:r>
            <a:r>
              <a:rPr lang="en-US" sz="900" dirty="0">
                <a:latin typeface="Arial"/>
                <a:cs typeface="Arial"/>
              </a:rPr>
              <a:t>Automatically finds targets to monitor</a:t>
            </a:r>
          </a:p>
          <a:p>
            <a:pPr marL="139700" indent="0">
              <a:buNone/>
            </a:pPr>
            <a:r>
              <a:rPr lang="en-US" sz="900" dirty="0">
                <a:latin typeface="Arial"/>
                <a:cs typeface="Arial"/>
              </a:rPr>
              <a:t>Supports: Kubernetes, AWS, file-based, etc.</a:t>
            </a:r>
          </a:p>
          <a:p>
            <a:pPr marL="139700" indent="0">
              <a:buNone/>
            </a:pPr>
            <a:endParaRPr lang="en-US" sz="900" b="1" dirty="0">
              <a:latin typeface="Arial"/>
              <a:cs typeface="Arial"/>
            </a:endParaRPr>
          </a:p>
          <a:p>
            <a:pPr marL="139700" indent="0">
              <a:buNone/>
            </a:pPr>
            <a:r>
              <a:rPr lang="en-US" sz="900" b="1" dirty="0">
                <a:latin typeface="Arial"/>
                <a:cs typeface="Arial"/>
              </a:rPr>
              <a:t>Alert Manager: </a:t>
            </a:r>
            <a:r>
              <a:rPr lang="en-US" sz="900" dirty="0">
                <a:latin typeface="Arial"/>
                <a:cs typeface="Arial"/>
              </a:rPr>
              <a:t>Handles alerting and routing of notifications</a:t>
            </a:r>
          </a:p>
          <a:p>
            <a:pPr marL="139700" indent="0">
              <a:buNone/>
            </a:pPr>
            <a:r>
              <a:rPr lang="en-US" sz="900" dirty="0">
                <a:latin typeface="Arial"/>
                <a:cs typeface="Arial"/>
              </a:rPr>
              <a:t>Manages: Grouping, routing, silencing, inhibition of alerts</a:t>
            </a:r>
          </a:p>
          <a:p>
            <a:pPr marL="139700" indent="0">
              <a:buNone/>
            </a:pPr>
            <a:endParaRPr lang="en-US" sz="900" b="1" dirty="0">
              <a:latin typeface="Arial"/>
              <a:cs typeface="Arial"/>
            </a:endParaRPr>
          </a:p>
          <a:p>
            <a:pPr marL="139700" indent="0">
              <a:buNone/>
            </a:pPr>
            <a:r>
              <a:rPr lang="en-US" sz="900" b="1" dirty="0">
                <a:latin typeface="Arial"/>
                <a:cs typeface="Arial"/>
              </a:rPr>
              <a:t>Push Gateway: </a:t>
            </a:r>
            <a:r>
              <a:rPr lang="en-US" sz="900" dirty="0">
                <a:latin typeface="Arial"/>
                <a:cs typeface="Arial"/>
              </a:rPr>
              <a:t>Allows short-lived jobs to push metrics</a:t>
            </a:r>
          </a:p>
          <a:p>
            <a:pPr marL="139700" indent="0">
              <a:buNone/>
            </a:pPr>
            <a:r>
              <a:rPr lang="en-US" sz="900" dirty="0">
                <a:latin typeface="Arial"/>
                <a:cs typeface="Arial"/>
              </a:rPr>
              <a:t>Use case: Batch jobs that exit before being scraped</a:t>
            </a:r>
          </a:p>
          <a:p>
            <a:pPr>
              <a:buFontTx/>
              <a:buChar char="-"/>
            </a:pPr>
            <a:endParaRPr lang="en-US" sz="900" dirty="0">
              <a:latin typeface="Arial"/>
              <a:cs typeface="Arial"/>
            </a:endParaRPr>
          </a:p>
          <a:p>
            <a:pPr marL="139700" indent="0">
              <a:buNone/>
            </a:pPr>
            <a:r>
              <a:rPr lang="en-US" sz="900" b="1" dirty="0" err="1">
                <a:latin typeface="Arial"/>
                <a:cs typeface="Arial"/>
              </a:rPr>
              <a:t>PromQL</a:t>
            </a:r>
            <a:r>
              <a:rPr lang="en-US" sz="900" b="1" dirty="0">
                <a:latin typeface="Arial"/>
                <a:cs typeface="Arial"/>
              </a:rPr>
              <a:t> (Query Language): </a:t>
            </a:r>
            <a:r>
              <a:rPr lang="en-US" sz="900" dirty="0">
                <a:latin typeface="Arial"/>
                <a:cs typeface="Arial"/>
              </a:rPr>
              <a:t>How you query and aggregate time series data</a:t>
            </a:r>
          </a:p>
          <a:p>
            <a:pPr marL="139700" indent="0">
              <a:buNone/>
            </a:pPr>
            <a:r>
              <a:rPr lang="en-US" sz="900" dirty="0">
                <a:latin typeface="Arial"/>
                <a:cs typeface="Arial"/>
              </a:rPr>
              <a:t>e.g.: rate(</a:t>
            </a:r>
            <a:r>
              <a:rPr lang="en-US" sz="900" dirty="0" err="1">
                <a:latin typeface="Arial"/>
                <a:cs typeface="Arial"/>
              </a:rPr>
              <a:t>http_requests_total</a:t>
            </a:r>
            <a:r>
              <a:rPr lang="en-US" sz="900" dirty="0">
                <a:latin typeface="Arial"/>
                <a:cs typeface="Arial"/>
              </a:rPr>
              <a:t>[5m])</a:t>
            </a:r>
          </a:p>
          <a:p>
            <a:pPr>
              <a:buFontTx/>
              <a:buChar char="-"/>
            </a:pPr>
            <a:endParaRPr lang="en-US" sz="900" dirty="0">
              <a:latin typeface="Arial"/>
              <a:cs typeface="Arial"/>
            </a:endParaRPr>
          </a:p>
        </p:txBody>
      </p:sp>
    </p:spTree>
    <p:extLst>
      <p:ext uri="{BB962C8B-B14F-4D97-AF65-F5344CB8AC3E}">
        <p14:creationId xmlns:p14="http://schemas.microsoft.com/office/powerpoint/2010/main" val="227461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DCEC1DE4-E3A5-98E9-4918-E73C6CDE59B6}"/>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53F86206-9A3C-3DD2-B78A-9A831D2E4AD8}"/>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US" dirty="0"/>
              <a:t>Exporters: Bridges to Various Systems</a:t>
            </a:r>
            <a:endParaRPr lang="en-IN" dirty="0"/>
          </a:p>
        </p:txBody>
      </p:sp>
      <p:sp>
        <p:nvSpPr>
          <p:cNvPr id="335" name="Google Shape;335;p58">
            <a:extLst>
              <a:ext uri="{FF2B5EF4-FFF2-40B4-BE49-F238E27FC236}">
                <a16:creationId xmlns:a16="http://schemas.microsoft.com/office/drawing/2014/main" id="{B4BE6800-AD4E-5635-1DBA-E237E05B7DBB}"/>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dirty="0">
                <a:latin typeface="Arial"/>
                <a:cs typeface="Arial"/>
              </a:rPr>
              <a:t>Exporters convert metrics from third-party systems into Prometheus format</a:t>
            </a:r>
          </a:p>
          <a:p>
            <a:pPr marL="139700" indent="0">
              <a:buNone/>
            </a:pPr>
            <a:endParaRPr lang="en-US" sz="1100" dirty="0">
              <a:latin typeface="Arial"/>
              <a:cs typeface="Arial"/>
            </a:endParaRPr>
          </a:p>
          <a:p>
            <a:pPr marL="139700" indent="0">
              <a:buNone/>
            </a:pPr>
            <a:r>
              <a:rPr lang="en-US" sz="1100" dirty="0">
                <a:latin typeface="Arial"/>
                <a:cs typeface="Arial"/>
              </a:rPr>
              <a:t>Some Common exporters:</a:t>
            </a:r>
          </a:p>
          <a:p>
            <a:pPr marL="139700" indent="0">
              <a:buNone/>
            </a:pPr>
            <a:endParaRPr lang="en-US" sz="1100" dirty="0">
              <a:latin typeface="Arial"/>
              <a:cs typeface="Arial"/>
            </a:endParaRPr>
          </a:p>
          <a:p>
            <a:pPr marL="139700" indent="0">
              <a:buNone/>
            </a:pPr>
            <a:r>
              <a:rPr lang="en-US" sz="1100" b="1" dirty="0">
                <a:latin typeface="Arial"/>
                <a:cs typeface="Arial"/>
              </a:rPr>
              <a:t>Node Exporter: </a:t>
            </a:r>
            <a:r>
              <a:rPr lang="en-US" sz="1100" dirty="0">
                <a:latin typeface="Arial"/>
                <a:cs typeface="Arial"/>
              </a:rPr>
              <a:t>Hardware and OS metrics (CPU, memory, disk, network)</a:t>
            </a:r>
          </a:p>
          <a:p>
            <a:pPr marL="139700" indent="0">
              <a:buNone/>
            </a:pPr>
            <a:r>
              <a:rPr lang="en-US" sz="1100" b="1" dirty="0" err="1">
                <a:latin typeface="Arial"/>
                <a:cs typeface="Arial"/>
              </a:rPr>
              <a:t>kube</a:t>
            </a:r>
            <a:r>
              <a:rPr lang="en-US" sz="1100" b="1" dirty="0">
                <a:latin typeface="Arial"/>
                <a:cs typeface="Arial"/>
              </a:rPr>
              <a:t>-state-metrics:</a:t>
            </a:r>
            <a:r>
              <a:rPr lang="en-US" sz="1100" dirty="0">
                <a:latin typeface="Arial"/>
                <a:cs typeface="Arial"/>
              </a:rPr>
              <a:t> Kubernetes objects metrics (deployments, pods, nodes)</a:t>
            </a:r>
          </a:p>
          <a:p>
            <a:pPr marL="139700" indent="0">
              <a:buNone/>
            </a:pPr>
            <a:r>
              <a:rPr lang="en-US" sz="1100" b="1" dirty="0" err="1">
                <a:latin typeface="Arial"/>
                <a:cs typeface="Arial"/>
              </a:rPr>
              <a:t>cAdvisor</a:t>
            </a:r>
            <a:r>
              <a:rPr lang="en-US" sz="1100" b="1" dirty="0">
                <a:latin typeface="Arial"/>
                <a:cs typeface="Arial"/>
              </a:rPr>
              <a:t>:</a:t>
            </a:r>
            <a:r>
              <a:rPr lang="en-US" sz="1100" dirty="0">
                <a:latin typeface="Arial"/>
                <a:cs typeface="Arial"/>
              </a:rPr>
              <a:t> Container-level metrics (CPU, memory, disk usage)</a:t>
            </a:r>
          </a:p>
          <a:p>
            <a:pPr marL="139700" indent="0">
              <a:buNone/>
            </a:pPr>
            <a:r>
              <a:rPr lang="en-US" sz="1100" b="1" dirty="0">
                <a:latin typeface="Arial"/>
                <a:cs typeface="Arial"/>
              </a:rPr>
              <a:t>Database Exporters:</a:t>
            </a:r>
            <a:r>
              <a:rPr lang="en-US" sz="1100" dirty="0">
                <a:latin typeface="Arial"/>
                <a:cs typeface="Arial"/>
              </a:rPr>
              <a:t> MySQL, PostgreSQL, MongoDB, Redis, etc.</a:t>
            </a:r>
          </a:p>
          <a:p>
            <a:pPr marL="139700" indent="0">
              <a:buNone/>
            </a:pPr>
            <a:r>
              <a:rPr lang="en-US" sz="1100" b="1" dirty="0">
                <a:latin typeface="Arial"/>
                <a:cs typeface="Arial"/>
              </a:rPr>
              <a:t>Application Exporters:</a:t>
            </a:r>
            <a:r>
              <a:rPr lang="en-US" sz="1100" dirty="0">
                <a:latin typeface="Arial"/>
                <a:cs typeface="Arial"/>
              </a:rPr>
              <a:t> JMX, NGINX, </a:t>
            </a:r>
            <a:r>
              <a:rPr lang="en-US" sz="1100" dirty="0" err="1">
                <a:latin typeface="Arial"/>
                <a:cs typeface="Arial"/>
              </a:rPr>
              <a:t>HAProxy</a:t>
            </a:r>
            <a:r>
              <a:rPr lang="en-US" sz="1100" dirty="0">
                <a:latin typeface="Arial"/>
                <a:cs typeface="Arial"/>
              </a:rPr>
              <a:t>, etc.</a:t>
            </a:r>
          </a:p>
          <a:p>
            <a:pPr marL="139700" indent="0">
              <a:buNone/>
            </a:pPr>
            <a:r>
              <a:rPr lang="en-US" sz="1100" b="1" dirty="0">
                <a:latin typeface="Arial"/>
                <a:cs typeface="Arial"/>
              </a:rPr>
              <a:t>Cloud Exporters:</a:t>
            </a:r>
            <a:r>
              <a:rPr lang="en-US" sz="1100" dirty="0">
                <a:latin typeface="Arial"/>
                <a:cs typeface="Arial"/>
              </a:rPr>
              <a:t> AWS, GCP, Azure metrics</a:t>
            </a:r>
          </a:p>
          <a:p>
            <a:pPr marL="139700" indent="0">
              <a:buNone/>
            </a:pPr>
            <a:endParaRPr lang="en-US" sz="1100" dirty="0">
              <a:latin typeface="Arial"/>
              <a:cs typeface="Arial"/>
            </a:endParaRPr>
          </a:p>
          <a:p>
            <a:pPr marL="139700" indent="0">
              <a:buNone/>
            </a:pPr>
            <a:r>
              <a:rPr lang="en-US" sz="1100" dirty="0">
                <a:latin typeface="Arial"/>
                <a:cs typeface="Arial"/>
              </a:rPr>
              <a:t>All expose metrics on HTTP endpoints for Prometheus to scrape</a:t>
            </a:r>
          </a:p>
        </p:txBody>
      </p:sp>
    </p:spTree>
    <p:extLst>
      <p:ext uri="{BB962C8B-B14F-4D97-AF65-F5344CB8AC3E}">
        <p14:creationId xmlns:p14="http://schemas.microsoft.com/office/powerpoint/2010/main" val="7490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8C21B26F-23AD-A9DF-4CF6-F7F3C5373796}"/>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F7EF9C23-E2E6-7582-6F5C-38CD17A06BF2}"/>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sz="2800" dirty="0"/>
              <a:t>Exporters and Service Discovery | The Relationship</a:t>
            </a:r>
          </a:p>
        </p:txBody>
      </p:sp>
      <p:sp>
        <p:nvSpPr>
          <p:cNvPr id="335" name="Google Shape;335;p58">
            <a:extLst>
              <a:ext uri="{FF2B5EF4-FFF2-40B4-BE49-F238E27FC236}">
                <a16:creationId xmlns:a16="http://schemas.microsoft.com/office/drawing/2014/main" id="{50F582C7-6198-B978-E1DF-01CCE3A99CED}"/>
              </a:ext>
            </a:extLst>
          </p:cNvPr>
          <p:cNvSpPr txBox="1">
            <a:spLocks noGrp="1"/>
          </p:cNvSpPr>
          <p:nvPr>
            <p:ph type="body" idx="1"/>
          </p:nvPr>
        </p:nvSpPr>
        <p:spPr>
          <a:xfrm>
            <a:off x="311701" y="1171675"/>
            <a:ext cx="8293457" cy="3833032"/>
          </a:xfrm>
          <a:prstGeom prst="rect">
            <a:avLst/>
          </a:prstGeom>
        </p:spPr>
        <p:txBody>
          <a:bodyPr spcFirstLastPara="1" wrap="square" lIns="91425" tIns="91425" rIns="91425" bIns="91425" anchor="t" anchorCtr="0">
            <a:noAutofit/>
          </a:bodyPr>
          <a:lstStyle/>
          <a:p>
            <a:r>
              <a:rPr lang="en-US" sz="1100" b="1" dirty="0">
                <a:latin typeface="Arial"/>
                <a:cs typeface="Arial"/>
              </a:rPr>
              <a:t>Prometheus uses service discovery </a:t>
            </a:r>
            <a:r>
              <a:rPr lang="en-US" sz="1100" dirty="0">
                <a:latin typeface="Arial"/>
                <a:cs typeface="Arial"/>
              </a:rPr>
              <a:t>to find a list of targets (e.g., a list of pod IPs and ports).</a:t>
            </a:r>
          </a:p>
          <a:p>
            <a:endParaRPr lang="en-US" sz="1100" b="1" dirty="0">
              <a:latin typeface="Arial"/>
              <a:cs typeface="Arial"/>
            </a:endParaRPr>
          </a:p>
          <a:p>
            <a:r>
              <a:rPr lang="en-US" sz="1100" b="1" dirty="0">
                <a:latin typeface="Arial"/>
                <a:cs typeface="Arial"/>
              </a:rPr>
              <a:t>Prometheus then tries to scrape each target. </a:t>
            </a:r>
            <a:r>
              <a:rPr lang="en-US" sz="1100" dirty="0">
                <a:latin typeface="Arial"/>
                <a:cs typeface="Arial"/>
              </a:rPr>
              <a:t>Scraping means making an HTTP request to a specific endpoint (usually /metrics) on that target.</a:t>
            </a:r>
          </a:p>
          <a:p>
            <a:endParaRPr lang="en-US" sz="1100" b="1" dirty="0">
              <a:latin typeface="Arial"/>
              <a:cs typeface="Arial"/>
            </a:endParaRPr>
          </a:p>
          <a:p>
            <a:r>
              <a:rPr lang="en-US" sz="1100" b="1" dirty="0">
                <a:latin typeface="Arial"/>
                <a:cs typeface="Arial"/>
              </a:rPr>
              <a:t>An exporter is what responds to that scrape request. </a:t>
            </a:r>
            <a:r>
              <a:rPr lang="en-US" sz="1100" dirty="0">
                <a:latin typeface="Arial"/>
                <a:cs typeface="Arial"/>
              </a:rPr>
              <a:t>The exporter is responsible for:</a:t>
            </a:r>
            <a:endParaRPr lang="en-US" sz="1100" b="1" dirty="0">
              <a:latin typeface="Arial"/>
              <a:cs typeface="Arial"/>
            </a:endParaRPr>
          </a:p>
          <a:p>
            <a:pPr lvl="1"/>
            <a:r>
              <a:rPr lang="en-US" sz="900" b="1" dirty="0">
                <a:latin typeface="Arial"/>
                <a:cs typeface="Arial"/>
              </a:rPr>
              <a:t>Collecting metrics: This might involve:</a:t>
            </a:r>
          </a:p>
          <a:p>
            <a:pPr lvl="2"/>
            <a:r>
              <a:rPr lang="en-US" sz="900" b="1" dirty="0">
                <a:latin typeface="Arial"/>
                <a:cs typeface="Arial"/>
              </a:rPr>
              <a:t>Talking to the application directly (e.g., a database client library).</a:t>
            </a:r>
          </a:p>
          <a:p>
            <a:pPr lvl="2"/>
            <a:r>
              <a:rPr lang="en-US" sz="900" b="1" dirty="0">
                <a:latin typeface="Arial"/>
                <a:cs typeface="Arial"/>
              </a:rPr>
              <a:t>Reading system statistics (e.g., CPU usage, memory usage).</a:t>
            </a:r>
          </a:p>
          <a:p>
            <a:pPr lvl="2"/>
            <a:r>
              <a:rPr lang="en-US" sz="900" b="1" dirty="0">
                <a:latin typeface="Arial"/>
                <a:cs typeface="Arial"/>
              </a:rPr>
              <a:t>Parsing logs.</a:t>
            </a:r>
          </a:p>
          <a:p>
            <a:pPr lvl="2"/>
            <a:r>
              <a:rPr lang="en-US" sz="900" b="1" dirty="0">
                <a:latin typeface="Arial"/>
                <a:cs typeface="Arial"/>
              </a:rPr>
              <a:t>Anything else needed to gather the data.</a:t>
            </a:r>
          </a:p>
          <a:p>
            <a:endParaRPr lang="en-US" sz="1100" b="1" dirty="0">
              <a:latin typeface="Arial"/>
              <a:cs typeface="Arial"/>
            </a:endParaRPr>
          </a:p>
          <a:p>
            <a:r>
              <a:rPr lang="en-US" sz="1100" b="1" dirty="0">
                <a:latin typeface="Arial"/>
                <a:cs typeface="Arial"/>
              </a:rPr>
              <a:t>Formatting the metrics: </a:t>
            </a:r>
            <a:r>
              <a:rPr lang="en-US" sz="1100" dirty="0">
                <a:latin typeface="Arial"/>
                <a:cs typeface="Arial"/>
              </a:rPr>
              <a:t>The exporter formats the metrics into the Prometheus exposition format (a simple text-based format). This is what Prometheus reads and stores.</a:t>
            </a:r>
            <a:endParaRPr lang="en-IN" sz="1100" dirty="0">
              <a:latin typeface="Arial"/>
              <a:cs typeface="Arial"/>
            </a:endParaRPr>
          </a:p>
        </p:txBody>
      </p:sp>
    </p:spTree>
    <p:extLst>
      <p:ext uri="{BB962C8B-B14F-4D97-AF65-F5344CB8AC3E}">
        <p14:creationId xmlns:p14="http://schemas.microsoft.com/office/powerpoint/2010/main" val="2088614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FB097AB6-34B2-A322-E9E7-6364687B0B1C}"/>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CA780A6-395C-BA8B-E4E1-3A38422F0118}"/>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Data Flow in Prometheus</a:t>
            </a:r>
          </a:p>
        </p:txBody>
      </p:sp>
      <p:sp>
        <p:nvSpPr>
          <p:cNvPr id="335" name="Google Shape;335;p58">
            <a:extLst>
              <a:ext uri="{FF2B5EF4-FFF2-40B4-BE49-F238E27FC236}">
                <a16:creationId xmlns:a16="http://schemas.microsoft.com/office/drawing/2014/main" id="{A300798E-C208-6206-B4A3-385062DF7828}"/>
              </a:ext>
            </a:extLst>
          </p:cNvPr>
          <p:cNvSpPr txBox="1">
            <a:spLocks noGrp="1"/>
          </p:cNvSpPr>
          <p:nvPr>
            <p:ph type="body" idx="1"/>
          </p:nvPr>
        </p:nvSpPr>
        <p:spPr>
          <a:xfrm>
            <a:off x="311701" y="1171675"/>
            <a:ext cx="8293457" cy="383303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Collection:</a:t>
            </a:r>
          </a:p>
          <a:p>
            <a:pPr marL="139700" indent="0">
              <a:buNone/>
            </a:pPr>
            <a:r>
              <a:rPr lang="en-US" sz="1100" dirty="0">
                <a:latin typeface="Arial"/>
                <a:cs typeface="Arial"/>
              </a:rPr>
              <a:t>Exporters expose metrics on /metrics endpoints</a:t>
            </a:r>
          </a:p>
          <a:p>
            <a:pPr marL="139700" indent="0">
              <a:buNone/>
            </a:pPr>
            <a:r>
              <a:rPr lang="en-US" sz="1100" dirty="0">
                <a:latin typeface="Arial"/>
                <a:cs typeface="Arial"/>
              </a:rPr>
              <a:t>Prometheus scrapes targets on configured intervals</a:t>
            </a:r>
          </a:p>
          <a:p>
            <a:pPr marL="139700" indent="0">
              <a:buNone/>
            </a:pPr>
            <a:r>
              <a:rPr lang="en-US" sz="1100" dirty="0">
                <a:latin typeface="Arial"/>
                <a:cs typeface="Arial"/>
              </a:rPr>
              <a:t>Data stored in local TSDB</a:t>
            </a:r>
          </a:p>
          <a:p>
            <a:pPr marL="139700" indent="0">
              <a:buNone/>
            </a:pPr>
            <a:endParaRPr lang="en-US" sz="1100" b="1" dirty="0">
              <a:latin typeface="Arial"/>
              <a:cs typeface="Arial"/>
            </a:endParaRPr>
          </a:p>
          <a:p>
            <a:pPr marL="139700" indent="0">
              <a:buNone/>
            </a:pPr>
            <a:r>
              <a:rPr lang="en-US" sz="1100" b="1" dirty="0">
                <a:latin typeface="Arial"/>
                <a:cs typeface="Arial"/>
              </a:rPr>
              <a:t>Processing:</a:t>
            </a:r>
          </a:p>
          <a:p>
            <a:pPr marL="139700" indent="0">
              <a:buNone/>
            </a:pPr>
            <a:r>
              <a:rPr lang="en-US" sz="1100" dirty="0" err="1">
                <a:latin typeface="Arial"/>
                <a:cs typeface="Arial"/>
              </a:rPr>
              <a:t>PromQL</a:t>
            </a:r>
            <a:r>
              <a:rPr lang="en-US" sz="1100" dirty="0">
                <a:latin typeface="Arial"/>
                <a:cs typeface="Arial"/>
              </a:rPr>
              <a:t> queries analyze and aggregate data</a:t>
            </a:r>
          </a:p>
          <a:p>
            <a:pPr marL="139700" indent="0">
              <a:buNone/>
            </a:pPr>
            <a:r>
              <a:rPr lang="en-US" sz="1100" dirty="0">
                <a:latin typeface="Arial"/>
                <a:cs typeface="Arial"/>
              </a:rPr>
              <a:t>Results visualized in Grafana or Prometheus UI</a:t>
            </a:r>
          </a:p>
          <a:p>
            <a:pPr marL="139700" indent="0">
              <a:buNone/>
            </a:pPr>
            <a:endParaRPr lang="en-US" sz="1100" b="1" dirty="0">
              <a:latin typeface="Arial"/>
              <a:cs typeface="Arial"/>
            </a:endParaRPr>
          </a:p>
          <a:p>
            <a:pPr marL="139700" indent="0">
              <a:buNone/>
            </a:pPr>
            <a:r>
              <a:rPr lang="en-US" sz="1100" b="1" dirty="0">
                <a:latin typeface="Arial"/>
                <a:cs typeface="Arial"/>
              </a:rPr>
              <a:t>Alerting:</a:t>
            </a:r>
          </a:p>
          <a:p>
            <a:pPr marL="139700" indent="0">
              <a:buNone/>
            </a:pPr>
            <a:r>
              <a:rPr lang="en-US" sz="1100" dirty="0">
                <a:latin typeface="Arial"/>
                <a:cs typeface="Arial"/>
              </a:rPr>
              <a:t>Alert rules evaluated against metrics</a:t>
            </a:r>
          </a:p>
          <a:p>
            <a:pPr marL="139700" indent="0">
              <a:buNone/>
            </a:pPr>
            <a:r>
              <a:rPr lang="en-US" sz="1100" dirty="0">
                <a:latin typeface="Arial"/>
                <a:cs typeface="Arial"/>
              </a:rPr>
              <a:t>Alert Manager handles notification routing</a:t>
            </a:r>
          </a:p>
          <a:p>
            <a:pPr marL="139700" indent="0">
              <a:buNone/>
            </a:pPr>
            <a:r>
              <a:rPr lang="en-US" sz="1100" dirty="0">
                <a:latin typeface="Arial"/>
                <a:cs typeface="Arial"/>
              </a:rPr>
              <a:t>Integrates with various notification channels (email, Slack, PagerDuty)</a:t>
            </a:r>
          </a:p>
          <a:p>
            <a:pPr marL="139700" indent="0">
              <a:buNone/>
            </a:pPr>
            <a:endParaRPr lang="en-US" sz="1100" dirty="0">
              <a:latin typeface="Arial"/>
              <a:cs typeface="Arial"/>
            </a:endParaRPr>
          </a:p>
          <a:p>
            <a:pPr marL="139700" indent="0">
              <a:buNone/>
            </a:pPr>
            <a:r>
              <a:rPr lang="en-US" sz="1100" b="1" dirty="0">
                <a:latin typeface="Arial"/>
                <a:cs typeface="Arial"/>
              </a:rPr>
              <a:t>Basic Setup Flow:</a:t>
            </a:r>
          </a:p>
          <a:p>
            <a:pPr marL="139700" indent="0">
              <a:buNone/>
            </a:pPr>
            <a:r>
              <a:rPr lang="en-US" sz="1100" dirty="0">
                <a:latin typeface="Arial"/>
                <a:cs typeface="Arial"/>
              </a:rPr>
              <a:t>1. Deploy exporters</a:t>
            </a:r>
          </a:p>
          <a:p>
            <a:pPr marL="139700" indent="0">
              <a:buNone/>
            </a:pPr>
            <a:r>
              <a:rPr lang="en-US" sz="1100" dirty="0">
                <a:latin typeface="Arial"/>
                <a:cs typeface="Arial"/>
              </a:rPr>
              <a:t>2. Configure Prometheus to scrape them</a:t>
            </a:r>
          </a:p>
          <a:p>
            <a:pPr marL="139700" indent="0">
              <a:buNone/>
            </a:pPr>
            <a:r>
              <a:rPr lang="en-US" sz="1100" dirty="0">
                <a:latin typeface="Arial"/>
                <a:cs typeface="Arial"/>
              </a:rPr>
              <a:t>3. Set up alerts</a:t>
            </a:r>
          </a:p>
          <a:p>
            <a:pPr marL="139700" indent="0">
              <a:buNone/>
            </a:pPr>
            <a:r>
              <a:rPr lang="en-US" sz="1100" dirty="0">
                <a:latin typeface="Arial"/>
                <a:cs typeface="Arial"/>
              </a:rPr>
              <a:t>4. Connect visualization tools</a:t>
            </a:r>
            <a:endParaRPr lang="en-IN" sz="1100" dirty="0">
              <a:latin typeface="Arial"/>
              <a:cs typeface="Arial"/>
            </a:endParaRPr>
          </a:p>
        </p:txBody>
      </p:sp>
    </p:spTree>
    <p:extLst>
      <p:ext uri="{BB962C8B-B14F-4D97-AF65-F5344CB8AC3E}">
        <p14:creationId xmlns:p14="http://schemas.microsoft.com/office/powerpoint/2010/main" val="4121817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21A66F28-A0DA-7CFF-52B4-58DCD9EEC75B}"/>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24ACA4AA-8F90-D053-12BB-D2A835F7EA93}"/>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Installation Steps</a:t>
            </a:r>
          </a:p>
        </p:txBody>
      </p:sp>
      <p:sp>
        <p:nvSpPr>
          <p:cNvPr id="335" name="Google Shape;335;p58">
            <a:extLst>
              <a:ext uri="{FF2B5EF4-FFF2-40B4-BE49-F238E27FC236}">
                <a16:creationId xmlns:a16="http://schemas.microsoft.com/office/drawing/2014/main" id="{8FE9FD67-0450-51E9-6D74-942895C28F8A}"/>
              </a:ext>
            </a:extLst>
          </p:cNvPr>
          <p:cNvSpPr txBox="1">
            <a:spLocks noGrp="1"/>
          </p:cNvSpPr>
          <p:nvPr>
            <p:ph type="body" idx="1"/>
          </p:nvPr>
        </p:nvSpPr>
        <p:spPr>
          <a:xfrm>
            <a:off x="311701" y="1171675"/>
            <a:ext cx="8293457" cy="722439"/>
          </a:xfrm>
          <a:prstGeom prst="rect">
            <a:avLst/>
          </a:prstGeom>
        </p:spPr>
        <p:txBody>
          <a:bodyPr spcFirstLastPara="1" wrap="square" lIns="91425" tIns="91425" rIns="91425" bIns="91425" anchor="t" anchorCtr="0">
            <a:noAutofit/>
          </a:bodyPr>
          <a:lstStyle/>
          <a:p>
            <a:pPr marL="139700" indent="0">
              <a:buNone/>
            </a:pPr>
            <a:r>
              <a:rPr lang="en-US" sz="1600" dirty="0">
                <a:latin typeface="Arial"/>
                <a:cs typeface="Arial"/>
              </a:rPr>
              <a:t>Navigate to </a:t>
            </a:r>
            <a:r>
              <a:rPr lang="en-US" sz="1600" dirty="0" err="1">
                <a:latin typeface="Arial"/>
                <a:cs typeface="Arial"/>
              </a:rPr>
              <a:t>promethues</a:t>
            </a:r>
            <a:r>
              <a:rPr lang="en-US" sz="1600" dirty="0">
                <a:latin typeface="Arial"/>
                <a:cs typeface="Arial"/>
              </a:rPr>
              <a:t>\Installation-Guide.txt in the shared git repo</a:t>
            </a:r>
            <a:endParaRPr lang="en-IN" sz="1600" dirty="0">
              <a:latin typeface="Arial"/>
              <a:cs typeface="Arial"/>
            </a:endParaRPr>
          </a:p>
        </p:txBody>
      </p:sp>
    </p:spTree>
    <p:extLst>
      <p:ext uri="{BB962C8B-B14F-4D97-AF65-F5344CB8AC3E}">
        <p14:creationId xmlns:p14="http://schemas.microsoft.com/office/powerpoint/2010/main" val="9419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0EC22DD9-EC08-9183-FB88-5E11C5EA440D}"/>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26FBCF7F-1194-448D-8A63-EFE056DACFB9}"/>
              </a:ext>
            </a:extLst>
          </p:cNvPr>
          <p:cNvSpPr txBox="1">
            <a:spLocks noGrp="1"/>
          </p:cNvSpPr>
          <p:nvPr>
            <p:ph type="title"/>
          </p:nvPr>
        </p:nvSpPr>
        <p:spPr>
          <a:xfrm>
            <a:off x="311700" y="318407"/>
            <a:ext cx="8520600" cy="613200"/>
          </a:xfrm>
          <a:prstGeom prst="rect">
            <a:avLst/>
          </a:prstGeom>
        </p:spPr>
        <p:txBody>
          <a:bodyPr spcFirstLastPara="1" wrap="square" lIns="91425" tIns="91425" rIns="91425" bIns="91425" anchor="t" anchorCtr="0">
            <a:noAutofit/>
          </a:bodyPr>
          <a:lstStyle/>
          <a:p>
            <a:r>
              <a:rPr lang="en-IN" dirty="0"/>
              <a:t>Kubernetes Monitoring with Prometheus</a:t>
            </a:r>
          </a:p>
        </p:txBody>
      </p:sp>
      <p:sp>
        <p:nvSpPr>
          <p:cNvPr id="335" name="Google Shape;335;p58">
            <a:extLst>
              <a:ext uri="{FF2B5EF4-FFF2-40B4-BE49-F238E27FC236}">
                <a16:creationId xmlns:a16="http://schemas.microsoft.com/office/drawing/2014/main" id="{D2833FCD-1226-B639-14AD-A5B6532902ED}"/>
              </a:ext>
            </a:extLst>
          </p:cNvPr>
          <p:cNvSpPr txBox="1">
            <a:spLocks noGrp="1"/>
          </p:cNvSpPr>
          <p:nvPr>
            <p:ph type="body" idx="1"/>
          </p:nvPr>
        </p:nvSpPr>
        <p:spPr>
          <a:xfrm>
            <a:off x="311700" y="1036863"/>
            <a:ext cx="8520600" cy="3967843"/>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Prometheus can automatically discover and monitor Kubernetes components:</a:t>
            </a:r>
          </a:p>
          <a:p>
            <a:pPr marL="139700" indent="0">
              <a:buNone/>
            </a:pPr>
            <a:endParaRPr lang="en-US" sz="1100" b="1" dirty="0">
              <a:latin typeface="Arial"/>
              <a:cs typeface="Arial"/>
            </a:endParaRPr>
          </a:p>
          <a:p>
            <a:pPr marL="139700" indent="0">
              <a:buNone/>
            </a:pPr>
            <a:r>
              <a:rPr lang="en-US" sz="1100" b="1" dirty="0">
                <a:latin typeface="Arial"/>
                <a:cs typeface="Arial"/>
              </a:rPr>
              <a:t>1.) API Server: </a:t>
            </a:r>
            <a:r>
              <a:rPr lang="en-US" sz="1100" dirty="0">
                <a:latin typeface="Arial"/>
                <a:cs typeface="Arial"/>
              </a:rPr>
              <a:t>Control plane metrics</a:t>
            </a:r>
          </a:p>
          <a:p>
            <a:pPr marL="139700" indent="0">
              <a:buNone/>
            </a:pPr>
            <a:r>
              <a:rPr lang="en-US" sz="1050" dirty="0" err="1">
                <a:latin typeface="Arial"/>
                <a:cs typeface="Arial"/>
              </a:rPr>
              <a:t>e.g</a:t>
            </a:r>
            <a:r>
              <a:rPr lang="en-US" sz="1050" dirty="0">
                <a:latin typeface="Arial"/>
                <a:cs typeface="Arial"/>
              </a:rPr>
              <a:t>: API server request: </a:t>
            </a:r>
            <a:r>
              <a:rPr lang="en-US" sz="1050" dirty="0" err="1">
                <a:latin typeface="Arial"/>
                <a:cs typeface="Arial"/>
              </a:rPr>
              <a:t>ratesum</a:t>
            </a:r>
            <a:r>
              <a:rPr lang="en-US" sz="1050" dirty="0">
                <a:latin typeface="Arial"/>
                <a:cs typeface="Arial"/>
              </a:rPr>
              <a:t>(rate(</a:t>
            </a:r>
            <a:r>
              <a:rPr lang="en-US" sz="1050" dirty="0" err="1">
                <a:latin typeface="Arial"/>
                <a:cs typeface="Arial"/>
              </a:rPr>
              <a:t>apiserver_request_total</a:t>
            </a:r>
            <a:r>
              <a:rPr lang="en-US" sz="1050" dirty="0">
                <a:latin typeface="Arial"/>
                <a:cs typeface="Arial"/>
              </a:rPr>
              <a:t>[5m])) by (code, resource)</a:t>
            </a:r>
          </a:p>
          <a:p>
            <a:pPr marL="139700" indent="0">
              <a:buNone/>
            </a:pPr>
            <a:endParaRPr lang="en-US" sz="1100" b="1" dirty="0">
              <a:latin typeface="Arial"/>
              <a:cs typeface="Arial"/>
            </a:endParaRPr>
          </a:p>
          <a:p>
            <a:pPr marL="139700" indent="0">
              <a:buNone/>
            </a:pPr>
            <a:r>
              <a:rPr lang="en-US" sz="1100" b="1" dirty="0">
                <a:latin typeface="Arial"/>
                <a:cs typeface="Arial"/>
              </a:rPr>
              <a:t>2.) Nodes: </a:t>
            </a:r>
            <a:r>
              <a:rPr lang="en-US" sz="1100" dirty="0">
                <a:latin typeface="Arial"/>
                <a:cs typeface="Arial"/>
              </a:rPr>
              <a:t>Hardware and OS metrics via node-exporter</a:t>
            </a:r>
          </a:p>
          <a:p>
            <a:pPr marL="139700" indent="0">
              <a:buNone/>
            </a:pPr>
            <a:r>
              <a:rPr lang="en-US" sz="1100" dirty="0">
                <a:latin typeface="Arial"/>
                <a:cs typeface="Arial"/>
              </a:rPr>
              <a:t>e.g.: CPU usage by node: 100 - (avg by (instance) (rate(</a:t>
            </a:r>
            <a:r>
              <a:rPr lang="en-US" sz="1100" dirty="0" err="1">
                <a:latin typeface="Arial"/>
                <a:cs typeface="Arial"/>
              </a:rPr>
              <a:t>node_cpu_seconds_total</a:t>
            </a:r>
            <a:r>
              <a:rPr lang="en-US" sz="1100" dirty="0">
                <a:latin typeface="Arial"/>
                <a:cs typeface="Arial"/>
              </a:rPr>
              <a:t>{mode="idle"}[5m])) * 100)</a:t>
            </a:r>
          </a:p>
          <a:p>
            <a:pPr marL="139700" indent="0">
              <a:buNone/>
            </a:pPr>
            <a:endParaRPr lang="en-US" sz="1100" b="1" dirty="0">
              <a:latin typeface="Arial"/>
              <a:cs typeface="Arial"/>
            </a:endParaRPr>
          </a:p>
          <a:p>
            <a:pPr marL="139700" indent="0">
              <a:buNone/>
            </a:pPr>
            <a:r>
              <a:rPr lang="en-US" sz="1100" b="1" dirty="0">
                <a:latin typeface="Arial"/>
                <a:cs typeface="Arial"/>
              </a:rPr>
              <a:t>3.) Pods: </a:t>
            </a:r>
            <a:r>
              <a:rPr lang="en-US" sz="1100" dirty="0">
                <a:latin typeface="Arial"/>
                <a:cs typeface="Arial"/>
              </a:rPr>
              <a:t>Application metrics via annotations</a:t>
            </a:r>
          </a:p>
          <a:p>
            <a:r>
              <a:rPr lang="en-US" sz="1100" dirty="0">
                <a:latin typeface="Arial"/>
                <a:cs typeface="Arial"/>
              </a:rPr>
              <a:t>prometheus.io/scrape: "true"</a:t>
            </a:r>
          </a:p>
          <a:p>
            <a:r>
              <a:rPr lang="en-US" sz="1100" dirty="0">
                <a:latin typeface="Arial"/>
                <a:cs typeface="Arial"/>
              </a:rPr>
              <a:t>prometheus.io/path: "/metrics"</a:t>
            </a:r>
          </a:p>
          <a:p>
            <a:r>
              <a:rPr lang="en-US" sz="1100" dirty="0">
                <a:latin typeface="Arial"/>
                <a:cs typeface="Arial"/>
              </a:rPr>
              <a:t>prometheus.io/port: "8080"</a:t>
            </a:r>
          </a:p>
          <a:p>
            <a:pPr marL="139700" indent="0">
              <a:buNone/>
            </a:pPr>
            <a:r>
              <a:rPr lang="en-US" sz="1100" dirty="0" err="1">
                <a:latin typeface="Arial"/>
                <a:cs typeface="Arial"/>
              </a:rPr>
              <a:t>e.g</a:t>
            </a:r>
            <a:r>
              <a:rPr lang="en-US" sz="1100" dirty="0">
                <a:latin typeface="Arial"/>
                <a:cs typeface="Arial"/>
              </a:rPr>
              <a:t>: HTTP request rate for annotated pods: sum(rate(</a:t>
            </a:r>
            <a:r>
              <a:rPr lang="en-US" sz="1100" dirty="0" err="1">
                <a:latin typeface="Arial"/>
                <a:cs typeface="Arial"/>
              </a:rPr>
              <a:t>http_requests_total</a:t>
            </a:r>
            <a:r>
              <a:rPr lang="en-US" sz="1100" dirty="0">
                <a:latin typeface="Arial"/>
                <a:cs typeface="Arial"/>
              </a:rPr>
              <a:t>{</a:t>
            </a:r>
            <a:r>
              <a:rPr lang="en-US" sz="1100" dirty="0" err="1">
                <a:latin typeface="Arial"/>
                <a:cs typeface="Arial"/>
              </a:rPr>
              <a:t>kubernetes_pod_name</a:t>
            </a:r>
            <a:r>
              <a:rPr lang="en-US" sz="1100" dirty="0">
                <a:latin typeface="Arial"/>
                <a:cs typeface="Arial"/>
              </a:rPr>
              <a:t>=~"my-app-.+"}[5m])) by (pod, path)</a:t>
            </a:r>
          </a:p>
          <a:p>
            <a:pPr marL="139700" indent="0">
              <a:buNone/>
            </a:pPr>
            <a:endParaRPr lang="en-US" sz="1100" b="1" dirty="0">
              <a:latin typeface="Arial"/>
              <a:cs typeface="Arial"/>
            </a:endParaRPr>
          </a:p>
          <a:p>
            <a:pPr marL="139700" indent="0">
              <a:buNone/>
            </a:pPr>
            <a:r>
              <a:rPr lang="en-US" sz="1100" b="1" dirty="0">
                <a:latin typeface="Arial"/>
                <a:cs typeface="Arial"/>
              </a:rPr>
              <a:t>4.) </a:t>
            </a:r>
            <a:r>
              <a:rPr lang="en-US" sz="1100" b="1" dirty="0" err="1">
                <a:latin typeface="Arial"/>
                <a:cs typeface="Arial"/>
              </a:rPr>
              <a:t>cAdvisor</a:t>
            </a:r>
            <a:r>
              <a:rPr lang="en-US" sz="1100" b="1" dirty="0">
                <a:latin typeface="Arial"/>
                <a:cs typeface="Arial"/>
              </a:rPr>
              <a:t>: </a:t>
            </a:r>
            <a:r>
              <a:rPr lang="en-US" sz="1100" dirty="0">
                <a:latin typeface="Arial"/>
                <a:cs typeface="Arial"/>
              </a:rPr>
              <a:t>Container metrics built into kubelet</a:t>
            </a:r>
          </a:p>
          <a:p>
            <a:pPr marL="139700" indent="0">
              <a:buNone/>
            </a:pPr>
            <a:r>
              <a:rPr lang="en-US" sz="1100" dirty="0">
                <a:latin typeface="Arial"/>
                <a:cs typeface="Arial"/>
              </a:rPr>
              <a:t>e.g.: Container CPU usage: sum(rate(</a:t>
            </a:r>
            <a:r>
              <a:rPr lang="en-US" sz="1100" dirty="0" err="1">
                <a:latin typeface="Arial"/>
                <a:cs typeface="Arial"/>
              </a:rPr>
              <a:t>container_cpu_usage_seconds_total</a:t>
            </a:r>
            <a:r>
              <a:rPr lang="en-US" sz="1100" dirty="0">
                <a:latin typeface="Arial"/>
                <a:cs typeface="Arial"/>
              </a:rPr>
              <a:t>{container!="POD", container!=""}[5m])) by (pod, container)</a:t>
            </a:r>
          </a:p>
          <a:p>
            <a:pPr marL="139700" indent="0">
              <a:buNone/>
            </a:pPr>
            <a:endParaRPr lang="en-US" sz="1100" b="1" dirty="0">
              <a:latin typeface="Arial"/>
              <a:cs typeface="Arial"/>
            </a:endParaRPr>
          </a:p>
          <a:p>
            <a:pPr marL="139700" indent="0">
              <a:buNone/>
            </a:pPr>
            <a:r>
              <a:rPr lang="en-US" sz="1100" b="1" dirty="0">
                <a:latin typeface="Arial"/>
                <a:cs typeface="Arial"/>
              </a:rPr>
              <a:t>5.) Object state: </a:t>
            </a:r>
            <a:r>
              <a:rPr lang="en-US" sz="1100" dirty="0">
                <a:latin typeface="Arial"/>
                <a:cs typeface="Arial"/>
              </a:rPr>
              <a:t>Metrices using </a:t>
            </a:r>
            <a:r>
              <a:rPr lang="en-US" sz="1100" dirty="0" err="1">
                <a:latin typeface="Arial"/>
                <a:cs typeface="Arial"/>
              </a:rPr>
              <a:t>kube</a:t>
            </a:r>
            <a:r>
              <a:rPr lang="en-US" sz="1100" dirty="0">
                <a:latin typeface="Arial"/>
                <a:cs typeface="Arial"/>
              </a:rPr>
              <a:t>-state-metrics exporter</a:t>
            </a:r>
          </a:p>
          <a:p>
            <a:pPr marL="139700" indent="0">
              <a:buNone/>
            </a:pPr>
            <a:r>
              <a:rPr lang="en-US" sz="1100" dirty="0" err="1">
                <a:latin typeface="Arial"/>
                <a:cs typeface="Arial"/>
              </a:rPr>
              <a:t>e.g</a:t>
            </a:r>
            <a:r>
              <a:rPr lang="en-US" sz="1100" dirty="0">
                <a:latin typeface="Arial"/>
                <a:cs typeface="Arial"/>
              </a:rPr>
              <a:t>: Count of pods by status phase: sum(</a:t>
            </a:r>
            <a:r>
              <a:rPr lang="en-US" sz="1100" dirty="0" err="1">
                <a:latin typeface="Arial"/>
                <a:cs typeface="Arial"/>
              </a:rPr>
              <a:t>kube_pod_status_phase</a:t>
            </a:r>
            <a:r>
              <a:rPr lang="en-US" sz="1100" dirty="0">
                <a:latin typeface="Arial"/>
                <a:cs typeface="Arial"/>
              </a:rPr>
              <a:t>) by (phase)</a:t>
            </a:r>
            <a:endParaRPr lang="en-IN" sz="1100" dirty="0">
              <a:latin typeface="Arial"/>
              <a:cs typeface="Arial"/>
            </a:endParaRPr>
          </a:p>
        </p:txBody>
      </p:sp>
    </p:spTree>
    <p:extLst>
      <p:ext uri="{BB962C8B-B14F-4D97-AF65-F5344CB8AC3E}">
        <p14:creationId xmlns:p14="http://schemas.microsoft.com/office/powerpoint/2010/main" val="4234429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EDB82F90-65C3-D89C-3568-77C8213F9A8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0439450-EB6E-0816-1E5D-D2E9FF1E4752}"/>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Basic Setup Flow in Kubernetes</a:t>
            </a:r>
          </a:p>
        </p:txBody>
      </p:sp>
      <p:sp>
        <p:nvSpPr>
          <p:cNvPr id="335" name="Google Shape;335;p58">
            <a:extLst>
              <a:ext uri="{FF2B5EF4-FFF2-40B4-BE49-F238E27FC236}">
                <a16:creationId xmlns:a16="http://schemas.microsoft.com/office/drawing/2014/main" id="{98DFA229-23B5-BC89-027B-19AABF0BB8A1}"/>
              </a:ext>
            </a:extLst>
          </p:cNvPr>
          <p:cNvSpPr txBox="1">
            <a:spLocks noGrp="1"/>
          </p:cNvSpPr>
          <p:nvPr>
            <p:ph type="body" idx="1"/>
          </p:nvPr>
        </p:nvSpPr>
        <p:spPr>
          <a:xfrm>
            <a:off x="311701" y="1171675"/>
            <a:ext cx="8293457" cy="3873854"/>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Deploy Exporters:</a:t>
            </a:r>
          </a:p>
          <a:p>
            <a:pPr marL="139700" indent="0">
              <a:buNone/>
            </a:pPr>
            <a:r>
              <a:rPr lang="en-US" sz="1100" dirty="0">
                <a:latin typeface="Arial"/>
                <a:cs typeface="Arial"/>
              </a:rPr>
              <a:t>Deploy node-exporter</a:t>
            </a:r>
          </a:p>
          <a:p>
            <a:pPr marL="139700" indent="0">
              <a:buNone/>
            </a:pPr>
            <a:r>
              <a:rPr lang="en-US" sz="1100" dirty="0">
                <a:latin typeface="Arial"/>
                <a:cs typeface="Arial"/>
              </a:rPr>
              <a:t>Deploy </a:t>
            </a:r>
            <a:r>
              <a:rPr lang="en-US" sz="1100" dirty="0" err="1">
                <a:latin typeface="Arial"/>
                <a:cs typeface="Arial"/>
              </a:rPr>
              <a:t>kube</a:t>
            </a:r>
            <a:r>
              <a:rPr lang="en-US" sz="1100" dirty="0">
                <a:latin typeface="Arial"/>
                <a:cs typeface="Arial"/>
              </a:rPr>
              <a:t>-state-metrics</a:t>
            </a:r>
          </a:p>
          <a:p>
            <a:pPr marL="139700" indent="0">
              <a:buNone/>
            </a:pPr>
            <a:endParaRPr lang="en-US" sz="1100" b="1" dirty="0">
              <a:latin typeface="Arial"/>
              <a:cs typeface="Arial"/>
            </a:endParaRPr>
          </a:p>
          <a:p>
            <a:pPr marL="139700" indent="0">
              <a:buNone/>
            </a:pPr>
            <a:r>
              <a:rPr lang="en-US" sz="1100" b="1" dirty="0">
                <a:latin typeface="Arial"/>
                <a:cs typeface="Arial"/>
              </a:rPr>
              <a:t>Configure Prometheus:</a:t>
            </a:r>
          </a:p>
          <a:p>
            <a:pPr marL="139700" indent="0">
              <a:buNone/>
            </a:pPr>
            <a:r>
              <a:rPr lang="en-US" sz="1100" dirty="0">
                <a:latin typeface="Arial"/>
                <a:cs typeface="Arial"/>
              </a:rPr>
              <a:t>Set up scrape configurations</a:t>
            </a:r>
          </a:p>
          <a:p>
            <a:pPr marL="139700" indent="0">
              <a:buNone/>
            </a:pPr>
            <a:r>
              <a:rPr lang="en-US" sz="1100" dirty="0">
                <a:latin typeface="Arial"/>
                <a:cs typeface="Arial"/>
              </a:rPr>
              <a:t>Configure service discovery</a:t>
            </a:r>
          </a:p>
          <a:p>
            <a:pPr marL="139700" indent="0">
              <a:buNone/>
            </a:pPr>
            <a:r>
              <a:rPr lang="en-US" sz="1100" dirty="0">
                <a:latin typeface="Arial"/>
                <a:cs typeface="Arial"/>
              </a:rPr>
              <a:t>Define recording and alerting rules</a:t>
            </a:r>
          </a:p>
          <a:p>
            <a:pPr marL="139700" indent="0">
              <a:buNone/>
            </a:pPr>
            <a:endParaRPr lang="en-US" sz="1100" b="1" dirty="0">
              <a:latin typeface="Arial"/>
              <a:cs typeface="Arial"/>
            </a:endParaRPr>
          </a:p>
          <a:p>
            <a:pPr marL="139700" indent="0">
              <a:buNone/>
            </a:pPr>
            <a:r>
              <a:rPr lang="en-US" sz="1100" b="1" dirty="0">
                <a:latin typeface="Arial"/>
                <a:cs typeface="Arial"/>
              </a:rPr>
              <a:t>Set Up Visualization:</a:t>
            </a:r>
          </a:p>
          <a:p>
            <a:pPr marL="139700" indent="0">
              <a:buNone/>
            </a:pPr>
            <a:r>
              <a:rPr lang="en-US" sz="1100" dirty="0">
                <a:latin typeface="Arial"/>
                <a:cs typeface="Arial"/>
              </a:rPr>
              <a:t>Connect Grafana to Prometheus</a:t>
            </a:r>
          </a:p>
          <a:p>
            <a:pPr marL="139700" indent="0">
              <a:buNone/>
            </a:pPr>
            <a:r>
              <a:rPr lang="en-US" sz="1100" dirty="0">
                <a:latin typeface="Arial"/>
                <a:cs typeface="Arial"/>
              </a:rPr>
              <a:t>Import dashboards or create custom ones</a:t>
            </a:r>
          </a:p>
          <a:p>
            <a:pPr marL="139700" indent="0">
              <a:buNone/>
            </a:pPr>
            <a:endParaRPr lang="en-US" sz="1100" b="1" dirty="0">
              <a:latin typeface="Arial"/>
              <a:cs typeface="Arial"/>
            </a:endParaRPr>
          </a:p>
          <a:p>
            <a:pPr marL="139700" indent="0">
              <a:buNone/>
            </a:pPr>
            <a:r>
              <a:rPr lang="en-US" sz="1100" b="1" dirty="0">
                <a:latin typeface="Arial"/>
                <a:cs typeface="Arial"/>
              </a:rPr>
              <a:t>Configure Alerting:</a:t>
            </a:r>
          </a:p>
          <a:p>
            <a:pPr marL="139700" indent="0">
              <a:buNone/>
            </a:pPr>
            <a:r>
              <a:rPr lang="en-US" sz="1100" dirty="0">
                <a:latin typeface="Arial"/>
                <a:cs typeface="Arial"/>
              </a:rPr>
              <a:t>Define alerting rules</a:t>
            </a:r>
          </a:p>
          <a:p>
            <a:pPr marL="139700" indent="0">
              <a:buNone/>
            </a:pPr>
            <a:r>
              <a:rPr lang="en-US" sz="1100" dirty="0">
                <a:latin typeface="Arial"/>
                <a:cs typeface="Arial"/>
              </a:rPr>
              <a:t>Set up Alert Manager</a:t>
            </a:r>
          </a:p>
          <a:p>
            <a:pPr marL="139700" indent="0">
              <a:buNone/>
            </a:pPr>
            <a:r>
              <a:rPr lang="en-US" sz="1100" dirty="0">
                <a:latin typeface="Arial"/>
                <a:cs typeface="Arial"/>
              </a:rPr>
              <a:t>Configure notification channels</a:t>
            </a:r>
            <a:endParaRPr lang="en-IN" sz="1100" dirty="0">
              <a:latin typeface="Arial"/>
              <a:cs typeface="Arial"/>
            </a:endParaRPr>
          </a:p>
        </p:txBody>
      </p:sp>
    </p:spTree>
    <p:extLst>
      <p:ext uri="{BB962C8B-B14F-4D97-AF65-F5344CB8AC3E}">
        <p14:creationId xmlns:p14="http://schemas.microsoft.com/office/powerpoint/2010/main" val="41327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r>
              <a:rPr lang="en" dirty="0"/>
              <a:t>AWS Cloudwatch</a:t>
            </a:r>
            <a:endParaRPr dirty="0"/>
          </a:p>
        </p:txBody>
      </p:sp>
      <p:sp>
        <p:nvSpPr>
          <p:cNvPr id="3" name="Subtitle 2">
            <a:extLst>
              <a:ext uri="{FF2B5EF4-FFF2-40B4-BE49-F238E27FC236}">
                <a16:creationId xmlns:a16="http://schemas.microsoft.com/office/drawing/2014/main" id="{7FD18D20-9680-ABA3-FC06-34F7DF3A531E}"/>
              </a:ext>
            </a:extLst>
          </p:cNvPr>
          <p:cNvSpPr>
            <a:spLocks noGrp="1"/>
          </p:cNvSpPr>
          <p:nvPr>
            <p:ph type="subTitle" idx="1"/>
          </p:nvPr>
        </p:nvSpPr>
        <p:spPr/>
        <p:txBody>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3A8FB5CE-8CD5-D320-73E3-407E76591537}"/>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17E16E1F-A69A-CF60-D9E5-7C4021A6D831}"/>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Sample </a:t>
            </a:r>
            <a:r>
              <a:rPr lang="en-IN" dirty="0" err="1"/>
              <a:t>PromQL</a:t>
            </a:r>
            <a:r>
              <a:rPr lang="en-IN" dirty="0"/>
              <a:t> Queries for Kubernetes</a:t>
            </a:r>
          </a:p>
        </p:txBody>
      </p:sp>
      <p:sp>
        <p:nvSpPr>
          <p:cNvPr id="335" name="Google Shape;335;p58">
            <a:extLst>
              <a:ext uri="{FF2B5EF4-FFF2-40B4-BE49-F238E27FC236}">
                <a16:creationId xmlns:a16="http://schemas.microsoft.com/office/drawing/2014/main" id="{8A15BFA0-58EA-B997-96F5-EB047DE1E346}"/>
              </a:ext>
            </a:extLst>
          </p:cNvPr>
          <p:cNvSpPr txBox="1">
            <a:spLocks noGrp="1"/>
          </p:cNvSpPr>
          <p:nvPr>
            <p:ph type="body" idx="1"/>
          </p:nvPr>
        </p:nvSpPr>
        <p:spPr>
          <a:xfrm>
            <a:off x="311701" y="1171675"/>
            <a:ext cx="8293457" cy="3653418"/>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 Node CPU Usage Percentage</a:t>
            </a:r>
          </a:p>
          <a:p>
            <a:pPr marL="139700" indent="0">
              <a:buNone/>
            </a:pPr>
            <a:r>
              <a:rPr lang="en-US" sz="1100" dirty="0">
                <a:latin typeface="Arial"/>
                <a:cs typeface="Arial"/>
              </a:rPr>
              <a:t>100 - (avg by(instance) (rate(</a:t>
            </a:r>
            <a:r>
              <a:rPr lang="en-US" sz="1100" dirty="0" err="1">
                <a:latin typeface="Arial"/>
                <a:cs typeface="Arial"/>
              </a:rPr>
              <a:t>node_cpu_seconds_total</a:t>
            </a:r>
            <a:r>
              <a:rPr lang="en-US" sz="1100" dirty="0">
                <a:latin typeface="Arial"/>
                <a:cs typeface="Arial"/>
              </a:rPr>
              <a:t>{mode="idle"}[5m])) * 100)</a:t>
            </a:r>
          </a:p>
          <a:p>
            <a:pPr marL="139700" indent="0">
              <a:buNone/>
            </a:pPr>
            <a:endParaRPr lang="en-US" sz="1100" b="1" dirty="0">
              <a:latin typeface="Arial"/>
              <a:cs typeface="Arial"/>
            </a:endParaRPr>
          </a:p>
          <a:p>
            <a:pPr marL="139700" indent="0">
              <a:buNone/>
            </a:pPr>
            <a:r>
              <a:rPr lang="en-US" sz="1100" b="1" dirty="0">
                <a:latin typeface="Arial"/>
                <a:cs typeface="Arial"/>
              </a:rPr>
              <a:t># Pod CPU Usage</a:t>
            </a:r>
          </a:p>
          <a:p>
            <a:pPr marL="139700" indent="0">
              <a:buNone/>
            </a:pPr>
            <a:r>
              <a:rPr lang="en-US" sz="1100" dirty="0">
                <a:latin typeface="Arial"/>
                <a:cs typeface="Arial"/>
              </a:rPr>
              <a:t>sum(rate(</a:t>
            </a:r>
            <a:r>
              <a:rPr lang="en-US" sz="1100" dirty="0" err="1">
                <a:latin typeface="Arial"/>
                <a:cs typeface="Arial"/>
              </a:rPr>
              <a:t>container_cpu_usage_seconds_total</a:t>
            </a:r>
            <a:r>
              <a:rPr lang="en-US" sz="1100" dirty="0">
                <a:latin typeface="Arial"/>
                <a:cs typeface="Arial"/>
              </a:rPr>
              <a:t>{container!=""}[5m])) by (pod)</a:t>
            </a:r>
          </a:p>
          <a:p>
            <a:pPr marL="139700" indent="0">
              <a:buNone/>
            </a:pPr>
            <a:endParaRPr lang="en-US" sz="1100" b="1" dirty="0">
              <a:latin typeface="Arial"/>
              <a:cs typeface="Arial"/>
            </a:endParaRPr>
          </a:p>
          <a:p>
            <a:pPr marL="139700" indent="0">
              <a:buNone/>
            </a:pPr>
            <a:r>
              <a:rPr lang="en-US" sz="1100" b="1" dirty="0">
                <a:latin typeface="Arial"/>
                <a:cs typeface="Arial"/>
              </a:rPr>
              <a:t># Top 5 Pods by CPU Usage</a:t>
            </a:r>
          </a:p>
          <a:p>
            <a:pPr marL="139700" indent="0">
              <a:buNone/>
            </a:pPr>
            <a:r>
              <a:rPr lang="en-US" sz="1100" dirty="0" err="1">
                <a:latin typeface="Arial"/>
                <a:cs typeface="Arial"/>
              </a:rPr>
              <a:t>topk</a:t>
            </a:r>
            <a:r>
              <a:rPr lang="en-US" sz="1100" dirty="0">
                <a:latin typeface="Arial"/>
                <a:cs typeface="Arial"/>
              </a:rPr>
              <a:t>(5, sum(rate(</a:t>
            </a:r>
            <a:r>
              <a:rPr lang="en-US" sz="1100" dirty="0" err="1">
                <a:latin typeface="Arial"/>
                <a:cs typeface="Arial"/>
              </a:rPr>
              <a:t>container_cpu_usage_seconds_total</a:t>
            </a:r>
            <a:r>
              <a:rPr lang="en-US" sz="1100" dirty="0">
                <a:latin typeface="Arial"/>
                <a:cs typeface="Arial"/>
              </a:rPr>
              <a:t>{container!=""}[5m])) by (pod))</a:t>
            </a:r>
          </a:p>
          <a:p>
            <a:pPr marL="139700" indent="0">
              <a:buNone/>
            </a:pPr>
            <a:endParaRPr lang="en-US" sz="1100" b="1" dirty="0">
              <a:latin typeface="Arial"/>
              <a:cs typeface="Arial"/>
            </a:endParaRPr>
          </a:p>
          <a:p>
            <a:pPr marL="139700" indent="0">
              <a:buNone/>
            </a:pPr>
            <a:r>
              <a:rPr lang="en-US" sz="1100" b="1" dirty="0">
                <a:latin typeface="Arial"/>
                <a:cs typeface="Arial"/>
              </a:rPr>
              <a:t># CPU Usage by Namespace</a:t>
            </a:r>
          </a:p>
          <a:p>
            <a:pPr marL="139700" indent="0">
              <a:buNone/>
            </a:pPr>
            <a:r>
              <a:rPr lang="en-US" sz="1100" dirty="0">
                <a:latin typeface="Arial"/>
                <a:cs typeface="Arial"/>
              </a:rPr>
              <a:t>sum(rate(</a:t>
            </a:r>
            <a:r>
              <a:rPr lang="en-US" sz="1100" dirty="0" err="1">
                <a:latin typeface="Arial"/>
                <a:cs typeface="Arial"/>
              </a:rPr>
              <a:t>container_cpu_usage_seconds_total</a:t>
            </a:r>
            <a:r>
              <a:rPr lang="en-US" sz="1100" dirty="0">
                <a:latin typeface="Arial"/>
                <a:cs typeface="Arial"/>
              </a:rPr>
              <a:t>{container!=""}[5m])) by (namespace)</a:t>
            </a:r>
          </a:p>
          <a:p>
            <a:pPr marL="139700" indent="0">
              <a:buNone/>
            </a:pPr>
            <a:endParaRPr lang="en-US" sz="1100" b="1" dirty="0">
              <a:latin typeface="Arial"/>
              <a:cs typeface="Arial"/>
            </a:endParaRPr>
          </a:p>
          <a:p>
            <a:pPr marL="139700" indent="0">
              <a:buNone/>
            </a:pPr>
            <a:r>
              <a:rPr lang="en-US" sz="1100" b="1" dirty="0">
                <a:latin typeface="Arial"/>
                <a:cs typeface="Arial"/>
              </a:rPr>
              <a:t># CPU Throttling</a:t>
            </a:r>
          </a:p>
          <a:p>
            <a:pPr marL="139700" indent="0">
              <a:buNone/>
            </a:pPr>
            <a:r>
              <a:rPr lang="en-US" sz="1100" dirty="0">
                <a:latin typeface="Arial"/>
                <a:cs typeface="Arial"/>
              </a:rPr>
              <a:t>sum(rate(</a:t>
            </a:r>
            <a:r>
              <a:rPr lang="en-US" sz="1100" dirty="0" err="1">
                <a:latin typeface="Arial"/>
                <a:cs typeface="Arial"/>
              </a:rPr>
              <a:t>container_cpu_cfs_throttled_seconds_total</a:t>
            </a:r>
            <a:r>
              <a:rPr lang="en-US" sz="1100" dirty="0">
                <a:latin typeface="Arial"/>
                <a:cs typeface="Arial"/>
              </a:rPr>
              <a:t>[5m])) by (pod)</a:t>
            </a:r>
          </a:p>
          <a:p>
            <a:pPr marL="139700" indent="0">
              <a:buNone/>
            </a:pPr>
            <a:endParaRPr lang="en-US" sz="1100" b="1" dirty="0">
              <a:latin typeface="Arial"/>
              <a:cs typeface="Arial"/>
            </a:endParaRPr>
          </a:p>
          <a:p>
            <a:pPr marL="139700" indent="0">
              <a:buNone/>
            </a:pPr>
            <a:r>
              <a:rPr lang="en-US" sz="1100" b="1" dirty="0">
                <a:latin typeface="Arial"/>
                <a:cs typeface="Arial"/>
              </a:rPr>
              <a:t># Node Memory Usage Percentage</a:t>
            </a:r>
          </a:p>
          <a:p>
            <a:pPr marL="139700" indent="0">
              <a:buNone/>
            </a:pPr>
            <a:r>
              <a:rPr lang="en-US" sz="1100" dirty="0">
                <a:latin typeface="Arial"/>
                <a:cs typeface="Arial"/>
              </a:rPr>
              <a:t>(1 - (</a:t>
            </a:r>
            <a:r>
              <a:rPr lang="en-US" sz="1100" dirty="0" err="1">
                <a:latin typeface="Arial"/>
                <a:cs typeface="Arial"/>
              </a:rPr>
              <a:t>node_memory_MemAvailable_bytes</a:t>
            </a:r>
            <a:r>
              <a:rPr lang="en-US" sz="1100" dirty="0">
                <a:latin typeface="Arial"/>
                <a:cs typeface="Arial"/>
              </a:rPr>
              <a:t> / </a:t>
            </a:r>
            <a:r>
              <a:rPr lang="en-US" sz="1100" dirty="0" err="1">
                <a:latin typeface="Arial"/>
                <a:cs typeface="Arial"/>
              </a:rPr>
              <a:t>node_memory_MemTotal_bytes</a:t>
            </a:r>
            <a:r>
              <a:rPr lang="en-US" sz="1100" dirty="0">
                <a:latin typeface="Arial"/>
                <a:cs typeface="Arial"/>
              </a:rPr>
              <a:t>)) * 100</a:t>
            </a:r>
          </a:p>
        </p:txBody>
      </p:sp>
    </p:spTree>
    <p:extLst>
      <p:ext uri="{BB962C8B-B14F-4D97-AF65-F5344CB8AC3E}">
        <p14:creationId xmlns:p14="http://schemas.microsoft.com/office/powerpoint/2010/main" val="3380888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A9F9CA45-749F-0800-46BC-FACFE33F2455}"/>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76D41422-379B-1BAF-F41C-E751CE94E61C}"/>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Alert Manager</a:t>
            </a:r>
          </a:p>
        </p:txBody>
      </p:sp>
      <p:sp>
        <p:nvSpPr>
          <p:cNvPr id="335" name="Google Shape;335;p58">
            <a:extLst>
              <a:ext uri="{FF2B5EF4-FFF2-40B4-BE49-F238E27FC236}">
                <a16:creationId xmlns:a16="http://schemas.microsoft.com/office/drawing/2014/main" id="{C625CC02-046D-7219-094F-1EB5344FF507}"/>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err="1">
                <a:latin typeface="Arial"/>
                <a:cs typeface="Arial"/>
              </a:rPr>
              <a:t>AlertManager</a:t>
            </a:r>
            <a:r>
              <a:rPr lang="en-US" sz="1100" b="1" dirty="0">
                <a:latin typeface="Arial"/>
                <a:cs typeface="Arial"/>
              </a:rPr>
              <a:t> </a:t>
            </a:r>
            <a:r>
              <a:rPr lang="en-US" sz="1100" dirty="0">
                <a:latin typeface="Arial"/>
                <a:cs typeface="Arial"/>
              </a:rPr>
              <a:t>handles alerts sent by Prometheus, performs deduplication, grouping, and routes them to receivers like email, Slack, or PagerDuty. </a:t>
            </a:r>
          </a:p>
          <a:p>
            <a:pPr marL="139700" indent="0">
              <a:buNone/>
            </a:pPr>
            <a:endParaRPr lang="en-US" sz="1100" b="1" dirty="0">
              <a:latin typeface="Arial"/>
              <a:cs typeface="Arial"/>
            </a:endParaRPr>
          </a:p>
          <a:p>
            <a:pPr marL="139700" indent="0">
              <a:buNone/>
            </a:pPr>
            <a:r>
              <a:rPr lang="en-US" sz="1100" dirty="0">
                <a:latin typeface="Arial"/>
                <a:cs typeface="Arial"/>
              </a:rPr>
              <a:t>Think of Prometheus as the monitoring system that detects issues, while </a:t>
            </a:r>
            <a:r>
              <a:rPr lang="en-US" sz="1100" dirty="0" err="1">
                <a:latin typeface="Arial"/>
                <a:cs typeface="Arial"/>
              </a:rPr>
              <a:t>AlertManager</a:t>
            </a:r>
            <a:r>
              <a:rPr lang="en-US" sz="1100" dirty="0">
                <a:latin typeface="Arial"/>
                <a:cs typeface="Arial"/>
              </a:rPr>
              <a:t> is your notification dispatch system.</a:t>
            </a:r>
          </a:p>
          <a:p>
            <a:pPr marL="139700" indent="0">
              <a:buNone/>
            </a:pPr>
            <a:endParaRPr lang="en-US" sz="1100" b="1" dirty="0">
              <a:latin typeface="Arial"/>
              <a:cs typeface="Arial"/>
            </a:endParaRPr>
          </a:p>
          <a:p>
            <a:pPr marL="139700" indent="0">
              <a:buNone/>
            </a:pPr>
            <a:r>
              <a:rPr lang="en-US" sz="1100" b="1" dirty="0">
                <a:latin typeface="Arial"/>
                <a:cs typeface="Arial"/>
              </a:rPr>
              <a:t>Installation and </a:t>
            </a:r>
            <a:r>
              <a:rPr lang="en-US" sz="1100" b="1" dirty="0" err="1">
                <a:latin typeface="Arial"/>
                <a:cs typeface="Arial"/>
              </a:rPr>
              <a:t>handson</a:t>
            </a:r>
            <a:r>
              <a:rPr lang="en-US" sz="1100" b="1" dirty="0">
                <a:latin typeface="Arial"/>
                <a:cs typeface="Arial"/>
              </a:rPr>
              <a:t>: </a:t>
            </a:r>
            <a:r>
              <a:rPr lang="en-US" sz="1100" dirty="0" err="1">
                <a:latin typeface="Arial"/>
                <a:cs typeface="Arial"/>
              </a:rPr>
              <a:t>AlertManager</a:t>
            </a:r>
            <a:r>
              <a:rPr lang="en-US" sz="1100" dirty="0">
                <a:latin typeface="Arial"/>
                <a:cs typeface="Arial"/>
              </a:rPr>
              <a:t>\Installation-Guide.txt</a:t>
            </a:r>
          </a:p>
          <a:p>
            <a:pPr marL="139700" indent="0">
              <a:buNone/>
            </a:pPr>
            <a:endParaRPr lang="en-US" sz="1100" b="1" dirty="0">
              <a:latin typeface="Arial"/>
              <a:cs typeface="Arial"/>
            </a:endParaRPr>
          </a:p>
          <a:p>
            <a:pPr marL="139700" indent="0">
              <a:buNone/>
            </a:pPr>
            <a:r>
              <a:rPr lang="en-US" sz="1100" b="1" dirty="0">
                <a:latin typeface="Arial"/>
                <a:cs typeface="Arial"/>
              </a:rPr>
              <a:t>The flow is as follows:</a:t>
            </a:r>
          </a:p>
          <a:p>
            <a:pPr lvl="1"/>
            <a:r>
              <a:rPr lang="en-US" sz="1000" dirty="0">
                <a:latin typeface="Arial"/>
                <a:cs typeface="Arial"/>
              </a:rPr>
              <a:t>Deploy Alert Manager in Kubernetes</a:t>
            </a:r>
          </a:p>
          <a:p>
            <a:pPr lvl="1"/>
            <a:r>
              <a:rPr lang="en-US" sz="1000" dirty="0">
                <a:latin typeface="Arial"/>
                <a:cs typeface="Arial"/>
              </a:rPr>
              <a:t>Specify its endpoint in Prometheus </a:t>
            </a:r>
            <a:r>
              <a:rPr lang="en-US" sz="1000" dirty="0" err="1">
                <a:latin typeface="Arial"/>
                <a:cs typeface="Arial"/>
              </a:rPr>
              <a:t>ConfigMap</a:t>
            </a:r>
            <a:r>
              <a:rPr lang="en-US" sz="1000" dirty="0">
                <a:latin typeface="Arial"/>
                <a:cs typeface="Arial"/>
              </a:rPr>
              <a:t> </a:t>
            </a:r>
          </a:p>
          <a:p>
            <a:pPr lvl="1"/>
            <a:r>
              <a:rPr lang="en-US" sz="1000" dirty="0">
                <a:latin typeface="Arial"/>
                <a:cs typeface="Arial"/>
              </a:rPr>
              <a:t>Configure Rules in Prometheus config to send alerts to Alert Manager</a:t>
            </a:r>
          </a:p>
          <a:p>
            <a:pPr lvl="1"/>
            <a:r>
              <a:rPr lang="en-US" sz="1000" dirty="0">
                <a:latin typeface="Arial"/>
                <a:cs typeface="Arial"/>
              </a:rPr>
              <a:t>Configure </a:t>
            </a:r>
            <a:r>
              <a:rPr lang="en-US" sz="1000" dirty="0" err="1">
                <a:latin typeface="Arial"/>
                <a:cs typeface="Arial"/>
              </a:rPr>
              <a:t>alertmanager.yml</a:t>
            </a:r>
            <a:r>
              <a:rPr lang="en-US" sz="1000" dirty="0">
                <a:latin typeface="Arial"/>
                <a:cs typeface="Arial"/>
              </a:rPr>
              <a:t> with details like email settings, slack settings, sender, receivers and further alert level configurations</a:t>
            </a:r>
          </a:p>
          <a:p>
            <a:pPr marL="139700" indent="0">
              <a:buNone/>
            </a:pPr>
            <a:endParaRPr lang="en-US" sz="1100" b="1" dirty="0">
              <a:latin typeface="Arial"/>
              <a:cs typeface="Arial"/>
            </a:endParaRPr>
          </a:p>
          <a:p>
            <a:pPr marL="139700" indent="0">
              <a:buNone/>
            </a:pPr>
            <a:r>
              <a:rPr lang="en-US" sz="1100" b="1" dirty="0" err="1">
                <a:latin typeface="Arial"/>
                <a:cs typeface="Arial"/>
              </a:rPr>
              <a:t>handson</a:t>
            </a:r>
            <a:r>
              <a:rPr lang="en-US" sz="1100" b="1" dirty="0">
                <a:latin typeface="Arial"/>
                <a:cs typeface="Arial"/>
              </a:rPr>
              <a:t>:</a:t>
            </a:r>
          </a:p>
          <a:p>
            <a:pPr marL="139700" indent="0">
              <a:buNone/>
            </a:pPr>
            <a:r>
              <a:rPr lang="en-US" sz="1100" dirty="0">
                <a:latin typeface="Arial"/>
                <a:cs typeface="Arial"/>
              </a:rPr>
              <a:t>Trigger a test alert using Prometheus and validate in </a:t>
            </a:r>
            <a:r>
              <a:rPr lang="en-US" sz="1100" dirty="0" err="1">
                <a:latin typeface="Arial"/>
                <a:cs typeface="Arial"/>
              </a:rPr>
              <a:t>AlertManager</a:t>
            </a:r>
            <a:r>
              <a:rPr lang="en-US" sz="1100" dirty="0">
                <a:latin typeface="Arial"/>
                <a:cs typeface="Arial"/>
              </a:rPr>
              <a:t> and further validate by receiving an email</a:t>
            </a:r>
            <a:endParaRPr lang="en-IN" sz="1100" dirty="0">
              <a:latin typeface="Arial"/>
              <a:cs typeface="Arial"/>
            </a:endParaRPr>
          </a:p>
        </p:txBody>
      </p:sp>
    </p:spTree>
    <p:extLst>
      <p:ext uri="{BB962C8B-B14F-4D97-AF65-F5344CB8AC3E}">
        <p14:creationId xmlns:p14="http://schemas.microsoft.com/office/powerpoint/2010/main" val="135446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3C96A50F-34E8-90CD-CD86-CA351E562CA2}"/>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644C1615-228C-3FDA-2BB1-C3B4A7EFF39C}"/>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US" dirty="0"/>
              <a:t>Alert Flow in Prometheus Ecosystem</a:t>
            </a:r>
            <a:endParaRPr lang="en-IN" dirty="0"/>
          </a:p>
        </p:txBody>
      </p:sp>
      <p:sp>
        <p:nvSpPr>
          <p:cNvPr id="335" name="Google Shape;335;p58">
            <a:extLst>
              <a:ext uri="{FF2B5EF4-FFF2-40B4-BE49-F238E27FC236}">
                <a16:creationId xmlns:a16="http://schemas.microsoft.com/office/drawing/2014/main" id="{D33D6922-772F-56ED-FB3C-3C26C75CB70A}"/>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Prometheus Server:</a:t>
            </a:r>
          </a:p>
          <a:p>
            <a:pPr lvl="1">
              <a:spcBef>
                <a:spcPts val="0"/>
              </a:spcBef>
            </a:pPr>
            <a:r>
              <a:rPr lang="en-US" sz="1000" dirty="0">
                <a:latin typeface="Arial"/>
                <a:cs typeface="Arial"/>
              </a:rPr>
              <a:t>Evaluates alert rules against metrics</a:t>
            </a:r>
          </a:p>
          <a:p>
            <a:pPr lvl="1">
              <a:spcBef>
                <a:spcPts val="0"/>
              </a:spcBef>
            </a:pPr>
            <a:r>
              <a:rPr lang="en-US" sz="1000" dirty="0">
                <a:latin typeface="Arial"/>
                <a:cs typeface="Arial"/>
              </a:rPr>
              <a:t>Generates alerts when conditions are met</a:t>
            </a:r>
          </a:p>
          <a:p>
            <a:pPr lvl="1">
              <a:spcBef>
                <a:spcPts val="0"/>
              </a:spcBef>
            </a:pPr>
            <a:r>
              <a:rPr lang="en-US" sz="1000" dirty="0">
                <a:latin typeface="Arial"/>
                <a:cs typeface="Arial"/>
              </a:rPr>
              <a:t>Sends alerts to </a:t>
            </a:r>
            <a:r>
              <a:rPr lang="en-US" sz="1000" dirty="0" err="1">
                <a:latin typeface="Arial"/>
                <a:cs typeface="Arial"/>
              </a:rPr>
              <a:t>AlertManager</a:t>
            </a:r>
            <a:endParaRPr lang="en-US" sz="1000" dirty="0">
              <a:latin typeface="Arial"/>
              <a:cs typeface="Arial"/>
            </a:endParaRPr>
          </a:p>
          <a:p>
            <a:pPr marL="139700" indent="0">
              <a:buNone/>
            </a:pPr>
            <a:endParaRPr lang="en-US" sz="1100" b="1" dirty="0">
              <a:latin typeface="Arial"/>
              <a:cs typeface="Arial"/>
            </a:endParaRPr>
          </a:p>
          <a:p>
            <a:pPr marL="139700" indent="0">
              <a:buNone/>
            </a:pPr>
            <a:r>
              <a:rPr lang="en-US" sz="1100" b="1" dirty="0" err="1">
                <a:latin typeface="Arial"/>
                <a:cs typeface="Arial"/>
              </a:rPr>
              <a:t>AlertManager</a:t>
            </a:r>
            <a:r>
              <a:rPr lang="en-US" sz="1100" b="1" dirty="0">
                <a:latin typeface="Arial"/>
                <a:cs typeface="Arial"/>
              </a:rPr>
              <a:t>:</a:t>
            </a:r>
          </a:p>
          <a:p>
            <a:pPr lvl="1">
              <a:spcBef>
                <a:spcPts val="0"/>
              </a:spcBef>
            </a:pPr>
            <a:r>
              <a:rPr lang="en-US" sz="1000" dirty="0">
                <a:latin typeface="Arial"/>
                <a:cs typeface="Arial"/>
              </a:rPr>
              <a:t>Receives alerts from one or more Prometheus servers</a:t>
            </a:r>
          </a:p>
          <a:p>
            <a:pPr lvl="1">
              <a:spcBef>
                <a:spcPts val="0"/>
              </a:spcBef>
            </a:pPr>
            <a:r>
              <a:rPr lang="en-US" sz="1000" dirty="0">
                <a:latin typeface="Arial"/>
                <a:cs typeface="Arial"/>
              </a:rPr>
              <a:t>Deduplicates similar alerts</a:t>
            </a:r>
          </a:p>
          <a:p>
            <a:pPr lvl="1">
              <a:spcBef>
                <a:spcPts val="0"/>
              </a:spcBef>
            </a:pPr>
            <a:r>
              <a:rPr lang="en-US" sz="1000" dirty="0">
                <a:latin typeface="Arial"/>
                <a:cs typeface="Arial"/>
              </a:rPr>
              <a:t>Groups related alerts</a:t>
            </a:r>
          </a:p>
          <a:p>
            <a:pPr lvl="1">
              <a:spcBef>
                <a:spcPts val="0"/>
              </a:spcBef>
            </a:pPr>
            <a:r>
              <a:rPr lang="en-US" sz="1000" dirty="0">
                <a:latin typeface="Arial"/>
                <a:cs typeface="Arial"/>
              </a:rPr>
              <a:t>Routes notifications based on configurations</a:t>
            </a:r>
          </a:p>
          <a:p>
            <a:pPr lvl="1">
              <a:spcBef>
                <a:spcPts val="0"/>
              </a:spcBef>
            </a:pPr>
            <a:r>
              <a:rPr lang="en-US" sz="1000" dirty="0">
                <a:latin typeface="Arial"/>
                <a:cs typeface="Arial"/>
              </a:rPr>
              <a:t>Handles silencing and inhibition</a:t>
            </a:r>
          </a:p>
          <a:p>
            <a:pPr marL="139700" indent="0">
              <a:buNone/>
            </a:pPr>
            <a:endParaRPr lang="en-US" sz="1100" b="1" dirty="0">
              <a:latin typeface="Arial"/>
              <a:cs typeface="Arial"/>
            </a:endParaRPr>
          </a:p>
          <a:p>
            <a:pPr marL="139700" indent="0">
              <a:buNone/>
            </a:pPr>
            <a:r>
              <a:rPr lang="en-US" sz="1100" b="1" dirty="0">
                <a:latin typeface="Arial"/>
                <a:cs typeface="Arial"/>
              </a:rPr>
              <a:t>Receivers:</a:t>
            </a:r>
          </a:p>
          <a:p>
            <a:pPr lvl="1">
              <a:spcBef>
                <a:spcPts val="0"/>
              </a:spcBef>
            </a:pPr>
            <a:r>
              <a:rPr lang="en-US" sz="1000" dirty="0">
                <a:latin typeface="Arial"/>
                <a:cs typeface="Arial"/>
              </a:rPr>
              <a:t>Email</a:t>
            </a:r>
          </a:p>
          <a:p>
            <a:pPr lvl="1">
              <a:spcBef>
                <a:spcPts val="0"/>
              </a:spcBef>
            </a:pPr>
            <a:r>
              <a:rPr lang="en-US" sz="1000" dirty="0">
                <a:latin typeface="Arial"/>
                <a:cs typeface="Arial"/>
              </a:rPr>
              <a:t>Slack</a:t>
            </a:r>
          </a:p>
          <a:p>
            <a:pPr lvl="1">
              <a:spcBef>
                <a:spcPts val="0"/>
              </a:spcBef>
            </a:pPr>
            <a:r>
              <a:rPr lang="en-US" sz="1000" dirty="0">
                <a:latin typeface="Arial"/>
                <a:cs typeface="Arial"/>
              </a:rPr>
              <a:t>PagerDuty</a:t>
            </a:r>
          </a:p>
          <a:p>
            <a:pPr lvl="1">
              <a:spcBef>
                <a:spcPts val="0"/>
              </a:spcBef>
            </a:pPr>
            <a:r>
              <a:rPr lang="en-US" sz="1000" dirty="0" err="1">
                <a:latin typeface="Arial"/>
                <a:cs typeface="Arial"/>
              </a:rPr>
              <a:t>OpsGenie</a:t>
            </a:r>
            <a:endParaRPr lang="en-US" sz="1000" dirty="0">
              <a:latin typeface="Arial"/>
              <a:cs typeface="Arial"/>
            </a:endParaRPr>
          </a:p>
          <a:p>
            <a:pPr lvl="1">
              <a:spcBef>
                <a:spcPts val="0"/>
              </a:spcBef>
            </a:pPr>
            <a:r>
              <a:rPr lang="en-US" sz="1000" dirty="0">
                <a:latin typeface="Arial"/>
                <a:cs typeface="Arial"/>
              </a:rPr>
              <a:t>Microsoft Teams</a:t>
            </a:r>
          </a:p>
          <a:p>
            <a:pPr lvl="1">
              <a:spcBef>
                <a:spcPts val="0"/>
              </a:spcBef>
            </a:pPr>
            <a:r>
              <a:rPr lang="en-US" sz="1000" dirty="0">
                <a:latin typeface="Arial"/>
                <a:cs typeface="Arial"/>
              </a:rPr>
              <a:t>Webhook integrations</a:t>
            </a:r>
            <a:endParaRPr lang="en-IN" sz="1000" dirty="0">
              <a:latin typeface="Arial"/>
              <a:cs typeface="Arial"/>
            </a:endParaRPr>
          </a:p>
        </p:txBody>
      </p:sp>
    </p:spTree>
    <p:extLst>
      <p:ext uri="{BB962C8B-B14F-4D97-AF65-F5344CB8AC3E}">
        <p14:creationId xmlns:p14="http://schemas.microsoft.com/office/powerpoint/2010/main" val="2922561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0A59BF4E-F348-54E6-FD61-05CEA82CD31D}"/>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D929A3C4-F63F-5E6C-305A-DC89ECAD6CBA}"/>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IN" dirty="0"/>
              <a:t>Grafana</a:t>
            </a:r>
          </a:p>
        </p:txBody>
      </p:sp>
      <p:sp>
        <p:nvSpPr>
          <p:cNvPr id="335" name="Google Shape;335;p58">
            <a:extLst>
              <a:ext uri="{FF2B5EF4-FFF2-40B4-BE49-F238E27FC236}">
                <a16:creationId xmlns:a16="http://schemas.microsoft.com/office/drawing/2014/main" id="{3AB88141-51D8-203C-EFD7-B3B6F2C2D2B8}"/>
              </a:ext>
            </a:extLst>
          </p:cNvPr>
          <p:cNvSpPr txBox="1">
            <a:spLocks noGrp="1"/>
          </p:cNvSpPr>
          <p:nvPr>
            <p:ph type="body" idx="1"/>
          </p:nvPr>
        </p:nvSpPr>
        <p:spPr>
          <a:xfrm>
            <a:off x="311700" y="1139018"/>
            <a:ext cx="8293457" cy="377588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Grafana </a:t>
            </a:r>
            <a:r>
              <a:rPr lang="en-US" sz="1100" dirty="0">
                <a:latin typeface="Arial"/>
                <a:cs typeface="Arial"/>
              </a:rPr>
              <a:t>is an open-source observability platform used for visualizing metrics, logs, and traces. They also have an enterprise version.</a:t>
            </a:r>
          </a:p>
          <a:p>
            <a:pPr marL="139700" indent="0">
              <a:buNone/>
            </a:pPr>
            <a:endParaRPr lang="en-US" sz="1100" dirty="0">
              <a:latin typeface="Arial"/>
              <a:cs typeface="Arial"/>
            </a:endParaRPr>
          </a:p>
          <a:p>
            <a:pPr marL="139700" indent="0">
              <a:buNone/>
            </a:pPr>
            <a:r>
              <a:rPr lang="en-US" sz="1100" dirty="0">
                <a:latin typeface="Arial"/>
                <a:cs typeface="Arial"/>
              </a:rPr>
              <a:t>It enables users to:</a:t>
            </a:r>
          </a:p>
          <a:p>
            <a:pPr lvl="1">
              <a:spcBef>
                <a:spcPts val="0"/>
              </a:spcBef>
            </a:pPr>
            <a:r>
              <a:rPr lang="en-US" sz="1000" dirty="0">
                <a:latin typeface="Arial"/>
                <a:cs typeface="Arial"/>
              </a:rPr>
              <a:t>Query, visualize, and understand metrics</a:t>
            </a:r>
          </a:p>
          <a:p>
            <a:pPr lvl="1">
              <a:spcBef>
                <a:spcPts val="0"/>
              </a:spcBef>
            </a:pPr>
            <a:r>
              <a:rPr lang="en-US" sz="1000" dirty="0">
                <a:latin typeface="Arial"/>
                <a:cs typeface="Arial"/>
              </a:rPr>
              <a:t>Create custom dashboards</a:t>
            </a:r>
          </a:p>
          <a:p>
            <a:pPr lvl="1">
              <a:spcBef>
                <a:spcPts val="0"/>
              </a:spcBef>
            </a:pPr>
            <a:r>
              <a:rPr lang="en-US" sz="1000" dirty="0">
                <a:latin typeface="Arial"/>
                <a:cs typeface="Arial"/>
              </a:rPr>
              <a:t>Analyze data from multiple sources</a:t>
            </a:r>
          </a:p>
          <a:p>
            <a:pPr marL="139700" indent="0">
              <a:buNone/>
            </a:pPr>
            <a:r>
              <a:rPr lang="en-US" sz="1100" dirty="0">
                <a:latin typeface="Arial"/>
                <a:cs typeface="Arial"/>
              </a:rPr>
              <a:t>With a lot of features like:</a:t>
            </a:r>
          </a:p>
          <a:p>
            <a:pPr lvl="1">
              <a:spcBef>
                <a:spcPts val="0"/>
              </a:spcBef>
            </a:pPr>
            <a:r>
              <a:rPr lang="en-US" sz="1000" dirty="0">
                <a:latin typeface="Arial"/>
                <a:cs typeface="Arial"/>
              </a:rPr>
              <a:t>Multi-platform support</a:t>
            </a:r>
          </a:p>
          <a:p>
            <a:pPr lvl="1">
              <a:spcBef>
                <a:spcPts val="0"/>
              </a:spcBef>
            </a:pPr>
            <a:r>
              <a:rPr lang="en-US" sz="1000" dirty="0">
                <a:latin typeface="Arial"/>
                <a:cs typeface="Arial"/>
              </a:rPr>
              <a:t>Pluggable data source architecture</a:t>
            </a:r>
          </a:p>
          <a:p>
            <a:pPr lvl="1">
              <a:spcBef>
                <a:spcPts val="0"/>
              </a:spcBef>
            </a:pPr>
            <a:r>
              <a:rPr lang="en-US" sz="1000" dirty="0">
                <a:latin typeface="Arial"/>
                <a:cs typeface="Arial"/>
              </a:rPr>
              <a:t>Rich visualization options</a:t>
            </a:r>
          </a:p>
          <a:p>
            <a:pPr lvl="1">
              <a:spcBef>
                <a:spcPts val="0"/>
              </a:spcBef>
            </a:pPr>
            <a:r>
              <a:rPr lang="en-US" sz="1000" dirty="0">
                <a:latin typeface="Arial"/>
                <a:cs typeface="Arial"/>
              </a:rPr>
              <a:t>User authentication and authorization</a:t>
            </a:r>
          </a:p>
          <a:p>
            <a:pPr lvl="1">
              <a:spcBef>
                <a:spcPts val="0"/>
              </a:spcBef>
            </a:pPr>
            <a:r>
              <a:rPr lang="en-US" sz="1000" dirty="0">
                <a:latin typeface="Arial"/>
                <a:cs typeface="Arial"/>
              </a:rPr>
              <a:t>Template variables for dynamic dashboards</a:t>
            </a:r>
          </a:p>
          <a:p>
            <a:pPr marL="139700" indent="0">
              <a:buNone/>
            </a:pPr>
            <a:endParaRPr lang="en-US" sz="1200" dirty="0">
              <a:latin typeface="Arial"/>
              <a:cs typeface="Arial"/>
            </a:endParaRPr>
          </a:p>
          <a:p>
            <a:pPr marL="139700" indent="0">
              <a:buNone/>
            </a:pPr>
            <a:r>
              <a:rPr lang="en-US" sz="1100" dirty="0">
                <a:latin typeface="Arial"/>
                <a:cs typeface="Arial"/>
              </a:rPr>
              <a:t>It can be integrated with Prometheus, AWS CloudWatch, Azure Monitor and many other data sources.</a:t>
            </a:r>
          </a:p>
          <a:p>
            <a:pPr marL="139700" indent="0">
              <a:buNone/>
            </a:pPr>
            <a:endParaRPr lang="en-US" sz="1100" dirty="0">
              <a:latin typeface="Arial"/>
              <a:cs typeface="Arial"/>
            </a:endParaRPr>
          </a:p>
          <a:p>
            <a:pPr marL="139700" indent="0">
              <a:buNone/>
            </a:pPr>
            <a:r>
              <a:rPr lang="en-US" sz="1100" b="1" dirty="0">
                <a:latin typeface="Arial"/>
                <a:cs typeface="Arial"/>
              </a:rPr>
              <a:t>Installation Guide</a:t>
            </a:r>
            <a:r>
              <a:rPr lang="en-US" sz="1100" dirty="0">
                <a:latin typeface="Arial"/>
                <a:cs typeface="Arial"/>
              </a:rPr>
              <a:t>: Grafana\Installation-Guide.txt</a:t>
            </a:r>
          </a:p>
        </p:txBody>
      </p:sp>
    </p:spTree>
    <p:extLst>
      <p:ext uri="{BB962C8B-B14F-4D97-AF65-F5344CB8AC3E}">
        <p14:creationId xmlns:p14="http://schemas.microsoft.com/office/powerpoint/2010/main" val="3866875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C06F0467-2E82-653A-4DB2-48D32BAFBCE3}"/>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6742F82-FBBD-98AE-835F-61C873115945}"/>
              </a:ext>
            </a:extLst>
          </p:cNvPr>
          <p:cNvSpPr txBox="1">
            <a:spLocks noGrp="1"/>
          </p:cNvSpPr>
          <p:nvPr>
            <p:ph type="title"/>
          </p:nvPr>
        </p:nvSpPr>
        <p:spPr>
          <a:xfrm>
            <a:off x="311700" y="228600"/>
            <a:ext cx="8520600" cy="613200"/>
          </a:xfrm>
          <a:prstGeom prst="rect">
            <a:avLst/>
          </a:prstGeom>
        </p:spPr>
        <p:txBody>
          <a:bodyPr spcFirstLastPara="1" wrap="square" lIns="91425" tIns="91425" rIns="91425" bIns="91425" anchor="t" anchorCtr="0">
            <a:noAutofit/>
          </a:bodyPr>
          <a:lstStyle/>
          <a:p>
            <a:r>
              <a:rPr lang="en-US" dirty="0"/>
              <a:t>Integrate Grafana with Prometheus</a:t>
            </a:r>
            <a:endParaRPr lang="en-IN" dirty="0"/>
          </a:p>
        </p:txBody>
      </p:sp>
      <p:sp>
        <p:nvSpPr>
          <p:cNvPr id="335" name="Google Shape;335;p58">
            <a:extLst>
              <a:ext uri="{FF2B5EF4-FFF2-40B4-BE49-F238E27FC236}">
                <a16:creationId xmlns:a16="http://schemas.microsoft.com/office/drawing/2014/main" id="{D8919B37-0380-B911-77B8-EA9C8BE6F811}"/>
              </a:ext>
            </a:extLst>
          </p:cNvPr>
          <p:cNvSpPr txBox="1">
            <a:spLocks noGrp="1"/>
          </p:cNvSpPr>
          <p:nvPr>
            <p:ph type="body" idx="1"/>
          </p:nvPr>
        </p:nvSpPr>
        <p:spPr>
          <a:xfrm>
            <a:off x="311701" y="1139018"/>
            <a:ext cx="4635856" cy="3775882"/>
          </a:xfrm>
          <a:prstGeom prst="rect">
            <a:avLst/>
          </a:prstGeom>
        </p:spPr>
        <p:txBody>
          <a:bodyPr spcFirstLastPara="1" wrap="square" lIns="91425" tIns="91425" rIns="91425" bIns="91425" anchor="t" anchorCtr="0">
            <a:noAutofit/>
          </a:bodyPr>
          <a:lstStyle/>
          <a:p>
            <a:pPr marL="139700" indent="0">
              <a:buNone/>
            </a:pPr>
            <a:r>
              <a:rPr lang="en-US" sz="1100" b="1" dirty="0">
                <a:latin typeface="Arial"/>
                <a:cs typeface="Arial"/>
              </a:rPr>
              <a:t>Add Data Source:</a:t>
            </a:r>
          </a:p>
          <a:p>
            <a:pPr marL="311150" indent="-171450">
              <a:lnSpc>
                <a:spcPct val="150000"/>
              </a:lnSpc>
            </a:pPr>
            <a:r>
              <a:rPr lang="en-US" sz="1100" dirty="0">
                <a:latin typeface="Arial"/>
                <a:cs typeface="Arial"/>
              </a:rPr>
              <a:t>Now since Grafana is up and running, next step is to integrate it with a data source.</a:t>
            </a:r>
          </a:p>
          <a:p>
            <a:pPr marL="311150" indent="-171450">
              <a:lnSpc>
                <a:spcPct val="150000"/>
              </a:lnSpc>
            </a:pPr>
            <a:r>
              <a:rPr lang="en-US" sz="1100" dirty="0">
                <a:latin typeface="Arial"/>
                <a:cs typeface="Arial"/>
              </a:rPr>
              <a:t>To add a new Data Sources, Go to:</a:t>
            </a:r>
          </a:p>
          <a:p>
            <a:pPr marL="311150" indent="-171450">
              <a:lnSpc>
                <a:spcPct val="150000"/>
              </a:lnSpc>
            </a:pPr>
            <a:r>
              <a:rPr lang="en-US" sz="1100" dirty="0">
                <a:latin typeface="Arial"/>
                <a:cs typeface="Arial"/>
              </a:rPr>
              <a:t>connections -&gt; Data Sources -&gt; Add data source</a:t>
            </a:r>
          </a:p>
          <a:p>
            <a:pPr marL="311150" indent="-171450">
              <a:lnSpc>
                <a:spcPct val="150000"/>
              </a:lnSpc>
            </a:pPr>
            <a:r>
              <a:rPr lang="en-US" sz="1100" dirty="0">
                <a:latin typeface="Arial"/>
                <a:cs typeface="Arial"/>
              </a:rPr>
              <a:t>So, lets integrate Prometheus with Grafana:</a:t>
            </a:r>
          </a:p>
          <a:p>
            <a:pPr marL="311150" indent="-171450">
              <a:lnSpc>
                <a:spcPct val="150000"/>
              </a:lnSpc>
            </a:pPr>
            <a:r>
              <a:rPr lang="en-US" sz="1100" dirty="0">
                <a:latin typeface="Arial"/>
                <a:cs typeface="Arial"/>
              </a:rPr>
              <a:t>URL: http://prometheus:9090</a:t>
            </a:r>
          </a:p>
          <a:p>
            <a:pPr marL="311150" indent="-171450">
              <a:lnSpc>
                <a:spcPct val="150000"/>
              </a:lnSpc>
            </a:pPr>
            <a:r>
              <a:rPr lang="en-US" sz="1100" dirty="0">
                <a:latin typeface="Arial"/>
                <a:cs typeface="Arial"/>
              </a:rPr>
              <a:t>Access: Server (default)</a:t>
            </a:r>
          </a:p>
          <a:p>
            <a:pPr marL="311150" indent="-171450">
              <a:lnSpc>
                <a:spcPct val="150000"/>
              </a:lnSpc>
            </a:pPr>
            <a:r>
              <a:rPr lang="en-US" sz="1100" dirty="0">
                <a:latin typeface="Arial"/>
                <a:cs typeface="Arial"/>
              </a:rPr>
              <a:t>Scrape interval: 15s</a:t>
            </a:r>
          </a:p>
        </p:txBody>
      </p:sp>
    </p:spTree>
    <p:extLst>
      <p:ext uri="{BB962C8B-B14F-4D97-AF65-F5344CB8AC3E}">
        <p14:creationId xmlns:p14="http://schemas.microsoft.com/office/powerpoint/2010/main" val="3189375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76556EE6-8FB9-BA4F-9036-2F29C8A97611}"/>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3986AF9A-5724-F4E2-7ABC-95F7F32715CB}"/>
              </a:ext>
            </a:extLst>
          </p:cNvPr>
          <p:cNvSpPr txBox="1">
            <a:spLocks noGrp="1"/>
          </p:cNvSpPr>
          <p:nvPr>
            <p:ph type="title"/>
          </p:nvPr>
        </p:nvSpPr>
        <p:spPr>
          <a:xfrm>
            <a:off x="311700" y="228600"/>
            <a:ext cx="8520600" cy="613200"/>
          </a:xfrm>
          <a:prstGeom prst="rect">
            <a:avLst/>
          </a:prstGeom>
        </p:spPr>
        <p:txBody>
          <a:bodyPr spcFirstLastPara="1" wrap="square" lIns="91425" tIns="91425" rIns="91425" bIns="91425" anchor="t" anchorCtr="0">
            <a:noAutofit/>
          </a:bodyPr>
          <a:lstStyle/>
          <a:p>
            <a:r>
              <a:rPr lang="en-US" dirty="0"/>
              <a:t>Import the Grafana Dashboard</a:t>
            </a:r>
            <a:endParaRPr lang="en-IN" dirty="0"/>
          </a:p>
        </p:txBody>
      </p:sp>
      <p:sp>
        <p:nvSpPr>
          <p:cNvPr id="335" name="Google Shape;335;p58">
            <a:extLst>
              <a:ext uri="{FF2B5EF4-FFF2-40B4-BE49-F238E27FC236}">
                <a16:creationId xmlns:a16="http://schemas.microsoft.com/office/drawing/2014/main" id="{BA1F7AA2-47E7-5B97-30C6-51E3CAAFB401}"/>
              </a:ext>
            </a:extLst>
          </p:cNvPr>
          <p:cNvSpPr txBox="1">
            <a:spLocks noGrp="1"/>
          </p:cNvSpPr>
          <p:nvPr>
            <p:ph type="body" idx="1"/>
          </p:nvPr>
        </p:nvSpPr>
        <p:spPr>
          <a:xfrm>
            <a:off x="311700" y="910418"/>
            <a:ext cx="8293457" cy="3775882"/>
          </a:xfrm>
          <a:prstGeom prst="rect">
            <a:avLst/>
          </a:prstGeom>
        </p:spPr>
        <p:txBody>
          <a:bodyPr spcFirstLastPara="1" wrap="square" lIns="91425" tIns="91425" rIns="91425" bIns="91425" anchor="t" anchorCtr="0">
            <a:noAutofit/>
          </a:bodyPr>
          <a:lstStyle/>
          <a:p>
            <a:pPr marL="139700" indent="0">
              <a:buNone/>
            </a:pPr>
            <a:r>
              <a:rPr lang="en-US" sz="1000" dirty="0">
                <a:latin typeface="Arial"/>
                <a:cs typeface="Arial"/>
              </a:rPr>
              <a:t>A lot of dashboards are already pre-existing and shared by the contributors</a:t>
            </a:r>
          </a:p>
          <a:p>
            <a:pPr marL="139700" indent="0">
              <a:buNone/>
            </a:pPr>
            <a:endParaRPr lang="en-US" sz="1000" dirty="0">
              <a:latin typeface="Arial"/>
              <a:cs typeface="Arial"/>
            </a:endParaRPr>
          </a:p>
          <a:p>
            <a:pPr marL="139700" indent="0">
              <a:buNone/>
            </a:pPr>
            <a:r>
              <a:rPr lang="en-US" sz="1000" dirty="0">
                <a:latin typeface="Arial"/>
                <a:cs typeface="Arial"/>
              </a:rPr>
              <a:t>Steps to Import: Search for an available dashboards for the Open Source Grafana version: https://grafana.com/grafana/dashboards</a:t>
            </a:r>
          </a:p>
          <a:p>
            <a:pPr marL="139700" indent="0">
              <a:buNone/>
            </a:pPr>
            <a:endParaRPr lang="en-US" sz="1000" dirty="0">
              <a:latin typeface="Arial"/>
              <a:cs typeface="Arial"/>
            </a:endParaRPr>
          </a:p>
          <a:p>
            <a:pPr marL="139700" indent="0">
              <a:buNone/>
            </a:pPr>
            <a:r>
              <a:rPr lang="en-US" sz="1000" dirty="0">
                <a:latin typeface="Arial"/>
                <a:cs typeface="Arial"/>
              </a:rPr>
              <a:t>Select any dashboard from here.</a:t>
            </a:r>
          </a:p>
          <a:p>
            <a:pPr marL="139700" indent="0">
              <a:buNone/>
            </a:pPr>
            <a:r>
              <a:rPr lang="en-US" sz="1000" dirty="0">
                <a:latin typeface="Arial"/>
                <a:cs typeface="Arial"/>
              </a:rPr>
              <a:t>e.g.: </a:t>
            </a:r>
          </a:p>
          <a:p>
            <a:pPr marL="139700" indent="0">
              <a:buNone/>
            </a:pPr>
            <a:endParaRPr lang="en-US" sz="1000" dirty="0">
              <a:latin typeface="Arial"/>
              <a:cs typeface="Arial"/>
            </a:endParaRPr>
          </a:p>
          <a:p>
            <a:r>
              <a:rPr lang="en-US" sz="1000" dirty="0">
                <a:latin typeface="Arial"/>
                <a:cs typeface="Arial"/>
              </a:rPr>
              <a:t>Add a node exporter dashboard - https://grafana.com/grafana/dashboards/1860-node-exporter-full/</a:t>
            </a:r>
          </a:p>
          <a:p>
            <a:pPr marL="768350" lvl="1" indent="-171450">
              <a:spcBef>
                <a:spcPts val="0"/>
              </a:spcBef>
            </a:pPr>
            <a:r>
              <a:rPr lang="en-US" sz="1000" dirty="0">
                <a:latin typeface="Arial"/>
                <a:cs typeface="Arial"/>
              </a:rPr>
              <a:t>Open &amp; Click on Copy ID to Clipboard</a:t>
            </a:r>
          </a:p>
          <a:p>
            <a:pPr marL="768350" lvl="1" indent="-171450">
              <a:spcBef>
                <a:spcPts val="0"/>
              </a:spcBef>
            </a:pPr>
            <a:r>
              <a:rPr lang="en-US" sz="1000" dirty="0">
                <a:latin typeface="Arial"/>
                <a:cs typeface="Arial"/>
              </a:rPr>
              <a:t>Goto -&gt; Dashboards -&gt; New -&gt; Import</a:t>
            </a:r>
          </a:p>
          <a:p>
            <a:pPr marL="768350" lvl="1" indent="-171450">
              <a:spcBef>
                <a:spcPts val="0"/>
              </a:spcBef>
            </a:pPr>
            <a:r>
              <a:rPr lang="en-US" sz="1000" dirty="0">
                <a:latin typeface="Arial"/>
                <a:cs typeface="Arial"/>
              </a:rPr>
              <a:t>Go to the section where following is mentioned: Find and import dashboards for common applications at grafana.com/dashboards</a:t>
            </a:r>
          </a:p>
          <a:p>
            <a:pPr marL="768350" lvl="1" indent="-171450">
              <a:spcBef>
                <a:spcPts val="0"/>
              </a:spcBef>
            </a:pPr>
            <a:r>
              <a:rPr lang="en-US" sz="1000" dirty="0">
                <a:latin typeface="Arial"/>
                <a:cs typeface="Arial"/>
              </a:rPr>
              <a:t>Add the Dashboard ID in it &amp; Click on Load</a:t>
            </a:r>
          </a:p>
          <a:p>
            <a:pPr marL="768350" lvl="1" indent="-171450">
              <a:spcBef>
                <a:spcPts val="0"/>
              </a:spcBef>
            </a:pPr>
            <a:r>
              <a:rPr lang="en-US" sz="1000" dirty="0">
                <a:latin typeface="Arial"/>
                <a:cs typeface="Arial"/>
              </a:rPr>
              <a:t>Select the Prometheus Data Source and provide a name</a:t>
            </a:r>
          </a:p>
          <a:p>
            <a:pPr marL="768350" lvl="1" indent="-171450">
              <a:spcBef>
                <a:spcPts val="0"/>
              </a:spcBef>
            </a:pPr>
            <a:r>
              <a:rPr lang="en-US" sz="1000" dirty="0">
                <a:latin typeface="Arial"/>
                <a:cs typeface="Arial"/>
              </a:rPr>
              <a:t>Click on Import</a:t>
            </a:r>
          </a:p>
          <a:p>
            <a:pPr marL="139700" indent="0">
              <a:buNone/>
            </a:pPr>
            <a:endParaRPr lang="en-US" sz="1000" dirty="0">
              <a:latin typeface="Arial"/>
              <a:cs typeface="Arial"/>
            </a:endParaRPr>
          </a:p>
          <a:p>
            <a:r>
              <a:rPr lang="en-US" sz="1000" dirty="0">
                <a:latin typeface="Arial"/>
                <a:cs typeface="Arial"/>
              </a:rPr>
              <a:t>Add a Kubernetes Dashboard - https://grafana.com/grafana/dashboards/8588-1-kubernetes-deployment-statefulset-daemonset-metrics/</a:t>
            </a:r>
          </a:p>
          <a:p>
            <a:pPr marL="768350" lvl="1" indent="-171450">
              <a:spcBef>
                <a:spcPts val="0"/>
              </a:spcBef>
            </a:pPr>
            <a:r>
              <a:rPr lang="en-US" sz="1000" dirty="0">
                <a:latin typeface="Arial"/>
                <a:cs typeface="Arial"/>
              </a:rPr>
              <a:t>Open it</a:t>
            </a:r>
          </a:p>
          <a:p>
            <a:pPr marL="768350" lvl="1" indent="-171450">
              <a:spcBef>
                <a:spcPts val="0"/>
              </a:spcBef>
            </a:pPr>
            <a:r>
              <a:rPr lang="en-US" sz="1000" dirty="0">
                <a:latin typeface="Arial"/>
                <a:cs typeface="Arial"/>
              </a:rPr>
              <a:t>Click on Copy ID to Clipboard</a:t>
            </a:r>
          </a:p>
          <a:p>
            <a:pPr marL="768350" lvl="1" indent="-171450">
              <a:spcBef>
                <a:spcPts val="0"/>
              </a:spcBef>
            </a:pPr>
            <a:r>
              <a:rPr lang="en-US" sz="1000" dirty="0">
                <a:latin typeface="Arial"/>
                <a:cs typeface="Arial"/>
              </a:rPr>
              <a:t>and then perform the same steps as mentioned above</a:t>
            </a:r>
          </a:p>
        </p:txBody>
      </p:sp>
    </p:spTree>
    <p:extLst>
      <p:ext uri="{BB962C8B-B14F-4D97-AF65-F5344CB8AC3E}">
        <p14:creationId xmlns:p14="http://schemas.microsoft.com/office/powerpoint/2010/main" val="2966567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5649F63B-4D00-96E1-FE69-C257269990D2}"/>
            </a:ext>
          </a:extLst>
        </p:cNvPr>
        <p:cNvGrpSpPr/>
        <p:nvPr/>
      </p:nvGrpSpPr>
      <p:grpSpPr>
        <a:xfrm>
          <a:off x="0" y="0"/>
          <a:ext cx="0" cy="0"/>
          <a:chOff x="0" y="0"/>
          <a:chExt cx="0" cy="0"/>
        </a:xfrm>
      </p:grpSpPr>
      <p:sp>
        <p:nvSpPr>
          <p:cNvPr id="334" name="Google Shape;334;p58">
            <a:extLst>
              <a:ext uri="{FF2B5EF4-FFF2-40B4-BE49-F238E27FC236}">
                <a16:creationId xmlns:a16="http://schemas.microsoft.com/office/drawing/2014/main" id="{00F9FC41-7CDA-A35C-895D-22CFC41FD814}"/>
              </a:ext>
            </a:extLst>
          </p:cNvPr>
          <p:cNvSpPr txBox="1">
            <a:spLocks noGrp="1"/>
          </p:cNvSpPr>
          <p:nvPr>
            <p:ph type="title"/>
          </p:nvPr>
        </p:nvSpPr>
        <p:spPr>
          <a:xfrm>
            <a:off x="311700" y="228600"/>
            <a:ext cx="8520600" cy="613200"/>
          </a:xfrm>
          <a:prstGeom prst="rect">
            <a:avLst/>
          </a:prstGeom>
        </p:spPr>
        <p:txBody>
          <a:bodyPr spcFirstLastPara="1" wrap="square" lIns="91425" tIns="91425" rIns="91425" bIns="91425" anchor="t" anchorCtr="0">
            <a:noAutofit/>
          </a:bodyPr>
          <a:lstStyle/>
          <a:p>
            <a:r>
              <a:rPr lang="en-US" dirty="0"/>
              <a:t>Create New Dashboards from scratch</a:t>
            </a:r>
            <a:endParaRPr lang="en-IN" dirty="0"/>
          </a:p>
        </p:txBody>
      </p:sp>
      <p:sp>
        <p:nvSpPr>
          <p:cNvPr id="335" name="Google Shape;335;p58">
            <a:extLst>
              <a:ext uri="{FF2B5EF4-FFF2-40B4-BE49-F238E27FC236}">
                <a16:creationId xmlns:a16="http://schemas.microsoft.com/office/drawing/2014/main" id="{CBB77AEB-2CA5-88C1-D431-DE8CC80E0080}"/>
              </a:ext>
            </a:extLst>
          </p:cNvPr>
          <p:cNvSpPr txBox="1">
            <a:spLocks noGrp="1"/>
          </p:cNvSpPr>
          <p:nvPr>
            <p:ph type="body" idx="1"/>
          </p:nvPr>
        </p:nvSpPr>
        <p:spPr>
          <a:xfrm>
            <a:off x="311700" y="841800"/>
            <a:ext cx="8293457" cy="4301700"/>
          </a:xfrm>
          <a:prstGeom prst="rect">
            <a:avLst/>
          </a:prstGeom>
        </p:spPr>
        <p:txBody>
          <a:bodyPr spcFirstLastPara="1" wrap="square" lIns="91425" tIns="91425" rIns="91425" bIns="91425" anchor="t" anchorCtr="0">
            <a:noAutofit/>
          </a:bodyPr>
          <a:lstStyle/>
          <a:p>
            <a:pPr marL="139700" indent="0">
              <a:buNone/>
            </a:pPr>
            <a:r>
              <a:rPr lang="en-US" sz="900" dirty="0">
                <a:latin typeface="Arial"/>
                <a:cs typeface="Arial"/>
              </a:rPr>
              <a:t>Steps to create a dashboard in Grafana:</a:t>
            </a:r>
          </a:p>
          <a:p>
            <a:pPr marL="139700" indent="0">
              <a:buNone/>
            </a:pPr>
            <a:r>
              <a:rPr lang="en-US" sz="900" dirty="0">
                <a:latin typeface="Arial"/>
                <a:cs typeface="Arial"/>
              </a:rPr>
              <a:t>- Go to Dashboards -&gt; New dashboard &amp; Save it by giving a name</a:t>
            </a:r>
          </a:p>
          <a:p>
            <a:pPr marL="139700" indent="0">
              <a:buNone/>
            </a:pPr>
            <a:r>
              <a:rPr lang="en-US" sz="900" dirty="0">
                <a:latin typeface="Arial"/>
                <a:cs typeface="Arial"/>
              </a:rPr>
              <a:t>- Add visualization &amp; Select Prometheus Data Source</a:t>
            </a:r>
          </a:p>
          <a:p>
            <a:pPr marL="139700" indent="0">
              <a:buNone/>
            </a:pPr>
            <a:r>
              <a:rPr lang="en-US" sz="900" dirty="0">
                <a:latin typeface="Arial"/>
                <a:cs typeface="Arial"/>
              </a:rPr>
              <a:t>- Enter </a:t>
            </a:r>
            <a:r>
              <a:rPr lang="en-US" sz="900" dirty="0" err="1">
                <a:latin typeface="Arial"/>
                <a:cs typeface="Arial"/>
              </a:rPr>
              <a:t>Promql</a:t>
            </a:r>
            <a:r>
              <a:rPr lang="en-US" sz="900" dirty="0">
                <a:latin typeface="Arial"/>
                <a:cs typeface="Arial"/>
              </a:rPr>
              <a:t> queries w.r.t your requirement</a:t>
            </a:r>
          </a:p>
          <a:p>
            <a:pPr marL="139700" indent="0">
              <a:buNone/>
            </a:pPr>
            <a:r>
              <a:rPr lang="en-US" sz="900" dirty="0">
                <a:latin typeface="Arial"/>
                <a:cs typeface="Arial"/>
              </a:rPr>
              <a:t>like: </a:t>
            </a:r>
          </a:p>
          <a:p>
            <a:pPr marL="139700" indent="0">
              <a:buNone/>
            </a:pPr>
            <a:r>
              <a:rPr lang="en-US" sz="900" dirty="0">
                <a:latin typeface="Arial"/>
                <a:cs typeface="Arial"/>
              </a:rPr>
              <a:t>Node CPU Usage:</a:t>
            </a:r>
          </a:p>
          <a:p>
            <a:pPr marL="139700" indent="0">
              <a:buNone/>
            </a:pPr>
            <a:r>
              <a:rPr lang="en-US" sz="900" dirty="0">
                <a:latin typeface="Arial"/>
                <a:cs typeface="Arial"/>
              </a:rPr>
              <a:t>sum(rate(</a:t>
            </a:r>
            <a:r>
              <a:rPr lang="en-US" sz="900" dirty="0" err="1">
                <a:latin typeface="Arial"/>
                <a:cs typeface="Arial"/>
              </a:rPr>
              <a:t>node_cpu_seconds_total</a:t>
            </a:r>
            <a:r>
              <a:rPr lang="en-US" sz="900" dirty="0">
                <a:latin typeface="Arial"/>
                <a:cs typeface="Arial"/>
              </a:rPr>
              <a:t>{mode!="idle"}[5m])) by (instance) * 100</a:t>
            </a:r>
          </a:p>
          <a:p>
            <a:pPr marL="139700" indent="0">
              <a:buNone/>
            </a:pPr>
            <a:endParaRPr lang="en-US" sz="900" dirty="0">
              <a:latin typeface="Arial"/>
              <a:cs typeface="Arial"/>
            </a:endParaRPr>
          </a:p>
          <a:p>
            <a:pPr marL="139700" indent="0">
              <a:buNone/>
            </a:pPr>
            <a:r>
              <a:rPr lang="en-US" sz="900" dirty="0">
                <a:latin typeface="Arial"/>
                <a:cs typeface="Arial"/>
              </a:rPr>
              <a:t>Node Memory Usage:</a:t>
            </a:r>
          </a:p>
          <a:p>
            <a:pPr marL="139700" indent="0">
              <a:buNone/>
            </a:pPr>
            <a:r>
              <a:rPr lang="en-US" sz="900" dirty="0">
                <a:latin typeface="Arial"/>
                <a:cs typeface="Arial"/>
              </a:rPr>
              <a:t>(</a:t>
            </a:r>
            <a:r>
              <a:rPr lang="en-US" sz="900" dirty="0" err="1">
                <a:latin typeface="Arial"/>
                <a:cs typeface="Arial"/>
              </a:rPr>
              <a:t>node_memory_MemTotal_bytes</a:t>
            </a:r>
            <a:r>
              <a:rPr lang="en-US" sz="900" dirty="0">
                <a:latin typeface="Arial"/>
                <a:cs typeface="Arial"/>
              </a:rPr>
              <a:t> - </a:t>
            </a:r>
            <a:r>
              <a:rPr lang="en-US" sz="900" dirty="0" err="1">
                <a:latin typeface="Arial"/>
                <a:cs typeface="Arial"/>
              </a:rPr>
              <a:t>node_memory_MemAvailable_bytes</a:t>
            </a:r>
            <a:r>
              <a:rPr lang="en-US" sz="900" dirty="0">
                <a:latin typeface="Arial"/>
                <a:cs typeface="Arial"/>
              </a:rPr>
              <a:t>) / </a:t>
            </a:r>
            <a:r>
              <a:rPr lang="en-US" sz="900" dirty="0" err="1">
                <a:latin typeface="Arial"/>
                <a:cs typeface="Arial"/>
              </a:rPr>
              <a:t>node_memory_MemTotal_bytes</a:t>
            </a:r>
            <a:r>
              <a:rPr lang="en-US" sz="900" dirty="0">
                <a:latin typeface="Arial"/>
                <a:cs typeface="Arial"/>
              </a:rPr>
              <a:t> * 100</a:t>
            </a:r>
          </a:p>
          <a:p>
            <a:pPr marL="139700" indent="0">
              <a:buNone/>
            </a:pPr>
            <a:endParaRPr lang="en-US" sz="900" dirty="0">
              <a:latin typeface="Arial"/>
              <a:cs typeface="Arial"/>
            </a:endParaRPr>
          </a:p>
          <a:p>
            <a:pPr marL="139700" indent="0">
              <a:buNone/>
            </a:pPr>
            <a:r>
              <a:rPr lang="en-US" sz="900" dirty="0">
                <a:latin typeface="Arial"/>
                <a:cs typeface="Arial"/>
              </a:rPr>
              <a:t>Pod CPU Usage:</a:t>
            </a:r>
          </a:p>
          <a:p>
            <a:pPr marL="139700" indent="0">
              <a:buNone/>
            </a:pPr>
            <a:r>
              <a:rPr lang="en-US" sz="900" dirty="0">
                <a:latin typeface="Arial"/>
                <a:cs typeface="Arial"/>
              </a:rPr>
              <a:t>sum(rate(</a:t>
            </a:r>
            <a:r>
              <a:rPr lang="en-US" sz="900" dirty="0" err="1">
                <a:latin typeface="Arial"/>
                <a:cs typeface="Arial"/>
              </a:rPr>
              <a:t>container_cpu_usage_seconds_total</a:t>
            </a:r>
            <a:r>
              <a:rPr lang="en-US" sz="900" dirty="0">
                <a:latin typeface="Arial"/>
                <a:cs typeface="Arial"/>
              </a:rPr>
              <a:t>{container!=""}[5m])) by (pod)</a:t>
            </a:r>
          </a:p>
          <a:p>
            <a:pPr marL="139700" indent="0">
              <a:buNone/>
            </a:pPr>
            <a:endParaRPr lang="en-US" sz="900" dirty="0">
              <a:latin typeface="Arial"/>
              <a:cs typeface="Arial"/>
            </a:endParaRPr>
          </a:p>
          <a:p>
            <a:pPr marL="139700" indent="0">
              <a:buNone/>
            </a:pPr>
            <a:r>
              <a:rPr lang="en-US" sz="900" dirty="0">
                <a:latin typeface="Arial"/>
                <a:cs typeface="Arial"/>
              </a:rPr>
              <a:t>Pod Memory Usage:</a:t>
            </a:r>
          </a:p>
          <a:p>
            <a:pPr marL="139700" indent="0">
              <a:buNone/>
            </a:pPr>
            <a:r>
              <a:rPr lang="en-US" sz="900" dirty="0">
                <a:latin typeface="Arial"/>
                <a:cs typeface="Arial"/>
              </a:rPr>
              <a:t>sum(</a:t>
            </a:r>
            <a:r>
              <a:rPr lang="en-US" sz="900" dirty="0" err="1">
                <a:latin typeface="Arial"/>
                <a:cs typeface="Arial"/>
              </a:rPr>
              <a:t>container_memory_working_set_bytes</a:t>
            </a:r>
            <a:r>
              <a:rPr lang="en-US" sz="900" dirty="0">
                <a:latin typeface="Arial"/>
                <a:cs typeface="Arial"/>
              </a:rPr>
              <a:t>{container!=""}) by (pod)</a:t>
            </a:r>
          </a:p>
          <a:p>
            <a:pPr marL="139700" indent="0">
              <a:buNone/>
            </a:pPr>
            <a:endParaRPr lang="en-US" sz="900" dirty="0">
              <a:latin typeface="Arial"/>
              <a:cs typeface="Arial"/>
            </a:endParaRPr>
          </a:p>
          <a:p>
            <a:pPr marL="139700" indent="0">
              <a:buNone/>
            </a:pPr>
            <a:r>
              <a:rPr lang="en-US" sz="900" dirty="0">
                <a:latin typeface="Arial"/>
                <a:cs typeface="Arial"/>
              </a:rPr>
              <a:t>When creating panels in Grafana:</a:t>
            </a:r>
          </a:p>
          <a:p>
            <a:pPr marL="139700" indent="0">
              <a:buNone/>
            </a:pPr>
            <a:r>
              <a:rPr lang="en-US" sz="900" dirty="0">
                <a:latin typeface="Arial"/>
                <a:cs typeface="Arial"/>
              </a:rPr>
              <a:t>Click "Add panel"</a:t>
            </a:r>
          </a:p>
          <a:p>
            <a:pPr marL="139700" indent="0">
              <a:buNone/>
            </a:pPr>
            <a:r>
              <a:rPr lang="en-US" sz="900" dirty="0">
                <a:latin typeface="Arial"/>
                <a:cs typeface="Arial"/>
              </a:rPr>
              <a:t>Select "Add a new panel"</a:t>
            </a:r>
          </a:p>
          <a:p>
            <a:pPr marL="139700" indent="0">
              <a:buNone/>
            </a:pPr>
            <a:r>
              <a:rPr lang="en-US" sz="900" dirty="0">
                <a:latin typeface="Arial"/>
                <a:cs typeface="Arial"/>
              </a:rPr>
              <a:t>Choose Prometheus as the data source</a:t>
            </a:r>
          </a:p>
          <a:p>
            <a:pPr marL="139700" indent="0">
              <a:buNone/>
            </a:pPr>
            <a:r>
              <a:rPr lang="en-US" sz="900" dirty="0">
                <a:latin typeface="Arial"/>
                <a:cs typeface="Arial"/>
              </a:rPr>
              <a:t>Copy-paste the relevant </a:t>
            </a:r>
            <a:r>
              <a:rPr lang="en-US" sz="900" dirty="0" err="1">
                <a:latin typeface="Arial"/>
                <a:cs typeface="Arial"/>
              </a:rPr>
              <a:t>PromQL</a:t>
            </a:r>
            <a:r>
              <a:rPr lang="en-US" sz="900" dirty="0">
                <a:latin typeface="Arial"/>
                <a:cs typeface="Arial"/>
              </a:rPr>
              <a:t> query</a:t>
            </a:r>
          </a:p>
          <a:p>
            <a:pPr marL="139700" indent="0">
              <a:buNone/>
            </a:pPr>
            <a:r>
              <a:rPr lang="en-US" sz="900" dirty="0">
                <a:latin typeface="Arial"/>
                <a:cs typeface="Arial"/>
              </a:rPr>
              <a:t>Adjust visualization settings as needed</a:t>
            </a:r>
          </a:p>
          <a:p>
            <a:pPr marL="139700" indent="0">
              <a:buNone/>
            </a:pPr>
            <a:r>
              <a:rPr lang="en-US" sz="900" dirty="0">
                <a:latin typeface="Arial"/>
                <a:cs typeface="Arial"/>
              </a:rPr>
              <a:t>Save the panel</a:t>
            </a:r>
          </a:p>
        </p:txBody>
      </p:sp>
    </p:spTree>
    <p:extLst>
      <p:ext uri="{BB962C8B-B14F-4D97-AF65-F5344CB8AC3E}">
        <p14:creationId xmlns:p14="http://schemas.microsoft.com/office/powerpoint/2010/main" val="3379866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Introduction</a:t>
            </a:r>
            <a:endParaRPr dirty="0"/>
          </a:p>
        </p:txBody>
      </p:sp>
      <p:sp>
        <p:nvSpPr>
          <p:cNvPr id="281" name="Google Shape;281;p49"/>
          <p:cNvSpPr txBox="1">
            <a:spLocks noGrp="1"/>
          </p:cNvSpPr>
          <p:nvPr>
            <p:ph type="body" idx="1"/>
          </p:nvPr>
        </p:nvSpPr>
        <p:spPr>
          <a:xfrm>
            <a:off x="311700" y="1171675"/>
            <a:ext cx="8986500"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b="1" dirty="0">
                <a:latin typeface="Arial"/>
                <a:ea typeface="Arial"/>
                <a:cs typeface="Arial"/>
                <a:sym typeface="Arial"/>
              </a:rPr>
              <a:t>Amazon CloudWatch</a:t>
            </a:r>
            <a:r>
              <a:rPr lang="en" sz="1100" dirty="0">
                <a:latin typeface="Arial"/>
                <a:ea typeface="Arial"/>
                <a:cs typeface="Arial"/>
                <a:sym typeface="Arial"/>
              </a:rPr>
              <a:t> is a fully managed monitoring and observability service from AWS that provides data and actionable insights for AWS cloud resources and on-premises systems. It helps you collect, access, and visualize real-time metrics, logs, and events, enabling you to monitor applications, infrastructure, and services in a single platform.</a:t>
            </a:r>
            <a:endParaRPr sz="1100" dirty="0">
              <a:latin typeface="Arial"/>
              <a:ea typeface="Arial"/>
              <a:cs typeface="Arial"/>
              <a:sym typeface="Arial"/>
            </a:endParaRPr>
          </a:p>
          <a:p>
            <a:pPr marL="0" indent="0">
              <a:spcBef>
                <a:spcPts val="1200"/>
              </a:spcBef>
              <a:buNone/>
            </a:pPr>
            <a:r>
              <a:rPr lang="en" sz="1100" b="1" dirty="0">
                <a:latin typeface="Arial"/>
                <a:ea typeface="Arial"/>
                <a:cs typeface="Arial"/>
                <a:sym typeface="Arial"/>
              </a:rPr>
              <a:t>Key Features:</a:t>
            </a:r>
            <a:endParaRPr sz="11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Metric Monitoring:</a:t>
            </a:r>
            <a:r>
              <a:rPr lang="en" sz="1100" dirty="0">
                <a:latin typeface="Arial"/>
                <a:ea typeface="Arial"/>
                <a:cs typeface="Arial"/>
                <a:sym typeface="Arial"/>
              </a:rPr>
              <a:t> Tracks performance and operational data in real time.</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Alarms:</a:t>
            </a:r>
            <a:r>
              <a:rPr lang="en" sz="1100" dirty="0">
                <a:latin typeface="Arial"/>
                <a:ea typeface="Arial"/>
                <a:cs typeface="Arial"/>
                <a:sym typeface="Arial"/>
              </a:rPr>
              <a:t> Sends alerts when thresholds are breached, triggering automated actions.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Log Collection &amp; Analysis:</a:t>
            </a:r>
            <a:r>
              <a:rPr lang="en" sz="1100" dirty="0">
                <a:latin typeface="Arial"/>
                <a:ea typeface="Arial"/>
                <a:cs typeface="Arial"/>
                <a:sym typeface="Arial"/>
              </a:rPr>
              <a:t> Centralized collection of log files from various sources.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Event Management:</a:t>
            </a:r>
            <a:r>
              <a:rPr lang="en" sz="1100" dirty="0">
                <a:latin typeface="Arial"/>
                <a:ea typeface="Arial"/>
                <a:cs typeface="Arial"/>
                <a:sym typeface="Arial"/>
              </a:rPr>
              <a:t> Detects and responds to state changes in your resources.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Dashboards:</a:t>
            </a:r>
            <a:r>
              <a:rPr lang="en" sz="1100" dirty="0">
                <a:latin typeface="Arial"/>
                <a:ea typeface="Arial"/>
                <a:cs typeface="Arial"/>
                <a:sym typeface="Arial"/>
              </a:rPr>
              <a:t> Visualizes metrics and logs in customizable, shareable dashboards.</a:t>
            </a:r>
            <a:endParaRPr sz="11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Metric Monitoring</a:t>
            </a:r>
            <a:endParaRPr dirty="0"/>
          </a:p>
        </p:txBody>
      </p:sp>
      <p:sp>
        <p:nvSpPr>
          <p:cNvPr id="287" name="Google Shape;287;p50"/>
          <p:cNvSpPr txBox="1">
            <a:spLocks noGrp="1"/>
          </p:cNvSpPr>
          <p:nvPr>
            <p:ph type="body" idx="1"/>
          </p:nvPr>
        </p:nvSpPr>
        <p:spPr>
          <a:xfrm>
            <a:off x="311700" y="1171675"/>
            <a:ext cx="8986500"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dirty="0">
                <a:latin typeface="Arial"/>
                <a:ea typeface="Arial"/>
                <a:cs typeface="Arial"/>
                <a:sym typeface="Arial"/>
              </a:rPr>
              <a:t>AWS CloudWatch automatically collects metrics from various AWS services without requiring additional setup. These metrics are stored and visualized, helping users monitor resource performance and take corrective actions if needed.</a:t>
            </a:r>
            <a:endParaRPr sz="1100" dirty="0">
              <a:latin typeface="Arial"/>
              <a:ea typeface="Arial"/>
              <a:cs typeface="Arial"/>
              <a:sym typeface="Arial"/>
            </a:endParaRPr>
          </a:p>
          <a:p>
            <a:pPr marL="0" indent="0">
              <a:spcBef>
                <a:spcPts val="1200"/>
              </a:spcBef>
              <a:buNone/>
            </a:pPr>
            <a:r>
              <a:rPr lang="en" sz="1100" b="1" dirty="0">
                <a:latin typeface="Arial"/>
                <a:ea typeface="Arial"/>
                <a:cs typeface="Arial"/>
                <a:sym typeface="Arial"/>
              </a:rPr>
              <a:t>Key AWS Services &amp; Metrics:</a:t>
            </a:r>
            <a:endParaRPr sz="11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EC2 (Elastic Compute Cloud):</a:t>
            </a:r>
            <a:endParaRPr sz="1100" b="1"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CPUUtilization</a:t>
            </a:r>
            <a:r>
              <a:rPr lang="en" sz="1100" dirty="0">
                <a:latin typeface="Arial"/>
                <a:ea typeface="Arial"/>
                <a:cs typeface="Arial"/>
                <a:sym typeface="Arial"/>
              </a:rPr>
              <a:t>: Percentage of allocated EC2 CPU resources being used.</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DiskReadOps / DiskWriteOps</a:t>
            </a:r>
            <a:r>
              <a:rPr lang="en" sz="1100" dirty="0">
                <a:latin typeface="Arial"/>
                <a:ea typeface="Arial"/>
                <a:cs typeface="Arial"/>
                <a:sym typeface="Arial"/>
              </a:rPr>
              <a:t>: Number of disk read/write operations.</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NetworkIn / NetworkOut</a:t>
            </a:r>
            <a:r>
              <a:rPr lang="en" sz="1100" dirty="0">
                <a:latin typeface="Arial"/>
                <a:ea typeface="Arial"/>
                <a:cs typeface="Arial"/>
                <a:sym typeface="Arial"/>
              </a:rPr>
              <a:t>: Volume of incoming/outgoing network traffic in bytes.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S3 (Simple Storage Service):</a:t>
            </a:r>
            <a:endParaRPr sz="1100" b="1"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BucketSizeBytes</a:t>
            </a:r>
            <a:r>
              <a:rPr lang="en" sz="1100" dirty="0">
                <a:latin typeface="Arial"/>
                <a:ea typeface="Arial"/>
                <a:cs typeface="Arial"/>
                <a:sym typeface="Arial"/>
              </a:rPr>
              <a:t>: Total size of objects in a bucket.</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NumberOfObjects</a:t>
            </a:r>
            <a:r>
              <a:rPr lang="en" sz="1100" dirty="0">
                <a:latin typeface="Arial"/>
                <a:ea typeface="Arial"/>
                <a:cs typeface="Arial"/>
                <a:sym typeface="Arial"/>
              </a:rPr>
              <a:t>: Number of objects stored in a bucket.</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4xxErrors / 5xxErrors</a:t>
            </a:r>
            <a:r>
              <a:rPr lang="en" sz="1100" dirty="0">
                <a:latin typeface="Arial"/>
                <a:ea typeface="Arial"/>
                <a:cs typeface="Arial"/>
                <a:sym typeface="Arial"/>
              </a:rPr>
              <a:t>: Count of client-side and server-side errors.</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RDS (Relational Database Service):</a:t>
            </a:r>
            <a:endParaRPr sz="1100" b="1"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CPUUtilization</a:t>
            </a:r>
            <a:r>
              <a:rPr lang="en" sz="1100" dirty="0">
                <a:latin typeface="Arial"/>
                <a:ea typeface="Arial"/>
                <a:cs typeface="Arial"/>
                <a:sym typeface="Arial"/>
              </a:rPr>
              <a:t>: Percentage of CPU usage by the database instance.</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DatabaseConnections</a:t>
            </a:r>
            <a:r>
              <a:rPr lang="en" sz="1100" dirty="0">
                <a:latin typeface="Arial"/>
                <a:ea typeface="Arial"/>
                <a:cs typeface="Arial"/>
                <a:sym typeface="Arial"/>
              </a:rPr>
              <a:t>: Number of active connections.</a:t>
            </a:r>
            <a:endParaRPr sz="1100" dirty="0">
              <a:latin typeface="Arial"/>
              <a:ea typeface="Arial"/>
              <a:cs typeface="Arial"/>
              <a:sym typeface="Arial"/>
            </a:endParaRPr>
          </a:p>
          <a:p>
            <a:pPr lvl="1" indent="-298442">
              <a:spcBef>
                <a:spcPts val="0"/>
              </a:spcBef>
              <a:buSzPts val="1100"/>
              <a:buFont typeface="Arial"/>
              <a:buChar char="○"/>
            </a:pPr>
            <a:r>
              <a:rPr lang="en" sz="1100" b="1" dirty="0">
                <a:latin typeface="Arial"/>
                <a:ea typeface="Arial"/>
                <a:cs typeface="Arial"/>
                <a:sym typeface="Arial"/>
              </a:rPr>
              <a:t>FreeStorageSpace</a:t>
            </a:r>
            <a:r>
              <a:rPr lang="en" sz="1100" dirty="0">
                <a:latin typeface="Arial"/>
                <a:ea typeface="Arial"/>
                <a:cs typeface="Arial"/>
                <a:sym typeface="Arial"/>
              </a:rPr>
              <a:t>: Available storage space in bytes.</a:t>
            </a:r>
            <a:endParaRPr sz="1100" dirty="0">
              <a:latin typeface="Arial"/>
              <a:ea typeface="Arial"/>
              <a:cs typeface="Arial"/>
              <a:sym typeface="Arial"/>
            </a:endParaRPr>
          </a:p>
          <a:p>
            <a:pPr marL="0" indent="0">
              <a:spcBef>
                <a:spcPts val="1200"/>
              </a:spcBef>
              <a:spcAft>
                <a:spcPts val="1200"/>
              </a:spcAft>
              <a:buNone/>
            </a:pPr>
            <a:r>
              <a:rPr lang="en" sz="1100" b="1" dirty="0">
                <a:latin typeface="Arial"/>
                <a:ea typeface="Arial"/>
                <a:cs typeface="Arial"/>
                <a:sym typeface="Arial"/>
              </a:rPr>
              <a:t>Example:</a:t>
            </a:r>
            <a:r>
              <a:rPr lang="en" sz="1100" dirty="0">
                <a:latin typeface="Arial"/>
                <a:ea typeface="Arial"/>
                <a:cs typeface="Arial"/>
                <a:sym typeface="Arial"/>
              </a:rPr>
              <a:t> Monitoring EC2 </a:t>
            </a:r>
            <a:r>
              <a:rPr lang="en" sz="1100" b="1" dirty="0">
                <a:latin typeface="Arial"/>
                <a:ea typeface="Arial"/>
                <a:cs typeface="Arial"/>
                <a:sym typeface="Arial"/>
              </a:rPr>
              <a:t>CPUUtilization</a:t>
            </a:r>
            <a:r>
              <a:rPr lang="en" sz="1100" dirty="0">
                <a:latin typeface="Arial"/>
                <a:ea typeface="Arial"/>
                <a:cs typeface="Arial"/>
                <a:sym typeface="Arial"/>
              </a:rPr>
              <a:t> to trigger a scale-out action if CPU exceeds 80% for 5 consecutive minutes.</a:t>
            </a:r>
            <a:endParaRPr sz="1100"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Metric Monitoring</a:t>
            </a:r>
            <a:endParaRPr dirty="0"/>
          </a:p>
        </p:txBody>
      </p:sp>
      <p:sp>
        <p:nvSpPr>
          <p:cNvPr id="293" name="Google Shape;293;p51"/>
          <p:cNvSpPr txBox="1">
            <a:spLocks noGrp="1"/>
          </p:cNvSpPr>
          <p:nvPr>
            <p:ph type="body" idx="1"/>
          </p:nvPr>
        </p:nvSpPr>
        <p:spPr>
          <a:xfrm>
            <a:off x="311700" y="1171675"/>
            <a:ext cx="8986500" cy="3397200"/>
          </a:xfrm>
          <a:prstGeom prst="rect">
            <a:avLst/>
          </a:prstGeom>
        </p:spPr>
        <p:txBody>
          <a:bodyPr spcFirstLastPara="1" wrap="square" lIns="91425" tIns="91425" rIns="91425" bIns="91425" anchor="t" anchorCtr="0">
            <a:noAutofit/>
          </a:bodyPr>
          <a:lstStyle/>
          <a:p>
            <a:pPr marL="0" indent="0">
              <a:spcBef>
                <a:spcPts val="1400"/>
              </a:spcBef>
              <a:buSzPts val="1100"/>
              <a:buNone/>
            </a:pPr>
            <a:r>
              <a:rPr lang="en" sz="1300" b="1" dirty="0">
                <a:latin typeface="Arial"/>
                <a:ea typeface="Arial"/>
                <a:cs typeface="Arial"/>
                <a:sym typeface="Arial"/>
              </a:rPr>
              <a:t>Monitoring EC2 Metrics Example</a:t>
            </a:r>
            <a:endParaRPr sz="1300" b="1"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CPU Utilization</a:t>
            </a:r>
            <a:endParaRPr sz="11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Monitors the percentage of CPU resources used by an instance.</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Use Case:</a:t>
            </a:r>
            <a:r>
              <a:rPr lang="en" sz="1100" dirty="0">
                <a:latin typeface="Arial"/>
                <a:ea typeface="Arial"/>
                <a:cs typeface="Arial"/>
                <a:sym typeface="Arial"/>
              </a:rPr>
              <a:t> Trigger an alarm if CPU usage exceeds 80% for 5 minutes.</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Disk I/O (DiskReadOps, DiskWriteOps)</a:t>
            </a:r>
            <a:endParaRPr sz="11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Tracks the number of disk read and write operations.</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Use Case:</a:t>
            </a:r>
            <a:r>
              <a:rPr lang="en" sz="1100" dirty="0">
                <a:latin typeface="Arial"/>
                <a:ea typeface="Arial"/>
                <a:cs typeface="Arial"/>
                <a:sym typeface="Arial"/>
              </a:rPr>
              <a:t> Detect high disk usage that may indicate I/O bottlenecks.</a:t>
            </a:r>
            <a:endParaRPr sz="1100"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Network I/O (NetworkIn, NetworkOut)</a:t>
            </a:r>
            <a:endParaRPr sz="1100" b="1" dirty="0">
              <a:latin typeface="Arial"/>
              <a:ea typeface="Arial"/>
              <a:cs typeface="Arial"/>
              <a:sym typeface="Arial"/>
            </a:endParaRPr>
          </a:p>
          <a:p>
            <a:pPr marL="0" indent="0">
              <a:spcBef>
                <a:spcPts val="1200"/>
              </a:spcBef>
              <a:buSzPts val="1100"/>
              <a:buNone/>
            </a:pPr>
            <a:r>
              <a:rPr lang="en" sz="1100" dirty="0">
                <a:latin typeface="Arial"/>
                <a:ea typeface="Arial"/>
                <a:cs typeface="Arial"/>
                <a:sym typeface="Arial"/>
              </a:rPr>
              <a:t>Monitors incoming and outgoing network traffic.</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Use Case:</a:t>
            </a:r>
            <a:r>
              <a:rPr lang="en" sz="1100" dirty="0">
                <a:latin typeface="Arial"/>
                <a:ea typeface="Arial"/>
                <a:cs typeface="Arial"/>
                <a:sym typeface="Arial"/>
              </a:rPr>
              <a:t> Identify spikes in network usage indicating potential DDoS attacks or high user demand.</a:t>
            </a:r>
            <a:endParaRPr sz="1100" dirty="0">
              <a:latin typeface="Arial"/>
              <a:ea typeface="Arial"/>
              <a:cs typeface="Arial"/>
              <a:sym typeface="Arial"/>
            </a:endParaRPr>
          </a:p>
          <a:p>
            <a:pPr marL="0" indent="0">
              <a:spcBef>
                <a:spcPts val="1200"/>
              </a:spcBef>
              <a:spcAft>
                <a:spcPts val="1200"/>
              </a:spcAft>
              <a:buNone/>
            </a:pPr>
            <a:endParaRPr sz="11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CloudWatch Alarms</a:t>
            </a:r>
            <a:endParaRPr dirty="0"/>
          </a:p>
        </p:txBody>
      </p:sp>
      <p:sp>
        <p:nvSpPr>
          <p:cNvPr id="299" name="Google Shape;299;p52"/>
          <p:cNvSpPr txBox="1">
            <a:spLocks noGrp="1"/>
          </p:cNvSpPr>
          <p:nvPr>
            <p:ph type="body" idx="1"/>
          </p:nvPr>
        </p:nvSpPr>
        <p:spPr>
          <a:xfrm>
            <a:off x="311701" y="1178300"/>
            <a:ext cx="8693507"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dirty="0">
                <a:latin typeface="Arial"/>
                <a:ea typeface="Arial"/>
                <a:cs typeface="Arial"/>
                <a:sym typeface="Arial"/>
              </a:rPr>
              <a:t>CloudWatch Alarms allow you to monitor your AWS resources and applications by triggering actions based on metric conditions. You can set alarms on specific metrics and define thresholds for when the alarm should be triggered. These alarms can be used to automate scaling, send notifications, or invoke custom actions to keep your systems running smoothly.</a:t>
            </a:r>
            <a:endParaRPr sz="1100" dirty="0">
              <a:latin typeface="Arial"/>
              <a:ea typeface="Arial"/>
              <a:cs typeface="Arial"/>
              <a:sym typeface="Arial"/>
            </a:endParaRPr>
          </a:p>
          <a:p>
            <a:pPr marL="0" indent="0">
              <a:spcBef>
                <a:spcPts val="1200"/>
              </a:spcBef>
              <a:buNone/>
            </a:pPr>
            <a:br>
              <a:rPr lang="en" sz="1100" dirty="0">
                <a:latin typeface="Arial"/>
                <a:ea typeface="Arial"/>
                <a:cs typeface="Arial"/>
                <a:sym typeface="Arial"/>
              </a:rPr>
            </a:br>
            <a:r>
              <a:rPr lang="en" sz="1300" b="1" dirty="0">
                <a:latin typeface="Arial"/>
                <a:ea typeface="Arial"/>
                <a:cs typeface="Arial"/>
                <a:sym typeface="Arial"/>
              </a:rPr>
              <a:t>Setting Up CloudWatch Alarms</a:t>
            </a:r>
            <a:endParaRPr sz="1300" b="1" dirty="0">
              <a:latin typeface="Arial"/>
              <a:ea typeface="Arial"/>
              <a:cs typeface="Arial"/>
              <a:sym typeface="Arial"/>
            </a:endParaRPr>
          </a:p>
          <a:p>
            <a:pPr marL="0" indent="0">
              <a:spcBef>
                <a:spcPts val="1200"/>
              </a:spcBef>
              <a:buSzPts val="1100"/>
              <a:buNone/>
            </a:pPr>
            <a:r>
              <a:rPr lang="en" sz="1100" b="1" dirty="0">
                <a:latin typeface="Arial"/>
                <a:ea typeface="Arial"/>
                <a:cs typeface="Arial"/>
                <a:sym typeface="Arial"/>
              </a:rPr>
              <a:t>1. Alarm States </a:t>
            </a:r>
            <a:r>
              <a:rPr lang="en" sz="1100" dirty="0">
                <a:latin typeface="Arial"/>
                <a:ea typeface="Arial"/>
                <a:cs typeface="Arial"/>
                <a:sym typeface="Arial"/>
              </a:rPr>
              <a:t>When creating CloudWatch Alarms, you must understand the possible states the alarm can be in. These states help indicate the health of the metric being monitored.</a:t>
            </a:r>
            <a:endParaRPr sz="1100"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OK:</a:t>
            </a:r>
            <a:r>
              <a:rPr lang="en" sz="1100" dirty="0">
                <a:latin typeface="Arial"/>
                <a:ea typeface="Arial"/>
                <a:cs typeface="Arial"/>
                <a:sym typeface="Arial"/>
              </a:rPr>
              <a:t> The metric is within the desired threshold, and no action is required.</a:t>
            </a:r>
            <a:endParaRPr sz="1100"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Example: If an EC2 instance's CPU utilization is under the set threshold (e.g., 75%), the alarm state will be </a:t>
            </a:r>
            <a:r>
              <a:rPr lang="en" sz="1100" b="1" dirty="0">
                <a:latin typeface="Arial"/>
                <a:ea typeface="Arial"/>
                <a:cs typeface="Arial"/>
                <a:sym typeface="Arial"/>
              </a:rPr>
              <a:t>OK</a:t>
            </a:r>
            <a:r>
              <a:rPr lang="en" sz="1100" dirty="0">
                <a:latin typeface="Arial"/>
                <a:ea typeface="Arial"/>
                <a:cs typeface="Arial"/>
                <a:sym typeface="Arial"/>
              </a:rPr>
              <a:t>.</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ALARM:</a:t>
            </a:r>
            <a:r>
              <a:rPr lang="en" sz="1100" dirty="0">
                <a:latin typeface="Arial"/>
                <a:ea typeface="Arial"/>
                <a:cs typeface="Arial"/>
                <a:sym typeface="Arial"/>
              </a:rPr>
              <a:t> The metric has breached the defined threshold and has triggered the alarm.</a:t>
            </a:r>
            <a:endParaRPr sz="1100"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Example: If CPU utilization exceeds 80%, the alarm will switch to </a:t>
            </a:r>
            <a:r>
              <a:rPr lang="en" sz="1100" b="1" dirty="0">
                <a:latin typeface="Arial"/>
                <a:ea typeface="Arial"/>
                <a:cs typeface="Arial"/>
                <a:sym typeface="Arial"/>
              </a:rPr>
              <a:t>ALARM</a:t>
            </a:r>
            <a:r>
              <a:rPr lang="en" sz="1100" dirty="0">
                <a:latin typeface="Arial"/>
                <a:ea typeface="Arial"/>
                <a:cs typeface="Arial"/>
                <a:sym typeface="Arial"/>
              </a:rPr>
              <a:t> state.</a:t>
            </a:r>
            <a:endParaRPr sz="1100" dirty="0">
              <a:latin typeface="Arial"/>
              <a:ea typeface="Arial"/>
              <a:cs typeface="Arial"/>
              <a:sym typeface="Arial"/>
            </a:endParaRPr>
          </a:p>
          <a:p>
            <a:pPr indent="-298442">
              <a:buSzPts val="1100"/>
              <a:buFont typeface="Arial"/>
              <a:buChar char="●"/>
            </a:pPr>
            <a:r>
              <a:rPr lang="en" sz="1100" b="1" dirty="0">
                <a:latin typeface="Arial"/>
                <a:ea typeface="Arial"/>
                <a:cs typeface="Arial"/>
                <a:sym typeface="Arial"/>
              </a:rPr>
              <a:t>INSUFFICIENT DATA:</a:t>
            </a:r>
            <a:r>
              <a:rPr lang="en" sz="1100" dirty="0">
                <a:latin typeface="Arial"/>
                <a:ea typeface="Arial"/>
                <a:cs typeface="Arial"/>
                <a:sym typeface="Arial"/>
              </a:rPr>
              <a:t> CloudWatch has not received enough data to determine the state of the metric.</a:t>
            </a:r>
            <a:endParaRPr sz="1100"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Example: If your metric is reported at irregular intervals, or the instance is down, the alarm could enter this state.</a:t>
            </a:r>
            <a:endParaRPr sz="1100" dirty="0">
              <a:latin typeface="Arial"/>
              <a:ea typeface="Arial"/>
              <a:cs typeface="Arial"/>
              <a:sym typeface="Arial"/>
            </a:endParaRPr>
          </a:p>
          <a:p>
            <a:pPr marL="0" indent="0">
              <a:spcBef>
                <a:spcPts val="1200"/>
              </a:spcBef>
              <a:spcAft>
                <a:spcPts val="1200"/>
              </a:spcAft>
              <a:buNone/>
            </a:pPr>
            <a:endParaRPr sz="1100" dirty="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r>
              <a:rPr lang="en" dirty="0"/>
              <a:t>CloudWatch Alarms</a:t>
            </a:r>
            <a:endParaRPr dirty="0"/>
          </a:p>
        </p:txBody>
      </p:sp>
      <p:sp>
        <p:nvSpPr>
          <p:cNvPr id="305" name="Google Shape;305;p53"/>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0" indent="0">
              <a:spcBef>
                <a:spcPts val="1200"/>
              </a:spcBef>
              <a:buNone/>
            </a:pPr>
            <a:r>
              <a:rPr lang="en" sz="1100" b="1" dirty="0">
                <a:latin typeface="Arial"/>
                <a:ea typeface="Arial"/>
                <a:cs typeface="Arial"/>
                <a:sym typeface="Arial"/>
              </a:rPr>
              <a:t>2. Actions on Alarm: </a:t>
            </a:r>
            <a:r>
              <a:rPr lang="en" sz="1100" dirty="0">
                <a:latin typeface="Arial"/>
                <a:ea typeface="Arial"/>
                <a:cs typeface="Arial"/>
                <a:sym typeface="Arial"/>
              </a:rPr>
              <a:t>Once an alarm enters the </a:t>
            </a:r>
            <a:r>
              <a:rPr lang="en" sz="1100" b="1" dirty="0">
                <a:latin typeface="Arial"/>
                <a:ea typeface="Arial"/>
                <a:cs typeface="Arial"/>
                <a:sym typeface="Arial"/>
              </a:rPr>
              <a:t>ALARM</a:t>
            </a:r>
            <a:r>
              <a:rPr lang="en" sz="1100" dirty="0">
                <a:latin typeface="Arial"/>
                <a:ea typeface="Arial"/>
                <a:cs typeface="Arial"/>
                <a:sym typeface="Arial"/>
              </a:rPr>
              <a:t> state, you can configure automated actions to take place. This can help reduce manual intervention and improve operational efficiency.</a:t>
            </a:r>
            <a:br>
              <a:rPr lang="en" sz="1100" dirty="0">
                <a:latin typeface="Arial"/>
                <a:ea typeface="Arial"/>
                <a:cs typeface="Arial"/>
                <a:sym typeface="Arial"/>
              </a:rPr>
            </a:br>
            <a:endParaRPr sz="1100" dirty="0">
              <a:latin typeface="Arial"/>
              <a:ea typeface="Arial"/>
              <a:cs typeface="Arial"/>
              <a:sym typeface="Arial"/>
            </a:endParaRPr>
          </a:p>
          <a:p>
            <a:pPr marL="0" indent="0">
              <a:spcBef>
                <a:spcPts val="1200"/>
              </a:spcBef>
              <a:buNone/>
            </a:pPr>
            <a:br>
              <a:rPr lang="en" sz="1100" dirty="0">
                <a:latin typeface="Arial"/>
                <a:ea typeface="Arial"/>
                <a:cs typeface="Arial"/>
                <a:sym typeface="Arial"/>
              </a:rPr>
            </a:br>
            <a:r>
              <a:rPr lang="en" sz="1000" b="1" dirty="0">
                <a:latin typeface="Arial"/>
                <a:ea typeface="Arial"/>
                <a:cs typeface="Arial"/>
                <a:sym typeface="Arial"/>
              </a:rPr>
              <a:t>SNS (Simple Notification Service) Integration</a:t>
            </a:r>
            <a:endParaRPr sz="1000" b="1" dirty="0">
              <a:latin typeface="Arial"/>
              <a:ea typeface="Arial"/>
              <a:cs typeface="Arial"/>
              <a:sym typeface="Arial"/>
            </a:endParaRPr>
          </a:p>
          <a:p>
            <a:pPr indent="-298442">
              <a:spcBef>
                <a:spcPts val="1200"/>
              </a:spcBef>
              <a:buSzPts val="1100"/>
              <a:buFont typeface="Arial"/>
              <a:buChar char="●"/>
            </a:pPr>
            <a:r>
              <a:rPr lang="en" sz="1100" b="1" dirty="0">
                <a:latin typeface="Arial"/>
                <a:ea typeface="Arial"/>
                <a:cs typeface="Arial"/>
                <a:sym typeface="Arial"/>
              </a:rPr>
              <a:t>SNS (Simple Notification Service)</a:t>
            </a:r>
            <a:r>
              <a:rPr lang="en" sz="1100" dirty="0">
                <a:latin typeface="Arial"/>
                <a:ea typeface="Arial"/>
                <a:cs typeface="Arial"/>
                <a:sym typeface="Arial"/>
              </a:rPr>
              <a:t> allows you to send notifications when an alarm is triggered. You can send notifications via email, SMS, or push notifications, or even trigger other AWS services like Lambda.</a:t>
            </a:r>
            <a:br>
              <a:rPr lang="en" sz="1100" dirty="0">
                <a:latin typeface="Arial"/>
                <a:ea typeface="Arial"/>
                <a:cs typeface="Arial"/>
                <a:sym typeface="Arial"/>
              </a:rPr>
            </a:br>
            <a:r>
              <a:rPr lang="en" sz="1100" b="1" dirty="0">
                <a:latin typeface="Arial"/>
                <a:ea typeface="Arial"/>
                <a:cs typeface="Arial"/>
                <a:sym typeface="Arial"/>
              </a:rPr>
              <a:t>Use Case Example:</a:t>
            </a:r>
            <a:endParaRPr sz="1100" b="1" dirty="0">
              <a:latin typeface="Arial"/>
              <a:ea typeface="Arial"/>
              <a:cs typeface="Arial"/>
              <a:sym typeface="Arial"/>
            </a:endParaRPr>
          </a:p>
          <a:p>
            <a:pPr lvl="1" indent="-298442">
              <a:spcBef>
                <a:spcPts val="0"/>
              </a:spcBef>
              <a:buSzPts val="1100"/>
              <a:buFont typeface="Arial"/>
              <a:buChar char="○"/>
            </a:pPr>
            <a:r>
              <a:rPr lang="en" sz="1100" dirty="0">
                <a:latin typeface="Arial"/>
                <a:ea typeface="Arial"/>
                <a:cs typeface="Arial"/>
                <a:sym typeface="Arial"/>
              </a:rPr>
              <a:t>Send an email notification to the operations team when a CloudWatch alarm is triggered for high CPU usage on a critical EC2 instance.</a:t>
            </a:r>
            <a:endParaRPr sz="1100" dirty="0">
              <a:latin typeface="Arial"/>
              <a:ea typeface="Arial"/>
              <a:cs typeface="Arial"/>
              <a:sym typeface="Arial"/>
            </a:endParaRPr>
          </a:p>
          <a:p>
            <a:pPr marL="0" indent="0">
              <a:spcBef>
                <a:spcPts val="1200"/>
              </a:spcBef>
              <a:buNone/>
            </a:pPr>
            <a:endParaRPr sz="1100" dirty="0">
              <a:latin typeface="Arial"/>
              <a:ea typeface="Arial"/>
              <a:cs typeface="Arial"/>
              <a:sym typeface="Arial"/>
            </a:endParaRPr>
          </a:p>
          <a:p>
            <a:pPr marL="0" indent="0">
              <a:spcBef>
                <a:spcPts val="1200"/>
              </a:spcBef>
              <a:spcAft>
                <a:spcPts val="200"/>
              </a:spcAft>
              <a:buSzPts val="1100"/>
              <a:buNone/>
            </a:pPr>
            <a:endParaRPr sz="1100"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5"/>
          <p:cNvSpPr txBox="1">
            <a:spLocks noGrp="1"/>
          </p:cNvSpPr>
          <p:nvPr>
            <p:ph type="title"/>
          </p:nvPr>
        </p:nvSpPr>
        <p:spPr>
          <a:xfrm>
            <a:off x="311700" y="445026"/>
            <a:ext cx="8520600" cy="420389"/>
          </a:xfrm>
          <a:prstGeom prst="rect">
            <a:avLst/>
          </a:prstGeom>
        </p:spPr>
        <p:txBody>
          <a:bodyPr spcFirstLastPara="1" wrap="square" lIns="91425" tIns="91425" rIns="91425" bIns="91425" anchor="t" anchorCtr="0">
            <a:noAutofit/>
          </a:bodyPr>
          <a:lstStyle/>
          <a:p>
            <a:r>
              <a:rPr lang="en" dirty="0"/>
              <a:t>Example:</a:t>
            </a:r>
            <a:endParaRPr dirty="0"/>
          </a:p>
        </p:txBody>
      </p:sp>
      <p:sp>
        <p:nvSpPr>
          <p:cNvPr id="317" name="Google Shape;317;p55"/>
          <p:cNvSpPr txBox="1">
            <a:spLocks noGrp="1"/>
          </p:cNvSpPr>
          <p:nvPr>
            <p:ph type="body" idx="1"/>
          </p:nvPr>
        </p:nvSpPr>
        <p:spPr>
          <a:xfrm>
            <a:off x="311700" y="930728"/>
            <a:ext cx="8244472" cy="4049486"/>
          </a:xfrm>
          <a:prstGeom prst="rect">
            <a:avLst/>
          </a:prstGeom>
        </p:spPr>
        <p:txBody>
          <a:bodyPr spcFirstLastPara="1" wrap="square" lIns="91425" tIns="91425" rIns="91425" bIns="91425" anchor="t" anchorCtr="0">
            <a:noAutofit/>
          </a:bodyPr>
          <a:lstStyle/>
          <a:p>
            <a:pPr marL="0" indent="0">
              <a:buNone/>
            </a:pPr>
            <a:r>
              <a:rPr lang="en-US" sz="750" b="1" dirty="0">
                <a:solidFill>
                  <a:srgbClr val="188038"/>
                </a:solidFill>
                <a:latin typeface="Roboto Mono"/>
                <a:ea typeface="Roboto Mono"/>
                <a:cs typeface="Roboto Mono"/>
                <a:sym typeface="Roboto Mono"/>
              </a:rPr>
              <a:t>Setting Up EC2 CPU Monitoring with SNS Notifications</a:t>
            </a:r>
          </a:p>
          <a:p>
            <a:pPr marL="0" indent="0">
              <a:buNone/>
            </a:pPr>
            <a:r>
              <a:rPr lang="en-US" sz="750" dirty="0">
                <a:solidFill>
                  <a:srgbClr val="188038"/>
                </a:solidFill>
                <a:latin typeface="Roboto Mono"/>
                <a:ea typeface="Roboto Mono"/>
                <a:cs typeface="Roboto Mono"/>
                <a:sym typeface="Roboto Mono"/>
              </a:rPr>
              <a:t>Part 1: Create an SNS Topic and Subscription</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SNS Topic:</a:t>
            </a:r>
          </a:p>
          <a:p>
            <a:pPr marL="0" indent="0">
              <a:buNone/>
            </a:pPr>
            <a:r>
              <a:rPr lang="en-US" sz="750" dirty="0">
                <a:solidFill>
                  <a:srgbClr val="188038"/>
                </a:solidFill>
                <a:latin typeface="Roboto Mono"/>
                <a:ea typeface="Roboto Mono"/>
                <a:cs typeface="Roboto Mono"/>
                <a:sym typeface="Roboto Mono"/>
              </a:rPr>
              <a:t>Navigate to the SNS service in AWS Console -&gt; Click "Create topic“ -&gt; Choose "Standard" as the topic type -&gt; Enter a name (e.g., "EC2-CPU-Alerts") -&gt; click "Create topic“ -&gt; Once the topic is created -&gt; click "Create subscription“ -&gt; Choose "Email" as the protocol -&gt; Enter your email address in the endpoint field -&gt; Click "Create subscription“ -&gt; Check your email and confirm the subscription by clicking the link in the received email</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2: Create CloudWatch Alarm</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Go to the CloudWatch service in AWS Console -&gt; Click "Alarms" in the left sidebar, then "Create alarm“ -&gt; Click "Select metric“ -&gt; Choose "EC2" from the metrics section -&gt; Click "Per-Instance Metrics“ -&gt; Find your EC2 instance and select "</a:t>
            </a:r>
            <a:r>
              <a:rPr lang="en-US" sz="750" dirty="0" err="1">
                <a:solidFill>
                  <a:srgbClr val="188038"/>
                </a:solidFill>
                <a:latin typeface="Roboto Mono"/>
                <a:ea typeface="Roboto Mono"/>
                <a:cs typeface="Roboto Mono"/>
                <a:sym typeface="Roboto Mono"/>
              </a:rPr>
              <a:t>CPUUtilization</a:t>
            </a:r>
            <a:r>
              <a:rPr lang="en-US" sz="750" dirty="0">
                <a:solidFill>
                  <a:srgbClr val="188038"/>
                </a:solidFill>
                <a:latin typeface="Roboto Mono"/>
                <a:ea typeface="Roboto Mono"/>
                <a:cs typeface="Roboto Mono"/>
                <a:sym typeface="Roboto Mono"/>
              </a:rPr>
              <a:t>“ -&gt; Click "Select metric“</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3: Configure Alarm Settings</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Under "Metric" section:</a:t>
            </a:r>
          </a:p>
          <a:p>
            <a:pPr marL="0" indent="0">
              <a:buNone/>
            </a:pPr>
            <a:r>
              <a:rPr lang="en-US" sz="750" dirty="0">
                <a:solidFill>
                  <a:srgbClr val="188038"/>
                </a:solidFill>
                <a:latin typeface="Roboto Mono"/>
                <a:ea typeface="Roboto Mono"/>
                <a:cs typeface="Roboto Mono"/>
                <a:sym typeface="Roboto Mono"/>
              </a:rPr>
              <a:t>Set the period to 5 minutes -&gt; Choose "Static" for threshold type -&gt; Select "Greater than" for the condition -&gt; Enter "80" for the threshold value</a:t>
            </a:r>
          </a:p>
          <a:p>
            <a:pPr marL="0" indent="0">
              <a:buNone/>
            </a:pPr>
            <a:r>
              <a:rPr lang="en-US" sz="750" dirty="0">
                <a:solidFill>
                  <a:srgbClr val="188038"/>
                </a:solidFill>
                <a:latin typeface="Roboto Mono"/>
                <a:ea typeface="Roboto Mono"/>
                <a:cs typeface="Roboto Mono"/>
                <a:sym typeface="Roboto Mono"/>
              </a:rPr>
              <a:t>Under "Additional configuration”:</a:t>
            </a:r>
          </a:p>
          <a:p>
            <a:pPr marL="0" indent="0">
              <a:buNone/>
            </a:pPr>
            <a:r>
              <a:rPr lang="en-US" sz="750" dirty="0">
                <a:solidFill>
                  <a:srgbClr val="188038"/>
                </a:solidFill>
                <a:latin typeface="Roboto Mono"/>
                <a:ea typeface="Roboto Mono"/>
                <a:cs typeface="Roboto Mono"/>
                <a:sym typeface="Roboto Mono"/>
              </a:rPr>
              <a:t>Set "Datapoints to alarm" to 1 -&gt; Set "Missing data treatment" to "Treat missing data as bad (breaching threshold)“</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4: Configure Alarm Actions</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Under "Notification" section:</a:t>
            </a:r>
          </a:p>
          <a:p>
            <a:pPr marL="0" indent="0">
              <a:buNone/>
            </a:pPr>
            <a:r>
              <a:rPr lang="en-US" sz="750" dirty="0">
                <a:solidFill>
                  <a:srgbClr val="188038"/>
                </a:solidFill>
                <a:latin typeface="Roboto Mono"/>
                <a:ea typeface="Roboto Mono"/>
                <a:cs typeface="Roboto Mono"/>
                <a:sym typeface="Roboto Mono"/>
              </a:rPr>
              <a:t>Choose "In alarm" for alarm state trigger -&gt; Select the SNS topic you created earlier -&gt; Click "Next“</a:t>
            </a:r>
          </a:p>
          <a:p>
            <a:pPr marL="0" indent="0">
              <a:buNone/>
            </a:pPr>
            <a:endParaRPr lang="en-US" sz="750" dirty="0">
              <a:solidFill>
                <a:srgbClr val="188038"/>
              </a:solidFill>
              <a:latin typeface="Roboto Mono"/>
              <a:ea typeface="Roboto Mono"/>
              <a:cs typeface="Roboto Mono"/>
              <a:sym typeface="Roboto Mono"/>
            </a:endParaRPr>
          </a:p>
          <a:p>
            <a:pPr marL="0" indent="0">
              <a:buNone/>
            </a:pPr>
            <a:r>
              <a:rPr lang="en-US" sz="750" dirty="0">
                <a:solidFill>
                  <a:srgbClr val="188038"/>
                </a:solidFill>
                <a:latin typeface="Roboto Mono"/>
                <a:ea typeface="Roboto Mono"/>
                <a:cs typeface="Roboto Mono"/>
                <a:sym typeface="Roboto Mono"/>
              </a:rPr>
              <a:t>Part 5: Add Alarm Details</a:t>
            </a:r>
          </a:p>
          <a:p>
            <a:pPr marL="0" indent="0">
              <a:buNone/>
            </a:pPr>
            <a:r>
              <a:rPr lang="en-US" sz="750" dirty="0">
                <a:solidFill>
                  <a:srgbClr val="188038"/>
                </a:solidFill>
                <a:latin typeface="Roboto Mono"/>
                <a:ea typeface="Roboto Mono"/>
                <a:cs typeface="Roboto Mono"/>
                <a:sym typeface="Roboto Mono"/>
              </a:rPr>
              <a:t>Enter an alarm name (e.g., "EC2-High-CPU-Alert") -&gt; Add a description (optional) -&gt; Click "Next“ -&gt; Review all settings -&gt; Click "Create alarm"</a:t>
            </a:r>
            <a:endParaRPr lang="en-IN" sz="750" dirty="0">
              <a:solidFill>
                <a:srgbClr val="18803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1307</TotalTime>
  <Words>4578</Words>
  <Application>Microsoft Office PowerPoint</Application>
  <PresentationFormat>On-screen Show (16:9)</PresentationFormat>
  <Paragraphs>550</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Old Standard TT</vt:lpstr>
      <vt:lpstr>Roboto Mono</vt:lpstr>
      <vt:lpstr>Google Sans Text</vt:lpstr>
      <vt:lpstr>Paperback</vt:lpstr>
      <vt:lpstr>Observability – Monitoring, Logging &amp; Alerting</vt:lpstr>
      <vt:lpstr>Agenda</vt:lpstr>
      <vt:lpstr>AWS Cloudwatch</vt:lpstr>
      <vt:lpstr>Introduction</vt:lpstr>
      <vt:lpstr>Metric Monitoring</vt:lpstr>
      <vt:lpstr>Metric Monitoring</vt:lpstr>
      <vt:lpstr>CloudWatch Alarms</vt:lpstr>
      <vt:lpstr>CloudWatch Alarms</vt:lpstr>
      <vt:lpstr>Example:</vt:lpstr>
      <vt:lpstr>Cont..</vt:lpstr>
      <vt:lpstr>CloudWatch Logs </vt:lpstr>
      <vt:lpstr>Example:</vt:lpstr>
      <vt:lpstr>Example:</vt:lpstr>
      <vt:lpstr>CloudWatch Logs Retention Policy </vt:lpstr>
      <vt:lpstr>CloudWatch Container Insights</vt:lpstr>
      <vt:lpstr>Implementation and Metrics</vt:lpstr>
      <vt:lpstr>Prometheus - Open-Source Monitoring for Cloud Native Environments</vt:lpstr>
      <vt:lpstr>Prometheus Time Series Data Model</vt:lpstr>
      <vt:lpstr>Example of CPU Monitoring via Prometheues</vt:lpstr>
      <vt:lpstr>Prometheus vs. Traditional Monitoring (Nagios)</vt:lpstr>
      <vt:lpstr>Example of CPU Monitoring via Nagios</vt:lpstr>
      <vt:lpstr>Prometheus vs. CloudWatch Container Insights</vt:lpstr>
      <vt:lpstr>Prometheus Architecture Components</vt:lpstr>
      <vt:lpstr>Exporters: Bridges to Various Systems</vt:lpstr>
      <vt:lpstr>Exporters and Service Discovery | The Relationship</vt:lpstr>
      <vt:lpstr>Data Flow in Prometheus</vt:lpstr>
      <vt:lpstr>Installation Steps</vt:lpstr>
      <vt:lpstr>Kubernetes Monitoring with Prometheus</vt:lpstr>
      <vt:lpstr>Basic Setup Flow in Kubernetes</vt:lpstr>
      <vt:lpstr>Sample PromQL Queries for Kubernetes</vt:lpstr>
      <vt:lpstr>Alert Manager</vt:lpstr>
      <vt:lpstr>Alert Flow in Prometheus Ecosystem</vt:lpstr>
      <vt:lpstr>Grafana</vt:lpstr>
      <vt:lpstr>Integrate Grafana with Prometheus</vt:lpstr>
      <vt:lpstr>Import the Grafana Dashboard</vt:lpstr>
      <vt:lpstr>Create New Dashboards from scratch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Aryan Mohan</cp:lastModifiedBy>
  <cp:revision>47</cp:revision>
  <dcterms:modified xsi:type="dcterms:W3CDTF">2025-03-02T11:30:20Z</dcterms:modified>
</cp:coreProperties>
</file>