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n/>
                <a:solidFill>
                  <a:schemeClr val="tx2">
                    <a:lumMod val="95000"/>
                    <a:lumOff val="5000"/>
                  </a:schemeClr>
                </a:solidFill>
                <a:effectLst>
                  <a:reflection blurRad="6350" stA="53000" endA="300" endPos="35500" dir="5400000" sy="-90000" algn="bl" rotWithShape="0"/>
                </a:effectLst>
              </a:rPr>
              <a:t>Attendence Management System</a:t>
            </a:r>
            <a:endParaRPr lang="en-US" b="1" dirty="0">
              <a:ln/>
              <a:solidFill>
                <a:schemeClr val="tx2">
                  <a:lumMod val="95000"/>
                  <a:lumOff val="5000"/>
                </a:schemeClr>
              </a:soli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5205095" y="3662680"/>
            <a:ext cx="5462905" cy="1514475"/>
          </a:xfrm>
        </p:spPr>
        <p:txBody>
          <a:bodyPr>
            <a:normAutofit/>
          </a:bodyPr>
          <a:lstStyle/>
          <a:p>
            <a:r>
              <a:rPr lang="en-IN" altLang="en-US"/>
              <a:t>                                                 </a:t>
            </a:r>
            <a:endParaRPr lang="en-IN" altLang="en-US" sz="2800"/>
          </a:p>
          <a:p>
            <a:endParaRPr lang="en-I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6280" y="365125"/>
            <a:ext cx="10637520" cy="757555"/>
          </a:xfrm>
        </p:spPr>
        <p:txBody>
          <a:bodyPr/>
          <a:p>
            <a:r>
              <a:rPr lang="en-US" sz="3600" b="1"/>
              <a:t>Snapshot of Website ( Faculty ) :</a:t>
            </a:r>
            <a:endParaRPr lang="en-US" sz="3600" b="1"/>
          </a:p>
        </p:txBody>
      </p:sp>
      <p:pic>
        <p:nvPicPr>
          <p:cNvPr id="15" name="image5.jpeg"/>
          <p:cNvPicPr>
            <a:picLocks noChangeAspect="1"/>
          </p:cNvPicPr>
          <p:nvPr>
            <p:ph idx="1"/>
          </p:nvPr>
        </p:nvPicPr>
        <p:blipFill>
          <a:blip r:embed="rId1" cstate="print"/>
          <a:stretch>
            <a:fillRect/>
          </a:stretch>
        </p:blipFill>
        <p:spPr>
          <a:xfrm>
            <a:off x="2225675" y="1253490"/>
            <a:ext cx="7740650" cy="4351655"/>
          </a:xfrm>
          <a:prstGeom prst="rect">
            <a:avLst/>
          </a:prstGeom>
        </p:spPr>
      </p:pic>
      <p:sp>
        <p:nvSpPr>
          <p:cNvPr id="4" name="Text Box 3"/>
          <p:cNvSpPr txBox="1"/>
          <p:nvPr/>
        </p:nvSpPr>
        <p:spPr>
          <a:xfrm>
            <a:off x="374650" y="6080760"/>
            <a:ext cx="10828655" cy="368300"/>
          </a:xfrm>
          <a:prstGeom prst="rect">
            <a:avLst/>
          </a:prstGeom>
          <a:noFill/>
        </p:spPr>
        <p:txBody>
          <a:bodyPr wrap="none" rtlCol="0">
            <a:spAutoFit/>
          </a:bodyPr>
          <a:p>
            <a:pPr algn="l"/>
            <a:r>
              <a:rPr lang="en-US"/>
              <a:t>This is the Login page of our Attendence Management System. Here Faculty can access with their login crediantials</a:t>
            </a:r>
            <a:r>
              <a:rPr lang="en-IN" altLang="en-US"/>
              <a:t>.</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br>
              <a:rPr lang="en-US" sz="2400" b="1"/>
            </a:br>
            <a:br>
              <a:rPr lang="en-US" sz="2400" b="1"/>
            </a:br>
            <a:r>
              <a:rPr lang="en-US" sz="2400" b="1"/>
              <a:t>This is the Faculty Home page to view and mark the attendence of students by going to respective Classes. And here the faculty can also Print the Attendence report of any student.</a:t>
            </a:r>
            <a:endParaRPr lang="en-US" sz="2400" b="1"/>
          </a:p>
        </p:txBody>
      </p:sp>
      <p:pic>
        <p:nvPicPr>
          <p:cNvPr id="17" name="image8.jpeg"/>
          <p:cNvPicPr>
            <a:picLocks noChangeAspect="1"/>
          </p:cNvPicPr>
          <p:nvPr>
            <p:ph idx="1"/>
          </p:nvPr>
        </p:nvPicPr>
        <p:blipFill>
          <a:blip r:embed="rId1" cstate="print"/>
          <a:stretch>
            <a:fillRect/>
          </a:stretch>
        </p:blipFill>
        <p:spPr>
          <a:xfrm>
            <a:off x="2225040" y="1825625"/>
            <a:ext cx="774065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DOCKER</a:t>
            </a:r>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normAutofit fontScale="60000"/>
          </a:bodyPr>
          <a:p>
            <a:r>
              <a:rPr lang="en-US"/>
              <a:t>Docker is an open-source containerization platform.</a:t>
            </a:r>
            <a:endParaRPr lang="en-US"/>
          </a:p>
          <a:p>
            <a:r>
              <a:rPr lang="en-US"/>
              <a:t>It is a platform for building, deploying, and managing containerized applications.</a:t>
            </a:r>
            <a:endParaRPr lang="en-US"/>
          </a:p>
          <a:p>
            <a:endParaRPr lang="en-US"/>
          </a:p>
          <a:p>
            <a:r>
              <a:rPr lang="en-US"/>
              <a:t>Developers can create containers without Docker, but the platform makes it easier, simpler, and safer to build, deploy and manage containers.</a:t>
            </a:r>
            <a:endParaRPr lang="en-US"/>
          </a:p>
          <a:p>
            <a:r>
              <a:rPr lang="en-US"/>
              <a:t>Docker is essentially a toolkit that enables developers to build, deploy, run, update, and stop containers using simple commands and work-saving automation through a single API.</a:t>
            </a:r>
            <a:endParaRPr lang="en-US"/>
          </a:p>
          <a:p>
            <a:r>
              <a:rPr lang="en-US"/>
              <a:t>In other words, we can easily say that Docker is an alternative of a Virtual Machine.</a:t>
            </a:r>
            <a:endParaRPr lang="en-US"/>
          </a:p>
          <a:p>
            <a:endParaRPr lang="en-US"/>
          </a:p>
          <a:p>
            <a:r>
              <a:rPr lang="en-US"/>
              <a:t>Using Docker, we can also run Linux platform OS like Ubuntu, CentOS and many more within our Windows System.</a:t>
            </a:r>
            <a:endParaRPr lang="en-US"/>
          </a:p>
          <a:p>
            <a:r>
              <a:rPr lang="en-US"/>
              <a:t>Docker images contain executable application source code as well as all the tools, libraries, and dependencies that the application code needs to run as a container.</a:t>
            </a:r>
            <a:endParaRPr lang="en-US"/>
          </a:p>
          <a:p>
            <a:r>
              <a:rPr lang="en-US"/>
              <a:t>When you run the Docker image, it becomes one instance (or multiple instances) of the container.</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t>Continued...</a:t>
            </a:r>
            <a:endParaRPr lang="en-IN" altLang="en-US" b="1"/>
          </a:p>
        </p:txBody>
      </p:sp>
      <p:sp>
        <p:nvSpPr>
          <p:cNvPr id="3" name="Content Placeholder 2"/>
          <p:cNvSpPr>
            <a:spLocks noGrp="1"/>
          </p:cNvSpPr>
          <p:nvPr>
            <p:ph idx="1"/>
          </p:nvPr>
        </p:nvSpPr>
        <p:spPr/>
        <p:txBody>
          <a:bodyPr>
            <a:normAutofit fontScale="70000"/>
          </a:bodyPr>
          <a:p>
            <a:pPr marL="0" indent="0">
              <a:buNone/>
            </a:pPr>
            <a:r>
              <a:rPr lang="en-US"/>
              <a:t>•Multiple Docker images can be created from a single base image, and they’ll share the commonalities of their stack.</a:t>
            </a:r>
            <a:endParaRPr lang="en-US"/>
          </a:p>
          <a:p>
            <a:pPr marL="0" indent="0">
              <a:buNone/>
            </a:pPr>
            <a:r>
              <a:rPr lang="en-US"/>
              <a:t>•Docker images are made up of layers, and each layer corresponds to a version of the image.</a:t>
            </a:r>
            <a:endParaRPr lang="en-US"/>
          </a:p>
          <a:p>
            <a:pPr marL="0" indent="0">
              <a:buNone/>
            </a:pPr>
            <a:endParaRPr lang="en-US"/>
          </a:p>
          <a:p>
            <a:pPr marL="0" indent="0">
              <a:buNone/>
            </a:pPr>
            <a:r>
              <a:rPr lang="en-US"/>
              <a:t>•Whenever a developer makes changes to the image, a new top layer is created, and this top layer replaces the previous top layer as the current version of the image</a:t>
            </a:r>
            <a:endParaRPr lang="en-US"/>
          </a:p>
          <a:p>
            <a:pPr marL="0" indent="0">
              <a:buNone/>
            </a:pPr>
            <a:r>
              <a:rPr lang="en-US"/>
              <a:t>•Previous layers are saved for rollbacks or to be re-used in other projects.</a:t>
            </a:r>
            <a:endParaRPr lang="en-US"/>
          </a:p>
          <a:p>
            <a:pPr marL="0" indent="0">
              <a:buNone/>
            </a:pPr>
            <a:endParaRPr lang="en-US"/>
          </a:p>
          <a:p>
            <a:pPr marL="0" indent="0">
              <a:buNone/>
            </a:pPr>
            <a:r>
              <a:rPr lang="en-US"/>
              <a:t>•Docker containers are the live, running instances of Docker images. While Docker images are read-only files, containers are live, ephemeral, executable content. Users can interact with them, and administrators can adjust their settings and conditions using docker commands.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2665" b="1"/>
            </a:br>
            <a:br>
              <a:rPr lang="en-US" sz="2665" b="1"/>
            </a:br>
            <a:r>
              <a:rPr lang="en-US" sz="2665" b="1"/>
              <a:t>In the Docker app AMS is our main container and it is in the running state. In the main container AMS there are 2 sub containers AMS web and AMS sqlite and they both are in also running state.</a:t>
            </a:r>
            <a:endParaRPr lang="en-US" sz="2665" b="1"/>
          </a:p>
        </p:txBody>
      </p:sp>
      <p:pic>
        <p:nvPicPr>
          <p:cNvPr id="23" name="image11.jpeg"/>
          <p:cNvPicPr>
            <a:picLocks noChangeAspect="1"/>
          </p:cNvPicPr>
          <p:nvPr>
            <p:ph idx="1"/>
          </p:nvPr>
        </p:nvPicPr>
        <p:blipFill>
          <a:blip r:embed="rId1" cstate="print"/>
          <a:stretch>
            <a:fillRect/>
          </a:stretch>
        </p:blipFill>
        <p:spPr>
          <a:xfrm>
            <a:off x="1813560" y="1917065"/>
            <a:ext cx="822007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sz="2665" b="1"/>
            </a:br>
            <a:br>
              <a:rPr lang="en-IN" altLang="en-US" sz="2665" b="1"/>
            </a:br>
            <a:r>
              <a:rPr lang="en-IN" altLang="en-US" sz="2665" b="1"/>
              <a:t>In the Docker app AMS is our main container and it is in the running state. In the main container AMS there are 2 sub containers AMS web and AMS sqlite and they both are in also running state.</a:t>
            </a:r>
            <a:endParaRPr lang="en-IN" altLang="en-US" sz="2665" b="1"/>
          </a:p>
        </p:txBody>
      </p:sp>
      <p:pic>
        <p:nvPicPr>
          <p:cNvPr id="21" name="image10.jpeg"/>
          <p:cNvPicPr>
            <a:picLocks noChangeAspect="1"/>
          </p:cNvPicPr>
          <p:nvPr>
            <p:ph idx="1"/>
          </p:nvPr>
        </p:nvPicPr>
        <p:blipFill>
          <a:blip r:embed="rId1" cstate="print"/>
          <a:stretch>
            <a:fillRect/>
          </a:stretch>
        </p:blipFill>
        <p:spPr>
          <a:xfrm>
            <a:off x="2225675" y="1998980"/>
            <a:ext cx="8196580" cy="4573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665" b="1"/>
              <a:t>.</a:t>
            </a:r>
            <a:endParaRPr lang="en-IN" altLang="en-US" sz="2665" b="1"/>
          </a:p>
        </p:txBody>
      </p:sp>
      <p:pic>
        <p:nvPicPr>
          <p:cNvPr id="25" name="image12.jpeg"/>
          <p:cNvPicPr>
            <a:picLocks noChangeAspect="1"/>
          </p:cNvPicPr>
          <p:nvPr>
            <p:ph idx="1"/>
          </p:nvPr>
        </p:nvPicPr>
        <p:blipFill>
          <a:blip r:embed="rId1" cstate="print"/>
          <a:stretch>
            <a:fillRect/>
          </a:stretch>
        </p:blipFill>
        <p:spPr>
          <a:xfrm>
            <a:off x="1363345" y="1409700"/>
            <a:ext cx="8784590" cy="4949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2220" b="1"/>
            </a:br>
            <a:br>
              <a:rPr lang="en-US" sz="2220" b="1"/>
            </a:br>
            <a:br>
              <a:rPr lang="en-US" sz="2220" b="1"/>
            </a:br>
            <a:r>
              <a:rPr lang="en-US" sz="2220" b="1"/>
              <a:t>While in the Local there are 2 images which are remote repositories 1st is AMS web( Front-end ) and 2nd is AMS sqlite ( Back-end) both are in use in the Dockers app.</a:t>
            </a:r>
            <a:br>
              <a:rPr lang="en-US" sz="2220" b="1"/>
            </a:br>
            <a:r>
              <a:rPr lang="en-US" sz="2220" b="1"/>
              <a:t>In this entire process we seen that the Dockers is connected with the Visual studio with a command</a:t>
            </a:r>
            <a:r>
              <a:rPr lang="en-IN" altLang="en-US" sz="2220" b="1"/>
              <a:t>.</a:t>
            </a:r>
            <a:br>
              <a:rPr lang="en-IN" altLang="en-US" sz="2220" b="1"/>
            </a:br>
            <a:r>
              <a:rPr lang="en-IN" altLang="en-US" sz="2220" b="1"/>
              <a:t>docker-compose up -d</a:t>
            </a:r>
            <a:endParaRPr lang="en-IN" altLang="en-US" sz="2220" b="1"/>
          </a:p>
        </p:txBody>
      </p:sp>
      <p:pic>
        <p:nvPicPr>
          <p:cNvPr id="25" name="image12.jpeg"/>
          <p:cNvPicPr>
            <a:picLocks noChangeAspect="1"/>
          </p:cNvPicPr>
          <p:nvPr>
            <p:ph idx="1"/>
          </p:nvPr>
        </p:nvPicPr>
        <p:blipFill>
          <a:blip r:embed="rId1" cstate="print"/>
          <a:stretch>
            <a:fillRect/>
          </a:stretch>
        </p:blipFill>
        <p:spPr>
          <a:xfrm>
            <a:off x="2225675" y="2028190"/>
            <a:ext cx="7740650"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Heroku</a:t>
            </a:r>
            <a:r>
              <a:rPr lang="en-IN" altLang="en-US" sz="40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sz="40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609600" y="881380"/>
            <a:ext cx="10972800" cy="5611495"/>
          </a:xfrm>
        </p:spPr>
        <p:txBody>
          <a:bodyPr/>
          <a:p>
            <a:r>
              <a:rPr lang="en-US"/>
              <a:t>Heroku is a container-based cloud Platform as a Service (PaaS). Developers use Heroku to deploy, manage, and scale modern apps. Our platform is elegant, flexible, and easy to use, offering developers the simplest path to getting their apps to market.</a:t>
            </a:r>
            <a:endParaRPr lang="en-US"/>
          </a:p>
          <a:p>
            <a:endParaRPr lang="en-US"/>
          </a:p>
          <a:p>
            <a:r>
              <a:rPr lang="en-US"/>
              <a:t>Heroku is fully managed, giving developers the freedom to focus on their core product without the distraction of maintaining servers, hardware, or infrastructure. The Heroku experience provides services, tools, workflows, and polyglot support—all designed to enhance develop</a:t>
            </a:r>
            <a:r>
              <a:rPr lang="en-IN" altLang="en-US"/>
              <a:t> </a:t>
            </a:r>
            <a:r>
              <a:rPr lang="en-US"/>
              <a:t>productivity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t>Snapshots of Heroku:</a:t>
            </a:r>
            <a:endParaRPr lang="en-US" sz="3600" b="1"/>
          </a:p>
        </p:txBody>
      </p:sp>
      <p:pic>
        <p:nvPicPr>
          <p:cNvPr id="29" name="image14.jpeg"/>
          <p:cNvPicPr>
            <a:picLocks noChangeAspect="1"/>
          </p:cNvPicPr>
          <p:nvPr>
            <p:ph idx="1"/>
          </p:nvPr>
        </p:nvPicPr>
        <p:blipFill>
          <a:blip r:embed="rId1" cstate="print"/>
          <a:stretch>
            <a:fillRect/>
          </a:stretch>
        </p:blipFill>
        <p:spPr>
          <a:xfrm>
            <a:off x="1870710" y="1379220"/>
            <a:ext cx="7740650" cy="4351655"/>
          </a:xfrm>
          <a:prstGeom prst="rect">
            <a:avLst/>
          </a:prstGeom>
        </p:spPr>
      </p:pic>
      <p:sp>
        <p:nvSpPr>
          <p:cNvPr id="4" name="Text Box 3"/>
          <p:cNvSpPr txBox="1"/>
          <p:nvPr/>
        </p:nvSpPr>
        <p:spPr>
          <a:xfrm>
            <a:off x="790575" y="6192520"/>
            <a:ext cx="8680450" cy="368300"/>
          </a:xfrm>
          <a:prstGeom prst="rect">
            <a:avLst/>
          </a:prstGeom>
          <a:noFill/>
        </p:spPr>
        <p:txBody>
          <a:bodyPr wrap="none" rtlCol="0">
            <a:spAutoFit/>
          </a:bodyPr>
          <a:p>
            <a:pPr algn="l"/>
            <a:r>
              <a:rPr lang="en-US"/>
              <a:t>This is the Login page of Heroku. Here the user can access the site through login crediantials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7050" y="184150"/>
            <a:ext cx="10515600" cy="1325563"/>
          </a:xfrm>
        </p:spPr>
        <p:style>
          <a:lnRef idx="2">
            <a:schemeClr val="dk1"/>
          </a:lnRef>
          <a:fillRef idx="1">
            <a:schemeClr val="lt1"/>
          </a:fillRef>
          <a:effectRef idx="0">
            <a:schemeClr val="dk1"/>
          </a:effectRef>
          <a:fontRef idx="minor">
            <a:schemeClr val="dk1"/>
          </a:fontRef>
        </p:style>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CONTENTS</a:t>
            </a:r>
            <a:r>
              <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graphicFrame>
        <p:nvGraphicFramePr>
          <p:cNvPr id="4" name="Content Placeholder 3"/>
          <p:cNvGraphicFramePr/>
          <p:nvPr>
            <p:ph idx="1"/>
          </p:nvPr>
        </p:nvGraphicFramePr>
        <p:xfrm>
          <a:off x="386715" y="1691640"/>
          <a:ext cx="11529060" cy="4789805"/>
        </p:xfrm>
        <a:graphic>
          <a:graphicData uri="http://schemas.openxmlformats.org/drawingml/2006/table">
            <a:tbl>
              <a:tblPr firstRow="1" bandRow="1">
                <a:tableStyleId>{5940675A-B579-460E-94D1-54222C63F5DA}</a:tableStyleId>
              </a:tblPr>
              <a:tblGrid>
                <a:gridCol w="1480185"/>
                <a:gridCol w="8069580"/>
                <a:gridCol w="1979295"/>
              </a:tblGrid>
              <a:tr h="405765">
                <a:tc>
                  <a:txBody>
                    <a:bodyPr/>
                    <a:p>
                      <a:pPr indent="0" algn="ctr">
                        <a:buNone/>
                      </a:pPr>
                      <a:r>
                        <a:rPr lang="en-US" sz="1200" b="0">
                          <a:latin typeface="Times New Roman" panose="02020603050405020304" charset="0"/>
                          <a:cs typeface="Times New Roman" panose="02020603050405020304" charset="0"/>
                        </a:rPr>
                        <a:t>Chapter</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Titleof theChapter/ ChapterName</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PageNo.s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3095">
                <a:tc>
                  <a:txBody>
                    <a:bodyPr/>
                    <a:p>
                      <a:pPr indent="0" algn="ctr">
                        <a:buNone/>
                      </a:pPr>
                      <a:r>
                        <a:rPr lang="en-US" sz="1200" b="0">
                          <a:latin typeface="Times New Roman" panose="02020603050405020304" charset="0"/>
                          <a:cs typeface="Times New Roman" panose="02020603050405020304" charset="0"/>
                        </a:rPr>
                        <a:t>A</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ABSTRACT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6</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0235">
                <a:tc>
                  <a:txBody>
                    <a:bodyPr/>
                    <a:p>
                      <a:pPr indent="0" algn="ctr">
                        <a:buNone/>
                      </a:pPr>
                      <a:r>
                        <a:rPr lang="en-US" sz="1200" b="0">
                          <a:latin typeface="Times New Roman" panose="02020603050405020304" charset="0"/>
                          <a:cs typeface="Times New Roman" panose="02020603050405020304" charset="0"/>
                        </a:rPr>
                        <a:t>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AMSIntroduction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9-10</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3095">
                <a:tc>
                  <a:txBody>
                    <a:bodyPr/>
                    <a:p>
                      <a:pPr indent="0" algn="ctr">
                        <a:buNone/>
                      </a:pPr>
                      <a:r>
                        <a:rPr lang="en-US" sz="1200" b="0">
                          <a:latin typeface="Times New Roman" panose="02020603050405020304" charset="0"/>
                          <a:cs typeface="Times New Roman" panose="02020603050405020304" charset="0"/>
                        </a:rPr>
                        <a:t>II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WebsiteCreation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11-16</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190">
                <a:tc>
                  <a:txBody>
                    <a:bodyPr/>
                    <a:p>
                      <a:pPr indent="0" algn="ctr">
                        <a:buNone/>
                      </a:pPr>
                      <a:r>
                        <a:rPr lang="en-US" sz="1200" b="0">
                          <a:latin typeface="Times New Roman" panose="02020603050405020304" charset="0"/>
                          <a:cs typeface="Times New Roman" panose="02020603050405020304" charset="0"/>
                        </a:rPr>
                        <a:t>III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Dockers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17-21</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3730">
                <a:tc>
                  <a:txBody>
                    <a:bodyPr/>
                    <a:p>
                      <a:pPr indent="0" algn="ctr">
                        <a:buNone/>
                      </a:pPr>
                      <a:r>
                        <a:rPr lang="en-US" sz="1200" b="0">
                          <a:latin typeface="Times New Roman" panose="02020603050405020304" charset="0"/>
                          <a:cs typeface="Times New Roman" panose="02020603050405020304" charset="0"/>
                        </a:rPr>
                        <a:t>IV</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RDS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22-24</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3095">
                <a:tc>
                  <a:txBody>
                    <a:bodyPr/>
                    <a:p>
                      <a:pPr indent="0" algn="ctr">
                        <a:buNone/>
                      </a:pPr>
                      <a:r>
                        <a:rPr lang="en-US" sz="1200" b="0">
                          <a:latin typeface="Times New Roman" panose="02020603050405020304" charset="0"/>
                          <a:cs typeface="Times New Roman" panose="02020603050405020304" charset="0"/>
                        </a:rPr>
                        <a:t>V</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Heroku</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25-30</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a:p>
                      <a:pPr indent="0" algn="ctr">
                        <a:buNone/>
                      </a:pPr>
                      <a:r>
                        <a:rPr lang="en-US" sz="1200" b="0">
                          <a:latin typeface="Times New Roman" panose="02020603050405020304" charset="0"/>
                          <a:cs typeface="Times New Roman" panose="02020603050405020304" charset="0"/>
                        </a:rPr>
                        <a:t>B</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References andAppendix</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31</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Continued...</a:t>
            </a:r>
            <a:endParaRPr lang="en-IN" altLang="en-US" b="1"/>
          </a:p>
        </p:txBody>
      </p:sp>
      <p:pic>
        <p:nvPicPr>
          <p:cNvPr id="31" name="image15.jpeg"/>
          <p:cNvPicPr>
            <a:picLocks noChangeAspect="1"/>
          </p:cNvPicPr>
          <p:nvPr>
            <p:ph idx="1"/>
          </p:nvPr>
        </p:nvPicPr>
        <p:blipFill>
          <a:blip r:embed="rId1" cstate="print"/>
          <a:stretch>
            <a:fillRect/>
          </a:stretch>
        </p:blipFill>
        <p:spPr>
          <a:xfrm>
            <a:off x="2225040" y="1825625"/>
            <a:ext cx="7740650"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2665" b="1"/>
            </a:br>
            <a:br>
              <a:rPr lang="en-US" sz="2665" b="1"/>
            </a:br>
            <a:r>
              <a:rPr lang="en-US" sz="2665" b="1"/>
              <a:t>Attendence Management System and Image class are the 2 containers. In this main file the necessary things has been initialized and deployed.</a:t>
            </a:r>
            <a:endParaRPr lang="en-US" sz="2665" b="1"/>
          </a:p>
        </p:txBody>
      </p:sp>
      <p:pic>
        <p:nvPicPr>
          <p:cNvPr id="33" name="image16.jpeg"/>
          <p:cNvPicPr>
            <a:picLocks noChangeAspect="1"/>
          </p:cNvPicPr>
          <p:nvPr>
            <p:ph idx="1"/>
          </p:nvPr>
        </p:nvPicPr>
        <p:blipFill>
          <a:blip r:embed="rId1" cstate="print"/>
          <a:stretch>
            <a:fillRect/>
          </a:stretch>
        </p:blipFill>
        <p:spPr>
          <a:xfrm>
            <a:off x="2225040" y="1825625"/>
            <a:ext cx="7740650"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Snapshot of Command Prompt:</a:t>
            </a:r>
            <a:r>
              <a:rPr lang="en-IN" altLang="en-US" sz="3200" b="1"/>
              <a:t> </a:t>
            </a:r>
            <a:endParaRPr lang="en-IN" altLang="en-US" sz="3200" b="1"/>
          </a:p>
        </p:txBody>
      </p:sp>
      <p:pic>
        <p:nvPicPr>
          <p:cNvPr id="37" name="image18.jpeg"/>
          <p:cNvPicPr>
            <a:picLocks noChangeAspect="1"/>
          </p:cNvPicPr>
          <p:nvPr>
            <p:ph idx="1"/>
          </p:nvPr>
        </p:nvPicPr>
        <p:blipFill>
          <a:blip r:embed="rId1" cstate="print"/>
          <a:stretch>
            <a:fillRect/>
          </a:stretch>
        </p:blipFill>
        <p:spPr>
          <a:xfrm>
            <a:off x="2229485" y="1825625"/>
            <a:ext cx="7732395"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Continued...</a:t>
            </a:r>
            <a:endParaRPr lang="en-IN" altLang="en-US" b="1"/>
          </a:p>
        </p:txBody>
      </p:sp>
      <p:pic>
        <p:nvPicPr>
          <p:cNvPr id="41" name="image20.jpeg"/>
          <p:cNvPicPr>
            <a:picLocks noChangeAspect="1"/>
          </p:cNvPicPr>
          <p:nvPr>
            <p:ph idx="1"/>
          </p:nvPr>
        </p:nvPicPr>
        <p:blipFill>
          <a:blip r:embed="rId1" cstate="print"/>
          <a:stretch>
            <a:fillRect/>
          </a:stretch>
        </p:blipFill>
        <p:spPr>
          <a:xfrm>
            <a:off x="2228850" y="1825625"/>
            <a:ext cx="7733665"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Continued...</a:t>
            </a:r>
            <a:endParaRPr lang="en-IN" altLang="en-US" b="1"/>
          </a:p>
        </p:txBody>
      </p:sp>
      <p:pic>
        <p:nvPicPr>
          <p:cNvPr id="39" name="image19.jpeg"/>
          <p:cNvPicPr>
            <a:picLocks noChangeAspect="1"/>
          </p:cNvPicPr>
          <p:nvPr>
            <p:ph idx="1"/>
          </p:nvPr>
        </p:nvPicPr>
        <p:blipFill>
          <a:blip r:embed="rId1" cstate="print"/>
          <a:stretch>
            <a:fillRect/>
          </a:stretch>
        </p:blipFill>
        <p:spPr>
          <a:xfrm>
            <a:off x="2229485" y="1825625"/>
            <a:ext cx="7732395"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Continued...</a:t>
            </a:r>
            <a:endParaRPr lang="en-IN" altLang="en-US" b="1"/>
          </a:p>
        </p:txBody>
      </p:sp>
      <p:pic>
        <p:nvPicPr>
          <p:cNvPr id="43" name="image21.jpeg"/>
          <p:cNvPicPr>
            <a:picLocks noChangeAspect="1"/>
          </p:cNvPicPr>
          <p:nvPr>
            <p:ph idx="1"/>
          </p:nvPr>
        </p:nvPicPr>
        <p:blipFill>
          <a:blip r:embed="rId1" cstate="print"/>
          <a:stretch>
            <a:fillRect/>
          </a:stretch>
        </p:blipFill>
        <p:spPr>
          <a:xfrm>
            <a:off x="2229485" y="1825625"/>
            <a:ext cx="773239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ABSTRACT</a:t>
            </a:r>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p>
            <a:r>
              <a:rPr lang="en-US"/>
              <a:t>Student attendance management system deals with the maintenance of the student's attendance details. It generates the attendance of the student on basis of presence in class. It is maintained on the daily basis of their attendance.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AMS Introduction</a:t>
            </a:r>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normAutofit fontScale="70000"/>
          </a:bodyPr>
          <a:p>
            <a:r>
              <a:rPr lang="en-US"/>
              <a:t>An attendance system allows to add the attendance of the employee who is present on that day. The user has to login and swipe their identity card to mark their attendance. As the card has been swiped, the details like id number, date, in-time, out-time are saved in the database. The database will be stored into the azure cloud which will form a connection between application and cloud server via internet. With the in-time and out-time data stored in cloud, the admin can calculate the working hours of the employees. The employees can view his personal details, attendance,</a:t>
            </a:r>
            <a:endParaRPr lang="en-US"/>
          </a:p>
          <a:p>
            <a:r>
              <a:rPr lang="en-US"/>
              <a:t>in-time or out-time, total working hours after he/she logs into the system. This data is retrieved from the cloud database and can be accessed any time by the employee and the admin. The admin of the system can add new employee by registering the new employee and filling up their registration details. The admin is authorized to view the records of all the employees. This system allows to keep up to date record of the employee. As, the project files and a database file will be stored into the Azure cloud, the project will be accessed in the web browser through Azure link</a:t>
            </a:r>
            <a:r>
              <a:rPr lang="en-IN" altLang="en-US"/>
              <a: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4320"/>
            <a:ext cx="10466070" cy="885190"/>
          </a:xfrm>
        </p:spPr>
        <p:txBody>
          <a:bodyPr>
            <a:scene3d>
              <a:camera prst="orthographicFront"/>
              <a:lightRig rig="threePt" dir="t"/>
            </a:scene3d>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CREATION OF WEBSITE</a:t>
            </a:r>
            <a:r>
              <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 :</a:t>
            </a:r>
            <a:endPar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03985"/>
            <a:ext cx="10936605" cy="5234305"/>
          </a:xfrm>
        </p:spPr>
        <p:txBody>
          <a:bodyPr>
            <a:normAutofit fontScale="50000"/>
          </a:bodyPr>
          <a:p>
            <a:r>
              <a:rPr lang="en-IN" altLang="en-US"/>
              <a:t>Web</a:t>
            </a:r>
            <a:r>
              <a:rPr lang="en-US"/>
              <a:t> based based attendance management system has replaced the previous paper based premises of attendance management system. The new system can now handle large number of attendees and events over large networks. </a:t>
            </a:r>
            <a:r>
              <a:rPr lang="en-IN" altLang="en-US"/>
              <a:t>Web</a:t>
            </a:r>
            <a:r>
              <a:rPr lang="en-US"/>
              <a:t> based attendance system is easy to use and yet very powerful attendance management system that has a firm grip over schools, laboratories, committees, offices, business organizations etc.</a:t>
            </a:r>
            <a:endParaRPr lang="en-US"/>
          </a:p>
          <a:p>
            <a:endParaRPr lang="en-US"/>
          </a:p>
          <a:p>
            <a:r>
              <a:rPr lang="en-US"/>
              <a:t>The main feature of </a:t>
            </a:r>
            <a:r>
              <a:rPr lang="en-IN" altLang="en-US"/>
              <a:t>Web</a:t>
            </a:r>
            <a:r>
              <a:rPr lang="en-US"/>
              <a:t> based attendance management system is the System Server that has been made centralized for all the branches scattered over different geographical regions. To login into the server using </a:t>
            </a:r>
            <a:r>
              <a:rPr lang="en-IN" altLang="en-US"/>
              <a:t>web</a:t>
            </a:r>
            <a:r>
              <a:rPr lang="en-US"/>
              <a:t> based attendance management system, users can create multiple password protected event manager accounts which can further create unlimited events and user accounts.</a:t>
            </a:r>
            <a:endParaRPr lang="en-US"/>
          </a:p>
          <a:p>
            <a:endParaRPr lang="en-US"/>
          </a:p>
          <a:p>
            <a:r>
              <a:rPr lang="en-US"/>
              <a:t>In short, </a:t>
            </a:r>
            <a:r>
              <a:rPr lang="en-IN" altLang="en-US"/>
              <a:t>web</a:t>
            </a:r>
            <a:r>
              <a:rPr lang="en-US"/>
              <a:t> based attendance management system provides users an identification along with a password that allows them to login to their accounts from anywhere anytime.</a:t>
            </a:r>
            <a:endParaRPr lang="en-US"/>
          </a:p>
          <a:p>
            <a:endParaRPr lang="en-US"/>
          </a:p>
          <a:p>
            <a:r>
              <a:rPr lang="en-US"/>
              <a:t>This </a:t>
            </a:r>
            <a:r>
              <a:rPr lang="en-IN" altLang="en-US"/>
              <a:t>web</a:t>
            </a:r>
            <a:r>
              <a:rPr lang="en-US"/>
              <a:t> based Attendence Management System has been created for both System Administrator and Faculty. Faculty can access to the website through necessary login crediantials and the faculty can mark attendance to the students of different Departments , Classes , Courses in their respective Registration codes.</a:t>
            </a:r>
            <a:endParaRPr lang="en-US"/>
          </a:p>
          <a:p>
            <a:endParaRPr lang="en-US"/>
          </a:p>
          <a:p>
            <a:r>
              <a:rPr lang="en-US"/>
              <a:t>This</a:t>
            </a:r>
            <a:r>
              <a:rPr lang="en-IN" altLang="en-US"/>
              <a:t> web</a:t>
            </a:r>
            <a:r>
              <a:rPr lang="en-US"/>
              <a:t> based Attendence Management System is quite easy and flexible to use for both the System Administrator and Faculty. Through this System Faculty can Print the Attendence Report of each and every Student of any Department they wish.</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9330" y="365125"/>
            <a:ext cx="10364470" cy="839470"/>
          </a:xfrm>
        </p:spPr>
        <p:txBody>
          <a:bodyPr>
            <a:normAutofit fontScale="90000"/>
          </a:bodyPr>
          <a:p>
            <a:r>
              <a:rPr lang="en-US" sz="3200" b="1"/>
              <a:t>Snapshot of Visual Studio:</a:t>
            </a:r>
            <a:br>
              <a:rPr lang="en-US" sz="3200" b="1"/>
            </a:br>
            <a:endParaRPr lang="en-US" sz="3200" b="1"/>
          </a:p>
        </p:txBody>
      </p:sp>
      <p:sp>
        <p:nvSpPr>
          <p:cNvPr id="6" name="Text Box 5"/>
          <p:cNvSpPr txBox="1"/>
          <p:nvPr/>
        </p:nvSpPr>
        <p:spPr>
          <a:xfrm>
            <a:off x="9766935" y="4356735"/>
            <a:ext cx="309880" cy="1198880"/>
          </a:xfrm>
          <a:prstGeom prst="rect">
            <a:avLst/>
          </a:prstGeom>
          <a:noFill/>
        </p:spPr>
        <p:txBody>
          <a:bodyPr wrap="none" rtlCol="0">
            <a:spAutoFit/>
          </a:bodyPr>
          <a:p>
            <a:endParaRPr lang="en-US"/>
          </a:p>
          <a:p>
            <a:endParaRPr lang="en-US"/>
          </a:p>
          <a:p>
            <a:endParaRPr lang="en-US"/>
          </a:p>
          <a:p>
            <a:endParaRPr lang="en-US"/>
          </a:p>
        </p:txBody>
      </p:sp>
      <p:pic>
        <p:nvPicPr>
          <p:cNvPr id="14" name="image4.jpeg"/>
          <p:cNvPicPr>
            <a:picLocks noChangeAspect="1"/>
          </p:cNvPicPr>
          <p:nvPr>
            <p:ph idx="1"/>
          </p:nvPr>
        </p:nvPicPr>
        <p:blipFill>
          <a:blip r:embed="rId1" cstate="print"/>
          <a:stretch>
            <a:fillRect/>
          </a:stretch>
        </p:blipFill>
        <p:spPr>
          <a:xfrm>
            <a:off x="2034540" y="892175"/>
            <a:ext cx="7732395" cy="4351655"/>
          </a:xfrm>
          <a:prstGeom prst="rect">
            <a:avLst/>
          </a:prstGeom>
        </p:spPr>
      </p:pic>
      <p:sp>
        <p:nvSpPr>
          <p:cNvPr id="19" name="Text Box 18"/>
          <p:cNvSpPr txBox="1"/>
          <p:nvPr/>
        </p:nvSpPr>
        <p:spPr>
          <a:xfrm>
            <a:off x="506730" y="5563235"/>
            <a:ext cx="11100435" cy="922020"/>
          </a:xfrm>
          <a:prstGeom prst="rect">
            <a:avLst/>
          </a:prstGeom>
          <a:noFill/>
        </p:spPr>
        <p:txBody>
          <a:bodyPr wrap="none" rtlCol="0">
            <a:spAutoFit/>
          </a:bodyPr>
          <a:p>
            <a:pPr algn="l"/>
            <a:r>
              <a:rPr lang="en-US"/>
              <a:t>Website.</a:t>
            </a:r>
            <a:r>
              <a:rPr lang="en-IN" altLang="en-US"/>
              <a:t>:</a:t>
            </a:r>
            <a:r>
              <a:rPr lang="en-US"/>
              <a:t> </a:t>
            </a:r>
            <a:r>
              <a:rPr lang="en-US">
                <a:gradFill>
                  <a:gsLst>
                    <a:gs pos="0">
                      <a:srgbClr val="012D86"/>
                    </a:gs>
                    <a:gs pos="100000">
                      <a:srgbClr val="0E2557"/>
                    </a:gs>
                  </a:gsLst>
                  <a:lin scaled="0"/>
                </a:gradFill>
              </a:rPr>
              <a:t>https://attendence-management- system5.herokuapp.com/login?next=/</a:t>
            </a:r>
            <a:r>
              <a:rPr lang="en-US"/>
              <a:t>. </a:t>
            </a:r>
            <a:endParaRPr lang="en-US"/>
          </a:p>
          <a:p>
            <a:pPr algn="l"/>
            <a:r>
              <a:rPr lang="en-US"/>
              <a:t>This is the link of Attendence management website for both System Administrator and Faculty. Both System </a:t>
            </a:r>
            <a:endParaRPr lang="en-US"/>
          </a:p>
          <a:p>
            <a:pPr algn="l"/>
            <a:r>
              <a:rPr lang="en-US"/>
              <a:t>Administrator and Faculty can access this site with  appropriate login crediantials.</a:t>
            </a:r>
            <a:r>
              <a:rPr lang="en-IN" altLang="en-US"/>
              <a:t>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3110" b="1">
                <a:sym typeface="+mn-ea"/>
              </a:rPr>
            </a:br>
            <a:r>
              <a:rPr lang="en-US" sz="3110" b="1">
                <a:sym typeface="+mn-ea"/>
              </a:rPr>
              <a:t>Snapshots of Website ( System Administrator ) :</a:t>
            </a:r>
            <a:br>
              <a:rPr lang="en-US" sz="3110" b="1"/>
            </a:br>
            <a:endParaRPr lang="en-US" sz="3110"/>
          </a:p>
        </p:txBody>
      </p:sp>
      <p:pic>
        <p:nvPicPr>
          <p:cNvPr id="9" name="image5.jpeg"/>
          <p:cNvPicPr>
            <a:picLocks noChangeAspect="1"/>
          </p:cNvPicPr>
          <p:nvPr>
            <p:ph idx="1"/>
          </p:nvPr>
        </p:nvPicPr>
        <p:blipFill>
          <a:blip r:embed="rId1" cstate="print"/>
          <a:stretch>
            <a:fillRect/>
          </a:stretch>
        </p:blipFill>
        <p:spPr>
          <a:xfrm>
            <a:off x="2225675" y="1186180"/>
            <a:ext cx="7740650" cy="4351655"/>
          </a:xfrm>
          <a:prstGeom prst="rect">
            <a:avLst/>
          </a:prstGeom>
        </p:spPr>
      </p:pic>
      <p:sp>
        <p:nvSpPr>
          <p:cNvPr id="5" name="Text Box 4"/>
          <p:cNvSpPr txBox="1"/>
          <p:nvPr/>
        </p:nvSpPr>
        <p:spPr>
          <a:xfrm>
            <a:off x="1013460" y="5847715"/>
            <a:ext cx="10123170" cy="645160"/>
          </a:xfrm>
          <a:prstGeom prst="rect">
            <a:avLst/>
          </a:prstGeom>
          <a:noFill/>
        </p:spPr>
        <p:txBody>
          <a:bodyPr wrap="none" rtlCol="0">
            <a:spAutoFit/>
          </a:bodyPr>
          <a:p>
            <a:pPr algn="l"/>
            <a:r>
              <a:rPr lang="en-US">
                <a:sym typeface="+mn-ea"/>
              </a:rPr>
              <a:t>This is the Login page of our Attendence Management System. Here System Administrators can access with </a:t>
            </a:r>
            <a:endParaRPr lang="en-US"/>
          </a:p>
          <a:p>
            <a:pPr algn="l"/>
            <a:r>
              <a:rPr lang="en-US">
                <a:sym typeface="+mn-ea"/>
              </a:rPr>
              <a:t>their login crediantials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br>
              <a:rPr lang="en-US" sz="3110" b="1"/>
            </a:br>
            <a:br>
              <a:rPr lang="en-US" sz="3110" b="1"/>
            </a:br>
            <a:r>
              <a:rPr lang="en-US" sz="3110" b="1"/>
              <a:t>This is the System Administrator Home page to view the attendance of students by going to respective Departments , Courses and Classes</a:t>
            </a:r>
            <a:r>
              <a:rPr lang="en-IN" altLang="en-US" sz="3110" b="1"/>
              <a:t>.</a:t>
            </a:r>
            <a:endParaRPr lang="en-IN" altLang="en-US" sz="3110" b="1"/>
          </a:p>
        </p:txBody>
      </p:sp>
      <p:sp>
        <p:nvSpPr>
          <p:cNvPr id="4" name="Text Box 3"/>
          <p:cNvSpPr txBox="1"/>
          <p:nvPr/>
        </p:nvSpPr>
        <p:spPr>
          <a:xfrm>
            <a:off x="678815" y="5918200"/>
            <a:ext cx="240665" cy="368300"/>
          </a:xfrm>
          <a:prstGeom prst="rect">
            <a:avLst/>
          </a:prstGeom>
          <a:noFill/>
        </p:spPr>
        <p:txBody>
          <a:bodyPr wrap="none" rtlCol="0">
            <a:spAutoFit/>
          </a:bodyPr>
          <a:p>
            <a:pPr algn="l"/>
            <a:r>
              <a:rPr lang="en-US"/>
              <a:t>.</a:t>
            </a:r>
            <a:endParaRPr lang="en-US"/>
          </a:p>
        </p:txBody>
      </p:sp>
      <p:pic>
        <p:nvPicPr>
          <p:cNvPr id="11" name="image6.jpeg"/>
          <p:cNvPicPr>
            <a:picLocks noChangeAspect="1"/>
          </p:cNvPicPr>
          <p:nvPr>
            <p:ph idx="1"/>
          </p:nvPr>
        </p:nvPicPr>
        <p:blipFill>
          <a:blip r:embed="rId1" cstate="print"/>
          <a:stretch>
            <a:fillRect/>
          </a:stretch>
        </p:blipFill>
        <p:spPr>
          <a:xfrm>
            <a:off x="2227580" y="1825625"/>
            <a:ext cx="773557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3110" b="1"/>
            </a:br>
            <a:br>
              <a:rPr lang="en-US" sz="3110" b="1"/>
            </a:br>
            <a:r>
              <a:rPr lang="en-US" sz="3110" b="1"/>
              <a:t>This above snapshot is the is the Profile details of System Administrator he/she can edit or update their details</a:t>
            </a:r>
            <a:r>
              <a:rPr lang="en-IN" altLang="en-US" sz="3110" b="1"/>
              <a:t>.</a:t>
            </a:r>
            <a:endParaRPr lang="en-IN" altLang="en-US" sz="3110" b="1"/>
          </a:p>
        </p:txBody>
      </p:sp>
      <p:pic>
        <p:nvPicPr>
          <p:cNvPr id="13" name="image7.jpeg"/>
          <p:cNvPicPr>
            <a:picLocks noChangeAspect="1"/>
          </p:cNvPicPr>
          <p:nvPr>
            <p:ph idx="1"/>
          </p:nvPr>
        </p:nvPicPr>
        <p:blipFill>
          <a:blip r:embed="rId1" cstate="print"/>
          <a:stretch>
            <a:fillRect/>
          </a:stretch>
        </p:blipFill>
        <p:spPr>
          <a:xfrm>
            <a:off x="2231390" y="1825625"/>
            <a:ext cx="7727950" cy="4351655"/>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7437</Words>
  <Application>WPS Presentation</Application>
  <PresentationFormat>Widescreen</PresentationFormat>
  <Paragraphs>157</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Calibri Light</vt:lpstr>
      <vt:lpstr>Calibri</vt:lpstr>
      <vt:lpstr>Microsoft YaHei</vt:lpstr>
      <vt:lpstr>Arial Unicode MS</vt:lpstr>
      <vt:lpstr>Times New Roman</vt:lpstr>
      <vt:lpstr>Arial Black</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Attendence Management System</dc:title>
  <dc:creator/>
  <cp:lastModifiedBy>admin</cp:lastModifiedBy>
  <cp:revision>1</cp:revision>
  <dcterms:created xsi:type="dcterms:W3CDTF">2022-09-07T14:16:24Z</dcterms:created>
  <dcterms:modified xsi:type="dcterms:W3CDTF">2022-09-07T14:16:24Z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04DCB6BCEE3F4785B1F6A66E9A8AFE06</vt:lpwstr>
  </property>
  <property fmtid="{D5CDD505-2E9C-101B-9397-08002B2CF9AE}" pid="3" name="KSOProductBuildVer">
    <vt:lpwstr>1033-11.2.0.11254</vt:lpwstr>
  </property>
</Properties>
</file>