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7" r:id="rId10"/>
    <p:sldId id="270" r:id="rId11"/>
    <p:sldId id="265" r:id="rId12"/>
    <p:sldId id="266" r:id="rId13"/>
  </p:sldIdLst>
  <p:sldSz cx="10801350" cy="7200900"/>
  <p:notesSz cx="6858000" cy="9144000"/>
  <p:defaultText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00" y="-108"/>
      </p:cViewPr>
      <p:guideLst>
        <p:guide orient="horz" pos="2268"/>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4989732"/>
            <a:ext cx="10801350" cy="221861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102857" tIns="51429" rIns="102857" bIns="51429" anchor="t" compatLnSpc="1"/>
          <a:lstStyle/>
          <a:p>
            <a:endParaRPr kumimoji="0" lang="en-US"/>
          </a:p>
        </p:txBody>
      </p:sp>
      <p:sp>
        <p:nvSpPr>
          <p:cNvPr id="8" name="Freeform 7"/>
          <p:cNvSpPr>
            <a:spLocks/>
          </p:cNvSpPr>
          <p:nvPr/>
        </p:nvSpPr>
        <p:spPr bwMode="auto">
          <a:xfrm>
            <a:off x="7212153" y="0"/>
            <a:ext cx="3589199" cy="72009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102857" tIns="51429" rIns="102857" bIns="51429" anchor="t" compatLnSpc="1"/>
          <a:lstStyle/>
          <a:p>
            <a:endParaRPr kumimoji="0" lang="en-US"/>
          </a:p>
        </p:txBody>
      </p:sp>
      <p:sp>
        <p:nvSpPr>
          <p:cNvPr id="9" name="Title 8"/>
          <p:cNvSpPr>
            <a:spLocks noGrp="1"/>
          </p:cNvSpPr>
          <p:nvPr>
            <p:ph type="ctrTitle"/>
          </p:nvPr>
        </p:nvSpPr>
        <p:spPr>
          <a:xfrm>
            <a:off x="506832" y="3504438"/>
            <a:ext cx="7654557" cy="2416302"/>
          </a:xfrm>
        </p:spPr>
        <p:txBody>
          <a:bodyPr rIns="51429"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11540" y="1622053"/>
            <a:ext cx="7654557" cy="1840230"/>
          </a:xfrm>
        </p:spPr>
        <p:txBody>
          <a:bodyPr tIns="0" rIns="51429" bIns="0" anchor="b">
            <a:normAutofit/>
          </a:bodyPr>
          <a:lstStyle>
            <a:lvl1pPr marL="0" indent="0" algn="r">
              <a:buNone/>
              <a:defRPr sz="2300">
                <a:solidFill>
                  <a:schemeClr val="tx1"/>
                </a:solidFill>
                <a:effectLst/>
              </a:defRPr>
            </a:lvl1pPr>
            <a:lvl2pPr marL="514286" indent="0" algn="ctr">
              <a:buNone/>
            </a:lvl2pPr>
            <a:lvl3pPr marL="1028574" indent="0" algn="ctr">
              <a:buNone/>
            </a:lvl3pPr>
            <a:lvl4pPr marL="1542860" indent="0" algn="ctr">
              <a:buNone/>
            </a:lvl4pPr>
            <a:lvl5pPr marL="2057147" indent="0" algn="ctr">
              <a:buNone/>
            </a:lvl5pPr>
            <a:lvl6pPr marL="2571433" indent="0" algn="ctr">
              <a:buNone/>
            </a:lvl6pPr>
            <a:lvl7pPr marL="3085720" indent="0" algn="ctr">
              <a:buNone/>
            </a:lvl7pPr>
            <a:lvl8pPr marL="3600007" indent="0" algn="ctr">
              <a:buNone/>
            </a:lvl8pPr>
            <a:lvl9pPr marL="4114293"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A0ED1A1-AC79-460C-A3A3-D52CFDF6EE9B}" type="datetimeFigureOut">
              <a:rPr lang="en-IN" smtClean="0"/>
              <a:t>22-01-2022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2623198-138F-4BD6-BB79-495F7E37DAE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0ED1A1-AC79-460C-A3A3-D52CFDF6EE9B}" type="datetimeFigureOut">
              <a:rPr lang="en-IN" smtClean="0"/>
              <a:t>22-01-2022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623198-138F-4BD6-BB79-495F7E37DAE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0979" y="288372"/>
            <a:ext cx="2430304" cy="614410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40067" y="288372"/>
            <a:ext cx="7110889" cy="614410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0ED1A1-AC79-460C-A3A3-D52CFDF6EE9B}" type="datetimeFigureOut">
              <a:rPr lang="en-IN" smtClean="0"/>
              <a:t>22-01-2022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623198-138F-4BD6-BB79-495F7E37DAE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0ED1A1-AC79-460C-A3A3-D52CFDF6EE9B}" type="datetimeFigureOut">
              <a:rPr lang="en-IN" smtClean="0"/>
              <a:t>22-01-2022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623198-138F-4BD6-BB79-495F7E37DAE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4989732"/>
            <a:ext cx="10801350" cy="221861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102857" tIns="51429" rIns="102857" bIns="51429" anchor="t" compatLnSpc="1"/>
          <a:lstStyle/>
          <a:p>
            <a:endParaRPr kumimoji="0" lang="en-US"/>
          </a:p>
        </p:txBody>
      </p:sp>
      <p:sp>
        <p:nvSpPr>
          <p:cNvPr id="9" name="Freeform 8"/>
          <p:cNvSpPr>
            <a:spLocks/>
          </p:cNvSpPr>
          <p:nvPr/>
        </p:nvSpPr>
        <p:spPr bwMode="auto">
          <a:xfrm>
            <a:off x="7212153" y="0"/>
            <a:ext cx="3589199" cy="72009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102857" tIns="51429" rIns="102857" bIns="51429" anchor="t" compatLnSpc="1"/>
          <a:lstStyle/>
          <a:p>
            <a:endParaRPr kumimoji="0" lang="en-US"/>
          </a:p>
        </p:txBody>
      </p:sp>
      <p:sp>
        <p:nvSpPr>
          <p:cNvPr id="2" name="Title 1"/>
          <p:cNvSpPr>
            <a:spLocks noGrp="1"/>
          </p:cNvSpPr>
          <p:nvPr>
            <p:ph type="title"/>
          </p:nvPr>
        </p:nvSpPr>
        <p:spPr>
          <a:xfrm>
            <a:off x="810101" y="3763031"/>
            <a:ext cx="7830979" cy="1917681"/>
          </a:xfrm>
        </p:spPr>
        <p:txBody>
          <a:bodyPr tIns="0" bIns="0" anchor="t"/>
          <a:lstStyle>
            <a:lvl1pPr algn="l">
              <a:buNone/>
              <a:defRPr sz="47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810101" y="2610090"/>
            <a:ext cx="7830979" cy="1120022"/>
          </a:xfrm>
        </p:spPr>
        <p:txBody>
          <a:bodyPr lIns="51429" tIns="0" rIns="51429" bIns="0" anchor="b"/>
          <a:lstStyle>
            <a:lvl1pPr marL="0" indent="0" algn="l">
              <a:buNone/>
              <a:defRPr sz="2300">
                <a:solidFill>
                  <a:schemeClr val="tx1"/>
                </a:solidFill>
                <a:effectLst/>
              </a:defRPr>
            </a:lvl1pPr>
            <a:lvl2pPr>
              <a:buNone/>
              <a:defRPr sz="20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A0ED1A1-AC79-460C-A3A3-D52CFDF6EE9B}" type="datetimeFigureOut">
              <a:rPr lang="en-IN" smtClean="0"/>
              <a:t>22-01-2022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623198-138F-4BD6-BB79-495F7E37DAE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0067" y="288370"/>
            <a:ext cx="8821103" cy="12001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540069" y="1680212"/>
            <a:ext cx="4320540" cy="4752261"/>
          </a:xfrm>
        </p:spPr>
        <p:txBody>
          <a:bodyPr/>
          <a:lstStyle>
            <a:lvl1pPr>
              <a:defRPr sz="2900"/>
            </a:lvl1pPr>
            <a:lvl2pPr>
              <a:defRPr sz="2500"/>
            </a:lvl2pPr>
            <a:lvl3pPr>
              <a:defRPr sz="23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040630" y="1680212"/>
            <a:ext cx="4320540" cy="4752261"/>
          </a:xfrm>
        </p:spPr>
        <p:txBody>
          <a:bodyPr/>
          <a:lstStyle>
            <a:lvl1pPr>
              <a:defRPr sz="2900"/>
            </a:lvl1pPr>
            <a:lvl2pPr>
              <a:defRPr sz="2500"/>
            </a:lvl2pPr>
            <a:lvl3pPr>
              <a:defRPr sz="23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0ED1A1-AC79-460C-A3A3-D52CFDF6EE9B}" type="datetimeFigureOut">
              <a:rPr lang="en-IN" smtClean="0"/>
              <a:t>22-01-2022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623198-138F-4BD6-BB79-495F7E37DAE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9" y="286703"/>
            <a:ext cx="9721215" cy="12001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0068" y="5760720"/>
            <a:ext cx="4772472" cy="880110"/>
          </a:xfrm>
        </p:spPr>
        <p:txBody>
          <a:bodyPr anchor="t"/>
          <a:lstStyle>
            <a:lvl1pPr marL="0" indent="0">
              <a:buNone/>
              <a:defRPr sz="2700" b="1">
                <a:solidFill>
                  <a:schemeClr val="accent1"/>
                </a:solidFill>
              </a:defRPr>
            </a:lvl1pPr>
            <a:lvl2pPr>
              <a:buNone/>
              <a:defRPr sz="2300" b="1"/>
            </a:lvl2pPr>
            <a:lvl3pPr>
              <a:buNone/>
              <a:defRPr sz="2000" b="1"/>
            </a:lvl3pPr>
            <a:lvl4pPr>
              <a:buNone/>
              <a:defRPr sz="1800" b="1"/>
            </a:lvl4pPr>
            <a:lvl5pPr>
              <a:buNone/>
              <a:defRPr sz="18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486936" y="5760720"/>
            <a:ext cx="4774347" cy="880110"/>
          </a:xfrm>
        </p:spPr>
        <p:txBody>
          <a:bodyPr anchor="t"/>
          <a:lstStyle>
            <a:lvl1pPr marL="0" indent="0">
              <a:buNone/>
              <a:defRPr sz="2700" b="1">
                <a:solidFill>
                  <a:schemeClr val="accent1"/>
                </a:solidFill>
              </a:defRPr>
            </a:lvl1pPr>
            <a:lvl2pPr>
              <a:buNone/>
              <a:defRPr sz="2300" b="1"/>
            </a:lvl2pPr>
            <a:lvl3pPr>
              <a:buNone/>
              <a:defRPr sz="2000" b="1"/>
            </a:lvl3pPr>
            <a:lvl4pPr>
              <a:buNone/>
              <a:defRPr sz="1800" b="1"/>
            </a:lvl4pPr>
            <a:lvl5pPr>
              <a:buNone/>
              <a:defRPr sz="18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40068" y="1592759"/>
            <a:ext cx="4772472" cy="4138851"/>
          </a:xfrm>
        </p:spPr>
        <p:txBody>
          <a:bodyPr/>
          <a:lstStyle>
            <a:lvl1pPr>
              <a:defRPr sz="2700"/>
            </a:lvl1pPr>
            <a:lvl2pPr>
              <a:defRPr sz="23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486936" y="1592759"/>
            <a:ext cx="4774347" cy="4138851"/>
          </a:xfrm>
        </p:spPr>
        <p:txBody>
          <a:bodyPr/>
          <a:lstStyle>
            <a:lvl1pPr>
              <a:defRPr sz="2700"/>
            </a:lvl1pPr>
            <a:lvl2pPr>
              <a:defRPr sz="23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A0ED1A1-AC79-460C-A3A3-D52CFDF6EE9B}" type="datetimeFigureOut">
              <a:rPr lang="en-IN" smtClean="0"/>
              <a:t>22-01-2022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623198-138F-4BD6-BB79-495F7E37DAE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0067" y="288036"/>
            <a:ext cx="8824703" cy="1200150"/>
          </a:xfrm>
        </p:spPr>
        <p:txBody>
          <a:bodyPr anchor="ctr"/>
          <a:lstStyle>
            <a:lvl1pPr algn="l">
              <a:defRPr sz="52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A0ED1A1-AC79-460C-A3A3-D52CFDF6EE9B}" type="datetimeFigureOut">
              <a:rPr lang="en-IN" smtClean="0"/>
              <a:t>22-01-2022</a:t>
            </a:fld>
            <a:endParaRPr lang="en-IN"/>
          </a:p>
        </p:txBody>
      </p:sp>
      <p:sp>
        <p:nvSpPr>
          <p:cNvPr id="8" name="Slide Number Placeholder 7"/>
          <p:cNvSpPr>
            <a:spLocks noGrp="1"/>
          </p:cNvSpPr>
          <p:nvPr>
            <p:ph type="sldNum" sz="quarter" idx="11"/>
          </p:nvPr>
        </p:nvSpPr>
        <p:spPr/>
        <p:txBody>
          <a:bodyPr/>
          <a:lstStyle/>
          <a:p>
            <a:fld id="{B2623198-138F-4BD6-BB79-495F7E37DAE5}"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0ED1A1-AC79-460C-A3A3-D52CFDF6EE9B}" type="datetimeFigureOut">
              <a:rPr lang="en-IN" smtClean="0"/>
              <a:t>22-01-2022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623198-138F-4BD6-BB79-495F7E37DAE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67" y="1244804"/>
            <a:ext cx="3780473" cy="766763"/>
          </a:xfrm>
        </p:spPr>
        <p:txBody>
          <a:bodyPr tIns="0" bIns="0" anchor="t"/>
          <a:lstStyle>
            <a:lvl1pPr algn="l">
              <a:buNone/>
              <a:defRPr sz="20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40068" y="225145"/>
            <a:ext cx="3240405" cy="960120"/>
          </a:xfrm>
        </p:spPr>
        <p:txBody>
          <a:bodyPr lIns="51429" tIns="0" rIns="51429" bIns="0" anchor="b"/>
          <a:lstStyle>
            <a:lvl1pPr marL="0" indent="0" algn="l">
              <a:buNone/>
              <a:defRPr sz="1600"/>
            </a:lvl1pPr>
            <a:lvl2pPr>
              <a:buNone/>
              <a:defRPr sz="1400"/>
            </a:lvl2pPr>
            <a:lvl3pPr>
              <a:buNone/>
              <a:defRPr sz="1100"/>
            </a:lvl3pPr>
            <a:lvl4pPr>
              <a:buNone/>
              <a:defRPr sz="1000"/>
            </a:lvl4pPr>
            <a:lvl5pPr>
              <a:buNone/>
              <a:defRPr sz="10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540068" y="2080260"/>
            <a:ext cx="8371046" cy="4000500"/>
          </a:xfrm>
        </p:spPr>
        <p:txBody>
          <a:bodyPr/>
          <a:lstStyle>
            <a:lvl1pPr>
              <a:defRPr sz="3200"/>
            </a:lvl1pPr>
            <a:lvl2pPr>
              <a:defRPr sz="2700"/>
            </a:lvl2pPr>
            <a:lvl3pPr>
              <a:defRPr sz="2500"/>
            </a:lvl3pPr>
            <a:lvl4pPr>
              <a:defRPr sz="2300"/>
            </a:lvl4pPr>
            <a:lvl5pPr>
              <a:defRPr sz="23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0ED1A1-AC79-460C-A3A3-D52CFDF6EE9B}" type="datetimeFigureOut">
              <a:rPr lang="en-IN" smtClean="0"/>
              <a:t>22-01-2022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9634804" y="6743169"/>
            <a:ext cx="900113" cy="383381"/>
          </a:xfrm>
        </p:spPr>
        <p:txBody>
          <a:bodyPr/>
          <a:lstStyle/>
          <a:p>
            <a:fld id="{B2623198-138F-4BD6-BB79-495F7E37DAE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63889" y="1790995"/>
            <a:ext cx="3607382" cy="1316498"/>
          </a:xfrm>
        </p:spPr>
        <p:txBody>
          <a:bodyPr anchor="b"/>
          <a:lstStyle>
            <a:lvl1pPr algn="l">
              <a:buNone/>
              <a:defRPr sz="25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258774" y="1070902"/>
            <a:ext cx="4860608" cy="432054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6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563892" y="3148703"/>
            <a:ext cx="3607379" cy="2796656"/>
          </a:xfrm>
        </p:spPr>
        <p:txBody>
          <a:bodyPr lIns="51429" rIns="51429"/>
          <a:lstStyle>
            <a:lvl1pPr marL="0" indent="0">
              <a:buFontTx/>
              <a:buNone/>
              <a:defRPr sz="1400"/>
            </a:lvl1pPr>
            <a:lvl2pPr>
              <a:buFontTx/>
              <a:buNone/>
              <a:defRPr sz="1400"/>
            </a:lvl2pPr>
            <a:lvl3pPr>
              <a:buFontTx/>
              <a:buNone/>
              <a:defRPr sz="1100"/>
            </a:lvl3pPr>
            <a:lvl4pPr>
              <a:buFontTx/>
              <a:buNone/>
              <a:defRPr sz="1000"/>
            </a:lvl4pPr>
            <a:lvl5pPr>
              <a:buFontTx/>
              <a:buNone/>
              <a:defRPr sz="10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540068" y="6743169"/>
            <a:ext cx="2520315" cy="383381"/>
          </a:xfrm>
        </p:spPr>
        <p:txBody>
          <a:bodyPr/>
          <a:lstStyle/>
          <a:p>
            <a:fld id="{2A0ED1A1-AC79-460C-A3A3-D52CFDF6EE9B}" type="datetimeFigureOut">
              <a:rPr lang="en-IN" smtClean="0"/>
              <a:t>22-01-2022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623198-138F-4BD6-BB79-495F7E37DAE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2" name="Freeform 11"/>
          <p:cNvSpPr>
            <a:spLocks/>
          </p:cNvSpPr>
          <p:nvPr/>
        </p:nvSpPr>
        <p:spPr bwMode="auto">
          <a:xfrm>
            <a:off x="0" y="4989732"/>
            <a:ext cx="10801350" cy="221861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102857" tIns="51429" rIns="102857" bIns="51429" anchor="t" compatLnSpc="1"/>
          <a:lstStyle/>
          <a:p>
            <a:endParaRPr kumimoji="0" lang="en-US"/>
          </a:p>
        </p:txBody>
      </p:sp>
      <p:sp>
        <p:nvSpPr>
          <p:cNvPr id="16" name="Freeform 15"/>
          <p:cNvSpPr>
            <a:spLocks/>
          </p:cNvSpPr>
          <p:nvPr/>
        </p:nvSpPr>
        <p:spPr bwMode="auto">
          <a:xfrm>
            <a:off x="8641080" y="0"/>
            <a:ext cx="2160270" cy="72009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102857" tIns="51429" rIns="102857" bIns="51429" anchor="t" compatLnSpc="1"/>
          <a:lstStyle/>
          <a:p>
            <a:endParaRPr kumimoji="0" lang="en-US"/>
          </a:p>
        </p:txBody>
      </p:sp>
      <p:sp>
        <p:nvSpPr>
          <p:cNvPr id="9" name="Title Placeholder 8"/>
          <p:cNvSpPr>
            <a:spLocks noGrp="1"/>
          </p:cNvSpPr>
          <p:nvPr>
            <p:ph type="title"/>
          </p:nvPr>
        </p:nvSpPr>
        <p:spPr>
          <a:xfrm>
            <a:off x="540067" y="288370"/>
            <a:ext cx="8821103" cy="1200150"/>
          </a:xfrm>
          <a:prstGeom prst="rect">
            <a:avLst/>
          </a:prstGeom>
        </p:spPr>
        <p:txBody>
          <a:bodyPr vert="horz" lIns="51429" tIns="51429" rIns="51429" bIns="51429"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540067" y="1680212"/>
            <a:ext cx="8821103" cy="4752261"/>
          </a:xfrm>
          <a:prstGeom prst="rect">
            <a:avLst/>
          </a:prstGeom>
        </p:spPr>
        <p:txBody>
          <a:bodyPr vert="horz" lIns="102857" tIns="51429" rIns="102857" bIns="51429">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540068" y="6743169"/>
            <a:ext cx="2520315" cy="383381"/>
          </a:xfrm>
          <a:prstGeom prst="rect">
            <a:avLst/>
          </a:prstGeom>
        </p:spPr>
        <p:txBody>
          <a:bodyPr vert="horz" lIns="102857" tIns="51429" rIns="102857" bIns="0" anchor="b"/>
          <a:lstStyle>
            <a:lvl1pPr algn="l" eaLnBrk="1" latinLnBrk="0" hangingPunct="1">
              <a:defRPr kumimoji="0" sz="1100">
                <a:solidFill>
                  <a:schemeClr val="tx2">
                    <a:shade val="50000"/>
                  </a:schemeClr>
                </a:solidFill>
              </a:defRPr>
            </a:lvl1pPr>
          </a:lstStyle>
          <a:p>
            <a:fld id="{2A0ED1A1-AC79-460C-A3A3-D52CFDF6EE9B}" type="datetimeFigureOut">
              <a:rPr lang="en-IN" smtClean="0"/>
              <a:t>22-01-2022</a:t>
            </a:fld>
            <a:endParaRPr lang="en-IN"/>
          </a:p>
        </p:txBody>
      </p:sp>
      <p:sp>
        <p:nvSpPr>
          <p:cNvPr id="22" name="Footer Placeholder 21"/>
          <p:cNvSpPr>
            <a:spLocks noGrp="1"/>
          </p:cNvSpPr>
          <p:nvPr>
            <p:ph type="ftr" sz="quarter" idx="3"/>
          </p:nvPr>
        </p:nvSpPr>
        <p:spPr>
          <a:xfrm>
            <a:off x="3690462" y="6743169"/>
            <a:ext cx="3420428" cy="383381"/>
          </a:xfrm>
          <a:prstGeom prst="rect">
            <a:avLst/>
          </a:prstGeom>
        </p:spPr>
        <p:txBody>
          <a:bodyPr vert="horz" lIns="0" tIns="51429" rIns="0" bIns="0" anchor="b"/>
          <a:lstStyle>
            <a:lvl1pPr algn="ctr" eaLnBrk="1" latinLnBrk="0" hangingPunct="1">
              <a:defRPr kumimoji="0" sz="11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9631204" y="6743169"/>
            <a:ext cx="900113" cy="383381"/>
          </a:xfrm>
          <a:prstGeom prst="rect">
            <a:avLst/>
          </a:prstGeom>
        </p:spPr>
        <p:txBody>
          <a:bodyPr vert="horz" lIns="0" tIns="0" rIns="0" bIns="0" anchor="b"/>
          <a:lstStyle>
            <a:lvl1pPr algn="r" eaLnBrk="1" latinLnBrk="0" hangingPunct="1">
              <a:defRPr kumimoji="0" sz="1100">
                <a:solidFill>
                  <a:schemeClr val="tx2">
                    <a:shade val="50000"/>
                  </a:schemeClr>
                </a:solidFill>
              </a:defRPr>
            </a:lvl1pPr>
          </a:lstStyle>
          <a:p>
            <a:fld id="{B2623198-138F-4BD6-BB79-495F7E37DAE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200" kern="1200">
          <a:solidFill>
            <a:schemeClr val="tx1"/>
          </a:solidFill>
          <a:latin typeface="+mj-lt"/>
          <a:ea typeface="+mj-ea"/>
          <a:cs typeface="+mj-cs"/>
        </a:defRPr>
      </a:lvl1pPr>
    </p:titleStyle>
    <p:bodyStyle>
      <a:lvl1pPr marL="473144" indent="-432001" algn="l" rtl="0" eaLnBrk="1" latinLnBrk="0" hangingPunct="1">
        <a:spcBef>
          <a:spcPct val="20000"/>
        </a:spcBef>
        <a:buClr>
          <a:schemeClr val="accent1"/>
        </a:buClr>
        <a:buSzPct val="80000"/>
        <a:buFont typeface="Wingdings 2"/>
        <a:buChar char=""/>
        <a:defRPr kumimoji="0" sz="3400" kern="1200">
          <a:solidFill>
            <a:schemeClr val="tx1"/>
          </a:solidFill>
          <a:latin typeface="+mn-lt"/>
          <a:ea typeface="+mn-ea"/>
          <a:cs typeface="+mn-cs"/>
        </a:defRPr>
      </a:lvl1pPr>
      <a:lvl2pPr marL="812573" indent="-308572" algn="l" rtl="0" eaLnBrk="1" latinLnBrk="0" hangingPunct="1">
        <a:spcBef>
          <a:spcPct val="20000"/>
        </a:spcBef>
        <a:buClr>
          <a:schemeClr val="accent1"/>
        </a:buClr>
        <a:buSzPct val="90000"/>
        <a:buFont typeface="Wingdings 2"/>
        <a:buChar char=""/>
        <a:defRPr kumimoji="0" sz="2900" kern="1200">
          <a:solidFill>
            <a:schemeClr val="tx1"/>
          </a:solidFill>
          <a:latin typeface="+mn-lt"/>
          <a:ea typeface="+mn-ea"/>
          <a:cs typeface="+mn-cs"/>
        </a:defRPr>
      </a:lvl2pPr>
      <a:lvl3pPr marL="1131431" indent="-288001" algn="l" rtl="0" eaLnBrk="1" latinLnBrk="0" hangingPunct="1">
        <a:spcBef>
          <a:spcPct val="20000"/>
        </a:spcBef>
        <a:buClr>
          <a:schemeClr val="accent2"/>
        </a:buClr>
        <a:buSzPct val="85000"/>
        <a:buFont typeface="Arial"/>
        <a:buChar char="○"/>
        <a:defRPr kumimoji="0" sz="2700" kern="1200">
          <a:solidFill>
            <a:schemeClr val="tx1"/>
          </a:solidFill>
          <a:latin typeface="+mn-lt"/>
          <a:ea typeface="+mn-ea"/>
          <a:cs typeface="+mn-cs"/>
        </a:defRPr>
      </a:lvl3pPr>
      <a:lvl4pPr marL="1440002" indent="-267429" algn="l" rtl="0" eaLnBrk="1" latinLnBrk="0" hangingPunct="1">
        <a:spcBef>
          <a:spcPct val="20000"/>
        </a:spcBef>
        <a:buClr>
          <a:schemeClr val="accent3"/>
        </a:buClr>
        <a:buSzPct val="90000"/>
        <a:buFont typeface="Wingdings 2"/>
        <a:buChar char=""/>
        <a:defRPr kumimoji="0" sz="2300" kern="1200">
          <a:solidFill>
            <a:schemeClr val="tx1"/>
          </a:solidFill>
          <a:latin typeface="+mn-lt"/>
          <a:ea typeface="+mn-ea"/>
          <a:cs typeface="+mn-cs"/>
        </a:defRPr>
      </a:lvl4pPr>
      <a:lvl5pPr marL="1676574" indent="-205715" algn="l" rtl="0" eaLnBrk="1" latinLnBrk="0" hangingPunct="1">
        <a:spcBef>
          <a:spcPct val="20000"/>
        </a:spcBef>
        <a:buClr>
          <a:schemeClr val="accent4"/>
        </a:buClr>
        <a:buSzPct val="100000"/>
        <a:buFont typeface="Arial"/>
        <a:buChar char="-"/>
        <a:defRPr kumimoji="0" sz="2300" kern="1200">
          <a:solidFill>
            <a:schemeClr val="tx1"/>
          </a:solidFill>
          <a:latin typeface="+mn-lt"/>
          <a:ea typeface="+mn-ea"/>
          <a:cs typeface="+mn-cs"/>
        </a:defRPr>
      </a:lvl5pPr>
      <a:lvl6pPr marL="1913146" indent="-205715" algn="l" rtl="0" eaLnBrk="1" latinLnBrk="0" hangingPunct="1">
        <a:spcBef>
          <a:spcPct val="20000"/>
        </a:spcBef>
        <a:buClr>
          <a:schemeClr val="accent5"/>
        </a:buClr>
        <a:buFont typeface="Arial"/>
        <a:buChar char="-"/>
        <a:defRPr kumimoji="0" sz="2300" kern="1200" baseline="0">
          <a:solidFill>
            <a:schemeClr val="tx1"/>
          </a:solidFill>
          <a:latin typeface="+mn-lt"/>
          <a:ea typeface="+mn-ea"/>
          <a:cs typeface="+mn-cs"/>
        </a:defRPr>
      </a:lvl6pPr>
      <a:lvl7pPr marL="2160005" indent="-205715" algn="l" rtl="0" eaLnBrk="1" latinLnBrk="0" hangingPunct="1">
        <a:spcBef>
          <a:spcPct val="20000"/>
        </a:spcBef>
        <a:buClr>
          <a:schemeClr val="accent6"/>
        </a:buClr>
        <a:buSzPct val="100000"/>
        <a:buFont typeface="Arial"/>
        <a:buChar char="•"/>
        <a:defRPr kumimoji="0" sz="2000" kern="1200" baseline="0">
          <a:solidFill>
            <a:schemeClr val="tx1"/>
          </a:solidFill>
          <a:latin typeface="+mn-lt"/>
          <a:ea typeface="+mn-ea"/>
          <a:cs typeface="+mn-cs"/>
        </a:defRPr>
      </a:lvl7pPr>
      <a:lvl8pPr marL="2406862" indent="-205715" algn="l" rtl="0" eaLnBrk="1" latinLnBrk="0" hangingPunct="1">
        <a:spcBef>
          <a:spcPct val="20000"/>
        </a:spcBef>
        <a:buClr>
          <a:schemeClr val="accent6"/>
        </a:buClr>
        <a:buFont typeface="Arial"/>
        <a:buChar char="▪"/>
        <a:defRPr kumimoji="0" sz="1800" kern="1200">
          <a:solidFill>
            <a:schemeClr val="tx1"/>
          </a:solidFill>
          <a:latin typeface="+mn-lt"/>
          <a:ea typeface="+mn-ea"/>
          <a:cs typeface="+mn-cs"/>
        </a:defRPr>
      </a:lvl8pPr>
      <a:lvl9pPr marL="2622862" indent="-205715" algn="l" rtl="0" eaLnBrk="1" latinLnBrk="0" hangingPunct="1">
        <a:spcBef>
          <a:spcPct val="20000"/>
        </a:spcBef>
        <a:buClr>
          <a:schemeClr val="accent6"/>
        </a:buClr>
        <a:buFont typeface="Arial"/>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14286" algn="l" rtl="0" eaLnBrk="1" latinLnBrk="0" hangingPunct="1">
        <a:defRPr kumimoji="0" kern="1200">
          <a:solidFill>
            <a:schemeClr val="tx1"/>
          </a:solidFill>
          <a:latin typeface="+mn-lt"/>
          <a:ea typeface="+mn-ea"/>
          <a:cs typeface="+mn-cs"/>
        </a:defRPr>
      </a:lvl2pPr>
      <a:lvl3pPr marL="1028574" algn="l" rtl="0" eaLnBrk="1" latinLnBrk="0" hangingPunct="1">
        <a:defRPr kumimoji="0" kern="1200">
          <a:solidFill>
            <a:schemeClr val="tx1"/>
          </a:solidFill>
          <a:latin typeface="+mn-lt"/>
          <a:ea typeface="+mn-ea"/>
          <a:cs typeface="+mn-cs"/>
        </a:defRPr>
      </a:lvl3pPr>
      <a:lvl4pPr marL="1542860" algn="l" rtl="0" eaLnBrk="1" latinLnBrk="0" hangingPunct="1">
        <a:defRPr kumimoji="0" kern="1200">
          <a:solidFill>
            <a:schemeClr val="tx1"/>
          </a:solidFill>
          <a:latin typeface="+mn-lt"/>
          <a:ea typeface="+mn-ea"/>
          <a:cs typeface="+mn-cs"/>
        </a:defRPr>
      </a:lvl4pPr>
      <a:lvl5pPr marL="2057147" algn="l" rtl="0" eaLnBrk="1" latinLnBrk="0" hangingPunct="1">
        <a:defRPr kumimoji="0" kern="1200">
          <a:solidFill>
            <a:schemeClr val="tx1"/>
          </a:solidFill>
          <a:latin typeface="+mn-lt"/>
          <a:ea typeface="+mn-ea"/>
          <a:cs typeface="+mn-cs"/>
        </a:defRPr>
      </a:lvl5pPr>
      <a:lvl6pPr marL="2571433" algn="l" rtl="0" eaLnBrk="1" latinLnBrk="0" hangingPunct="1">
        <a:defRPr kumimoji="0" kern="1200">
          <a:solidFill>
            <a:schemeClr val="tx1"/>
          </a:solidFill>
          <a:latin typeface="+mn-lt"/>
          <a:ea typeface="+mn-ea"/>
          <a:cs typeface="+mn-cs"/>
        </a:defRPr>
      </a:lvl6pPr>
      <a:lvl7pPr marL="3085720" algn="l" rtl="0" eaLnBrk="1" latinLnBrk="0" hangingPunct="1">
        <a:defRPr kumimoji="0" kern="1200">
          <a:solidFill>
            <a:schemeClr val="tx1"/>
          </a:solidFill>
          <a:latin typeface="+mn-lt"/>
          <a:ea typeface="+mn-ea"/>
          <a:cs typeface="+mn-cs"/>
        </a:defRPr>
      </a:lvl7pPr>
      <a:lvl8pPr marL="3600007" algn="l" rtl="0" eaLnBrk="1" latinLnBrk="0" hangingPunct="1">
        <a:defRPr kumimoji="0" kern="1200">
          <a:solidFill>
            <a:schemeClr val="tx1"/>
          </a:solidFill>
          <a:latin typeface="+mn-lt"/>
          <a:ea typeface="+mn-ea"/>
          <a:cs typeface="+mn-cs"/>
        </a:defRPr>
      </a:lvl8pPr>
      <a:lvl9pPr marL="411429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FAD5B69-C28A-487D-8D38-83785EECAAD1}"/>
              </a:ext>
            </a:extLst>
          </p:cNvPr>
          <p:cNvSpPr>
            <a:spLocks noGrp="1"/>
          </p:cNvSpPr>
          <p:nvPr>
            <p:ph type="title"/>
          </p:nvPr>
        </p:nvSpPr>
        <p:spPr>
          <a:xfrm>
            <a:off x="807260" y="2265314"/>
            <a:ext cx="9377441" cy="1520278"/>
          </a:xfrm>
        </p:spPr>
        <p:txBody>
          <a:bodyPr>
            <a:normAutofit/>
          </a:bodyPr>
          <a:lstStyle/>
          <a:p>
            <a:pPr algn="ctr"/>
            <a:r>
              <a:rPr lang="en-US" sz="3200" b="1" dirty="0">
                <a:latin typeface="Times New Roman" panose="02020603050405020304" pitchFamily="18" charset="0"/>
                <a:cs typeface="Times New Roman" panose="02020603050405020304" pitchFamily="18" charset="0"/>
              </a:rPr>
              <a:t>LEAF DISEASE DETECTION USING DEEP LEARNING &amp; ML TECHNIQUES</a:t>
            </a:r>
          </a:p>
        </p:txBody>
      </p:sp>
      <p:sp>
        <p:nvSpPr>
          <p:cNvPr id="5" name="Rectangle 2">
            <a:extLst>
              <a:ext uri="{FF2B5EF4-FFF2-40B4-BE49-F238E27FC236}">
                <a16:creationId xmlns="" xmlns:a16="http://schemas.microsoft.com/office/drawing/2014/main" id="{5B4AEC70-2121-47A2-B18A-8FE68E27EA2B}"/>
              </a:ext>
            </a:extLst>
          </p:cNvPr>
          <p:cNvSpPr>
            <a:spLocks noChangeArrowheads="1"/>
          </p:cNvSpPr>
          <p:nvPr/>
        </p:nvSpPr>
        <p:spPr bwMode="auto">
          <a:xfrm>
            <a:off x="0" y="5536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2">
            <a:extLst>
              <a:ext uri="{FF2B5EF4-FFF2-40B4-BE49-F238E27FC236}">
                <a16:creationId xmlns="" xmlns:a16="http://schemas.microsoft.com/office/drawing/2014/main" id="{85126940-0A98-4DD6-8FC2-63FDEACA0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3637" y="227998"/>
            <a:ext cx="1638891" cy="57883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 xmlns:a16="http://schemas.microsoft.com/office/drawing/2014/main" id="{995D8CF6-116A-4BCE-9259-4B69AEE8164A}"/>
              </a:ext>
            </a:extLst>
          </p:cNvPr>
          <p:cNvSpPr txBox="1"/>
          <p:nvPr/>
        </p:nvSpPr>
        <p:spPr>
          <a:xfrm>
            <a:off x="322035" y="6554569"/>
            <a:ext cx="4053622" cy="646331"/>
          </a:xfrm>
          <a:prstGeom prst="rect">
            <a:avLst/>
          </a:prstGeom>
          <a:noFill/>
        </p:spPr>
        <p:txBody>
          <a:bodyPr wrap="square">
            <a:spAutoFit/>
          </a:bodyPr>
          <a:lstStyle/>
          <a:p>
            <a:pPr marL="457200" marR="0">
              <a:spcBef>
                <a:spcPts val="0"/>
              </a:spcBef>
              <a:spcAft>
                <a:spcPts val="0"/>
              </a:spcAft>
              <a:tabLst>
                <a:tab pos="2971800" algn="ctr"/>
                <a:tab pos="5943600" algn="r"/>
                <a:tab pos="482600" algn="l"/>
                <a:tab pos="2971800" algn="ctr"/>
                <a:tab pos="5943600" algn="r"/>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Domain: </a:t>
            </a:r>
            <a:r>
              <a:rPr lang="en-IN" sz="1800" b="1" dirty="0" smtClean="0">
                <a:effectLst/>
                <a:latin typeface="Times New Roman" panose="02020603050405020304" pitchFamily="18" charset="0"/>
                <a:ea typeface="Calibri" panose="020F0502020204030204" pitchFamily="34" charset="0"/>
                <a:cs typeface="Times New Roman" panose="02020603050405020304" pitchFamily="18" charset="0"/>
              </a:rPr>
              <a:t>Deep Learning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Technology: Python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093267" y="5157358"/>
            <a:ext cx="2614818" cy="369332"/>
          </a:xfrm>
          <a:prstGeom prst="rect">
            <a:avLst/>
          </a:prstGeom>
        </p:spPr>
        <p:txBody>
          <a:bodyPr wrap="none">
            <a:spAutoFit/>
          </a:bodyPr>
          <a:lstStyle/>
          <a:p>
            <a:pPr algn="ctr">
              <a:spcBef>
                <a:spcPct val="0"/>
              </a:spcBef>
              <a:buClrTx/>
            </a:pPr>
            <a:r>
              <a:rPr lang="en-US" altLang="en-US" b="1" dirty="0">
                <a:solidFill>
                  <a:srgbClr val="681417"/>
                </a:solidFill>
                <a:latin typeface="Times New Roman" panose="02020603050405020304" pitchFamily="18" charset="0"/>
                <a:cs typeface="Times New Roman" panose="02020603050405020304" pitchFamily="18" charset="0"/>
              </a:rPr>
              <a:t>&lt;Name of the Students&gt; </a:t>
            </a:r>
          </a:p>
        </p:txBody>
      </p:sp>
    </p:spTree>
    <p:extLst>
      <p:ext uri="{BB962C8B-B14F-4D97-AF65-F5344CB8AC3E}">
        <p14:creationId xmlns:p14="http://schemas.microsoft.com/office/powerpoint/2010/main" val="1046897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89652" y="649914"/>
            <a:ext cx="7944915" cy="2298065"/>
          </a:xfrm>
          <a:prstGeom prst="rect">
            <a:avLst/>
          </a:prstGeom>
        </p:spPr>
        <p:txBody>
          <a:bodyPr wrap="square">
            <a:spAutoFit/>
          </a:bodyPr>
          <a:lstStyle/>
          <a:p>
            <a:pPr algn="just">
              <a:lnSpc>
                <a:spcPct val="150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Advantages</a:t>
            </a:r>
            <a:r>
              <a:rPr lang="en-IN" dirty="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Accurate classification</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Less complexity</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High performance</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Easy Identification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4318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FC11BB-1CCC-43C5-B08D-888C703D50FA}"/>
              </a:ext>
            </a:extLst>
          </p:cNvPr>
          <p:cNvSpPr>
            <a:spLocks noGrp="1"/>
          </p:cNvSpPr>
          <p:nvPr>
            <p:ph type="title"/>
          </p:nvPr>
        </p:nvSpPr>
        <p:spPr>
          <a:xfrm>
            <a:off x="360115" y="288082"/>
            <a:ext cx="9316164" cy="812833"/>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IMPLEMENTATION</a:t>
            </a:r>
            <a:endParaRPr lang="en-US" sz="2400" b="1" dirty="0">
              <a:latin typeface="Times New Roman" panose="02020603050405020304" pitchFamily="18" charset="0"/>
              <a:cs typeface="Times New Roman" panose="02020603050405020304" pitchFamily="18" charset="0"/>
            </a:endParaRPr>
          </a:p>
        </p:txBody>
      </p:sp>
      <p:sp>
        <p:nvSpPr>
          <p:cNvPr id="6" name="Rectangle 5"/>
          <p:cNvSpPr/>
          <p:nvPr/>
        </p:nvSpPr>
        <p:spPr>
          <a:xfrm>
            <a:off x="432123" y="1296194"/>
            <a:ext cx="9626635" cy="3785652"/>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First we have taken the </a:t>
            </a:r>
            <a:r>
              <a:rPr lang="en-US" dirty="0" smtClean="0">
                <a:latin typeface="Times New Roman" panose="02020603050405020304" pitchFamily="18" charset="0"/>
                <a:ea typeface="Calibri" panose="020F0502020204030204" pitchFamily="34" charset="0"/>
                <a:cs typeface="Times New Roman" panose="02020603050405020304" pitchFamily="18" charset="0"/>
              </a:rPr>
              <a:t>Plant Diseases images.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Load the dataset into </a:t>
            </a:r>
            <a:r>
              <a:rPr lang="en-US" dirty="0" smtClean="0">
                <a:latin typeface="Times New Roman" panose="02020603050405020304" pitchFamily="18" charset="0"/>
                <a:ea typeface="Calibri" panose="020F0502020204030204" pitchFamily="34" charset="0"/>
                <a:cs typeface="Times New Roman" panose="02020603050405020304" pitchFamily="18" charset="0"/>
              </a:rPr>
              <a:t>and Preprocessing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smtClean="0">
                <a:latin typeface="Times New Roman" panose="02020603050405020304" pitchFamily="18" charset="0"/>
                <a:ea typeface="Calibri" panose="020F0502020204030204" pitchFamily="34" charset="0"/>
                <a:cs typeface="Times New Roman" panose="02020603050405020304" pitchFamily="18" charset="0"/>
              </a:rPr>
              <a:t>Here split </a:t>
            </a:r>
            <a:r>
              <a:rPr lang="en-US" dirty="0">
                <a:latin typeface="Times New Roman" panose="02020603050405020304" pitchFamily="18" charset="0"/>
                <a:ea typeface="Calibri" panose="020F0502020204030204" pitchFamily="34" charset="0"/>
                <a:cs typeface="Times New Roman" panose="02020603050405020304" pitchFamily="18" charset="0"/>
              </a:rPr>
              <a:t>the data in to train data and test data.</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After splitting apply the algorithm and fit the train data and test data.</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We got the best accuracy score </a:t>
            </a:r>
            <a:r>
              <a:rPr lang="en-US" dirty="0" smtClean="0">
                <a:latin typeface="Times New Roman" panose="02020603050405020304" pitchFamily="18" charset="0"/>
                <a:ea typeface="Calibri" panose="020F0502020204030204" pitchFamily="34" charset="0"/>
                <a:cs typeface="Times New Roman" panose="02020603050405020304" pitchFamily="18" charset="0"/>
              </a:rPr>
              <a:t>for CNN.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Later, the entire work is done with flask framework</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User can view the home, </a:t>
            </a:r>
            <a:r>
              <a:rPr lang="en-US" dirty="0" smtClean="0">
                <a:latin typeface="Times New Roman" panose="02020603050405020304" pitchFamily="18" charset="0"/>
                <a:ea typeface="Calibri" panose="020F0502020204030204" pitchFamily="34" charset="0"/>
                <a:cs typeface="Times New Roman" panose="02020603050405020304" pitchFamily="18" charset="0"/>
              </a:rPr>
              <a:t>about ,upload page and Results.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80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6373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B30B-AB16-491F-9733-83B2EFD4EE8F}"/>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HARDWARE AND SOFTWARE REQUIREMENTS</a:t>
            </a:r>
          </a:p>
        </p:txBody>
      </p:sp>
      <p:sp>
        <p:nvSpPr>
          <p:cNvPr id="3" name="Content Placeholder 2"/>
          <p:cNvSpPr>
            <a:spLocks noGrp="1"/>
          </p:cNvSpPr>
          <p:nvPr>
            <p:ph sz="half" idx="1"/>
          </p:nvPr>
        </p:nvSpPr>
        <p:spPr/>
        <p:txBody>
          <a:bodyPr>
            <a:normAutofit/>
          </a:bodyPr>
          <a:lstStyle/>
          <a:p>
            <a:pPr marL="41143" indent="0">
              <a:buNone/>
            </a:pPr>
            <a:r>
              <a:rPr lang="en-IN" sz="2000" b="1" dirty="0">
                <a:latin typeface="Times New Roman" pitchFamily="18" charset="0"/>
                <a:cs typeface="Times New Roman" pitchFamily="18" charset="0"/>
              </a:rPr>
              <a:t>H/W Specifications</a:t>
            </a:r>
            <a:r>
              <a:rPr lang="en-IN" sz="2000" b="1" dirty="0" smtClean="0">
                <a:latin typeface="Times New Roman" pitchFamily="18" charset="0"/>
                <a:cs typeface="Times New Roman" pitchFamily="18" charset="0"/>
              </a:rPr>
              <a:t>:</a:t>
            </a:r>
          </a:p>
          <a:p>
            <a:pPr lvl="0"/>
            <a:r>
              <a:rPr lang="en-IN" sz="2000" dirty="0">
                <a:latin typeface="Times New Roman" pitchFamily="18" charset="0"/>
                <a:cs typeface="Times New Roman" pitchFamily="18" charset="0"/>
              </a:rPr>
              <a:t>Processor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I5/Intel Processor</a:t>
            </a:r>
          </a:p>
          <a:p>
            <a:pPr lvl="0"/>
            <a:r>
              <a:rPr lang="en-IN" sz="2000" dirty="0">
                <a:latin typeface="Times New Roman" pitchFamily="18" charset="0"/>
                <a:cs typeface="Times New Roman" pitchFamily="18" charset="0"/>
              </a:rPr>
              <a:t>RAM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8GB (min)</a:t>
            </a:r>
          </a:p>
          <a:p>
            <a:pPr lvl="0"/>
            <a:r>
              <a:rPr lang="en-US" sz="2000" dirty="0">
                <a:latin typeface="Times New Roman" pitchFamily="18" charset="0"/>
                <a:cs typeface="Times New Roman" pitchFamily="18" charset="0"/>
              </a:rPr>
              <a:t>Hard Disk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128 GB</a:t>
            </a:r>
            <a:endParaRPr lang="en-IN" sz="2000" dirty="0">
              <a:latin typeface="Times New Roman" pitchFamily="18" charset="0"/>
              <a:cs typeface="Times New Roman" pitchFamily="18" charset="0"/>
            </a:endParaRPr>
          </a:p>
          <a:p>
            <a:pPr marL="41143" indent="0">
              <a:buNone/>
            </a:pPr>
            <a:endParaRPr lang="en-IN" sz="2000" b="1" dirty="0">
              <a:latin typeface="Times New Roman" pitchFamily="18" charset="0"/>
              <a:cs typeface="Times New Roman" pitchFamily="18" charset="0"/>
            </a:endParaRPr>
          </a:p>
        </p:txBody>
      </p:sp>
      <p:sp>
        <p:nvSpPr>
          <p:cNvPr id="5" name="Content Placeholder 4"/>
          <p:cNvSpPr>
            <a:spLocks noGrp="1"/>
          </p:cNvSpPr>
          <p:nvPr>
            <p:ph sz="half" idx="2"/>
          </p:nvPr>
        </p:nvSpPr>
        <p:spPr/>
        <p:txBody>
          <a:bodyPr>
            <a:normAutofit/>
          </a:bodyPr>
          <a:lstStyle/>
          <a:p>
            <a:pPr marL="41143" indent="0">
              <a:buNone/>
            </a:pPr>
            <a:r>
              <a:rPr lang="en-IN" sz="2000" b="1" dirty="0">
                <a:latin typeface="Times New Roman" pitchFamily="18" charset="0"/>
                <a:cs typeface="Times New Roman" pitchFamily="18" charset="0"/>
              </a:rPr>
              <a:t>S/W Specifications</a:t>
            </a:r>
            <a:r>
              <a:rPr lang="en-IN" sz="2000" b="1" dirty="0" smtClean="0">
                <a:latin typeface="Times New Roman" pitchFamily="18" charset="0"/>
                <a:cs typeface="Times New Roman" pitchFamily="18" charset="0"/>
              </a:rPr>
              <a:t>:</a:t>
            </a:r>
          </a:p>
          <a:p>
            <a:pPr lvl="0"/>
            <a:r>
              <a:rPr lang="en-US" sz="2000" dirty="0">
                <a:latin typeface="Times New Roman" pitchFamily="18" charset="0"/>
                <a:cs typeface="Times New Roman" pitchFamily="18" charset="0"/>
              </a:rPr>
              <a:t>Operating System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Windows 10</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Server-side Script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Python 3.6</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IDE	</a:t>
            </a:r>
            <a:r>
              <a:rPr lang="en-US" sz="2000" dirty="0" smtClean="0">
                <a:latin typeface="Times New Roman" pitchFamily="18" charset="0"/>
                <a:cs typeface="Times New Roman" pitchFamily="18" charset="0"/>
              </a:rPr>
              <a:t> :   </a:t>
            </a:r>
            <a:r>
              <a:rPr lang="en-US" sz="2000" dirty="0" err="1">
                <a:latin typeface="Times New Roman" pitchFamily="18" charset="0"/>
                <a:cs typeface="Times New Roman" pitchFamily="18" charset="0"/>
              </a:rPr>
              <a:t>PyCharm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Jupyter</a:t>
            </a:r>
            <a:r>
              <a:rPr lang="en-US" sz="2000" dirty="0">
                <a:latin typeface="Times New Roman" pitchFamily="18" charset="0"/>
                <a:cs typeface="Times New Roman" pitchFamily="18" charset="0"/>
              </a:rPr>
              <a:t> notebook</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Libraries </a:t>
            </a:r>
            <a:r>
              <a:rPr lang="en-IN" sz="2000" dirty="0" smtClean="0">
                <a:latin typeface="Times New Roman" pitchFamily="18" charset="0"/>
                <a:cs typeface="Times New Roman" pitchFamily="18" charset="0"/>
              </a:rPr>
              <a:t>Used :   </a:t>
            </a:r>
            <a:r>
              <a:rPr lang="en-IN" sz="2000" dirty="0">
                <a:latin typeface="Times New Roman" pitchFamily="18" charset="0"/>
                <a:cs typeface="Times New Roman" pitchFamily="18" charset="0"/>
              </a:rPr>
              <a:t>Numpy, IO, OS, Flask, Keras, pandas, tensorflow</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715666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955342" y="1446662"/>
            <a:ext cx="3905265" cy="4985811"/>
          </a:xfrm>
        </p:spPr>
        <p:txBody>
          <a:bodyPr>
            <a:normAutofit/>
          </a:bodyPr>
          <a:lstStyle/>
          <a:p>
            <a:r>
              <a:rPr lang="en-US" sz="2200" dirty="0">
                <a:latin typeface="Times New Roman" pitchFamily="18" charset="0"/>
                <a:cs typeface="Times New Roman" pitchFamily="18" charset="0"/>
              </a:rPr>
              <a:t>Abstract</a:t>
            </a:r>
          </a:p>
          <a:p>
            <a:r>
              <a:rPr lang="en-US" sz="2200" dirty="0">
                <a:latin typeface="Times New Roman" pitchFamily="18" charset="0"/>
                <a:cs typeface="Times New Roman" pitchFamily="18" charset="0"/>
              </a:rPr>
              <a:t>Introduction</a:t>
            </a:r>
          </a:p>
          <a:p>
            <a:r>
              <a:rPr lang="en-US" sz="2200" dirty="0">
                <a:latin typeface="Times New Roman" pitchFamily="18" charset="0"/>
                <a:cs typeface="Times New Roman" pitchFamily="18" charset="0"/>
              </a:rPr>
              <a:t>Literature review</a:t>
            </a:r>
          </a:p>
          <a:p>
            <a:r>
              <a:rPr lang="en-US" sz="2200" dirty="0">
                <a:latin typeface="Times New Roman" pitchFamily="18" charset="0"/>
                <a:cs typeface="Times New Roman" pitchFamily="18" charset="0"/>
              </a:rPr>
              <a:t>Existing Method</a:t>
            </a:r>
          </a:p>
          <a:p>
            <a:r>
              <a:rPr lang="en-US" sz="2200" dirty="0">
                <a:latin typeface="Times New Roman" pitchFamily="18" charset="0"/>
                <a:cs typeface="Times New Roman" pitchFamily="18" charset="0"/>
              </a:rPr>
              <a:t>Drawbacks</a:t>
            </a:r>
          </a:p>
          <a:p>
            <a:r>
              <a:rPr lang="en-US" sz="2200" dirty="0">
                <a:latin typeface="Times New Roman" pitchFamily="18" charset="0"/>
                <a:cs typeface="Times New Roman" pitchFamily="18" charset="0"/>
              </a:rPr>
              <a:t>Proposed method	</a:t>
            </a:r>
          </a:p>
          <a:p>
            <a:r>
              <a:rPr lang="en-US" sz="2200" dirty="0">
                <a:latin typeface="Times New Roman" pitchFamily="18" charset="0"/>
                <a:cs typeface="Times New Roman" pitchFamily="18" charset="0"/>
              </a:rPr>
              <a:t>Advantages</a:t>
            </a:r>
          </a:p>
          <a:p>
            <a:r>
              <a:rPr lang="en-US" sz="2200" dirty="0">
                <a:latin typeface="Times New Roman" pitchFamily="18" charset="0"/>
                <a:cs typeface="Times New Roman" pitchFamily="18" charset="0"/>
              </a:rPr>
              <a:t>Implementation</a:t>
            </a:r>
          </a:p>
          <a:p>
            <a:r>
              <a:rPr lang="en-US" sz="2200" dirty="0" smtClean="0">
                <a:latin typeface="Times New Roman" pitchFamily="18" charset="0"/>
                <a:cs typeface="Times New Roman" pitchFamily="18" charset="0"/>
              </a:rPr>
              <a:t>Hardware </a:t>
            </a:r>
            <a:r>
              <a:rPr lang="en-US" sz="2200" dirty="0">
                <a:latin typeface="Times New Roman" pitchFamily="18" charset="0"/>
                <a:cs typeface="Times New Roman" pitchFamily="18" charset="0"/>
              </a:rPr>
              <a:t>and Software Requirements</a:t>
            </a:r>
          </a:p>
          <a:p>
            <a:endParaRPr lang="en-IN" dirty="0">
              <a:latin typeface="Times New Roman" pitchFamily="18" charset="0"/>
              <a:cs typeface="Times New Roman" pitchFamily="18" charset="0"/>
            </a:endParaRPr>
          </a:p>
        </p:txBody>
      </p:sp>
      <p:sp>
        <p:nvSpPr>
          <p:cNvPr id="6" name="Rectangle 5"/>
          <p:cNvSpPr/>
          <p:nvPr/>
        </p:nvSpPr>
        <p:spPr>
          <a:xfrm>
            <a:off x="3138985" y="276798"/>
            <a:ext cx="3302758" cy="461665"/>
          </a:xfrm>
          <a:prstGeom prst="rect">
            <a:avLst/>
          </a:prstGeom>
        </p:spPr>
        <p:txBody>
          <a:bodyPr wrap="square">
            <a:spAutoFit/>
          </a:bodyPr>
          <a:lstStyle/>
          <a:p>
            <a:pPr algn="ctr"/>
            <a:r>
              <a:rPr lang="en-IN" sz="2400" b="1" dirty="0">
                <a:latin typeface="Times New Roman" pitchFamily="18" charset="0"/>
                <a:cs typeface="Times New Roman" pitchFamily="18" charset="0"/>
              </a:rPr>
              <a:t>INDEX</a:t>
            </a:r>
            <a:endParaRPr lang="en-IN" sz="2400" dirty="0"/>
          </a:p>
        </p:txBody>
      </p:sp>
    </p:spTree>
    <p:extLst>
      <p:ext uri="{BB962C8B-B14F-4D97-AF65-F5344CB8AC3E}">
        <p14:creationId xmlns:p14="http://schemas.microsoft.com/office/powerpoint/2010/main" val="157451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88383A0-0CF0-4753-B07B-9477AD4D6DEE}"/>
              </a:ext>
            </a:extLst>
          </p:cNvPr>
          <p:cNvSpPr>
            <a:spLocks noGrp="1"/>
          </p:cNvSpPr>
          <p:nvPr>
            <p:ph type="title"/>
          </p:nvPr>
        </p:nvSpPr>
        <p:spPr>
          <a:xfrm>
            <a:off x="606734" y="119708"/>
            <a:ext cx="9316164" cy="835636"/>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US" sz="20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497552" y="856570"/>
            <a:ext cx="9983929" cy="5912720"/>
          </a:xfrm>
        </p:spPr>
        <p:txBody>
          <a:bodyPr>
            <a:normAutofit lnSpcReduction="10000"/>
          </a:bodyPr>
          <a:lstStyle/>
          <a:p>
            <a:pPr marL="40321" indent="0" algn="just">
              <a:lnSpc>
                <a:spcPct val="160000"/>
              </a:lnSpc>
              <a:buNone/>
            </a:pPr>
            <a:r>
              <a:rPr lang="en-US" sz="1800" dirty="0">
                <a:latin typeface="Times New Roman" panose="02020603050405020304" pitchFamily="18" charset="0"/>
                <a:cs typeface="Times New Roman" panose="02020603050405020304" pitchFamily="18" charset="0"/>
              </a:rPr>
              <a:t>Economy contributes the most for the productivity of the agriculture. In agricultural field, the disease in plants is more common and the detection of disease in plants has become more feasible due to the above reason. These </a:t>
            </a:r>
            <a:r>
              <a:rPr lang="en-US" sz="1800" dirty="0" err="1" smtClean="0">
                <a:latin typeface="Times New Roman" panose="02020603050405020304" pitchFamily="18" charset="0"/>
                <a:cs typeface="Times New Roman" panose="02020603050405020304" pitchFamily="18" charset="0"/>
              </a:rPr>
              <a:t>days's</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plant disease detection has acquired enlarging scrutiny in </a:t>
            </a:r>
            <a:r>
              <a:rPr lang="en-US" sz="1800" dirty="0" smtClean="0">
                <a:latin typeface="Times New Roman" panose="02020603050405020304" pitchFamily="18" charset="0"/>
                <a:cs typeface="Times New Roman" panose="02020603050405020304" pitchFamily="18" charset="0"/>
              </a:rPr>
              <a:t>shriveling </a:t>
            </a:r>
            <a:r>
              <a:rPr lang="en-US" sz="1800" dirty="0">
                <a:latin typeface="Times New Roman" panose="02020603050405020304" pitchFamily="18" charset="0"/>
                <a:cs typeface="Times New Roman" panose="02020603050405020304" pitchFamily="18" charset="0"/>
              </a:rPr>
              <a:t>crops of large and various fields. Farmers undergo significant hassles in chop and changing from one disease administer principle to a different one. We can identify or spotting the tomato leaf diseases for detection for surveillance and monitoring experts is the standard approach for detection. The plants get seriously affected if the proper control hasn't been taken and this represents the quality of the pants the production of the plants will be affected. Detection of disease through some mechanized technique and methodology is efficient and constructive because it decreases an outsized toil of </a:t>
            </a:r>
            <a:r>
              <a:rPr lang="en-US" sz="1800" dirty="0" smtClean="0">
                <a:latin typeface="Times New Roman" panose="02020603050405020304" pitchFamily="18" charset="0"/>
                <a:cs typeface="Times New Roman" panose="02020603050405020304" pitchFamily="18" charset="0"/>
              </a:rPr>
              <a:t>shriveling </a:t>
            </a:r>
            <a:r>
              <a:rPr lang="en-US" sz="1800" dirty="0">
                <a:latin typeface="Times New Roman" panose="02020603050405020304" pitchFamily="18" charset="0"/>
                <a:cs typeface="Times New Roman" panose="02020603050405020304" pitchFamily="18" charset="0"/>
              </a:rPr>
              <a:t>in the large cultivation. In the premature phase we can detect the symptoms of the plant diseases since their first appearance on their leaves of the plants. By using this paper we can identify the algorithm which is used for image segmentation and for automated classification used for the detection of diseases of leaves in the plants. It also covers distinct disease classification methods of working which is used for the detection of diseases in plants.</a:t>
            </a:r>
          </a:p>
        </p:txBody>
      </p:sp>
    </p:spTree>
    <p:extLst>
      <p:ext uri="{BB962C8B-B14F-4D97-AF65-F5344CB8AC3E}">
        <p14:creationId xmlns:p14="http://schemas.microsoft.com/office/powerpoint/2010/main" val="2384247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5405BB-15BF-443F-8A0E-44DB2710BD53}"/>
              </a:ext>
            </a:extLst>
          </p:cNvPr>
          <p:cNvSpPr>
            <a:spLocks noGrp="1"/>
          </p:cNvSpPr>
          <p:nvPr>
            <p:ph type="title"/>
          </p:nvPr>
        </p:nvSpPr>
        <p:spPr>
          <a:xfrm>
            <a:off x="1255751" y="0"/>
            <a:ext cx="7895198" cy="818866"/>
          </a:xfrm>
        </p:spPr>
        <p:txBody>
          <a:bodyPr>
            <a:normAutofit/>
          </a:bodyPr>
          <a:lstStyle/>
          <a:p>
            <a:pPr algn="ctr"/>
            <a:r>
              <a:rPr lang="en-US" sz="2400" b="1" dirty="0">
                <a:latin typeface="Times New Roman" panose="02020603050405020304" pitchFamily="18" charset="0"/>
                <a:cs typeface="Times New Roman" panose="02020603050405020304" pitchFamily="18" charset="0"/>
              </a:rPr>
              <a:t>INTRODUCTION</a:t>
            </a:r>
          </a:p>
        </p:txBody>
      </p:sp>
      <p:sp>
        <p:nvSpPr>
          <p:cNvPr id="4" name="Content Placeholder 3"/>
          <p:cNvSpPr>
            <a:spLocks noGrp="1"/>
          </p:cNvSpPr>
          <p:nvPr>
            <p:ph idx="1"/>
          </p:nvPr>
        </p:nvSpPr>
        <p:spPr>
          <a:xfrm>
            <a:off x="276274" y="734282"/>
            <a:ext cx="10396275" cy="5611927"/>
          </a:xfrm>
        </p:spPr>
        <p:txBody>
          <a:bodyPr>
            <a:normAutofit fontScale="92500"/>
          </a:bodyPr>
          <a:lstStyle/>
          <a:p>
            <a:pPr marL="40321" indent="0" algn="just">
              <a:lnSpc>
                <a:spcPct val="170000"/>
              </a:lnSpc>
              <a:buNone/>
            </a:pPr>
            <a:r>
              <a:rPr lang="en-US" sz="1800" dirty="0">
                <a:latin typeface="Times New Roman" panose="02020603050405020304" pitchFamily="18" charset="0"/>
                <a:cs typeface="Times New Roman" panose="02020603050405020304" pitchFamily="18" charset="0"/>
              </a:rPr>
              <a:t>The automated identification of plant diseases based on plant leaves is a major landmark in the field of agriculture. Moreover, the early and timely identification of plant diseases positively impacts crop yield and quality. Due to the cultivation of a large number of crop products, even an agriculturist and pathologist may often fail to identify the diseases in plants by visualizing disease-affected leaves. However, in the rural areas of developing countries, visual observation is still the primary approach of disease identification. It also requires continuous monitoring by experts. In remote areas, farmers may need to travel far to consult an expert, which is time-consuming and expensive. Automated computational systems for the detection and diagnosis of plant diseases assist farmers and agronomists with their high throughput and precision. In order to overcome the above problems, researchers have thought of several solutions. Various types of feature sets can be used in machine learning for the classification of plant diseases. Among these, the most popular feature sets are traditional handcrafted and deep-learning (DL)-based features. Pre-processing, such as image enhancement, color transformation, and segmentation, is a prerequisite before efficiently extracting features. After feature extraction, different classifiers can be used.</a:t>
            </a:r>
          </a:p>
        </p:txBody>
      </p:sp>
    </p:spTree>
    <p:extLst>
      <p:ext uri="{BB962C8B-B14F-4D97-AF65-F5344CB8AC3E}">
        <p14:creationId xmlns:p14="http://schemas.microsoft.com/office/powerpoint/2010/main" val="3070640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5661" y="1040809"/>
            <a:ext cx="10276763" cy="5193729"/>
          </a:xfrm>
          <a:prstGeom prst="rect">
            <a:avLst/>
          </a:prstGeom>
        </p:spPr>
        <p:txBody>
          <a:bodyPr wrap="square">
            <a:spAutoFit/>
          </a:bodyPr>
          <a:lstStyle/>
          <a:p>
            <a:pPr algn="just">
              <a:lnSpc>
                <a:spcPct val="150000"/>
              </a:lnSpc>
            </a:pPr>
            <a:r>
              <a:rPr lang="en-US" sz="1700" dirty="0">
                <a:latin typeface="Times New Roman" panose="02020603050405020304" pitchFamily="18" charset="0"/>
                <a:ea typeface="Calibri" panose="020F0502020204030204" pitchFamily="34" charset="0"/>
              </a:rPr>
              <a:t>The occurrence of plant diseases has a negative impact on agricultural production. If plant diseases are not discovered in time, food insecurity will increase. Early detection is the basis for effective prevention and control of plant diseases, and they play a vital role in the management and decision making of agricultural production. In recent years, plant disease identification has been a crucial issue. Disease-infected plants usually show obvious marks or lesions on leaves, stems, flowers, or fruits. Generally, each disease or pest condition presents a unique visible pattern that can be used to uniquely diagnose abnormalities. Usually, the leaves of plants are the primary source for identifying plant diseases, and most of the symptoms of diseases may begin to appear on the leaves. In most cases, agricultural and forestry experts are used to identify on-site or farmers identify fruit tree diseases and pests based on experience. This method is not only subjective, but also time-consuming, laborious, and inefficient. Farmers with less experience may </a:t>
            </a:r>
            <a:r>
              <a:rPr lang="en-US" sz="1700" dirty="0" smtClean="0">
                <a:latin typeface="Times New Roman" panose="02020603050405020304" pitchFamily="18" charset="0"/>
                <a:ea typeface="Calibri" panose="020F0502020204030204" pitchFamily="34" charset="0"/>
              </a:rPr>
              <a:t>misjudgment </a:t>
            </a:r>
            <a:r>
              <a:rPr lang="en-US" sz="1700" dirty="0">
                <a:latin typeface="Times New Roman" panose="02020603050405020304" pitchFamily="18" charset="0"/>
                <a:ea typeface="Calibri" panose="020F0502020204030204" pitchFamily="34" charset="0"/>
              </a:rPr>
              <a:t>and use drugs blindly during the identification process. Quality and output will also bring environmental pollution, which will cause unnecessary economic losses. To counter these challenges, research into the use of image processing techniques for plant disease recognition has become a hot research topic.</a:t>
            </a:r>
            <a:endParaRPr lang="en-US" sz="1700" dirty="0"/>
          </a:p>
        </p:txBody>
      </p:sp>
      <p:sp>
        <p:nvSpPr>
          <p:cNvPr id="2" name="Rectangle 1"/>
          <p:cNvSpPr/>
          <p:nvPr/>
        </p:nvSpPr>
        <p:spPr>
          <a:xfrm>
            <a:off x="4166649" y="563401"/>
            <a:ext cx="2031325"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INTRODUCTION</a:t>
            </a:r>
            <a:endParaRPr lang="en-IN" dirty="0"/>
          </a:p>
        </p:txBody>
      </p:sp>
    </p:spTree>
    <p:extLst>
      <p:ext uri="{BB962C8B-B14F-4D97-AF65-F5344CB8AC3E}">
        <p14:creationId xmlns:p14="http://schemas.microsoft.com/office/powerpoint/2010/main" val="2304501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11B5DA1-3539-48F6-8C44-316AF97CA330}"/>
              </a:ext>
            </a:extLst>
          </p:cNvPr>
          <p:cNvSpPr>
            <a:spLocks noGrp="1"/>
          </p:cNvSpPr>
          <p:nvPr>
            <p:ph type="title"/>
          </p:nvPr>
        </p:nvSpPr>
        <p:spPr>
          <a:xfrm>
            <a:off x="688587" y="0"/>
            <a:ext cx="9316164" cy="600502"/>
          </a:xfrm>
        </p:spPr>
        <p:txBody>
          <a:bodyPr>
            <a:normAutofit/>
          </a:bodyPr>
          <a:lstStyle/>
          <a:p>
            <a:pPr algn="ctr"/>
            <a:r>
              <a:rPr lang="en-US" sz="2400" dirty="0">
                <a:latin typeface="Times New Roman" panose="02020603050405020304" pitchFamily="18" charset="0"/>
                <a:cs typeface="Times New Roman" panose="02020603050405020304" pitchFamily="18" charset="0"/>
              </a:rPr>
              <a:t>LITERATURE SURVEY</a:t>
            </a:r>
          </a:p>
        </p:txBody>
      </p:sp>
      <p:graphicFrame>
        <p:nvGraphicFramePr>
          <p:cNvPr id="2" name="Table 1"/>
          <p:cNvGraphicFramePr>
            <a:graphicFrameLocks noGrp="1"/>
          </p:cNvGraphicFramePr>
          <p:nvPr>
            <p:extLst>
              <p:ext uri="{D42A27DB-BD31-4B8C-83A1-F6EECF244321}">
                <p14:modId xmlns:p14="http://schemas.microsoft.com/office/powerpoint/2010/main" val="2381975752"/>
              </p:ext>
            </p:extLst>
          </p:nvPr>
        </p:nvGraphicFramePr>
        <p:xfrm>
          <a:off x="95534" y="545912"/>
          <a:ext cx="10549721" cy="6558433"/>
        </p:xfrm>
        <a:graphic>
          <a:graphicData uri="http://schemas.openxmlformats.org/drawingml/2006/table">
            <a:tbl>
              <a:tblPr firstRow="1" bandRow="1">
                <a:tableStyleId>{5940675A-B579-460E-94D1-54222C63F5DA}</a:tableStyleId>
              </a:tblPr>
              <a:tblGrid>
                <a:gridCol w="536426"/>
                <a:gridCol w="1466617"/>
                <a:gridCol w="1504432"/>
                <a:gridCol w="1801504"/>
                <a:gridCol w="5240742"/>
              </a:tblGrid>
              <a:tr h="721105">
                <a:tc>
                  <a:txBody>
                    <a:bodyPr/>
                    <a:lstStyle/>
                    <a:p>
                      <a:pPr algn="ctr"/>
                      <a:r>
                        <a:rPr lang="en-US" sz="1400" b="1" dirty="0">
                          <a:latin typeface="Times New Roman" panose="02020603050405020304" pitchFamily="18" charset="0"/>
                          <a:cs typeface="Times New Roman" panose="02020603050405020304" pitchFamily="18" charset="0"/>
                        </a:rPr>
                        <a:t>S. No</a:t>
                      </a:r>
                    </a:p>
                  </a:txBody>
                  <a:tcPr marL="95409" marR="95409" anchor="ct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marL="95409" marR="95409" anchor="ct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marL="95409" marR="95409" anchor="ct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marL="95409" marR="95409" anchor="ct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marL="95409" marR="95409" anchor="ctr"/>
                </a:tc>
              </a:tr>
              <a:tr h="1200402">
                <a:tc>
                  <a:txBody>
                    <a:bodyPr/>
                    <a:lstStyle/>
                    <a:p>
                      <a:pPr algn="ctr"/>
                      <a:r>
                        <a:rPr lang="en-US" sz="1400" b="0" dirty="0" smtClean="0">
                          <a:latin typeface="Times New Roman" panose="02020603050405020304" pitchFamily="18" charset="0"/>
                          <a:cs typeface="Times New Roman" panose="02020603050405020304" pitchFamily="18" charset="0"/>
                        </a:rPr>
                        <a:t>1</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ctr"/>
                      <a:r>
                        <a:rPr lang="en-US" sz="1400" b="0" dirty="0" smtClean="0">
                          <a:latin typeface="Times New Roman" panose="02020603050405020304" pitchFamily="18" charset="0"/>
                          <a:cs typeface="Times New Roman" panose="02020603050405020304" pitchFamily="18" charset="0"/>
                        </a:rPr>
                        <a:t>2018, ICDI3C</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ctr"/>
                      <a:r>
                        <a:rPr lang="pt-BR" sz="1400" b="0" dirty="0" smtClean="0">
                          <a:latin typeface="Times New Roman" panose="02020603050405020304" pitchFamily="18" charset="0"/>
                          <a:cs typeface="Times New Roman" panose="02020603050405020304" pitchFamily="18" charset="0"/>
                        </a:rPr>
                        <a:t>Maniyath, S. R., P V, V., M, N., R, P., N, P. B., N, S., &amp; Hebbar, R.</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ctr"/>
                      <a:r>
                        <a:rPr lang="en-US" sz="1400" b="0" dirty="0" smtClean="0">
                          <a:latin typeface="Times New Roman" panose="02020603050405020304" pitchFamily="18" charset="0"/>
                          <a:cs typeface="Times New Roman" panose="02020603050405020304" pitchFamily="18" charset="0"/>
                        </a:rPr>
                        <a:t>Plant Disease Detection Using Machine Learning</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just"/>
                      <a:r>
                        <a:rPr lang="en-US" sz="1400" b="0" dirty="0" smtClean="0">
                          <a:latin typeface="Times New Roman" panose="02020603050405020304" pitchFamily="18" charset="0"/>
                          <a:cs typeface="Times New Roman" panose="02020603050405020304" pitchFamily="18" charset="0"/>
                        </a:rPr>
                        <a:t>First for any image we need to convert RGB image into gray scale image. This is done just because Hu moments shape descriptor and </a:t>
                      </a:r>
                      <a:r>
                        <a:rPr lang="en-US" sz="1400" b="0" dirty="0" err="1" smtClean="0">
                          <a:latin typeface="Times New Roman" panose="02020603050405020304" pitchFamily="18" charset="0"/>
                          <a:cs typeface="Times New Roman" panose="02020603050405020304" pitchFamily="18" charset="0"/>
                        </a:rPr>
                        <a:t>Haralick</a:t>
                      </a:r>
                      <a:r>
                        <a:rPr lang="en-US" sz="1400" b="0" dirty="0" smtClean="0">
                          <a:latin typeface="Times New Roman" panose="02020603050405020304" pitchFamily="18" charset="0"/>
                          <a:cs typeface="Times New Roman" panose="02020603050405020304" pitchFamily="18" charset="0"/>
                        </a:rPr>
                        <a:t> features can be calculated over single channel only. Therefore, it is necessary to convert RGB to gray scale before computing Hu moments and </a:t>
                      </a:r>
                      <a:r>
                        <a:rPr lang="en-US" sz="1400" b="0" dirty="0" err="1" smtClean="0">
                          <a:latin typeface="Times New Roman" panose="02020603050405020304" pitchFamily="18" charset="0"/>
                          <a:cs typeface="Times New Roman" panose="02020603050405020304" pitchFamily="18" charset="0"/>
                        </a:rPr>
                        <a:t>Haralick</a:t>
                      </a:r>
                      <a:r>
                        <a:rPr lang="en-US" sz="1400" b="0" dirty="0" smtClean="0">
                          <a:latin typeface="Times New Roman" panose="02020603050405020304" pitchFamily="18" charset="0"/>
                          <a:cs typeface="Times New Roman" panose="02020603050405020304" pitchFamily="18" charset="0"/>
                        </a:rPr>
                        <a:t> features.</a:t>
                      </a:r>
                      <a:endParaRPr lang="en-US" sz="1400" b="0" dirty="0">
                        <a:latin typeface="Times New Roman" panose="02020603050405020304" pitchFamily="18" charset="0"/>
                        <a:cs typeface="Times New Roman" panose="02020603050405020304" pitchFamily="18" charset="0"/>
                      </a:endParaRPr>
                    </a:p>
                  </a:txBody>
                  <a:tcPr marL="95409" marR="95409" anchor="ctr"/>
                </a:tc>
              </a:tr>
              <a:tr h="1288767">
                <a:tc>
                  <a:txBody>
                    <a:bodyPr/>
                    <a:lstStyle/>
                    <a:p>
                      <a:pPr algn="ctr"/>
                      <a:r>
                        <a:rPr lang="en-US" sz="1400" b="0" dirty="0" smtClean="0">
                          <a:latin typeface="Times New Roman" panose="02020603050405020304" pitchFamily="18" charset="0"/>
                          <a:cs typeface="Times New Roman" panose="02020603050405020304" pitchFamily="18" charset="0"/>
                        </a:rPr>
                        <a:t>2</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effectLst/>
                          <a:latin typeface="Times New Roman" panose="02020603050405020304" pitchFamily="18" charset="0"/>
                          <a:ea typeface="+mn-ea"/>
                          <a:cs typeface="Times New Roman" panose="02020603050405020304" pitchFamily="18" charset="0"/>
                        </a:rPr>
                        <a:t>2021,Electronics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95409" marR="95409" anchor="ctr"/>
                </a:tc>
                <a:tc>
                  <a:txBody>
                    <a:bodyPr/>
                    <a:lstStyle/>
                    <a:p>
                      <a:pPr algn="ctr"/>
                      <a:r>
                        <a:rPr lang="pl-PL" sz="1400" b="0" dirty="0" smtClean="0">
                          <a:latin typeface="Times New Roman" panose="02020603050405020304" pitchFamily="18" charset="0"/>
                          <a:cs typeface="Times New Roman" panose="02020603050405020304" pitchFamily="18" charset="0"/>
                        </a:rPr>
                        <a:t>Hassan, S. M., Maji, A. K., Jasiński, M., Leonowicz, Z., &amp; Jasińska, E.</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ctr"/>
                      <a:r>
                        <a:rPr lang="en-US" sz="1400" b="0" dirty="0" smtClean="0">
                          <a:latin typeface="Times New Roman" panose="02020603050405020304" pitchFamily="18" charset="0"/>
                          <a:cs typeface="Times New Roman" panose="02020603050405020304" pitchFamily="18" charset="0"/>
                        </a:rPr>
                        <a:t>Identification of Plant-Leaf Diseases Using CNN and Transfer-Learning Approach</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400" b="0" dirty="0" smtClean="0">
                          <a:latin typeface="Times New Roman" panose="02020603050405020304" pitchFamily="18" charset="0"/>
                          <a:cs typeface="Times New Roman" panose="02020603050405020304" pitchFamily="18" charset="0"/>
                        </a:rPr>
                        <a:t>classification of plant diseases using diseased leaves of plants. However, there is still no efficient and effective commercial solution that can be used to identify the diseases. In our work, we used four different DL models for the detection of plant diseases using healthy- and diseased-leaf images of plants.</a:t>
                      </a:r>
                      <a:endParaRPr lang="en-US" sz="1400" b="0" dirty="0">
                        <a:latin typeface="Times New Roman" panose="02020603050405020304" pitchFamily="18" charset="0"/>
                        <a:cs typeface="Times New Roman" panose="02020603050405020304" pitchFamily="18" charset="0"/>
                      </a:endParaRPr>
                    </a:p>
                  </a:txBody>
                  <a:tcPr marL="95409" marR="95409" anchor="ctr"/>
                </a:tc>
              </a:tr>
              <a:tr h="1702918">
                <a:tc>
                  <a:txBody>
                    <a:bodyPr/>
                    <a:lstStyle/>
                    <a:p>
                      <a:pPr algn="ctr"/>
                      <a:r>
                        <a:rPr lang="en-US" sz="1400" b="0" dirty="0" smtClean="0">
                          <a:latin typeface="Times New Roman" panose="02020603050405020304" pitchFamily="18" charset="0"/>
                          <a:cs typeface="Times New Roman" panose="02020603050405020304" pitchFamily="18" charset="0"/>
                        </a:rPr>
                        <a:t>3</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just"/>
                      <a:r>
                        <a:rPr lang="en-US" sz="14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2021, </a:t>
                      </a:r>
                      <a:r>
                        <a:rPr lang="en-US" sz="1400" kern="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IntechOpen</a:t>
                      </a:r>
                      <a:endParaRPr lang="en-US" sz="14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409" marR="95409" anchor="ctr"/>
                </a:tc>
                <a:tc>
                  <a:txBody>
                    <a:bodyPr/>
                    <a:lstStyle/>
                    <a:p>
                      <a:pPr algn="ctr"/>
                      <a:r>
                        <a:rPr lang="en-US" sz="1400" b="0" dirty="0" smtClean="0">
                          <a:latin typeface="Times New Roman" panose="02020603050405020304" pitchFamily="18" charset="0"/>
                          <a:cs typeface="Times New Roman" panose="02020603050405020304" pitchFamily="18" charset="0"/>
                        </a:rPr>
                        <a:t>Muhammad E.H. </a:t>
                      </a:r>
                      <a:r>
                        <a:rPr lang="en-US" sz="1400" b="0" dirty="0" err="1" smtClean="0">
                          <a:latin typeface="Times New Roman" panose="02020603050405020304" pitchFamily="18" charset="0"/>
                          <a:cs typeface="Times New Roman" panose="02020603050405020304" pitchFamily="18" charset="0"/>
                        </a:rPr>
                        <a:t>Chowdhury</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Tawsifur</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Rahman</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Amith</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Khandakar</a:t>
                      </a:r>
                      <a:r>
                        <a:rPr lang="en-US" sz="1400" b="0" dirty="0" smtClean="0">
                          <a:latin typeface="Times New Roman" panose="02020603050405020304" pitchFamily="18" charset="0"/>
                          <a:cs typeface="Times New Roman" panose="02020603050405020304" pitchFamily="18" charset="0"/>
                        </a:rPr>
                        <a:t>, Nabil </a:t>
                      </a:r>
                      <a:r>
                        <a:rPr lang="en-US" sz="1400" b="0" dirty="0" err="1" smtClean="0">
                          <a:latin typeface="Times New Roman" panose="02020603050405020304" pitchFamily="18" charset="0"/>
                          <a:cs typeface="Times New Roman" panose="02020603050405020304" pitchFamily="18" charset="0"/>
                        </a:rPr>
                        <a:t>Ibtehaz</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ctr"/>
                      <a:r>
                        <a:rPr lang="en-US" sz="1400" b="0" dirty="0" smtClean="0">
                          <a:latin typeface="Times New Roman" panose="02020603050405020304" pitchFamily="18" charset="0"/>
                          <a:cs typeface="Times New Roman" panose="02020603050405020304" pitchFamily="18" charset="0"/>
                        </a:rPr>
                        <a:t>Tomato Leaf Diseases Detection Using Deep Learning Technique</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just"/>
                      <a:r>
                        <a:rPr lang="en-US" sz="1400" b="0" dirty="0" smtClean="0">
                          <a:latin typeface="Times New Roman" panose="02020603050405020304" pitchFamily="18" charset="0"/>
                          <a:cs typeface="Times New Roman" panose="02020603050405020304" pitchFamily="18" charset="0"/>
                        </a:rPr>
                        <a:t>Infinite possibilities of machine learning for agriculture applications, complete with case studies. </a:t>
                      </a:r>
                      <a:r>
                        <a:rPr lang="en-US" sz="1400" b="0" dirty="0" err="1" smtClean="0">
                          <a:latin typeface="Times New Roman" panose="02020603050405020304" pitchFamily="18" charset="0"/>
                          <a:cs typeface="Times New Roman" panose="02020603050405020304" pitchFamily="18" charset="0"/>
                        </a:rPr>
                        <a:t>ResNet</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MobileNet</a:t>
                      </a:r>
                      <a:r>
                        <a:rPr lang="en-US" sz="1400" b="0" dirty="0" smtClean="0">
                          <a:latin typeface="Times New Roman" panose="02020603050405020304" pitchFamily="18" charset="0"/>
                          <a:cs typeface="Times New Roman" panose="02020603050405020304" pitchFamily="18" charset="0"/>
                        </a:rPr>
                        <a:t>, DenseNet201, and InceptionV3 are examples of state-of-the-art pre-trained CNN models that do an excellent work of classifying diseases from plant leaf images. When compared to other architectures, the DenseNet201 was found to be better at extracting discriminative features from images</a:t>
                      </a:r>
                      <a:endParaRPr lang="en-US" sz="1400" b="0" dirty="0">
                        <a:latin typeface="Times New Roman" panose="02020603050405020304" pitchFamily="18" charset="0"/>
                        <a:cs typeface="Times New Roman" panose="02020603050405020304" pitchFamily="18" charset="0"/>
                      </a:endParaRPr>
                    </a:p>
                  </a:txBody>
                  <a:tcPr marL="95409" marR="95409" anchor="ctr"/>
                </a:tc>
              </a:tr>
              <a:tr h="1645241">
                <a:tc>
                  <a:txBody>
                    <a:bodyPr/>
                    <a:lstStyle/>
                    <a:p>
                      <a:pPr algn="ctr"/>
                      <a:r>
                        <a:rPr lang="en-US" sz="1400" b="0" dirty="0" smtClean="0">
                          <a:latin typeface="Times New Roman" panose="02020603050405020304" pitchFamily="18" charset="0"/>
                          <a:cs typeface="Times New Roman" panose="02020603050405020304" pitchFamily="18" charset="0"/>
                        </a:rPr>
                        <a:t>4</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ctr"/>
                      <a:r>
                        <a:rPr lang="en-US" sz="1400" b="0" dirty="0" smtClean="0">
                          <a:latin typeface="Times New Roman" panose="02020603050405020304" pitchFamily="18" charset="0"/>
                          <a:cs typeface="Times New Roman" panose="02020603050405020304" pitchFamily="18" charset="0"/>
                        </a:rPr>
                        <a:t>2020,IEEE</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ctr"/>
                      <a:r>
                        <a:rPr lang="en-US" sz="1400" b="0" dirty="0" smtClean="0">
                          <a:latin typeface="Times New Roman" panose="02020603050405020304" pitchFamily="18" charset="0"/>
                          <a:cs typeface="Times New Roman" panose="02020603050405020304" pitchFamily="18" charset="0"/>
                        </a:rPr>
                        <a:t>Zhang, Y., Song, C., &amp; Zhang., D</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ctr"/>
                      <a:r>
                        <a:rPr lang="en-US" sz="1400" b="0" dirty="0" smtClean="0">
                          <a:latin typeface="Times New Roman" panose="02020603050405020304" pitchFamily="18" charset="0"/>
                          <a:cs typeface="Times New Roman" panose="02020603050405020304" pitchFamily="18" charset="0"/>
                        </a:rPr>
                        <a:t>Deep Learning-Based Object Detection Improvement for Tomato Disease</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just"/>
                      <a:r>
                        <a:rPr lang="en-US" sz="1400" b="0" dirty="0" smtClean="0">
                          <a:latin typeface="Times New Roman" panose="02020603050405020304" pitchFamily="18" charset="0"/>
                          <a:cs typeface="Times New Roman" panose="02020603050405020304" pitchFamily="18" charset="0"/>
                        </a:rPr>
                        <a:t>Faster RCNN algorithm to detect diseased tomato leaves, which can both recognize tomato diseases and detect tomato leaf locations. To make the anchors in the algorithm closer to the ground truth of our dataset, we use the k-means algorithm to cluster the bounding boxes of tomato disease images and improve the anchors based on the results. </a:t>
                      </a:r>
                      <a:endParaRPr lang="en-US" sz="1400" b="0" dirty="0">
                        <a:latin typeface="Times New Roman" panose="02020603050405020304" pitchFamily="18" charset="0"/>
                        <a:cs typeface="Times New Roman" panose="02020603050405020304" pitchFamily="18" charset="0"/>
                      </a:endParaRPr>
                    </a:p>
                  </a:txBody>
                  <a:tcPr marL="95409" marR="95409" anchor="ctr"/>
                </a:tc>
              </a:tr>
            </a:tbl>
          </a:graphicData>
        </a:graphic>
      </p:graphicFrame>
    </p:spTree>
    <p:extLst>
      <p:ext uri="{BB962C8B-B14F-4D97-AF65-F5344CB8AC3E}">
        <p14:creationId xmlns:p14="http://schemas.microsoft.com/office/powerpoint/2010/main" val="876354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41571-CB91-42DE-A555-75AD1CDBECEF}"/>
              </a:ext>
            </a:extLst>
          </p:cNvPr>
          <p:cNvSpPr>
            <a:spLocks noGrp="1"/>
          </p:cNvSpPr>
          <p:nvPr>
            <p:ph type="title"/>
          </p:nvPr>
        </p:nvSpPr>
        <p:spPr>
          <a:xfrm>
            <a:off x="2485084" y="1089803"/>
            <a:ext cx="5831180" cy="828574"/>
          </a:xfrm>
        </p:spPr>
        <p:txBody>
          <a:bodyPr>
            <a:normAutofit/>
          </a:bodyPr>
          <a:lstStyle/>
          <a:p>
            <a:pPr algn="ctr"/>
            <a:r>
              <a:rPr lang="en-US" sz="2400" dirty="0">
                <a:latin typeface="Times New Roman" panose="02020603050405020304" pitchFamily="18" charset="0"/>
                <a:cs typeface="Times New Roman" panose="02020603050405020304" pitchFamily="18" charset="0"/>
              </a:rPr>
              <a:t>EXISTING SYSTEM</a:t>
            </a:r>
          </a:p>
        </p:txBody>
      </p:sp>
      <p:sp>
        <p:nvSpPr>
          <p:cNvPr id="6" name="TextBox 5">
            <a:extLst>
              <a:ext uri="{FF2B5EF4-FFF2-40B4-BE49-F238E27FC236}">
                <a16:creationId xmlns="" xmlns:a16="http://schemas.microsoft.com/office/drawing/2014/main" id="{69D36C9E-126D-4442-ACBE-11804F7113E7}"/>
              </a:ext>
            </a:extLst>
          </p:cNvPr>
          <p:cNvSpPr txBox="1"/>
          <p:nvPr/>
        </p:nvSpPr>
        <p:spPr>
          <a:xfrm>
            <a:off x="1334395" y="4203917"/>
            <a:ext cx="5398460" cy="1467068"/>
          </a:xfrm>
          <a:prstGeom prst="rect">
            <a:avLst/>
          </a:prstGeom>
          <a:noFill/>
        </p:spPr>
        <p:txBody>
          <a:bodyPr wrap="square">
            <a:spAutoFit/>
          </a:bodyPr>
          <a:lstStyle/>
          <a:p>
            <a:pPr marL="0" marR="0" algn="just">
              <a:lnSpc>
                <a:spcPct val="150000"/>
              </a:lnSpc>
              <a:spcBef>
                <a:spcPts val="0"/>
              </a:spcBef>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Less feature compatibility</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Low </a:t>
            </a:r>
            <a:r>
              <a:rPr lang="en-IN" dirty="0" smtClean="0">
                <a:latin typeface="Times New Roman" panose="02020603050405020304" pitchFamily="18" charset="0"/>
                <a:cs typeface="Times New Roman" panose="02020603050405020304" pitchFamily="18" charset="0"/>
              </a:rPr>
              <a:t>accuracy</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334395" y="2140126"/>
            <a:ext cx="7682651" cy="1754326"/>
          </a:xfrm>
          <a:prstGeom prst="rect">
            <a:avLst/>
          </a:prstGeom>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This model emphasizes an existing method that which is designed using the some of the algorithms of deep learning. Here the process is performed using the machine learning, which is one of the transfer learning methods, but this could not get the high accuracy.</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5399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E43A8D-1D3E-4DDB-8FC3-1A010C0E1F87}"/>
              </a:ext>
            </a:extLst>
          </p:cNvPr>
          <p:cNvSpPr>
            <a:spLocks noGrp="1"/>
          </p:cNvSpPr>
          <p:nvPr>
            <p:ph type="title"/>
          </p:nvPr>
        </p:nvSpPr>
        <p:spPr>
          <a:xfrm>
            <a:off x="1224641" y="655315"/>
            <a:ext cx="7895198" cy="1344935"/>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SYSTEM:</a:t>
            </a:r>
          </a:p>
        </p:txBody>
      </p:sp>
      <p:sp>
        <p:nvSpPr>
          <p:cNvPr id="6" name="TextBox 5">
            <a:extLst>
              <a:ext uri="{FF2B5EF4-FFF2-40B4-BE49-F238E27FC236}">
                <a16:creationId xmlns="" xmlns:a16="http://schemas.microsoft.com/office/drawing/2014/main" id="{AFB9E2D7-8ECE-4A40-A09E-CB44CED1A900}"/>
              </a:ext>
            </a:extLst>
          </p:cNvPr>
          <p:cNvSpPr txBox="1"/>
          <p:nvPr/>
        </p:nvSpPr>
        <p:spPr>
          <a:xfrm>
            <a:off x="1376553" y="4086208"/>
            <a:ext cx="5398460" cy="1384995"/>
          </a:xfrm>
          <a:prstGeom prst="rect">
            <a:avLst/>
          </a:prstGeom>
          <a:noFill/>
        </p:spPr>
        <p:txBody>
          <a:bodyPr wrap="square">
            <a:spAutoFit/>
          </a:bodyPr>
          <a:lstStyle/>
          <a:p>
            <a:pPr lvl="0">
              <a:lnSpc>
                <a:spcPct val="150000"/>
              </a:lnSpc>
            </a:pPr>
            <a:endParaRPr lang="en-US" dirty="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376553" y="1521132"/>
            <a:ext cx="7911087" cy="258532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In purposed method we are performing the classification of either the Plant Leaf Disease identification using Convolution Neural Network (CNN) of deep learning along with the machine learning methods. As image analysis based approaches for Leaf Disease detection. Hence, proper classification is important for the Leaf disease that which will be possible by using our proposed method. Block diagram of proposed method is shown below.</a:t>
            </a:r>
          </a:p>
        </p:txBody>
      </p:sp>
    </p:spTree>
    <p:extLst>
      <p:ext uri="{BB962C8B-B14F-4D97-AF65-F5344CB8AC3E}">
        <p14:creationId xmlns:p14="http://schemas.microsoft.com/office/powerpoint/2010/main" val="1827725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0ED79F-D7E2-4AC5-BD99-9F871E6F2E0F}"/>
              </a:ext>
            </a:extLst>
          </p:cNvPr>
          <p:cNvSpPr>
            <a:spLocks noGrp="1"/>
          </p:cNvSpPr>
          <p:nvPr>
            <p:ph type="title"/>
          </p:nvPr>
        </p:nvSpPr>
        <p:spPr>
          <a:xfrm>
            <a:off x="1350150" y="0"/>
            <a:ext cx="7895198" cy="1344935"/>
          </a:xfrm>
        </p:spPr>
        <p:txBody>
          <a:bodyPr>
            <a:normAutofit/>
          </a:bodyPr>
          <a:lstStyle/>
          <a:p>
            <a:pPr algn="ctr"/>
            <a:r>
              <a:rPr lang="en-US" sz="2400" b="1" dirty="0">
                <a:latin typeface="Times New Roman" panose="02020603050405020304" pitchFamily="18" charset="0"/>
                <a:cs typeface="Times New Roman" panose="02020603050405020304" pitchFamily="18" charset="0"/>
              </a:rPr>
              <a:t>BLOCK DIAGRAM</a:t>
            </a:r>
          </a:p>
        </p:txBody>
      </p:sp>
      <p:pic>
        <p:nvPicPr>
          <p:cNvPr id="4" name="Picture 3"/>
          <p:cNvPicPr/>
          <p:nvPr/>
        </p:nvPicPr>
        <p:blipFill>
          <a:blip r:embed="rId2"/>
          <a:stretch>
            <a:fillRect/>
          </a:stretch>
        </p:blipFill>
        <p:spPr>
          <a:xfrm>
            <a:off x="2664371" y="1296194"/>
            <a:ext cx="5472607" cy="4608512"/>
          </a:xfrm>
          <a:prstGeom prst="rect">
            <a:avLst/>
          </a:prstGeom>
        </p:spPr>
      </p:pic>
    </p:spTree>
    <p:extLst>
      <p:ext uri="{BB962C8B-B14F-4D97-AF65-F5344CB8AC3E}">
        <p14:creationId xmlns:p14="http://schemas.microsoft.com/office/powerpoint/2010/main" val="3024914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32</TotalTime>
  <Words>1344</Words>
  <Application>Microsoft Office PowerPoint</Application>
  <PresentationFormat>Custom</PresentationFormat>
  <Paragraphs>77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Theme1</vt:lpstr>
      <vt:lpstr>LEAF DISEASE DETECTION USING DEEP LEARNING &amp; ML TECHNIQUES</vt:lpstr>
      <vt:lpstr>PowerPoint Presentation</vt:lpstr>
      <vt:lpstr>ABSTRACT</vt:lpstr>
      <vt:lpstr>INTRODUCTION</vt:lpstr>
      <vt:lpstr>PowerPoint Presentation</vt:lpstr>
      <vt:lpstr>LITERATURE SURVEY</vt:lpstr>
      <vt:lpstr>EXISTING SYSTEM</vt:lpstr>
      <vt:lpstr>PROPOSED SYSTEM:</vt:lpstr>
      <vt:lpstr>BLOCK DIAGRAM</vt:lpstr>
      <vt:lpstr>PowerPoint Presentation</vt:lpstr>
      <vt:lpstr>IMPLEMENTATION</vt:lpstr>
      <vt:lpstr>HARDWARE AND SOFTWARE REQUIREMENTS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ABHIMITHRA</dc:creator>
  <cp:lastModifiedBy>ABHIMITHRA</cp:lastModifiedBy>
  <cp:revision>5</cp:revision>
  <dcterms:created xsi:type="dcterms:W3CDTF">2022-01-12T07:05:16Z</dcterms:created>
  <dcterms:modified xsi:type="dcterms:W3CDTF">2022-01-22T07:17:24Z</dcterms:modified>
</cp:coreProperties>
</file>