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7"/>
  </p:notesMasterIdLst>
  <p:sldIdLst>
    <p:sldId id="256" r:id="rId2"/>
    <p:sldId id="257" r:id="rId3"/>
    <p:sldId id="258" r:id="rId4"/>
    <p:sldId id="259" r:id="rId5"/>
    <p:sldId id="260" r:id="rId6"/>
  </p:sldIdLst>
  <p:sldSz cx="18288000" cy="10287000"/>
  <p:notesSz cx="6858000" cy="9144000"/>
  <p:embeddedFontLst>
    <p:embeddedFont>
      <p:font typeface="League Spartan" panose="020B0604020202020204" charset="0"/>
      <p:regular r:id="rId8"/>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10"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0" y="0"/>
            <a:ext cx="1883664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85" name="Google Shape;85;p13"/>
          <p:cNvSpPr/>
          <p:nvPr/>
        </p:nvSpPr>
        <p:spPr>
          <a:xfrm>
            <a:off x="8070663" y="559350"/>
            <a:ext cx="9691203" cy="2533513"/>
          </a:xfrm>
          <a:custGeom>
            <a:avLst/>
            <a:gdLst/>
            <a:ahLst/>
            <a:cxnLst/>
            <a:rect l="l" t="t" r="r" b="b"/>
            <a:pathLst>
              <a:path w="9691203" h="2533513" extrusionOk="0">
                <a:moveTo>
                  <a:pt x="0" y="0"/>
                </a:moveTo>
                <a:lnTo>
                  <a:pt x="9691203" y="0"/>
                </a:lnTo>
                <a:lnTo>
                  <a:pt x="9691203" y="2533513"/>
                </a:lnTo>
                <a:lnTo>
                  <a:pt x="0" y="2533513"/>
                </a:lnTo>
                <a:lnTo>
                  <a:pt x="0" y="0"/>
                </a:lnTo>
                <a:close/>
              </a:path>
            </a:pathLst>
          </a:custGeom>
          <a:blipFill rotWithShape="1">
            <a:blip r:embed="rId4">
              <a:alphaModFix/>
            </a:blip>
            <a:stretch>
              <a:fillRect/>
            </a:stretch>
          </a:blipFill>
          <a:ln>
            <a:noFill/>
          </a:ln>
        </p:spPr>
        <p:txBody>
          <a:bodyPr/>
          <a:lstStyle/>
          <a:p>
            <a:endParaRPr lang="en-US"/>
          </a:p>
        </p:txBody>
      </p:sp>
      <p:sp>
        <p:nvSpPr>
          <p:cNvPr id="2" name="TextBox 1">
            <a:extLst>
              <a:ext uri="{FF2B5EF4-FFF2-40B4-BE49-F238E27FC236}">
                <a16:creationId xmlns:a16="http://schemas.microsoft.com/office/drawing/2014/main" id="{11DA77F5-9257-4474-EAEE-0064578E067F}"/>
              </a:ext>
            </a:extLst>
          </p:cNvPr>
          <p:cNvSpPr txBox="1"/>
          <p:nvPr/>
        </p:nvSpPr>
        <p:spPr>
          <a:xfrm>
            <a:off x="319380" y="4055039"/>
            <a:ext cx="12596884" cy="5816977"/>
          </a:xfrm>
          <a:prstGeom prst="rect">
            <a:avLst/>
          </a:prstGeom>
          <a:noFill/>
        </p:spPr>
        <p:txBody>
          <a:bodyPr wrap="square" rtlCol="0">
            <a:spAutoFit/>
          </a:bodyPr>
          <a:lstStyle/>
          <a:p>
            <a:r>
              <a:rPr lang="en-US" sz="4650" dirty="0">
                <a:solidFill>
                  <a:schemeClr val="bg1"/>
                </a:solidFill>
                <a:latin typeface="League Spartan" panose="020B0604020202020204" charset="0"/>
              </a:rPr>
              <a:t>Domain: Open Innovation</a:t>
            </a:r>
            <a:br>
              <a:rPr lang="en-US" sz="4650" dirty="0">
                <a:solidFill>
                  <a:schemeClr val="bg1"/>
                </a:solidFill>
                <a:latin typeface="League Spartan" panose="020B0604020202020204" charset="0"/>
              </a:rPr>
            </a:br>
            <a:br>
              <a:rPr lang="en-US" sz="4650" dirty="0">
                <a:solidFill>
                  <a:schemeClr val="bg1"/>
                </a:solidFill>
                <a:latin typeface="League Spartan" panose="020B0604020202020204" charset="0"/>
              </a:rPr>
            </a:br>
            <a:r>
              <a:rPr lang="en-US" sz="4650" dirty="0">
                <a:solidFill>
                  <a:schemeClr val="bg1"/>
                </a:solidFill>
                <a:latin typeface="League Spartan" panose="020B0604020202020204" charset="0"/>
              </a:rPr>
              <a:t>College: Vellore Institute of Technology</a:t>
            </a:r>
          </a:p>
          <a:p>
            <a:endParaRPr lang="en-US" sz="4650" dirty="0">
              <a:solidFill>
                <a:schemeClr val="bg1"/>
              </a:solidFill>
              <a:latin typeface="League Spartan" panose="020B0604020202020204" charset="0"/>
            </a:endParaRPr>
          </a:p>
          <a:p>
            <a:r>
              <a:rPr lang="en-US" sz="4650" dirty="0">
                <a:solidFill>
                  <a:schemeClr val="bg1"/>
                </a:solidFill>
                <a:latin typeface="League Spartan" panose="020B0604020202020204" charset="0"/>
              </a:rPr>
              <a:t>Team Name: Titans</a:t>
            </a:r>
          </a:p>
          <a:p>
            <a:endParaRPr lang="en-US" sz="4650" dirty="0">
              <a:solidFill>
                <a:schemeClr val="bg1"/>
              </a:solidFill>
              <a:latin typeface="League Spartan" panose="020B0604020202020204" charset="0"/>
            </a:endParaRPr>
          </a:p>
          <a:p>
            <a:r>
              <a:rPr lang="en-US" sz="4650" dirty="0">
                <a:solidFill>
                  <a:schemeClr val="bg1"/>
                </a:solidFill>
                <a:latin typeface="League Spartan" panose="020B0604020202020204" charset="0"/>
              </a:rPr>
              <a:t>Team Members: Aryan </a:t>
            </a:r>
            <a:r>
              <a:rPr lang="en-US" sz="4650" dirty="0" err="1">
                <a:solidFill>
                  <a:schemeClr val="bg1"/>
                </a:solidFill>
                <a:latin typeface="League Spartan" panose="020B0604020202020204" charset="0"/>
              </a:rPr>
              <a:t>Mahawar</a:t>
            </a:r>
            <a:r>
              <a:rPr lang="en-US" sz="4650" dirty="0">
                <a:solidFill>
                  <a:schemeClr val="bg1"/>
                </a:solidFill>
                <a:latin typeface="League Spartan" panose="020B0604020202020204" charset="0"/>
              </a:rPr>
              <a:t>, Pranay Karvi, </a:t>
            </a:r>
            <a:r>
              <a:rPr lang="en-US" sz="4650" dirty="0" err="1">
                <a:solidFill>
                  <a:schemeClr val="bg1"/>
                </a:solidFill>
                <a:latin typeface="League Spartan" panose="020B0604020202020204" charset="0"/>
              </a:rPr>
              <a:t>Lavanaya</a:t>
            </a:r>
            <a:r>
              <a:rPr lang="en-US" sz="4650" dirty="0">
                <a:solidFill>
                  <a:schemeClr val="bg1"/>
                </a:solidFill>
                <a:latin typeface="League Spartan" panose="020B0604020202020204" charset="0"/>
              </a:rPr>
              <a:t> Malhotra, Tapan Batla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cxnSp>
        <p:nvCxnSpPr>
          <p:cNvPr id="96" name="Google Shape;96;p14"/>
          <p:cNvCxnSpPr/>
          <p:nvPr/>
        </p:nvCxnSpPr>
        <p:spPr>
          <a:xfrm>
            <a:off x="1028700" y="221812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2DA725AC-862E-EC7F-0E22-B8BC0054E896}"/>
              </a:ext>
            </a:extLst>
          </p:cNvPr>
          <p:cNvSpPr txBox="1"/>
          <p:nvPr/>
        </p:nvSpPr>
        <p:spPr>
          <a:xfrm>
            <a:off x="1028700" y="1119117"/>
            <a:ext cx="16112888" cy="1546577"/>
          </a:xfrm>
          <a:prstGeom prst="rect">
            <a:avLst/>
          </a:prstGeom>
          <a:noFill/>
        </p:spPr>
        <p:txBody>
          <a:bodyPr wrap="square" rtlCol="0">
            <a:spAutoFit/>
          </a:bodyPr>
          <a:lstStyle/>
          <a:p>
            <a:r>
              <a:rPr lang="en-US" sz="4800" b="0" i="0" dirty="0">
                <a:solidFill>
                  <a:srgbClr val="FFFFFF"/>
                </a:solidFill>
                <a:effectLst/>
                <a:latin typeface="League Spartan" panose="020B0604020202020204" charset="0"/>
                <a:ea typeface="League Spartan" panose="020B0604020202020204" charset="0"/>
                <a:cs typeface="League Spartan" panose="020B0604020202020204" charset="0"/>
              </a:rPr>
              <a:t>PROBLEM STATEMENT</a:t>
            </a:r>
            <a:endParaRPr lang="en-US" sz="4800" dirty="0">
              <a:effectLst/>
            </a:endParaRPr>
          </a:p>
          <a:p>
            <a:endParaRPr lang="en-US" sz="4650" dirty="0">
              <a:solidFill>
                <a:schemeClr val="bg1"/>
              </a:solidFill>
              <a:latin typeface="League Spartan" panose="020B0604020202020204" charset="0"/>
            </a:endParaRPr>
          </a:p>
        </p:txBody>
      </p:sp>
      <p:sp>
        <p:nvSpPr>
          <p:cNvPr id="3" name="TextBox 2">
            <a:extLst>
              <a:ext uri="{FF2B5EF4-FFF2-40B4-BE49-F238E27FC236}">
                <a16:creationId xmlns:a16="http://schemas.microsoft.com/office/drawing/2014/main" id="{D9691B7F-C4EA-C5F7-5C5C-DAA5F1A333B7}"/>
              </a:ext>
            </a:extLst>
          </p:cNvPr>
          <p:cNvSpPr txBox="1"/>
          <p:nvPr/>
        </p:nvSpPr>
        <p:spPr>
          <a:xfrm>
            <a:off x="491319" y="2665694"/>
            <a:ext cx="18069636" cy="7201972"/>
          </a:xfrm>
          <a:prstGeom prst="rect">
            <a:avLst/>
          </a:prstGeom>
          <a:noFill/>
        </p:spPr>
        <p:txBody>
          <a:bodyPr wrap="square" rtlCol="0">
            <a:spAutoFit/>
          </a:bodyPr>
          <a:lstStyle/>
          <a:p>
            <a:r>
              <a:rPr lang="en-US" sz="3200" dirty="0">
                <a:solidFill>
                  <a:schemeClr val="bg1"/>
                </a:solidFill>
              </a:rPr>
              <a:t>Farmers face multiple challenges in accessing essential agricultural services such as storage, machinery rentals, soil testing, transportation, labor hiring, and direct market sales. Existing solutions are often fragmented, forcing farmers to rely on multiple disconnected platforms or informal networks, which leads to inefficiencies, higher costs, and a lack of transparency.</a:t>
            </a:r>
          </a:p>
          <a:p>
            <a:r>
              <a:rPr lang="en-US" sz="3200" dirty="0">
                <a:solidFill>
                  <a:schemeClr val="bg1"/>
                </a:solidFill>
              </a:rPr>
              <a:t>Additionally, farmers struggle with:</a:t>
            </a:r>
          </a:p>
          <a:p>
            <a:endParaRPr lang="en-US" sz="3200" dirty="0">
              <a:solidFill>
                <a:schemeClr val="bg1"/>
              </a:solidFill>
            </a:endParaRPr>
          </a:p>
          <a:p>
            <a:r>
              <a:rPr lang="en-US" sz="3200" dirty="0">
                <a:solidFill>
                  <a:schemeClr val="bg1"/>
                </a:solidFill>
              </a:rPr>
              <a:t>- Limited access to proper storage facilities, resulting in post-harvest losses.</a:t>
            </a:r>
          </a:p>
          <a:p>
            <a:r>
              <a:rPr lang="en-US" sz="3200" dirty="0">
                <a:solidFill>
                  <a:schemeClr val="bg1"/>
                </a:solidFill>
              </a:rPr>
              <a:t>- High machinery costs, making ownership impractical for small and medium-scale farmers.</a:t>
            </a:r>
          </a:p>
          <a:p>
            <a:r>
              <a:rPr lang="en-US" sz="3200" dirty="0">
                <a:solidFill>
                  <a:schemeClr val="bg1"/>
                </a:solidFill>
              </a:rPr>
              <a:t>- Lack of quality validation services, leading to uncertainty about soil and crop health.</a:t>
            </a:r>
          </a:p>
          <a:p>
            <a:r>
              <a:rPr lang="en-US" sz="3200" dirty="0">
                <a:solidFill>
                  <a:schemeClr val="bg1"/>
                </a:solidFill>
              </a:rPr>
              <a:t>- Inefficient supply chain &amp; logistics, making transportation costly and unreliable.</a:t>
            </a:r>
          </a:p>
          <a:p>
            <a:r>
              <a:rPr lang="en-US" sz="3200" dirty="0">
                <a:solidFill>
                  <a:schemeClr val="bg1"/>
                </a:solidFill>
              </a:rPr>
              <a:t>- Unfair market access, where middlemen take advantage of farmers, reducing their profits.</a:t>
            </a:r>
          </a:p>
          <a:p>
            <a:r>
              <a:rPr lang="en-US" sz="3200" dirty="0">
                <a:solidFill>
                  <a:schemeClr val="bg1"/>
                </a:solidFill>
              </a:rPr>
              <a:t>- Limited access to skilled labor, particularly during peak seasons.</a:t>
            </a:r>
          </a:p>
          <a:p>
            <a:r>
              <a:rPr lang="en-US" sz="3200" dirty="0">
                <a:solidFill>
                  <a:schemeClr val="bg1"/>
                </a:solidFill>
              </a:rPr>
              <a:t>- Lack of transparency in agricultural services, making it difficult to verify the quality of seeds,       fertilizers, and other essential products.</a:t>
            </a:r>
          </a:p>
          <a:p>
            <a:endParaRPr lang="en-US" dirty="0">
              <a:solidFill>
                <a:schemeClr val="bg1"/>
              </a:solidFill>
              <a:latin typeface="League Spartan"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02" name="Google Shape;102;p15"/>
          <p:cNvSpPr txBox="1"/>
          <p:nvPr/>
        </p:nvSpPr>
        <p:spPr>
          <a:xfrm>
            <a:off x="1028700" y="228600"/>
            <a:ext cx="11875444" cy="1926467"/>
          </a:xfrm>
          <a:prstGeom prst="rect">
            <a:avLst/>
          </a:prstGeom>
          <a:noFill/>
          <a:ln>
            <a:noFill/>
          </a:ln>
        </p:spPr>
        <p:txBody>
          <a:bodyPr spcFirstLastPara="1" wrap="square" lIns="0" tIns="0" rIns="0" bIns="0" anchor="t" anchorCtr="0">
            <a:spAutoFit/>
          </a:bodyPr>
          <a:lstStyle/>
          <a:p>
            <a:pPr marL="0" marR="0" lvl="0" indent="0" algn="l" rtl="0">
              <a:lnSpc>
                <a:spcPct val="231998"/>
              </a:lnSpc>
              <a:spcBef>
                <a:spcPts val="0"/>
              </a:spcBef>
              <a:spcAft>
                <a:spcPts val="0"/>
              </a:spcAft>
              <a:buNone/>
            </a:pPr>
            <a:r>
              <a:rPr lang="en-US" sz="7416" b="0" i="0" u="none" strike="noStrike" cap="none">
                <a:solidFill>
                  <a:srgbClr val="FFFFFF"/>
                </a:solidFill>
                <a:latin typeface="League Spartan"/>
                <a:ea typeface="League Spartan"/>
                <a:cs typeface="League Spartan"/>
                <a:sym typeface="League Spartan"/>
              </a:rPr>
              <a:t>YOUR SOLUTION</a:t>
            </a:r>
            <a:endParaRPr/>
          </a:p>
        </p:txBody>
      </p:sp>
      <p:cxnSp>
        <p:nvCxnSpPr>
          <p:cNvPr id="103" name="Google Shape;103;p15"/>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B56EA870-040C-851B-0AA8-DFA7565E2BA4}"/>
              </a:ext>
            </a:extLst>
          </p:cNvPr>
          <p:cNvSpPr txBox="1"/>
          <p:nvPr/>
        </p:nvSpPr>
        <p:spPr>
          <a:xfrm>
            <a:off x="1028700" y="2647666"/>
            <a:ext cx="16230600" cy="4524315"/>
          </a:xfrm>
          <a:prstGeom prst="rect">
            <a:avLst/>
          </a:prstGeom>
          <a:noFill/>
        </p:spPr>
        <p:txBody>
          <a:bodyPr wrap="square" rtlCol="0">
            <a:spAutoFit/>
          </a:bodyPr>
          <a:lstStyle/>
          <a:p>
            <a:r>
              <a:rPr lang="en-US" sz="3200" dirty="0" err="1">
                <a:solidFill>
                  <a:schemeClr val="bg1"/>
                </a:solidFill>
                <a:latin typeface="League Spartan" panose="020B0604020202020204" charset="0"/>
              </a:rPr>
              <a:t>AgriLink</a:t>
            </a:r>
            <a:r>
              <a:rPr lang="en-US" sz="3200" dirty="0">
                <a:solidFill>
                  <a:schemeClr val="bg1"/>
                </a:solidFill>
                <a:latin typeface="League Spartan" panose="020B0604020202020204" charset="0"/>
              </a:rPr>
              <a:t> is a comprehensive web-based platform that connects farmers with various agricultural services.   Key features include:</a:t>
            </a:r>
          </a:p>
          <a:p>
            <a:r>
              <a:rPr lang="en-US" sz="3200" dirty="0">
                <a:solidFill>
                  <a:schemeClr val="bg1"/>
                </a:solidFill>
                <a:latin typeface="League Spartan" panose="020B0604020202020204" charset="0"/>
              </a:rPr>
              <a:t>- Storage marketplace for farmers to find and rent storage spaces.</a:t>
            </a:r>
          </a:p>
          <a:p>
            <a:r>
              <a:rPr lang="en-US" sz="3200" dirty="0">
                <a:solidFill>
                  <a:schemeClr val="bg1"/>
                </a:solidFill>
                <a:latin typeface="League Spartan" panose="020B0604020202020204" charset="0"/>
              </a:rPr>
              <a:t>- Machinery rental services allowing farmers to access equipment on demand.</a:t>
            </a:r>
          </a:p>
          <a:p>
            <a:r>
              <a:rPr lang="en-US" sz="3200" dirty="0">
                <a:solidFill>
                  <a:schemeClr val="bg1"/>
                </a:solidFill>
                <a:latin typeface="League Spartan" panose="020B0604020202020204" charset="0"/>
              </a:rPr>
              <a:t>- Soil testing and crop validation services to help farmers optimize yields.</a:t>
            </a:r>
          </a:p>
          <a:p>
            <a:r>
              <a:rPr lang="en-US" sz="3200" dirty="0">
                <a:solidFill>
                  <a:schemeClr val="bg1"/>
                </a:solidFill>
                <a:latin typeface="League Spartan" panose="020B0604020202020204" charset="0"/>
              </a:rPr>
              <a:t>- Online buyer-seller marketplace for selling crops.</a:t>
            </a:r>
          </a:p>
          <a:p>
            <a:r>
              <a:rPr lang="en-US" sz="3200" dirty="0">
                <a:solidFill>
                  <a:schemeClr val="bg1"/>
                </a:solidFill>
                <a:latin typeface="League Spartan" panose="020B0604020202020204" charset="0"/>
              </a:rPr>
              <a:t>- Transport options to deliver goods to the market.</a:t>
            </a:r>
          </a:p>
          <a:p>
            <a:r>
              <a:rPr lang="en-US" sz="3200" dirty="0">
                <a:solidFill>
                  <a:schemeClr val="bg1"/>
                </a:solidFill>
                <a:latin typeface="League Spartan" panose="020B0604020202020204" charset="0"/>
              </a:rPr>
              <a:t>- Labor hiring system for seasonal or full-time farm work.</a:t>
            </a:r>
          </a:p>
          <a:p>
            <a:r>
              <a:rPr lang="en-US" sz="3200" dirty="0">
                <a:solidFill>
                  <a:schemeClr val="bg1"/>
                </a:solidFill>
                <a:latin typeface="League Spartan" panose="020B0604020202020204" charset="0"/>
              </a:rPr>
              <a:t>- Community review system for farmers to report issues and share experiences.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p:nvPr/>
        </p:nvSpPr>
        <p:spPr>
          <a:xfrm>
            <a:off x="0" y="0"/>
            <a:ext cx="1879092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09" name="Google Shape;109;p16"/>
          <p:cNvSpPr txBox="1"/>
          <p:nvPr/>
        </p:nvSpPr>
        <p:spPr>
          <a:xfrm>
            <a:off x="1028700" y="296840"/>
            <a:ext cx="16230599" cy="3427349"/>
          </a:xfrm>
          <a:prstGeom prst="rect">
            <a:avLst/>
          </a:prstGeom>
          <a:noFill/>
          <a:ln>
            <a:noFill/>
          </a:ln>
        </p:spPr>
        <p:txBody>
          <a:bodyPr spcFirstLastPara="1" wrap="square" lIns="0" tIns="0" rIns="0" bIns="0" anchor="t" anchorCtr="0">
            <a:spAutoFit/>
          </a:bodyPr>
          <a:lstStyle/>
          <a:p>
            <a:pPr>
              <a:lnSpc>
                <a:spcPct val="231998"/>
              </a:lnSpc>
            </a:pPr>
            <a:r>
              <a:rPr lang="en-US" sz="4800" b="0" i="0" dirty="0">
                <a:solidFill>
                  <a:srgbClr val="FFFFFF"/>
                </a:solidFill>
                <a:effectLst/>
                <a:latin typeface="League Spartan" panose="020B0604020202020204" charset="0"/>
                <a:ea typeface="League Spartan" panose="020B0604020202020204" charset="0"/>
                <a:cs typeface="League Spartan" panose="020B0604020202020204" charset="0"/>
              </a:rPr>
              <a:t>UNIQUENESS &amp; INNOVATION</a:t>
            </a:r>
            <a:endParaRPr lang="en-US" sz="4800" dirty="0">
              <a:effectLst/>
            </a:endParaRPr>
          </a:p>
          <a:p>
            <a:pPr>
              <a:lnSpc>
                <a:spcPct val="231998"/>
              </a:lnSpc>
            </a:pPr>
            <a:endParaRPr sz="4800" dirty="0"/>
          </a:p>
        </p:txBody>
      </p:sp>
      <p:cxnSp>
        <p:nvCxnSpPr>
          <p:cNvPr id="110" name="Google Shape;110;p16"/>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734FB338-A7D6-3C9A-B9D0-86B6AE3218D8}"/>
              </a:ext>
            </a:extLst>
          </p:cNvPr>
          <p:cNvSpPr txBox="1"/>
          <p:nvPr/>
        </p:nvSpPr>
        <p:spPr>
          <a:xfrm>
            <a:off x="1028699" y="2715905"/>
            <a:ext cx="16230600" cy="2554545"/>
          </a:xfrm>
          <a:prstGeom prst="rect">
            <a:avLst/>
          </a:prstGeom>
          <a:noFill/>
        </p:spPr>
        <p:txBody>
          <a:bodyPr wrap="square" rtlCol="0">
            <a:spAutoFit/>
          </a:bodyPr>
          <a:lstStyle/>
          <a:p>
            <a:r>
              <a:rPr lang="en-US" sz="3200" i="1" dirty="0" err="1">
                <a:solidFill>
                  <a:schemeClr val="bg1"/>
                </a:solidFill>
              </a:rPr>
              <a:t>AgriLink</a:t>
            </a:r>
            <a:r>
              <a:rPr lang="en-US" sz="3200" dirty="0">
                <a:solidFill>
                  <a:schemeClr val="bg1"/>
                </a:solidFill>
              </a:rPr>
              <a:t> stands out from existing agricultural platforms due to its </a:t>
            </a:r>
            <a:r>
              <a:rPr lang="en-US" sz="3200" b="1" dirty="0">
                <a:solidFill>
                  <a:schemeClr val="bg1"/>
                </a:solidFill>
              </a:rPr>
              <a:t>holistic, tech-driven, and community-centric approach</a:t>
            </a:r>
            <a:r>
              <a:rPr lang="en-US" sz="3200" dirty="0">
                <a:solidFill>
                  <a:schemeClr val="bg1"/>
                </a:solidFill>
              </a:rPr>
              <a:t>. Unlike traditional platforms that focus on </a:t>
            </a:r>
            <a:r>
              <a:rPr lang="en-US" sz="3200" b="1" dirty="0">
                <a:solidFill>
                  <a:schemeClr val="bg1"/>
                </a:solidFill>
              </a:rPr>
              <a:t>only one or two services</a:t>
            </a:r>
            <a:r>
              <a:rPr lang="en-US" sz="3200" dirty="0">
                <a:solidFill>
                  <a:schemeClr val="bg1"/>
                </a:solidFill>
              </a:rPr>
              <a:t>, </a:t>
            </a:r>
            <a:r>
              <a:rPr lang="en-US" sz="3200" i="1" dirty="0" err="1">
                <a:solidFill>
                  <a:schemeClr val="bg1"/>
                </a:solidFill>
              </a:rPr>
              <a:t>AgriLink</a:t>
            </a:r>
            <a:r>
              <a:rPr lang="en-US" sz="3200" dirty="0">
                <a:solidFill>
                  <a:schemeClr val="bg1"/>
                </a:solidFill>
              </a:rPr>
              <a:t> integrates </a:t>
            </a:r>
            <a:r>
              <a:rPr lang="en-US" sz="3200" b="1" dirty="0">
                <a:solidFill>
                  <a:schemeClr val="bg1"/>
                </a:solidFill>
              </a:rPr>
              <a:t>multiple agricultural services</a:t>
            </a:r>
            <a:r>
              <a:rPr lang="en-US" sz="3200" dirty="0">
                <a:solidFill>
                  <a:schemeClr val="bg1"/>
                </a:solidFill>
              </a:rPr>
              <a:t> into a </a:t>
            </a:r>
            <a:r>
              <a:rPr lang="en-US" sz="3200" b="1" dirty="0">
                <a:solidFill>
                  <a:schemeClr val="bg1"/>
                </a:solidFill>
              </a:rPr>
              <a:t>single digital ecosystem</a:t>
            </a:r>
            <a:r>
              <a:rPr lang="en-US" sz="3200" dirty="0">
                <a:solidFill>
                  <a:schemeClr val="bg1"/>
                </a:solidFill>
              </a:rPr>
              <a:t>, enhancing efficiency, accessibility, and transparency.</a:t>
            </a:r>
          </a:p>
          <a:p>
            <a:endParaRPr lang="en-US" sz="3200" dirty="0">
              <a:latin typeface="League Spartan"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7"/>
          <p:cNvSpPr/>
          <p:nvPr/>
        </p:nvSpPr>
        <p:spPr>
          <a:xfrm>
            <a:off x="0" y="0"/>
            <a:ext cx="18882360" cy="102870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blip>
            <a:stretch>
              <a:fillRect b="-4220"/>
            </a:stretch>
          </a:blipFill>
          <a:ln>
            <a:noFill/>
          </a:ln>
        </p:spPr>
        <p:txBody>
          <a:bodyPr/>
          <a:lstStyle/>
          <a:p>
            <a:endParaRPr lang="en-US"/>
          </a:p>
        </p:txBody>
      </p:sp>
      <p:sp>
        <p:nvSpPr>
          <p:cNvPr id="116" name="Google Shape;116;p17"/>
          <p:cNvSpPr txBox="1"/>
          <p:nvPr/>
        </p:nvSpPr>
        <p:spPr>
          <a:xfrm>
            <a:off x="1028700" y="228600"/>
            <a:ext cx="16669385" cy="1926467"/>
          </a:xfrm>
          <a:prstGeom prst="rect">
            <a:avLst/>
          </a:prstGeom>
          <a:noFill/>
          <a:ln>
            <a:noFill/>
          </a:ln>
        </p:spPr>
        <p:txBody>
          <a:bodyPr spcFirstLastPara="1" wrap="square" lIns="0" tIns="0" rIns="0" bIns="0" anchor="t" anchorCtr="0">
            <a:spAutoFit/>
          </a:bodyPr>
          <a:lstStyle/>
          <a:p>
            <a:pPr marL="0" marR="0" lvl="0" indent="0" algn="l" rtl="0">
              <a:lnSpc>
                <a:spcPct val="231998"/>
              </a:lnSpc>
              <a:spcBef>
                <a:spcPts val="0"/>
              </a:spcBef>
              <a:spcAft>
                <a:spcPts val="0"/>
              </a:spcAft>
              <a:buNone/>
            </a:pPr>
            <a:r>
              <a:rPr lang="en-US" sz="7416" b="0" i="0" u="none" strike="noStrike" cap="none" dirty="0">
                <a:solidFill>
                  <a:srgbClr val="FFFFFF"/>
                </a:solidFill>
                <a:latin typeface="League Spartan"/>
                <a:ea typeface="League Spartan"/>
                <a:cs typeface="League Spartan"/>
                <a:sym typeface="League Spartan"/>
              </a:rPr>
              <a:t>WHY SHOULD WE CHOOSE YOU?</a:t>
            </a:r>
            <a:endParaRPr dirty="0"/>
          </a:p>
        </p:txBody>
      </p:sp>
      <p:cxnSp>
        <p:nvCxnSpPr>
          <p:cNvPr id="117" name="Google Shape;117;p17"/>
          <p:cNvCxnSpPr/>
          <p:nvPr/>
        </p:nvCxnSpPr>
        <p:spPr>
          <a:xfrm>
            <a:off x="1028700" y="2199073"/>
            <a:ext cx="16230600" cy="0"/>
          </a:xfrm>
          <a:prstGeom prst="straightConnector1">
            <a:avLst/>
          </a:prstGeom>
          <a:noFill/>
          <a:ln w="38100" cap="flat" cmpd="sng">
            <a:solidFill>
              <a:srgbClr val="FFFFFF"/>
            </a:solidFill>
            <a:prstDash val="solid"/>
            <a:round/>
            <a:headEnd type="none" w="sm" len="sm"/>
            <a:tailEnd type="none" w="sm" len="sm"/>
          </a:ln>
        </p:spPr>
      </p:cxnSp>
      <p:sp>
        <p:nvSpPr>
          <p:cNvPr id="2" name="TextBox 1">
            <a:extLst>
              <a:ext uri="{FF2B5EF4-FFF2-40B4-BE49-F238E27FC236}">
                <a16:creationId xmlns:a16="http://schemas.microsoft.com/office/drawing/2014/main" id="{D332E3A6-7207-FC10-14AA-3BC3E98DDB83}"/>
              </a:ext>
            </a:extLst>
          </p:cNvPr>
          <p:cNvSpPr txBox="1"/>
          <p:nvPr/>
        </p:nvSpPr>
        <p:spPr>
          <a:xfrm>
            <a:off x="1028700" y="2743200"/>
            <a:ext cx="16230600" cy="7478970"/>
          </a:xfrm>
          <a:prstGeom prst="rect">
            <a:avLst/>
          </a:prstGeom>
          <a:noFill/>
        </p:spPr>
        <p:txBody>
          <a:bodyPr wrap="square" rtlCol="0">
            <a:spAutoFit/>
          </a:bodyPr>
          <a:lstStyle/>
          <a:p>
            <a:r>
              <a:rPr lang="en-US" sz="3200" dirty="0">
                <a:solidFill>
                  <a:schemeClr val="bg1"/>
                </a:solidFill>
                <a:latin typeface="League Spartan" panose="020B0604020202020204" charset="0"/>
              </a:rPr>
              <a:t>Comprehensive Solution – </a:t>
            </a:r>
            <a:r>
              <a:rPr lang="en-US" sz="3200" dirty="0" err="1">
                <a:solidFill>
                  <a:schemeClr val="bg1"/>
                </a:solidFill>
                <a:latin typeface="League Spartan" panose="020B0604020202020204" charset="0"/>
              </a:rPr>
              <a:t>AgriLink</a:t>
            </a:r>
            <a:r>
              <a:rPr lang="en-US" sz="3200" dirty="0">
                <a:solidFill>
                  <a:schemeClr val="bg1"/>
                </a:solidFill>
                <a:latin typeface="League Spartan" panose="020B0604020202020204" charset="0"/>
              </a:rPr>
              <a:t> integrates storage, machinery, soil testing, labor hiring, transport, and a marketplace all in one platform.</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Transparency &amp; Trust – A community-driven review system ensures verified services, fraud prevention, and fair pricing for farmers.</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Technology-Driven Innovation – We leverage AI (future scope), smart logistics, and real-time insights to optimize farming operations.</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Financial Empowerment – Future plans include microloans, crop insurance, and financial literacy tools to support farmers’ growth.</a:t>
            </a:r>
          </a:p>
          <a:p>
            <a:endParaRPr lang="en-US" sz="3200" dirty="0">
              <a:solidFill>
                <a:schemeClr val="bg1"/>
              </a:solidFill>
              <a:latin typeface="League Spartan" panose="020B0604020202020204" charset="0"/>
            </a:endParaRPr>
          </a:p>
          <a:p>
            <a:r>
              <a:rPr lang="en-US" sz="3200" dirty="0">
                <a:solidFill>
                  <a:schemeClr val="bg1"/>
                </a:solidFill>
                <a:latin typeface="League Spartan" panose="020B0604020202020204" charset="0"/>
              </a:rPr>
              <a:t>Scalability &amp; Impact – </a:t>
            </a:r>
            <a:r>
              <a:rPr lang="en-US" sz="3200" dirty="0" err="1">
                <a:solidFill>
                  <a:schemeClr val="bg1"/>
                </a:solidFill>
                <a:latin typeface="League Spartan" panose="020B0604020202020204" charset="0"/>
              </a:rPr>
              <a:t>AgriLink</a:t>
            </a:r>
            <a:r>
              <a:rPr lang="en-US" sz="3200" dirty="0">
                <a:solidFill>
                  <a:schemeClr val="bg1"/>
                </a:solidFill>
                <a:latin typeface="League Spartan" panose="020B0604020202020204" charset="0"/>
              </a:rPr>
              <a:t> is designed to empower millions of farmers, boost rural economies, and drive sustainable agricultural development.</a:t>
            </a:r>
          </a:p>
          <a:p>
            <a:endParaRPr lang="en-US" sz="3200" dirty="0">
              <a:solidFill>
                <a:schemeClr val="bg1"/>
              </a:solidFill>
              <a:latin typeface="League Spartan" panose="020B0604020202020204" charset="0"/>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476</Words>
  <Application>Microsoft Office PowerPoint</Application>
  <PresentationFormat>Custom</PresentationFormat>
  <Paragraphs>37</Paragraphs>
  <Slides>5</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League Spartan</vt:lpstr>
      <vt:lpstr>Calibri</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Pranay Kumar Karvi</cp:lastModifiedBy>
  <cp:revision>1</cp:revision>
  <dcterms:modified xsi:type="dcterms:W3CDTF">2025-02-19T15:54:06Z</dcterms:modified>
</cp:coreProperties>
</file>