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Roboto Mono" panose="00000009000000000000" pitchFamily="49"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jgZ2ZQ2xnVluuSxLukX39yhowXs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4660"/>
  </p:normalViewPr>
  <p:slideViewPr>
    <p:cSldViewPr snapToGrid="0">
      <p:cViewPr varScale="1">
        <p:scale>
          <a:sx n="103" d="100"/>
          <a:sy n="103" d="100"/>
        </p:scale>
        <p:origin x="907"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17f6c52d9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317f6c52d9a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l="9" r="9"/>
          <a:stretch/>
        </p:blipFill>
        <p:spPr>
          <a:xfrm>
            <a:off x="0" y="5168"/>
            <a:ext cx="9143997" cy="5148000"/>
          </a:xfrm>
          <a:prstGeom prst="rect">
            <a:avLst/>
          </a:prstGeom>
          <a:noFill/>
          <a:ln>
            <a:noFill/>
          </a:ln>
        </p:spPr>
      </p:pic>
      <p:pic>
        <p:nvPicPr>
          <p:cNvPr id="55" name="Google Shape;55;p1"/>
          <p:cNvPicPr preferRelativeResize="0"/>
          <p:nvPr/>
        </p:nvPicPr>
        <p:blipFill rotWithShape="1">
          <a:blip r:embed="rId4">
            <a:alphaModFix/>
          </a:blip>
          <a:srcRect/>
          <a:stretch/>
        </p:blipFill>
        <p:spPr>
          <a:xfrm>
            <a:off x="6720122" y="4157787"/>
            <a:ext cx="2423875" cy="1145200"/>
          </a:xfrm>
          <a:prstGeom prst="rect">
            <a:avLst/>
          </a:prstGeom>
          <a:noFill/>
          <a:ln>
            <a:noFill/>
          </a:ln>
        </p:spPr>
      </p:pic>
      <p:pic>
        <p:nvPicPr>
          <p:cNvPr id="60" name="Google Shape;60;p1"/>
          <p:cNvPicPr preferRelativeResize="0"/>
          <p:nvPr/>
        </p:nvPicPr>
        <p:blipFill rotWithShape="1">
          <a:blip r:embed="rId5">
            <a:alphaModFix/>
          </a:blip>
          <a:srcRect/>
          <a:stretch/>
        </p:blipFill>
        <p:spPr>
          <a:xfrm>
            <a:off x="722742" y="943251"/>
            <a:ext cx="3286840" cy="423305"/>
          </a:xfrm>
          <a:prstGeom prst="rect">
            <a:avLst/>
          </a:prstGeom>
          <a:noFill/>
          <a:ln>
            <a:noFill/>
          </a:ln>
        </p:spPr>
      </p:pic>
      <p:pic>
        <p:nvPicPr>
          <p:cNvPr id="61" name="Google Shape;61;p1"/>
          <p:cNvPicPr preferRelativeResize="0"/>
          <p:nvPr/>
        </p:nvPicPr>
        <p:blipFill rotWithShape="1">
          <a:blip r:embed="rId6">
            <a:alphaModFix/>
          </a:blip>
          <a:srcRect/>
          <a:stretch/>
        </p:blipFill>
        <p:spPr>
          <a:xfrm>
            <a:off x="4668626" y="400181"/>
            <a:ext cx="1102323" cy="1322788"/>
          </a:xfrm>
          <a:prstGeom prst="rect">
            <a:avLst/>
          </a:prstGeom>
          <a:noFill/>
          <a:ln>
            <a:noFill/>
          </a:ln>
        </p:spPr>
      </p:pic>
      <p:pic>
        <p:nvPicPr>
          <p:cNvPr id="62" name="Google Shape;62;p1"/>
          <p:cNvPicPr preferRelativeResize="0"/>
          <p:nvPr/>
        </p:nvPicPr>
        <p:blipFill>
          <a:blip r:embed="rId7">
            <a:alphaModFix/>
          </a:blip>
          <a:stretch>
            <a:fillRect/>
          </a:stretch>
        </p:blipFill>
        <p:spPr>
          <a:xfrm>
            <a:off x="1834101" y="4485125"/>
            <a:ext cx="2559300" cy="307800"/>
          </a:xfrm>
          <a:prstGeom prst="rect">
            <a:avLst/>
          </a:prstGeom>
          <a:noFill/>
          <a:ln>
            <a:noFill/>
          </a:ln>
        </p:spPr>
      </p:pic>
      <p:sp>
        <p:nvSpPr>
          <p:cNvPr id="2" name="TextBox 1">
            <a:extLst>
              <a:ext uri="{FF2B5EF4-FFF2-40B4-BE49-F238E27FC236}">
                <a16:creationId xmlns:a16="http://schemas.microsoft.com/office/drawing/2014/main" id="{D2ED8A78-872F-ED88-B9A6-0B6A50CCDF83}"/>
              </a:ext>
            </a:extLst>
          </p:cNvPr>
          <p:cNvSpPr txBox="1"/>
          <p:nvPr/>
        </p:nvSpPr>
        <p:spPr>
          <a:xfrm>
            <a:off x="722742" y="2045813"/>
            <a:ext cx="4751576" cy="2092881"/>
          </a:xfrm>
          <a:prstGeom prst="rect">
            <a:avLst/>
          </a:prstGeom>
          <a:noFill/>
        </p:spPr>
        <p:txBody>
          <a:bodyPr wrap="square" rtlCol="0">
            <a:spAutoFit/>
          </a:bodyPr>
          <a:lstStyle/>
          <a:p>
            <a:r>
              <a:rPr lang="en-US" sz="3200" b="1"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Idea Title : Agri-Link</a:t>
            </a:r>
            <a:endParaRPr lang="en-IN" sz="3200" b="1" dirty="0">
              <a:effectLst/>
              <a:latin typeface="Times New Roman" panose="02020603050405020304" pitchFamily="18" charset="0"/>
              <a:cs typeface="Times New Roman" panose="02020603050405020304" pitchFamily="18" charset="0"/>
            </a:endParaRPr>
          </a:p>
          <a:p>
            <a:endParaRPr lang="en-IN" sz="3600" dirty="0">
              <a:latin typeface="Times New Roman" panose="02020603050405020304" pitchFamily="18" charset="0"/>
              <a:cs typeface="Times New Roman" panose="02020603050405020304" pitchFamily="18" charset="0"/>
            </a:endParaRPr>
          </a:p>
          <a:p>
            <a:r>
              <a:rPr lang="en-US" sz="2400"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Team Name : Titans</a:t>
            </a:r>
            <a:endParaRPr lang="en-IN" sz="2400" dirty="0">
              <a:latin typeface="Times New Roman" panose="02020603050405020304" pitchFamily="18" charset="0"/>
              <a:cs typeface="Times New Roman" panose="02020603050405020304" pitchFamily="18" charset="0"/>
            </a:endParaRPr>
          </a:p>
          <a:p>
            <a:r>
              <a:rPr lang="en-US" sz="2400"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Domain : FinTech</a:t>
            </a:r>
            <a:endParaRPr lang="en-IN" sz="2400" dirty="0">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2"/>
          <p:cNvSpPr txBox="1"/>
          <p:nvPr/>
        </p:nvSpPr>
        <p:spPr>
          <a:xfrm>
            <a:off x="116700" y="0"/>
            <a:ext cx="4736100" cy="600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702"/>
              <a:buFont typeface="Arial"/>
              <a:buNone/>
            </a:pPr>
            <a:r>
              <a:rPr lang="en-US" sz="2702" b="0" i="0" u="sng" strike="noStrike" cap="none">
                <a:solidFill>
                  <a:srgbClr val="EA4335"/>
                </a:solidFill>
                <a:latin typeface="Arial"/>
                <a:ea typeface="Arial"/>
                <a:cs typeface="Arial"/>
                <a:sym typeface="Arial"/>
              </a:rPr>
              <a:t>Problem Statement</a:t>
            </a:r>
            <a:endParaRPr sz="3320" b="0" i="0" u="sng" strike="noStrike" cap="none">
              <a:solidFill>
                <a:srgbClr val="EA4335"/>
              </a:solidFill>
              <a:latin typeface="Arial"/>
              <a:ea typeface="Arial"/>
              <a:cs typeface="Arial"/>
              <a:sym typeface="Arial"/>
            </a:endParaRPr>
          </a:p>
        </p:txBody>
      </p:sp>
      <p:pic>
        <p:nvPicPr>
          <p:cNvPr id="68" name="Google Shape;68;p2"/>
          <p:cNvPicPr preferRelativeResize="0"/>
          <p:nvPr/>
        </p:nvPicPr>
        <p:blipFill rotWithShape="1">
          <a:blip r:embed="rId3">
            <a:alphaModFix/>
          </a:blip>
          <a:srcRect/>
          <a:stretch/>
        </p:blipFill>
        <p:spPr>
          <a:xfrm>
            <a:off x="6167442" y="0"/>
            <a:ext cx="2976558" cy="5143500"/>
          </a:xfrm>
          <a:prstGeom prst="rect">
            <a:avLst/>
          </a:prstGeom>
          <a:noFill/>
          <a:ln>
            <a:noFill/>
          </a:ln>
        </p:spPr>
      </p:pic>
      <p:sp>
        <p:nvSpPr>
          <p:cNvPr id="69" name="Google Shape;69;p2"/>
          <p:cNvSpPr txBox="1">
            <a:spLocks noGrp="1"/>
          </p:cNvSpPr>
          <p:nvPr>
            <p:ph type="body" idx="1"/>
          </p:nvPr>
        </p:nvSpPr>
        <p:spPr>
          <a:xfrm>
            <a:off x="-51301" y="721112"/>
            <a:ext cx="6739076" cy="4081346"/>
          </a:xfrm>
          <a:prstGeom prst="rect">
            <a:avLst/>
          </a:prstGeom>
          <a:noFill/>
          <a:ln>
            <a:noFill/>
          </a:ln>
        </p:spPr>
        <p:txBody>
          <a:bodyPr spcFirstLastPara="1" wrap="square" lIns="91425" tIns="91425" rIns="91425" bIns="91425" anchor="t" anchorCtr="0">
            <a:normAutofit fontScale="70000" lnSpcReduction="20000"/>
          </a:bodyPr>
          <a:lstStyle/>
          <a:p>
            <a:pPr marL="457200" lvl="0" indent="-333375" algn="just" rtl="0">
              <a:lnSpc>
                <a:spcPct val="100000"/>
              </a:lnSpc>
              <a:spcBef>
                <a:spcPts val="0"/>
              </a:spcBef>
              <a:spcAft>
                <a:spcPts val="0"/>
              </a:spcAft>
              <a:buClr>
                <a:srgbClr val="0F9D58"/>
              </a:buClr>
              <a:buSzPts val="1650"/>
              <a:buFont typeface="Roboto Mono"/>
              <a:buChar char="-"/>
            </a:pPr>
            <a:r>
              <a:rPr lang="en-US" b="1" dirty="0">
                <a:solidFill>
                  <a:srgbClr val="0F9D58"/>
                </a:solidFill>
                <a:latin typeface="Roboto Mono"/>
                <a:ea typeface="Roboto Mono"/>
                <a:cs typeface="Roboto Mono"/>
                <a:sym typeface="Roboto Mono"/>
              </a:rPr>
              <a:t>What problem are you looking to solve?</a:t>
            </a:r>
          </a:p>
          <a:p>
            <a:pPr marL="457200" lvl="0" indent="-333375" algn="just" rtl="0">
              <a:lnSpc>
                <a:spcPct val="100000"/>
              </a:lnSpc>
              <a:spcBef>
                <a:spcPts val="0"/>
              </a:spcBef>
              <a:spcAft>
                <a:spcPts val="0"/>
              </a:spcAft>
              <a:buClr>
                <a:srgbClr val="0F9D58"/>
              </a:buClr>
              <a:buSzPts val="1650"/>
              <a:buFont typeface="Roboto Mono"/>
              <a:buChar char="-"/>
            </a:pPr>
            <a:endParaRPr lang="en-US" b="1" dirty="0">
              <a:solidFill>
                <a:srgbClr val="0F9D58"/>
              </a:solidFill>
              <a:latin typeface="Roboto Mono"/>
              <a:ea typeface="Roboto Mono"/>
              <a:cs typeface="Roboto Mono"/>
              <a:sym typeface="Roboto Mono"/>
            </a:endParaRPr>
          </a:p>
          <a:p>
            <a:pPr marL="123825" lvl="0" indent="0" algn="just" rtl="0">
              <a:lnSpc>
                <a:spcPct val="170000"/>
              </a:lnSpc>
              <a:spcBef>
                <a:spcPts val="0"/>
              </a:spcBef>
              <a:spcAft>
                <a:spcPts val="0"/>
              </a:spcAft>
              <a:buClr>
                <a:srgbClr val="0F9D58"/>
              </a:buClr>
              <a:buSzPts val="1650"/>
              <a:buNone/>
            </a:pPr>
            <a:r>
              <a:rPr lang="en-IN" sz="2000" b="0" i="0" dirty="0">
                <a:effectLst/>
                <a:latin typeface="Times New Roman" panose="02020603050405020304" pitchFamily="18" charset="0"/>
                <a:cs typeface="Times New Roman" panose="02020603050405020304" pitchFamily="18" charset="0"/>
              </a:rPr>
              <a:t>Agri-Link is designed to tackle the key issues of farmers' access to key agricultural resources and services, including storage, equipment rentals, crop analysis, transport, and labour. Through the provision of a comprehensive, easy-to-use platform, Agri-Link closes the gap between farmers and service providers, making it easier to book and manage the services. Furthermore, the use of blockchain technology for secure, transparent, and decentralized transactions provides assurance and efficiency, especially for large-scale farming. This holistic solution allows farmers to concentrate on growth and productivity while cutting down on logistics and cost.</a:t>
            </a:r>
            <a:endParaRPr sz="2000" b="1" dirty="0">
              <a:solidFill>
                <a:srgbClr val="0F9D58"/>
              </a:solidFill>
              <a:latin typeface="Times New Roman" panose="02020603050405020304" pitchFamily="18" charset="0"/>
              <a:ea typeface="Roboto Mono"/>
              <a:cs typeface="Times New Roman" panose="02020603050405020304" pitchFamily="18" charset="0"/>
              <a:sym typeface="Roboto Mono"/>
            </a:endParaRPr>
          </a:p>
        </p:txBody>
      </p:sp>
      <p:pic>
        <p:nvPicPr>
          <p:cNvPr id="70" name="Google Shape;70;p2"/>
          <p:cNvPicPr preferRelativeResize="0"/>
          <p:nvPr/>
        </p:nvPicPr>
        <p:blipFill>
          <a:blip r:embed="rId4">
            <a:alphaModFix/>
          </a:blip>
          <a:stretch>
            <a:fillRect/>
          </a:stretch>
        </p:blipFill>
        <p:spPr>
          <a:xfrm>
            <a:off x="116700" y="4486150"/>
            <a:ext cx="2171526" cy="543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0"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990"/>
              <a:buFont typeface="Arial"/>
              <a:buNone/>
            </a:pPr>
            <a:r>
              <a:rPr lang="en-US" sz="2502" u="sng" dirty="0">
                <a:solidFill>
                  <a:srgbClr val="0F9D58"/>
                </a:solidFill>
                <a:latin typeface="Arial"/>
                <a:ea typeface="Arial"/>
                <a:cs typeface="Arial"/>
                <a:sym typeface="Arial"/>
              </a:rPr>
              <a:t>Product Idea</a:t>
            </a:r>
            <a:endParaRPr sz="2502" u="sng" dirty="0">
              <a:solidFill>
                <a:srgbClr val="0F9D58"/>
              </a:solidFill>
              <a:latin typeface="Arial"/>
              <a:ea typeface="Arial"/>
              <a:cs typeface="Arial"/>
              <a:sym typeface="Arial"/>
            </a:endParaRPr>
          </a:p>
          <a:p>
            <a:pPr marL="0" lvl="0" indent="0" algn="l" rtl="0">
              <a:lnSpc>
                <a:spcPct val="100000"/>
              </a:lnSpc>
              <a:spcBef>
                <a:spcPts val="0"/>
              </a:spcBef>
              <a:spcAft>
                <a:spcPts val="0"/>
              </a:spcAft>
              <a:buSzPts val="990"/>
              <a:buNone/>
            </a:pPr>
            <a:endParaRPr sz="2520" u="sng" dirty="0">
              <a:latin typeface="Arial"/>
              <a:ea typeface="Arial"/>
              <a:cs typeface="Arial"/>
              <a:sym typeface="Arial"/>
            </a:endParaRPr>
          </a:p>
        </p:txBody>
      </p:sp>
      <p:sp>
        <p:nvSpPr>
          <p:cNvPr id="76" name="Google Shape;76;p3"/>
          <p:cNvSpPr txBox="1">
            <a:spLocks noGrp="1"/>
          </p:cNvSpPr>
          <p:nvPr>
            <p:ph type="body" idx="1"/>
          </p:nvPr>
        </p:nvSpPr>
        <p:spPr>
          <a:xfrm>
            <a:off x="2" y="572699"/>
            <a:ext cx="5612778" cy="4066208"/>
          </a:xfrm>
          <a:prstGeom prst="rect">
            <a:avLst/>
          </a:prstGeom>
          <a:noFill/>
          <a:ln>
            <a:noFill/>
          </a:ln>
        </p:spPr>
        <p:txBody>
          <a:bodyPr spcFirstLastPara="1" wrap="square" lIns="91425" tIns="91425" rIns="91425" bIns="91425" anchor="t" anchorCtr="0">
            <a:normAutofit fontScale="85000" lnSpcReduction="10000"/>
          </a:bodyPr>
          <a:lstStyle/>
          <a:p>
            <a:pPr marL="457200" lvl="0" indent="-335280" algn="just" rtl="0">
              <a:lnSpc>
                <a:spcPct val="100000"/>
              </a:lnSpc>
              <a:spcBef>
                <a:spcPts val="0"/>
              </a:spcBef>
              <a:spcAft>
                <a:spcPts val="0"/>
              </a:spcAft>
              <a:buClr>
                <a:srgbClr val="EA4335"/>
              </a:buClr>
              <a:buSzPts val="1680"/>
              <a:buFont typeface="Roboto Mono"/>
              <a:buChar char="-"/>
            </a:pPr>
            <a:r>
              <a:rPr lang="en-US" sz="1679" b="1" dirty="0">
                <a:solidFill>
                  <a:srgbClr val="EA4335"/>
                </a:solidFill>
                <a:latin typeface="Roboto Mono"/>
                <a:ea typeface="Roboto Mono"/>
                <a:cs typeface="Roboto Mono"/>
                <a:sym typeface="Roboto Mono"/>
              </a:rPr>
              <a:t>How does your Product solve the problem?</a:t>
            </a:r>
          </a:p>
          <a:p>
            <a:pPr marL="121920" lvl="0" indent="0" algn="just" rtl="0">
              <a:lnSpc>
                <a:spcPct val="150000"/>
              </a:lnSpc>
              <a:spcBef>
                <a:spcPts val="0"/>
              </a:spcBef>
              <a:spcAft>
                <a:spcPts val="0"/>
              </a:spcAft>
              <a:buClr>
                <a:srgbClr val="EA4335"/>
              </a:buClr>
              <a:buSzPts val="1680"/>
              <a:buNone/>
            </a:pPr>
            <a:endParaRPr lang="en-US" sz="1500" dirty="0">
              <a:latin typeface="Times New Roman" panose="02020603050405020304" pitchFamily="18" charset="0"/>
              <a:cs typeface="Times New Roman" panose="02020603050405020304" pitchFamily="18" charset="0"/>
              <a:sym typeface="Roboto Mono"/>
            </a:endParaRPr>
          </a:p>
          <a:p>
            <a:pPr marL="121920" lvl="0" indent="0" algn="just" rtl="0">
              <a:lnSpc>
                <a:spcPct val="150000"/>
              </a:lnSpc>
              <a:spcBef>
                <a:spcPts val="0"/>
              </a:spcBef>
              <a:spcAft>
                <a:spcPts val="0"/>
              </a:spcAft>
              <a:buClr>
                <a:srgbClr val="EA4335"/>
              </a:buClr>
              <a:buSzPts val="1680"/>
              <a:buNone/>
            </a:pPr>
            <a:r>
              <a:rPr lang="en-IN" sz="1500" b="0" i="0" dirty="0">
                <a:effectLst/>
                <a:latin typeface="Times New Roman" panose="02020603050405020304" pitchFamily="18" charset="0"/>
                <a:cs typeface="Times New Roman" panose="02020603050405020304" pitchFamily="18" charset="0"/>
              </a:rPr>
              <a:t>Agri-Link solves the problem by providing a unified platform to match farmers with required services like storage, equipment hire, testing of crops, transport, and recruitment of labour. Farmers are able to easily browse, book, and pay for services through built-in payment gateways like blockchain wallets for safe, high-value transactions. The platform is made secure by a verification process for service providers and employs blockchain for transparency and efficiency. Furthermore, farmers are able to buy insurance policies, seeds, and fertilizers from local traders directly without the involvement of middlemen, thus getting improved price and quality. By facilitating easy access to resources, Agri-Link eliminates lost time, reduces inefficiencies, and allows farmers to focus on growth and productivity.</a:t>
            </a:r>
            <a:endParaRPr sz="1500" b="1" dirty="0">
              <a:solidFill>
                <a:srgbClr val="0F9D58"/>
              </a:solidFill>
              <a:latin typeface="Times New Roman" panose="02020603050405020304" pitchFamily="18" charset="0"/>
              <a:ea typeface="Roboto Mono"/>
              <a:cs typeface="Times New Roman" panose="02020603050405020304" pitchFamily="18" charset="0"/>
              <a:sym typeface="Roboto Mono"/>
            </a:endParaRPr>
          </a:p>
        </p:txBody>
      </p:sp>
      <p:pic>
        <p:nvPicPr>
          <p:cNvPr id="77" name="Google Shape;77;p3"/>
          <p:cNvPicPr preferRelativeResize="0"/>
          <p:nvPr/>
        </p:nvPicPr>
        <p:blipFill rotWithShape="1">
          <a:blip r:embed="rId3">
            <a:alphaModFix/>
          </a:blip>
          <a:srcRect/>
          <a:stretch/>
        </p:blipFill>
        <p:spPr>
          <a:xfrm>
            <a:off x="5612780" y="0"/>
            <a:ext cx="3531219" cy="5143500"/>
          </a:xfrm>
          <a:prstGeom prst="rect">
            <a:avLst/>
          </a:prstGeom>
          <a:noFill/>
          <a:ln>
            <a:noFill/>
          </a:ln>
        </p:spPr>
      </p:pic>
      <p:pic>
        <p:nvPicPr>
          <p:cNvPr id="78" name="Google Shape;78;p3"/>
          <p:cNvPicPr preferRelativeResize="0"/>
          <p:nvPr/>
        </p:nvPicPr>
        <p:blipFill>
          <a:blip r:embed="rId4">
            <a:alphaModFix/>
          </a:blip>
          <a:stretch>
            <a:fillRect/>
          </a:stretch>
        </p:blipFill>
        <p:spPr>
          <a:xfrm>
            <a:off x="116700" y="4501150"/>
            <a:ext cx="2111599" cy="528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p5"/>
          <p:cNvPicPr preferRelativeResize="0"/>
          <p:nvPr/>
        </p:nvPicPr>
        <p:blipFill rotWithShape="1">
          <a:blip r:embed="rId3">
            <a:alphaModFix/>
          </a:blip>
          <a:srcRect/>
          <a:stretch/>
        </p:blipFill>
        <p:spPr>
          <a:xfrm>
            <a:off x="8" y="0"/>
            <a:ext cx="9143990" cy="5143500"/>
          </a:xfrm>
          <a:prstGeom prst="rect">
            <a:avLst/>
          </a:prstGeom>
          <a:noFill/>
          <a:ln>
            <a:noFill/>
          </a:ln>
        </p:spPr>
      </p:pic>
      <p:sp>
        <p:nvSpPr>
          <p:cNvPr id="84" name="Google Shape;84;p5"/>
          <p:cNvSpPr txBox="1">
            <a:spLocks noGrp="1"/>
          </p:cNvSpPr>
          <p:nvPr>
            <p:ph type="title"/>
          </p:nvPr>
        </p:nvSpPr>
        <p:spPr>
          <a:xfrm>
            <a:off x="0" y="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990"/>
              <a:buFont typeface="Arial"/>
              <a:buNone/>
            </a:pPr>
            <a:r>
              <a:rPr lang="en-US" sz="2502" u="sng">
                <a:solidFill>
                  <a:srgbClr val="0C5ADB"/>
                </a:solidFill>
                <a:latin typeface="Arial"/>
                <a:ea typeface="Arial"/>
                <a:cs typeface="Arial"/>
                <a:sym typeface="Arial"/>
              </a:rPr>
              <a:t>Additional Info</a:t>
            </a:r>
            <a:endParaRPr sz="2502" u="sng">
              <a:solidFill>
                <a:srgbClr val="0C5ADB"/>
              </a:solidFill>
              <a:latin typeface="Arial"/>
              <a:ea typeface="Arial"/>
              <a:cs typeface="Arial"/>
              <a:sym typeface="Arial"/>
            </a:endParaRPr>
          </a:p>
          <a:p>
            <a:pPr marL="0" lvl="0" indent="0" algn="l" rtl="0">
              <a:lnSpc>
                <a:spcPct val="100000"/>
              </a:lnSpc>
              <a:spcBef>
                <a:spcPts val="0"/>
              </a:spcBef>
              <a:spcAft>
                <a:spcPts val="0"/>
              </a:spcAft>
              <a:buSzPts val="990"/>
              <a:buNone/>
            </a:pPr>
            <a:endParaRPr sz="2520" u="sng">
              <a:solidFill>
                <a:schemeClr val="accent4"/>
              </a:solidFill>
              <a:latin typeface="Arial"/>
              <a:ea typeface="Arial"/>
              <a:cs typeface="Arial"/>
              <a:sym typeface="Arial"/>
            </a:endParaRPr>
          </a:p>
        </p:txBody>
      </p:sp>
      <p:pic>
        <p:nvPicPr>
          <p:cNvPr id="100" name="Google Shape;100;p5"/>
          <p:cNvPicPr preferRelativeResize="0"/>
          <p:nvPr/>
        </p:nvPicPr>
        <p:blipFill>
          <a:blip r:embed="rId4">
            <a:alphaModFix/>
          </a:blip>
          <a:stretch>
            <a:fillRect/>
          </a:stretch>
        </p:blipFill>
        <p:spPr>
          <a:xfrm>
            <a:off x="6992275" y="4551300"/>
            <a:ext cx="2068249" cy="517800"/>
          </a:xfrm>
          <a:prstGeom prst="rect">
            <a:avLst/>
          </a:prstGeom>
          <a:noFill/>
          <a:ln>
            <a:noFill/>
          </a:ln>
        </p:spPr>
      </p:pic>
      <p:sp>
        <p:nvSpPr>
          <p:cNvPr id="2" name="TextBox 1">
            <a:extLst>
              <a:ext uri="{FF2B5EF4-FFF2-40B4-BE49-F238E27FC236}">
                <a16:creationId xmlns:a16="http://schemas.microsoft.com/office/drawing/2014/main" id="{A9A15D00-C108-DE97-5AAD-3AC8726411AD}"/>
              </a:ext>
            </a:extLst>
          </p:cNvPr>
          <p:cNvSpPr txBox="1"/>
          <p:nvPr/>
        </p:nvSpPr>
        <p:spPr>
          <a:xfrm>
            <a:off x="506056" y="572700"/>
            <a:ext cx="7508488" cy="3754874"/>
          </a:xfrm>
          <a:prstGeom prst="rect">
            <a:avLst/>
          </a:prstGeom>
          <a:noFill/>
        </p:spPr>
        <p:txBody>
          <a:bodyPr wrap="square" rtlCol="0">
            <a:spAutoFit/>
          </a:bodyPr>
          <a:lstStyle/>
          <a:p>
            <a:endParaRPr lang="en-IN" dirty="0"/>
          </a:p>
          <a:p>
            <a:pPr algn="just"/>
            <a:r>
              <a:rPr lang="en-IN" b="1" dirty="0">
                <a:latin typeface="Times New Roman" panose="02020603050405020304" pitchFamily="18" charset="0"/>
                <a:cs typeface="Times New Roman" panose="02020603050405020304" pitchFamily="18" charset="0"/>
              </a:rPr>
              <a:t>This Feature</a:t>
            </a:r>
          </a:p>
          <a:p>
            <a:pPr algn="just"/>
            <a:r>
              <a:rPr lang="en-IN" dirty="0">
                <a:latin typeface="Times New Roman" panose="02020603050405020304" pitchFamily="18" charset="0"/>
                <a:cs typeface="Times New Roman" panose="02020603050405020304" pitchFamily="18" charset="0"/>
              </a:rPr>
              <a:t> </a:t>
            </a:r>
            <a:r>
              <a:rPr lang="en-IN" b="1" i="1" dirty="0">
                <a:latin typeface="Times New Roman" panose="02020603050405020304" pitchFamily="18" charset="0"/>
                <a:cs typeface="Times New Roman" panose="02020603050405020304" pitchFamily="18" charset="0"/>
              </a:rPr>
              <a:t>- Rental of Storage Space: </a:t>
            </a:r>
            <a:r>
              <a:rPr lang="en-IN" dirty="0">
                <a:latin typeface="Times New Roman" panose="02020603050405020304" pitchFamily="18" charset="0"/>
                <a:cs typeface="Times New Roman" panose="02020603050405020304" pitchFamily="18" charset="0"/>
              </a:rPr>
              <a:t>Enables owners to lease idle spaces for storage of crops.</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Integrates With</a:t>
            </a:r>
          </a:p>
          <a:p>
            <a:pPr algn="just"/>
            <a:r>
              <a:rPr lang="en-IN" dirty="0">
                <a:latin typeface="Times New Roman" panose="02020603050405020304" pitchFamily="18" charset="0"/>
                <a:cs typeface="Times New Roman" panose="02020603050405020304" pitchFamily="18" charset="0"/>
              </a:rPr>
              <a:t> </a:t>
            </a:r>
            <a:r>
              <a:rPr lang="en-IN" b="1" i="1" dirty="0">
                <a:latin typeface="Times New Roman" panose="02020603050405020304" pitchFamily="18" charset="0"/>
                <a:cs typeface="Times New Roman" panose="02020603050405020304" pitchFamily="18" charset="0"/>
              </a:rPr>
              <a:t>- Payment Systems: </a:t>
            </a:r>
            <a:r>
              <a:rPr lang="en-IN" dirty="0">
                <a:latin typeface="Times New Roman" panose="02020603050405020304" pitchFamily="18" charset="0"/>
                <a:cs typeface="Times New Roman" panose="02020603050405020304" pitchFamily="18" charset="0"/>
              </a:rPr>
              <a:t>Blockchain wallets for payments.</a:t>
            </a:r>
          </a:p>
          <a:p>
            <a:pPr algn="just"/>
            <a:r>
              <a:rPr lang="en-IN" dirty="0">
                <a:latin typeface="Times New Roman" panose="02020603050405020304" pitchFamily="18" charset="0"/>
                <a:cs typeface="Times New Roman" panose="02020603050405020304" pitchFamily="18" charset="0"/>
              </a:rPr>
              <a:t> </a:t>
            </a:r>
            <a:r>
              <a:rPr lang="en-IN" b="1" i="1" dirty="0">
                <a:latin typeface="Times New Roman" panose="02020603050405020304" pitchFamily="18" charset="0"/>
                <a:cs typeface="Times New Roman" panose="02020603050405020304" pitchFamily="18" charset="0"/>
              </a:rPr>
              <a:t>- Verification System: </a:t>
            </a:r>
            <a:r>
              <a:rPr lang="en-IN" dirty="0">
                <a:latin typeface="Times New Roman" panose="02020603050405020304" pitchFamily="18" charset="0"/>
                <a:cs typeface="Times New Roman" panose="02020603050405020304" pitchFamily="18" charset="0"/>
              </a:rPr>
              <a:t>OCR for document verification and admin manual approval.</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Results In</a:t>
            </a:r>
          </a:p>
          <a:p>
            <a:pPr algn="just"/>
            <a:r>
              <a:rPr lang="en-IN" dirty="0">
                <a:latin typeface="Times New Roman" panose="02020603050405020304" pitchFamily="18" charset="0"/>
                <a:cs typeface="Times New Roman" panose="02020603050405020304" pitchFamily="18" charset="0"/>
              </a:rPr>
              <a:t> </a:t>
            </a:r>
            <a:r>
              <a:rPr lang="en-IN" b="1" i="1" dirty="0">
                <a:latin typeface="Times New Roman" panose="02020603050405020304" pitchFamily="18" charset="0"/>
                <a:cs typeface="Times New Roman" panose="02020603050405020304" pitchFamily="18" charset="0"/>
              </a:rPr>
              <a:t>- Effective Resource Utilization: </a:t>
            </a:r>
            <a:r>
              <a:rPr lang="en-IN" dirty="0">
                <a:latin typeface="Times New Roman" panose="02020603050405020304" pitchFamily="18" charset="0"/>
                <a:cs typeface="Times New Roman" panose="02020603050405020304" pitchFamily="18" charset="0"/>
              </a:rPr>
              <a:t>Farmers can book storage spaces without any difficulty, eliminating post-harvest losses.</a:t>
            </a:r>
          </a:p>
          <a:p>
            <a:pPr algn="just"/>
            <a:r>
              <a:rPr lang="en-IN" dirty="0">
                <a:latin typeface="Times New Roman" panose="02020603050405020304" pitchFamily="18" charset="0"/>
                <a:cs typeface="Times New Roman" panose="02020603050405020304" pitchFamily="18" charset="0"/>
              </a:rPr>
              <a:t> </a:t>
            </a:r>
            <a:r>
              <a:rPr lang="en-IN" b="1" i="1" dirty="0">
                <a:latin typeface="Times New Roman" panose="02020603050405020304" pitchFamily="18" charset="0"/>
                <a:cs typeface="Times New Roman" panose="02020603050405020304" pitchFamily="18" charset="0"/>
              </a:rPr>
              <a:t>- Transparency &amp; Trust: </a:t>
            </a:r>
            <a:r>
              <a:rPr lang="en-IN" dirty="0">
                <a:latin typeface="Times New Roman" panose="02020603050405020304" pitchFamily="18" charset="0"/>
                <a:cs typeface="Times New Roman" panose="02020603050405020304" pitchFamily="18" charset="0"/>
              </a:rPr>
              <a:t>Blockchain facilitates secure and transparent transactions, establishing trust among users.</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This integration improves resource accessibility and transaction transparency, establishing Agri-Link as a trustworthy platform for farmers.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g317f6c52d9a_0_7"/>
          <p:cNvPicPr preferRelativeResize="0"/>
          <p:nvPr/>
        </p:nvPicPr>
        <p:blipFill rotWithShape="1">
          <a:blip r:embed="rId3">
            <a:alphaModFix/>
          </a:blip>
          <a:srcRect/>
          <a:stretch/>
        </p:blipFill>
        <p:spPr>
          <a:xfrm>
            <a:off x="10" y="0"/>
            <a:ext cx="9143990" cy="5143500"/>
          </a:xfrm>
          <a:prstGeom prst="rect">
            <a:avLst/>
          </a:prstGeom>
          <a:noFill/>
          <a:ln>
            <a:noFill/>
          </a:ln>
        </p:spPr>
      </p:pic>
      <p:sp>
        <p:nvSpPr>
          <p:cNvPr id="106" name="Google Shape;106;g317f6c52d9a_0_7"/>
          <p:cNvSpPr txBox="1"/>
          <p:nvPr/>
        </p:nvSpPr>
        <p:spPr>
          <a:xfrm>
            <a:off x="116700" y="0"/>
            <a:ext cx="4736100" cy="600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702"/>
              <a:buFont typeface="Arial"/>
              <a:buNone/>
            </a:pPr>
            <a:r>
              <a:rPr lang="en-US" sz="2702" u="sng">
                <a:solidFill>
                  <a:srgbClr val="EA4335"/>
                </a:solidFill>
              </a:rPr>
              <a:t>How Unique is it?</a:t>
            </a:r>
            <a:endParaRPr sz="3320" b="0" i="0" u="sng" strike="noStrike" cap="none">
              <a:solidFill>
                <a:srgbClr val="EA4335"/>
              </a:solidFill>
              <a:latin typeface="Arial"/>
              <a:ea typeface="Arial"/>
              <a:cs typeface="Arial"/>
              <a:sym typeface="Arial"/>
            </a:endParaRPr>
          </a:p>
        </p:txBody>
      </p:sp>
      <p:pic>
        <p:nvPicPr>
          <p:cNvPr id="108" name="Google Shape;108;g317f6c52d9a_0_7"/>
          <p:cNvPicPr preferRelativeResize="0"/>
          <p:nvPr/>
        </p:nvPicPr>
        <p:blipFill>
          <a:blip r:embed="rId4">
            <a:alphaModFix/>
          </a:blip>
          <a:stretch>
            <a:fillRect/>
          </a:stretch>
        </p:blipFill>
        <p:spPr>
          <a:xfrm>
            <a:off x="6952325" y="4541300"/>
            <a:ext cx="2108200" cy="527800"/>
          </a:xfrm>
          <a:prstGeom prst="rect">
            <a:avLst/>
          </a:prstGeom>
          <a:noFill/>
          <a:ln>
            <a:noFill/>
          </a:ln>
        </p:spPr>
      </p:pic>
      <p:graphicFrame>
        <p:nvGraphicFramePr>
          <p:cNvPr id="5" name="Table 4">
            <a:extLst>
              <a:ext uri="{FF2B5EF4-FFF2-40B4-BE49-F238E27FC236}">
                <a16:creationId xmlns:a16="http://schemas.microsoft.com/office/drawing/2014/main" id="{4EC046D9-3805-7920-D7CC-3720432E54A1}"/>
              </a:ext>
            </a:extLst>
          </p:cNvPr>
          <p:cNvGraphicFramePr>
            <a:graphicFrameLocks noGrp="1"/>
          </p:cNvGraphicFramePr>
          <p:nvPr>
            <p:extLst>
              <p:ext uri="{D42A27DB-BD31-4B8C-83A1-F6EECF244321}">
                <p14:modId xmlns:p14="http://schemas.microsoft.com/office/powerpoint/2010/main" val="3147847021"/>
              </p:ext>
            </p:extLst>
          </p:nvPr>
        </p:nvGraphicFramePr>
        <p:xfrm>
          <a:off x="1029806" y="681990"/>
          <a:ext cx="6876231" cy="3555527"/>
        </p:xfrm>
        <a:graphic>
          <a:graphicData uri="http://schemas.openxmlformats.org/drawingml/2006/table">
            <a:tbl>
              <a:tblPr firstRow="1" bandRow="1">
                <a:tableStyleId>{5C22544A-7EE6-4342-B048-85BDC9FD1C3A}</a:tableStyleId>
              </a:tblPr>
              <a:tblGrid>
                <a:gridCol w="2292077">
                  <a:extLst>
                    <a:ext uri="{9D8B030D-6E8A-4147-A177-3AD203B41FA5}">
                      <a16:colId xmlns:a16="http://schemas.microsoft.com/office/drawing/2014/main" val="1438366899"/>
                    </a:ext>
                  </a:extLst>
                </a:gridCol>
                <a:gridCol w="2292077">
                  <a:extLst>
                    <a:ext uri="{9D8B030D-6E8A-4147-A177-3AD203B41FA5}">
                      <a16:colId xmlns:a16="http://schemas.microsoft.com/office/drawing/2014/main" val="3098494967"/>
                    </a:ext>
                  </a:extLst>
                </a:gridCol>
                <a:gridCol w="2292077">
                  <a:extLst>
                    <a:ext uri="{9D8B030D-6E8A-4147-A177-3AD203B41FA5}">
                      <a16:colId xmlns:a16="http://schemas.microsoft.com/office/drawing/2014/main" val="1792064104"/>
                    </a:ext>
                  </a:extLst>
                </a:gridCol>
              </a:tblGrid>
              <a:tr h="655657">
                <a:tc>
                  <a:txBody>
                    <a:bodyPr/>
                    <a:lstStyle/>
                    <a:p>
                      <a:pPr algn="ctr"/>
                      <a:r>
                        <a:rPr lang="en-US" dirty="0">
                          <a:latin typeface="Times New Roman" panose="02020603050405020304" pitchFamily="18" charset="0"/>
                          <a:cs typeface="Times New Roman" panose="02020603050405020304" pitchFamily="18" charset="0"/>
                        </a:rPr>
                        <a:t>Aspect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Existing Platforms (Agro-Star, Ag-Revolution)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Coined Novelty</a:t>
                      </a:r>
                    </a:p>
                    <a:p>
                      <a:pPr algn="ctr"/>
                      <a:r>
                        <a:rPr lang="en-US" dirty="0">
                          <a:latin typeface="Times New Roman" panose="02020603050405020304" pitchFamily="18" charset="0"/>
                          <a:cs typeface="Times New Roman" panose="02020603050405020304" pitchFamily="18" charset="0"/>
                        </a:rPr>
                        <a:t>(Agri-Link)</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43345583"/>
                  </a:ext>
                </a:extLst>
              </a:tr>
              <a:tr h="1010110">
                <a:tc>
                  <a:txBody>
                    <a:bodyPr/>
                    <a:lstStyle/>
                    <a:p>
                      <a:pPr algn="just"/>
                      <a:r>
                        <a:rPr lang="en-IN" dirty="0">
                          <a:latin typeface="Times New Roman" panose="02020603050405020304" pitchFamily="18" charset="0"/>
                          <a:cs typeface="Times New Roman" panose="02020603050405020304" pitchFamily="18" charset="0"/>
                        </a:rPr>
                        <a:t>Blockchain Integration</a:t>
                      </a:r>
                    </a:p>
                  </a:txBody>
                  <a:tcPr/>
                </a:tc>
                <a:tc>
                  <a:txBody>
                    <a:bodyPr/>
                    <a:lstStyle/>
                    <a:p>
                      <a:pPr algn="just"/>
                      <a:r>
                        <a:rPr lang="en-IN" dirty="0">
                          <a:latin typeface="Times New Roman" panose="02020603050405020304" pitchFamily="18" charset="0"/>
                          <a:cs typeface="Times New Roman" panose="02020603050405020304" pitchFamily="18" charset="0"/>
                        </a:rPr>
                        <a:t>No blockchain integration for transparency or secure transactions. </a:t>
                      </a:r>
                    </a:p>
                  </a:txBody>
                  <a:tcPr/>
                </a:tc>
                <a:tc>
                  <a:txBody>
                    <a:bodyPr/>
                    <a:lstStyle/>
                    <a:p>
                      <a:pPr algn="just"/>
                      <a:r>
                        <a:rPr lang="en-IN" dirty="0">
                          <a:latin typeface="Times New Roman" panose="02020603050405020304" pitchFamily="18" charset="0"/>
                          <a:cs typeface="Times New Roman" panose="02020603050405020304" pitchFamily="18" charset="0"/>
                        </a:rPr>
                        <a:t>Blockchain for decentralized ledgers, smart contracts, and secure wallet systems for large-scale transactions. </a:t>
                      </a:r>
                    </a:p>
                  </a:txBody>
                  <a:tcPr/>
                </a:tc>
                <a:extLst>
                  <a:ext uri="{0D108BD9-81ED-4DB2-BD59-A6C34878D82A}">
                    <a16:rowId xmlns:a16="http://schemas.microsoft.com/office/drawing/2014/main" val="2063065360"/>
                  </a:ext>
                </a:extLst>
              </a:tr>
              <a:tr h="824037">
                <a:tc>
                  <a:txBody>
                    <a:bodyPr/>
                    <a:lstStyle/>
                    <a:p>
                      <a:pPr algn="just"/>
                      <a:r>
                        <a:rPr lang="en-IN" dirty="0">
                          <a:latin typeface="Times New Roman" panose="02020603050405020304" pitchFamily="18" charset="0"/>
                          <a:cs typeface="Times New Roman" panose="02020603050405020304" pitchFamily="18" charset="0"/>
                        </a:rPr>
                        <a:t>Transportation Services</a:t>
                      </a:r>
                    </a:p>
                  </a:txBody>
                  <a:tcPr/>
                </a:tc>
                <a:tc>
                  <a:txBody>
                    <a:bodyPr/>
                    <a:lstStyle/>
                    <a:p>
                      <a:pPr algn="just"/>
                      <a:r>
                        <a:rPr lang="en-IN" dirty="0">
                          <a:latin typeface="Times New Roman" panose="02020603050405020304" pitchFamily="18" charset="0"/>
                          <a:cs typeface="Times New Roman" panose="02020603050405020304" pitchFamily="18" charset="0"/>
                        </a:rPr>
                        <a:t>No dedicated system for sorting transportation by price, route, or delivery options</a:t>
                      </a:r>
                    </a:p>
                  </a:txBody>
                  <a:tcPr/>
                </a:tc>
                <a:tc>
                  <a:txBody>
                    <a:bodyPr/>
                    <a:lstStyle/>
                    <a:p>
                      <a:pPr algn="just"/>
                      <a:r>
                        <a:rPr lang="en-IN" dirty="0">
                          <a:latin typeface="Times New Roman" panose="02020603050405020304" pitchFamily="18" charset="0"/>
                          <a:cs typeface="Times New Roman" panose="02020603050405020304" pitchFamily="18" charset="0"/>
                        </a:rPr>
                        <a:t>Transportation services with sorting by price, route, and delivery options for farmers.</a:t>
                      </a:r>
                    </a:p>
                  </a:txBody>
                  <a:tcPr/>
                </a:tc>
                <a:extLst>
                  <a:ext uri="{0D108BD9-81ED-4DB2-BD59-A6C34878D82A}">
                    <a16:rowId xmlns:a16="http://schemas.microsoft.com/office/drawing/2014/main" val="359970351"/>
                  </a:ext>
                </a:extLst>
              </a:tr>
              <a:tr h="855225">
                <a:tc>
                  <a:txBody>
                    <a:bodyPr/>
                    <a:lstStyle/>
                    <a:p>
                      <a:pPr algn="just"/>
                      <a:r>
                        <a:rPr lang="en-IN" dirty="0">
                          <a:latin typeface="Times New Roman" panose="02020603050405020304" pitchFamily="18" charset="0"/>
                          <a:cs typeface="Times New Roman" panose="02020603050405020304" pitchFamily="18" charset="0"/>
                        </a:rPr>
                        <a:t>Community Interaction</a:t>
                      </a:r>
                    </a:p>
                  </a:txBody>
                  <a:tcPr/>
                </a:tc>
                <a:tc>
                  <a:txBody>
                    <a:bodyPr/>
                    <a:lstStyle/>
                    <a:p>
                      <a:pPr algn="just"/>
                      <a:r>
                        <a:rPr lang="en-IN" dirty="0">
                          <a:latin typeface="Times New Roman" panose="02020603050405020304" pitchFamily="18" charset="0"/>
                          <a:cs typeface="Times New Roman" panose="02020603050405020304" pitchFamily="18" charset="0"/>
                        </a:rPr>
                        <a:t>Limited or no community-based interaction or problem reporting.</a:t>
                      </a:r>
                    </a:p>
                  </a:txBody>
                  <a:tcPr/>
                </a:tc>
                <a:tc>
                  <a:txBody>
                    <a:bodyPr/>
                    <a:lstStyle/>
                    <a:p>
                      <a:pPr algn="just"/>
                      <a:r>
                        <a:rPr lang="en-IN" dirty="0">
                          <a:latin typeface="Times New Roman" panose="02020603050405020304" pitchFamily="18" charset="0"/>
                          <a:cs typeface="Times New Roman" panose="02020603050405020304" pitchFamily="18" charset="0"/>
                        </a:rPr>
                        <a:t>Blog-based community forum for farmers to share experiences, report issues, and interact.</a:t>
                      </a:r>
                    </a:p>
                  </a:txBody>
                  <a:tcPr/>
                </a:tc>
                <a:extLst>
                  <a:ext uri="{0D108BD9-81ED-4DB2-BD59-A6C34878D82A}">
                    <a16:rowId xmlns:a16="http://schemas.microsoft.com/office/drawing/2014/main" val="148156061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p:cNvPicPr preferRelativeResize="0"/>
          <p:nvPr/>
        </p:nvPicPr>
        <p:blipFill rotWithShape="1">
          <a:blip r:embed="rId3">
            <a:alphaModFix/>
          </a:blip>
          <a:srcRect/>
          <a:stretch/>
        </p:blipFill>
        <p:spPr>
          <a:xfrm>
            <a:off x="-83464" y="0"/>
            <a:ext cx="9143990" cy="5143500"/>
          </a:xfrm>
          <a:prstGeom prst="rect">
            <a:avLst/>
          </a:prstGeom>
          <a:noFill/>
          <a:ln>
            <a:noFill/>
          </a:ln>
        </p:spPr>
      </p:pic>
      <p:sp>
        <p:nvSpPr>
          <p:cNvPr id="116" name="Google Shape;116;p4"/>
          <p:cNvSpPr txBox="1">
            <a:spLocks noGrp="1"/>
          </p:cNvSpPr>
          <p:nvPr>
            <p:ph type="title"/>
          </p:nvPr>
        </p:nvSpPr>
        <p:spPr>
          <a:xfrm>
            <a:off x="0" y="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990"/>
              <a:buFont typeface="Arial"/>
              <a:buNone/>
            </a:pPr>
            <a:r>
              <a:rPr lang="en-US" sz="2502" u="sng" dirty="0">
                <a:solidFill>
                  <a:schemeClr val="accent4"/>
                </a:solidFill>
                <a:latin typeface="Arial"/>
                <a:ea typeface="Arial"/>
                <a:cs typeface="Arial"/>
                <a:sym typeface="Arial"/>
              </a:rPr>
              <a:t>Tech Stack</a:t>
            </a:r>
            <a:endParaRPr sz="2502" u="sng" dirty="0">
              <a:solidFill>
                <a:schemeClr val="accent4"/>
              </a:solidFill>
              <a:latin typeface="Arial"/>
              <a:ea typeface="Arial"/>
              <a:cs typeface="Arial"/>
              <a:sym typeface="Arial"/>
            </a:endParaRPr>
          </a:p>
          <a:p>
            <a:pPr marL="0" lvl="0" indent="0" algn="l" rtl="0">
              <a:lnSpc>
                <a:spcPct val="100000"/>
              </a:lnSpc>
              <a:spcBef>
                <a:spcPts val="0"/>
              </a:spcBef>
              <a:spcAft>
                <a:spcPts val="0"/>
              </a:spcAft>
              <a:buSzPts val="990"/>
              <a:buNone/>
            </a:pPr>
            <a:endParaRPr sz="2520" u="sng" dirty="0">
              <a:solidFill>
                <a:schemeClr val="accent4"/>
              </a:solidFill>
              <a:latin typeface="Arial"/>
              <a:ea typeface="Arial"/>
              <a:cs typeface="Arial"/>
              <a:sym typeface="Arial"/>
            </a:endParaRPr>
          </a:p>
        </p:txBody>
      </p:sp>
      <p:pic>
        <p:nvPicPr>
          <p:cNvPr id="133" name="Google Shape;133;p4"/>
          <p:cNvPicPr preferRelativeResize="0"/>
          <p:nvPr/>
        </p:nvPicPr>
        <p:blipFill>
          <a:blip r:embed="rId4">
            <a:alphaModFix/>
          </a:blip>
          <a:stretch>
            <a:fillRect/>
          </a:stretch>
        </p:blipFill>
        <p:spPr>
          <a:xfrm>
            <a:off x="6942350" y="4538800"/>
            <a:ext cx="2118176" cy="530300"/>
          </a:xfrm>
          <a:prstGeom prst="rect">
            <a:avLst/>
          </a:prstGeom>
          <a:noFill/>
          <a:ln>
            <a:noFill/>
          </a:ln>
        </p:spPr>
      </p:pic>
      <p:sp>
        <p:nvSpPr>
          <p:cNvPr id="2" name="TextBox 1">
            <a:extLst>
              <a:ext uri="{FF2B5EF4-FFF2-40B4-BE49-F238E27FC236}">
                <a16:creationId xmlns:a16="http://schemas.microsoft.com/office/drawing/2014/main" id="{E9ABD814-6F89-7659-CED7-E2B425CCFE01}"/>
              </a:ext>
            </a:extLst>
          </p:cNvPr>
          <p:cNvSpPr txBox="1"/>
          <p:nvPr/>
        </p:nvSpPr>
        <p:spPr>
          <a:xfrm>
            <a:off x="428893" y="600311"/>
            <a:ext cx="4143107" cy="1323439"/>
          </a:xfrm>
          <a:prstGeom prst="rect">
            <a:avLst/>
          </a:prstGeom>
          <a:noFill/>
        </p:spPr>
        <p:txBody>
          <a:bodyPr wrap="square" rtlCol="0">
            <a:spAutoFit/>
          </a:bodyPr>
          <a:lstStyle/>
          <a:p>
            <a:pPr algn="just"/>
            <a:endParaRPr lang="en-IN" sz="1200"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Framework                                       </a:t>
            </a:r>
          </a:p>
          <a:p>
            <a:pPr algn="just"/>
            <a:r>
              <a:rPr lang="en-IN" b="1" i="1" dirty="0">
                <a:latin typeface="Times New Roman" panose="02020603050405020304" pitchFamily="18" charset="0"/>
                <a:cs typeface="Times New Roman" panose="02020603050405020304" pitchFamily="18" charset="0"/>
              </a:rPr>
              <a:t> - Frontend: </a:t>
            </a:r>
            <a:r>
              <a:rPr lang="en-IN" dirty="0">
                <a:latin typeface="Times New Roman" panose="02020603050405020304" pitchFamily="18" charset="0"/>
                <a:cs typeface="Times New Roman" panose="02020603050405020304" pitchFamily="18" charset="0"/>
              </a:rPr>
              <a:t>React.js / Next.js</a:t>
            </a:r>
          </a:p>
          <a:p>
            <a:pPr algn="just"/>
            <a:r>
              <a:rPr lang="en-IN" b="1" i="1" dirty="0">
                <a:latin typeface="Times New Roman" panose="02020603050405020304" pitchFamily="18" charset="0"/>
                <a:cs typeface="Times New Roman" panose="02020603050405020304" pitchFamily="18" charset="0"/>
              </a:rPr>
              <a:t>- Backend: </a:t>
            </a:r>
            <a:r>
              <a:rPr lang="en-IN" dirty="0">
                <a:latin typeface="Times New Roman" panose="02020603050405020304" pitchFamily="18" charset="0"/>
                <a:cs typeface="Times New Roman" panose="02020603050405020304" pitchFamily="18" charset="0"/>
              </a:rPr>
              <a:t>Node.js / Express.js / Django</a:t>
            </a:r>
          </a:p>
          <a:p>
            <a:pPr algn="just"/>
            <a:r>
              <a:rPr lang="en-IN" b="1" i="1" dirty="0">
                <a:latin typeface="Times New Roman" panose="02020603050405020304" pitchFamily="18" charset="0"/>
                <a:cs typeface="Times New Roman" panose="02020603050405020304" pitchFamily="18" charset="0"/>
              </a:rPr>
              <a:t>- Blockchain: </a:t>
            </a:r>
            <a:r>
              <a:rPr lang="en-IN" dirty="0">
                <a:latin typeface="Times New Roman" panose="02020603050405020304" pitchFamily="18" charset="0"/>
                <a:cs typeface="Times New Roman" panose="02020603050405020304" pitchFamily="18" charset="0"/>
              </a:rPr>
              <a:t>Web3.js / Ethers.js</a:t>
            </a:r>
          </a:p>
          <a:p>
            <a:pPr algn="just"/>
            <a:endParaRPr lang="en-IN" sz="1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15888ED-2FA7-792B-19D5-9E8645422B08}"/>
              </a:ext>
            </a:extLst>
          </p:cNvPr>
          <p:cNvSpPr txBox="1"/>
          <p:nvPr/>
        </p:nvSpPr>
        <p:spPr>
          <a:xfrm>
            <a:off x="4416897" y="686555"/>
            <a:ext cx="2553006" cy="738664"/>
          </a:xfrm>
          <a:prstGeom prst="rect">
            <a:avLst/>
          </a:prstGeom>
          <a:noFill/>
        </p:spPr>
        <p:txBody>
          <a:bodyPr wrap="square" rtlCol="0">
            <a:spAutoFit/>
          </a:bodyPr>
          <a:lstStyle/>
          <a:p>
            <a:pPr algn="just"/>
            <a:r>
              <a:rPr lang="en-IN" sz="1400" b="1" dirty="0">
                <a:latin typeface="Times New Roman" panose="02020603050405020304" pitchFamily="18" charset="0"/>
                <a:cs typeface="Times New Roman" panose="02020603050405020304" pitchFamily="18" charset="0"/>
              </a:rPr>
              <a:t>Database</a:t>
            </a:r>
          </a:p>
          <a:p>
            <a:pPr algn="just"/>
            <a:r>
              <a:rPr lang="en-IN" sz="1400" b="1" i="1" dirty="0">
                <a:latin typeface="Times New Roman" panose="02020603050405020304" pitchFamily="18" charset="0"/>
                <a:cs typeface="Times New Roman" panose="02020603050405020304" pitchFamily="18" charset="0"/>
              </a:rPr>
              <a:t>- Structured Data</a:t>
            </a:r>
            <a:r>
              <a:rPr lang="en-IN" sz="1400" dirty="0">
                <a:latin typeface="Times New Roman" panose="02020603050405020304" pitchFamily="18" charset="0"/>
                <a:cs typeface="Times New Roman" panose="02020603050405020304" pitchFamily="18" charset="0"/>
              </a:rPr>
              <a:t>: PostgreSQL</a:t>
            </a:r>
          </a:p>
          <a:p>
            <a:pPr algn="just"/>
            <a:r>
              <a:rPr lang="en-IN" sz="1400" b="1" i="1" dirty="0">
                <a:latin typeface="Times New Roman" panose="02020603050405020304" pitchFamily="18" charset="0"/>
                <a:cs typeface="Times New Roman" panose="02020603050405020304" pitchFamily="18" charset="0"/>
              </a:rPr>
              <a:t>- Real-Time Features: </a:t>
            </a:r>
            <a:r>
              <a:rPr lang="en-IN" sz="1400" dirty="0">
                <a:latin typeface="Times New Roman" panose="02020603050405020304" pitchFamily="18" charset="0"/>
                <a:cs typeface="Times New Roman" panose="02020603050405020304" pitchFamily="18" charset="0"/>
              </a:rPr>
              <a:t>Firebase</a:t>
            </a:r>
          </a:p>
        </p:txBody>
      </p:sp>
      <p:sp>
        <p:nvSpPr>
          <p:cNvPr id="5" name="TextBox 4">
            <a:extLst>
              <a:ext uri="{FF2B5EF4-FFF2-40B4-BE49-F238E27FC236}">
                <a16:creationId xmlns:a16="http://schemas.microsoft.com/office/drawing/2014/main" id="{6DD22E98-B34A-ADC7-6E1B-4F64428C1EAD}"/>
              </a:ext>
            </a:extLst>
          </p:cNvPr>
          <p:cNvSpPr txBox="1"/>
          <p:nvPr/>
        </p:nvSpPr>
        <p:spPr>
          <a:xfrm>
            <a:off x="388230" y="3237254"/>
            <a:ext cx="4028667" cy="738664"/>
          </a:xfrm>
          <a:prstGeom prst="rect">
            <a:avLst/>
          </a:prstGeom>
          <a:noFill/>
        </p:spPr>
        <p:txBody>
          <a:bodyPr wrap="none" rtlCol="0">
            <a:spAutoFit/>
          </a:bodyPr>
          <a:lstStyle/>
          <a:p>
            <a:pPr algn="just"/>
            <a:r>
              <a:rPr lang="en-IN" sz="1400" b="1" dirty="0">
                <a:latin typeface="Times New Roman" panose="02020603050405020304" pitchFamily="18" charset="0"/>
                <a:cs typeface="Times New Roman" panose="02020603050405020304" pitchFamily="18" charset="0"/>
              </a:rPr>
              <a:t>APIs</a:t>
            </a:r>
          </a:p>
          <a:p>
            <a:pPr algn="just"/>
            <a:r>
              <a:rPr lang="en-IN" sz="1400" b="1" i="1" dirty="0">
                <a:latin typeface="Times New Roman" panose="02020603050405020304" pitchFamily="18" charset="0"/>
                <a:cs typeface="Times New Roman" panose="02020603050405020304" pitchFamily="18" charset="0"/>
              </a:rPr>
              <a:t>- Payment Gateways: </a:t>
            </a:r>
            <a:r>
              <a:rPr lang="en-IN" sz="1400" dirty="0">
                <a:latin typeface="Times New Roman" panose="02020603050405020304" pitchFamily="18" charset="0"/>
                <a:cs typeface="Times New Roman" panose="02020603050405020304" pitchFamily="18" charset="0"/>
              </a:rPr>
              <a:t>Blockchain Wallets </a:t>
            </a:r>
          </a:p>
          <a:p>
            <a:pPr algn="just"/>
            <a:r>
              <a:rPr lang="en-IN" sz="1400" b="1" i="1" dirty="0">
                <a:latin typeface="Times New Roman" panose="02020603050405020304" pitchFamily="18" charset="0"/>
                <a:cs typeface="Times New Roman" panose="02020603050405020304" pitchFamily="18" charset="0"/>
              </a:rPr>
              <a:t>- Third-Party: </a:t>
            </a:r>
            <a:r>
              <a:rPr lang="en-IN" sz="1400" dirty="0">
                <a:latin typeface="Times New Roman" panose="02020603050405020304" pitchFamily="18" charset="0"/>
                <a:cs typeface="Times New Roman" panose="02020603050405020304" pitchFamily="18" charset="0"/>
              </a:rPr>
              <a:t>Government APIs, Market Data APIs</a:t>
            </a:r>
          </a:p>
        </p:txBody>
      </p:sp>
      <p:sp>
        <p:nvSpPr>
          <p:cNvPr id="7" name="TextBox 6">
            <a:extLst>
              <a:ext uri="{FF2B5EF4-FFF2-40B4-BE49-F238E27FC236}">
                <a16:creationId xmlns:a16="http://schemas.microsoft.com/office/drawing/2014/main" id="{523714DB-DDFE-31D0-ECAE-0D4D3F037B8E}"/>
              </a:ext>
            </a:extLst>
          </p:cNvPr>
          <p:cNvSpPr txBox="1"/>
          <p:nvPr/>
        </p:nvSpPr>
        <p:spPr>
          <a:xfrm>
            <a:off x="4553648" y="1951362"/>
            <a:ext cx="3807453" cy="954107"/>
          </a:xfrm>
          <a:prstGeom prst="rect">
            <a:avLst/>
          </a:prstGeom>
          <a:noFill/>
        </p:spPr>
        <p:txBody>
          <a:bodyPr wrap="none" rtlCol="0">
            <a:spAutoFit/>
          </a:bodyPr>
          <a:lstStyle/>
          <a:p>
            <a:pPr algn="just"/>
            <a:r>
              <a:rPr lang="en-IN" sz="1400" b="1" dirty="0">
                <a:latin typeface="Times New Roman" panose="02020603050405020304" pitchFamily="18" charset="0"/>
                <a:cs typeface="Times New Roman" panose="02020603050405020304" pitchFamily="18" charset="0"/>
              </a:rPr>
              <a:t>ML</a:t>
            </a:r>
          </a:p>
          <a:p>
            <a:pPr algn="just"/>
            <a:r>
              <a:rPr lang="en-IN" sz="1400" b="1" i="1" dirty="0">
                <a:latin typeface="Times New Roman" panose="02020603050405020304" pitchFamily="18" charset="0"/>
                <a:cs typeface="Times New Roman" panose="02020603050405020304" pitchFamily="18" charset="0"/>
              </a:rPr>
              <a:t>- OCR: </a:t>
            </a:r>
            <a:r>
              <a:rPr lang="en-IN" sz="1400" dirty="0">
                <a:latin typeface="Times New Roman" panose="02020603050405020304" pitchFamily="18" charset="0"/>
                <a:cs typeface="Times New Roman" panose="02020603050405020304" pitchFamily="18" charset="0"/>
              </a:rPr>
              <a:t>Document Verification</a:t>
            </a:r>
          </a:p>
          <a:p>
            <a:pPr algn="just"/>
            <a:r>
              <a:rPr lang="en-IN" sz="1400" b="1" i="1" dirty="0">
                <a:latin typeface="Times New Roman" panose="02020603050405020304" pitchFamily="18" charset="0"/>
                <a:cs typeface="Times New Roman" panose="02020603050405020304" pitchFamily="18" charset="0"/>
              </a:rPr>
              <a:t>- Predictive Analytics: </a:t>
            </a:r>
            <a:r>
              <a:rPr lang="en-IN" sz="1400" dirty="0">
                <a:latin typeface="Times New Roman" panose="02020603050405020304" pitchFamily="18" charset="0"/>
                <a:cs typeface="Times New Roman" panose="02020603050405020304" pitchFamily="18" charset="0"/>
              </a:rPr>
              <a:t>Crop Yield, Market Prices</a:t>
            </a:r>
          </a:p>
          <a:p>
            <a:endParaRPr lang="en-IN" dirty="0"/>
          </a:p>
        </p:txBody>
      </p:sp>
      <p:sp>
        <p:nvSpPr>
          <p:cNvPr id="8" name="TextBox 7">
            <a:extLst>
              <a:ext uri="{FF2B5EF4-FFF2-40B4-BE49-F238E27FC236}">
                <a16:creationId xmlns:a16="http://schemas.microsoft.com/office/drawing/2014/main" id="{1958507A-EF34-9D28-8CF5-BBB4F36E11D9}"/>
              </a:ext>
            </a:extLst>
          </p:cNvPr>
          <p:cNvSpPr txBox="1"/>
          <p:nvPr/>
        </p:nvSpPr>
        <p:spPr>
          <a:xfrm>
            <a:off x="4572000" y="3079941"/>
            <a:ext cx="3132589" cy="1169551"/>
          </a:xfrm>
          <a:prstGeom prst="rect">
            <a:avLst/>
          </a:prstGeom>
          <a:noFill/>
        </p:spPr>
        <p:txBody>
          <a:bodyPr wrap="none" rtlCol="0">
            <a:spAutoFit/>
          </a:bodyPr>
          <a:lstStyle/>
          <a:p>
            <a:pPr algn="just"/>
            <a:r>
              <a:rPr lang="en-IN" sz="1400" b="1" dirty="0">
                <a:latin typeface="Times New Roman" panose="02020603050405020304" pitchFamily="18" charset="0"/>
                <a:cs typeface="Times New Roman" panose="02020603050405020304" pitchFamily="18" charset="0"/>
              </a:rPr>
              <a:t>Sky is the Limit</a:t>
            </a:r>
          </a:p>
          <a:p>
            <a:pPr algn="just"/>
            <a:r>
              <a:rPr lang="en-IN" sz="1400" b="1" i="1" dirty="0">
                <a:latin typeface="Times New Roman" panose="02020603050405020304" pitchFamily="18" charset="0"/>
                <a:cs typeface="Times New Roman" panose="02020603050405020304" pitchFamily="18" charset="0"/>
              </a:rPr>
              <a:t>- Hosting: </a:t>
            </a:r>
            <a:r>
              <a:rPr lang="en-IN" sz="1400" dirty="0">
                <a:latin typeface="Times New Roman" panose="02020603050405020304" pitchFamily="18" charset="0"/>
                <a:cs typeface="Times New Roman" panose="02020603050405020304" pitchFamily="18" charset="0"/>
              </a:rPr>
              <a:t>AWS / </a:t>
            </a:r>
            <a:r>
              <a:rPr lang="en-IN" sz="1400" dirty="0" err="1">
                <a:latin typeface="Times New Roman" panose="02020603050405020304" pitchFamily="18" charset="0"/>
                <a:cs typeface="Times New Roman" panose="02020603050405020304" pitchFamily="18" charset="0"/>
              </a:rPr>
              <a:t>Vercel</a:t>
            </a:r>
            <a:endParaRPr lang="en-IN" sz="1400" dirty="0">
              <a:latin typeface="Times New Roman" panose="02020603050405020304" pitchFamily="18" charset="0"/>
              <a:cs typeface="Times New Roman" panose="02020603050405020304" pitchFamily="18" charset="0"/>
            </a:endParaRPr>
          </a:p>
          <a:p>
            <a:pPr algn="just"/>
            <a:r>
              <a:rPr lang="en-IN" sz="1400" b="1" i="1" dirty="0">
                <a:latin typeface="Times New Roman" panose="02020603050405020304" pitchFamily="18" charset="0"/>
                <a:cs typeface="Times New Roman" panose="02020603050405020304" pitchFamily="18" charset="0"/>
              </a:rPr>
              <a:t>- Blockchain Services: </a:t>
            </a:r>
            <a:r>
              <a:rPr lang="en-IN" sz="1400" dirty="0" err="1">
                <a:latin typeface="Times New Roman" panose="02020603050405020304" pitchFamily="18" charset="0"/>
                <a:cs typeface="Times New Roman" panose="02020603050405020304" pitchFamily="18" charset="0"/>
              </a:rPr>
              <a:t>Infura</a:t>
            </a:r>
            <a:r>
              <a:rPr lang="en-IN" sz="1400" dirty="0">
                <a:latin typeface="Times New Roman" panose="02020603050405020304" pitchFamily="18" charset="0"/>
                <a:cs typeface="Times New Roman" panose="02020603050405020304" pitchFamily="18" charset="0"/>
              </a:rPr>
              <a:t> / Alchemy</a:t>
            </a:r>
          </a:p>
          <a:p>
            <a:pPr algn="just"/>
            <a:r>
              <a:rPr lang="en-IN" sz="1400" b="1" i="1" dirty="0">
                <a:latin typeface="Times New Roman" panose="02020603050405020304" pitchFamily="18" charset="0"/>
                <a:cs typeface="Times New Roman" panose="02020603050405020304" pitchFamily="18" charset="0"/>
              </a:rPr>
              <a:t>- Future: </a:t>
            </a:r>
            <a:r>
              <a:rPr lang="en-IN" sz="1400" dirty="0">
                <a:latin typeface="Times New Roman" panose="02020603050405020304" pitchFamily="18" charset="0"/>
                <a:cs typeface="Times New Roman" panose="02020603050405020304" pitchFamily="18" charset="0"/>
              </a:rPr>
              <a:t>AI, IoT, DAOs</a:t>
            </a:r>
          </a:p>
          <a:p>
            <a:endParaRPr lang="en-IN" dirty="0"/>
          </a:p>
        </p:txBody>
      </p:sp>
      <p:sp>
        <p:nvSpPr>
          <p:cNvPr id="9" name="TextBox 8">
            <a:extLst>
              <a:ext uri="{FF2B5EF4-FFF2-40B4-BE49-F238E27FC236}">
                <a16:creationId xmlns:a16="http://schemas.microsoft.com/office/drawing/2014/main" id="{3668DB3B-C61E-FC4E-F4EB-36E538566B36}"/>
              </a:ext>
            </a:extLst>
          </p:cNvPr>
          <p:cNvSpPr txBox="1"/>
          <p:nvPr/>
        </p:nvSpPr>
        <p:spPr>
          <a:xfrm>
            <a:off x="428893" y="1947542"/>
            <a:ext cx="2635658" cy="738664"/>
          </a:xfrm>
          <a:prstGeom prst="rect">
            <a:avLst/>
          </a:prstGeom>
          <a:noFill/>
        </p:spPr>
        <p:txBody>
          <a:bodyPr wrap="none" rtlCol="0">
            <a:spAutoFit/>
          </a:bodyPr>
          <a:lstStyle/>
          <a:p>
            <a:pPr algn="just"/>
            <a:r>
              <a:rPr lang="en-IN" sz="1400" b="1" dirty="0">
                <a:latin typeface="Times New Roman" panose="02020603050405020304" pitchFamily="18" charset="0"/>
                <a:cs typeface="Times New Roman" panose="02020603050405020304" pitchFamily="18" charset="0"/>
              </a:rPr>
              <a:t>Accessibility</a:t>
            </a:r>
          </a:p>
          <a:p>
            <a:pPr algn="just"/>
            <a:r>
              <a:rPr lang="en-IN" sz="1400" b="1" i="1" dirty="0">
                <a:latin typeface="Times New Roman" panose="02020603050405020304" pitchFamily="18" charset="0"/>
                <a:cs typeface="Times New Roman" panose="02020603050405020304" pitchFamily="18" charset="0"/>
              </a:rPr>
              <a:t>- UI/UX: </a:t>
            </a:r>
            <a:r>
              <a:rPr lang="en-IN" sz="1400" dirty="0">
                <a:latin typeface="Times New Roman" panose="02020603050405020304" pitchFamily="18" charset="0"/>
                <a:cs typeface="Times New Roman" panose="02020603050405020304" pitchFamily="18" charset="0"/>
              </a:rPr>
              <a:t>Intuitive Design</a:t>
            </a:r>
          </a:p>
          <a:p>
            <a:pPr algn="just"/>
            <a:r>
              <a:rPr lang="en-IN" sz="1400" b="1" i="1" dirty="0">
                <a:latin typeface="Times New Roman" panose="02020603050405020304" pitchFamily="18" charset="0"/>
                <a:cs typeface="Times New Roman" panose="02020603050405020304" pitchFamily="18" charset="0"/>
              </a:rPr>
              <a:t>- Inclusivity: </a:t>
            </a:r>
            <a:r>
              <a:rPr lang="en-IN" sz="1400" dirty="0">
                <a:latin typeface="Times New Roman" panose="02020603050405020304" pitchFamily="18" charset="0"/>
                <a:cs typeface="Times New Roman" panose="02020603050405020304" pitchFamily="18" charset="0"/>
              </a:rPr>
              <a:t>WCAG Compliance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6"/>
          <p:cNvPicPr preferRelativeResize="0"/>
          <p:nvPr/>
        </p:nvPicPr>
        <p:blipFill rotWithShape="1">
          <a:blip r:embed="rId3">
            <a:alphaModFix/>
          </a:blip>
          <a:srcRect l="35687" r="-1"/>
          <a:stretch/>
        </p:blipFill>
        <p:spPr>
          <a:xfrm flipH="1">
            <a:off x="-2" y="5"/>
            <a:ext cx="5856891" cy="5143703"/>
          </a:xfrm>
          <a:prstGeom prst="rect">
            <a:avLst/>
          </a:prstGeom>
          <a:noFill/>
          <a:ln>
            <a:noFill/>
          </a:ln>
        </p:spPr>
      </p:pic>
      <p:sp>
        <p:nvSpPr>
          <p:cNvPr id="139" name="Google Shape;139;p6"/>
          <p:cNvSpPr txBox="1"/>
          <p:nvPr/>
        </p:nvSpPr>
        <p:spPr>
          <a:xfrm flipH="1">
            <a:off x="1633500" y="1269118"/>
            <a:ext cx="2938500" cy="599100"/>
          </a:xfrm>
          <a:prstGeom prst="rect">
            <a:avLst/>
          </a:prstGeom>
          <a:noFill/>
          <a:ln>
            <a:noFill/>
          </a:ln>
        </p:spPr>
        <p:txBody>
          <a:bodyPr spcFirstLastPara="1" wrap="square" lIns="91425" tIns="91425" rIns="91425" bIns="91425" anchor="t" anchorCtr="0">
            <a:noAutofit/>
          </a:bodyPr>
          <a:lstStyle/>
          <a:p>
            <a:pPr marL="0" marR="0" lvl="0" indent="0" algn="r" rtl="0">
              <a:lnSpc>
                <a:spcPct val="115000"/>
              </a:lnSpc>
              <a:spcBef>
                <a:spcPts val="0"/>
              </a:spcBef>
              <a:spcAft>
                <a:spcPts val="0"/>
              </a:spcAft>
              <a:buClr>
                <a:srgbClr val="000000"/>
              </a:buClr>
              <a:buSzPts val="2600"/>
              <a:buFont typeface="Arial"/>
              <a:buNone/>
            </a:pPr>
            <a:r>
              <a:rPr lang="en-US" sz="2600" b="0" i="0" u="none" strike="noStrike" cap="none" dirty="0">
                <a:solidFill>
                  <a:srgbClr val="303030"/>
                </a:solidFill>
                <a:latin typeface="Arial"/>
                <a:ea typeface="Arial"/>
                <a:cs typeface="Arial"/>
                <a:sym typeface="Arial"/>
              </a:rPr>
              <a:t>Team Members</a:t>
            </a:r>
            <a:endParaRPr sz="2600" b="0" i="0" u="none" strike="noStrike" cap="none" dirty="0">
              <a:solidFill>
                <a:srgbClr val="000000"/>
              </a:solidFill>
              <a:latin typeface="Arial"/>
              <a:ea typeface="Arial"/>
              <a:cs typeface="Arial"/>
              <a:sym typeface="Arial"/>
            </a:endParaRPr>
          </a:p>
        </p:txBody>
      </p:sp>
      <p:pic>
        <p:nvPicPr>
          <p:cNvPr id="140" name="Google Shape;140;p6" descr="Hackathon 2022"/>
          <p:cNvPicPr preferRelativeResize="0"/>
          <p:nvPr/>
        </p:nvPicPr>
        <p:blipFill rotWithShape="1">
          <a:blip r:embed="rId4">
            <a:alphaModFix/>
          </a:blip>
          <a:srcRect l="11701" t="13608" r="8638" b="28936"/>
          <a:stretch/>
        </p:blipFill>
        <p:spPr>
          <a:xfrm>
            <a:off x="5961054" y="1568668"/>
            <a:ext cx="3182946" cy="2341179"/>
          </a:xfrm>
          <a:prstGeom prst="rect">
            <a:avLst/>
          </a:prstGeom>
          <a:noFill/>
          <a:ln>
            <a:noFill/>
          </a:ln>
        </p:spPr>
      </p:pic>
      <p:pic>
        <p:nvPicPr>
          <p:cNvPr id="141" name="Google Shape;141;p6"/>
          <p:cNvPicPr preferRelativeResize="0"/>
          <p:nvPr/>
        </p:nvPicPr>
        <p:blipFill rotWithShape="1">
          <a:blip r:embed="rId5">
            <a:alphaModFix/>
          </a:blip>
          <a:srcRect/>
          <a:stretch/>
        </p:blipFill>
        <p:spPr>
          <a:xfrm>
            <a:off x="0" y="1868218"/>
            <a:ext cx="4572000" cy="2884656"/>
          </a:xfrm>
          <a:prstGeom prst="rect">
            <a:avLst/>
          </a:prstGeom>
          <a:noFill/>
          <a:ln>
            <a:noFill/>
          </a:ln>
        </p:spPr>
      </p:pic>
      <p:pic>
        <p:nvPicPr>
          <p:cNvPr id="142" name="Google Shape;142;p6"/>
          <p:cNvPicPr preferRelativeResize="0"/>
          <p:nvPr/>
        </p:nvPicPr>
        <p:blipFill rotWithShape="1">
          <a:blip r:embed="rId6">
            <a:alphaModFix/>
          </a:blip>
          <a:srcRect/>
          <a:stretch/>
        </p:blipFill>
        <p:spPr>
          <a:xfrm>
            <a:off x="-1" y="4753082"/>
            <a:ext cx="4572001" cy="390418"/>
          </a:xfrm>
          <a:prstGeom prst="rect">
            <a:avLst/>
          </a:prstGeom>
          <a:noFill/>
          <a:ln>
            <a:noFill/>
          </a:ln>
        </p:spPr>
      </p:pic>
      <p:sp>
        <p:nvSpPr>
          <p:cNvPr id="143" name="Google Shape;143;p6"/>
          <p:cNvSpPr txBox="1"/>
          <p:nvPr/>
        </p:nvSpPr>
        <p:spPr>
          <a:xfrm>
            <a:off x="0" y="1890656"/>
            <a:ext cx="4035900" cy="28622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1" i="0" u="none" strike="noStrike" cap="none" dirty="0">
                <a:solidFill>
                  <a:srgbClr val="000000"/>
                </a:solidFill>
                <a:latin typeface="Times New Roman" panose="02020603050405020304" pitchFamily="18" charset="0"/>
                <a:cs typeface="Times New Roman" panose="02020603050405020304" pitchFamily="18" charset="0"/>
                <a:sym typeface="Arial"/>
              </a:rPr>
              <a:t>Team Lead: Harshal Kulkarni</a:t>
            </a:r>
            <a:endParaRPr sz="12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200" b="1" i="0" u="none" strike="noStrike" cap="none" dirty="0">
                <a:solidFill>
                  <a:srgbClr val="000000"/>
                </a:solidFill>
                <a:latin typeface="Times New Roman" panose="02020603050405020304" pitchFamily="18" charset="0"/>
                <a:cs typeface="Times New Roman" panose="02020603050405020304" pitchFamily="18" charset="0"/>
                <a:sym typeface="Arial"/>
              </a:rPr>
              <a:t>Email: hmkulkarni1205@gmail.com</a:t>
            </a:r>
            <a:br>
              <a:rPr lang="en-US" sz="1200" b="1" i="0" u="none" strike="noStrike" cap="none" dirty="0">
                <a:solidFill>
                  <a:srgbClr val="000000"/>
                </a:solidFill>
                <a:latin typeface="Times New Roman" panose="02020603050405020304" pitchFamily="18" charset="0"/>
                <a:cs typeface="Times New Roman" panose="02020603050405020304" pitchFamily="18" charset="0"/>
                <a:sym typeface="Arial"/>
              </a:rPr>
            </a:br>
            <a:r>
              <a:rPr lang="en-US" sz="1200" b="1" i="0" u="none" strike="noStrike" cap="none" dirty="0">
                <a:solidFill>
                  <a:srgbClr val="000000"/>
                </a:solidFill>
                <a:latin typeface="Times New Roman" panose="02020603050405020304" pitchFamily="18" charset="0"/>
                <a:cs typeface="Times New Roman" panose="02020603050405020304" pitchFamily="18" charset="0"/>
                <a:sym typeface="Arial"/>
              </a:rPr>
              <a:t>Phone: +91 8928978357</a:t>
            </a:r>
            <a:endParaRPr sz="1200" b="1"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None/>
            </a:pPr>
            <a:endParaRPr sz="1200" b="1"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None/>
            </a:pPr>
            <a:r>
              <a:rPr lang="en-US" sz="1200" b="1" i="0" u="none" strike="noStrike" cap="none" dirty="0">
                <a:solidFill>
                  <a:srgbClr val="000000"/>
                </a:solidFill>
                <a:latin typeface="Times New Roman" panose="02020603050405020304" pitchFamily="18" charset="0"/>
                <a:cs typeface="Times New Roman" panose="02020603050405020304" pitchFamily="18" charset="0"/>
                <a:sym typeface="Arial"/>
              </a:rPr>
              <a:t>Member 1: Pranay Karvi</a:t>
            </a:r>
            <a:endParaRPr sz="12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200" b="1" i="0" u="none" strike="noStrike" cap="none" dirty="0">
                <a:solidFill>
                  <a:srgbClr val="000000"/>
                </a:solidFill>
                <a:latin typeface="Times New Roman" panose="02020603050405020304" pitchFamily="18" charset="0"/>
                <a:cs typeface="Times New Roman" panose="02020603050405020304" pitchFamily="18" charset="0"/>
                <a:sym typeface="Arial"/>
              </a:rPr>
              <a:t>Email: pranaykarvi2@gmail.com</a:t>
            </a:r>
            <a:endParaRPr sz="12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Font typeface="Arial"/>
              <a:buNone/>
            </a:pPr>
            <a:r>
              <a:rPr lang="en-US" sz="1200" b="1" i="0" u="none" strike="noStrike" cap="none" dirty="0">
                <a:solidFill>
                  <a:srgbClr val="000000"/>
                </a:solidFill>
                <a:latin typeface="Times New Roman" panose="02020603050405020304" pitchFamily="18" charset="0"/>
                <a:cs typeface="Times New Roman" panose="02020603050405020304" pitchFamily="18" charset="0"/>
                <a:sym typeface="Arial"/>
              </a:rPr>
              <a:t>Phone: +91 8655287793</a:t>
            </a:r>
            <a:endParaRPr lang="en-US" sz="12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Font typeface="Arial"/>
              <a:buNone/>
            </a:pPr>
            <a:endParaRPr sz="1200" b="1"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None/>
            </a:pPr>
            <a:r>
              <a:rPr lang="en-US" sz="1200" b="1" i="0" u="none" strike="noStrike" cap="none" dirty="0">
                <a:solidFill>
                  <a:srgbClr val="000000"/>
                </a:solidFill>
                <a:latin typeface="Times New Roman" panose="02020603050405020304" pitchFamily="18" charset="0"/>
                <a:cs typeface="Times New Roman" panose="02020603050405020304" pitchFamily="18" charset="0"/>
                <a:sym typeface="Arial"/>
              </a:rPr>
              <a:t>Member 2 (Optional): Tarryn D’Silva</a:t>
            </a:r>
            <a:endParaRPr sz="12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200" b="1" i="0" u="none" strike="noStrike" cap="none" dirty="0">
                <a:solidFill>
                  <a:srgbClr val="000000"/>
                </a:solidFill>
                <a:latin typeface="Times New Roman" panose="02020603050405020304" pitchFamily="18" charset="0"/>
                <a:cs typeface="Times New Roman" panose="02020603050405020304" pitchFamily="18" charset="0"/>
                <a:sym typeface="Arial"/>
              </a:rPr>
              <a:t>Email: tarryndsilva@gmail.com</a:t>
            </a:r>
            <a:endParaRPr sz="12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Font typeface="Arial"/>
              <a:buNone/>
            </a:pPr>
            <a:r>
              <a:rPr lang="en-US" sz="1200" b="1" i="0" u="none" strike="noStrike" cap="none" dirty="0">
                <a:solidFill>
                  <a:srgbClr val="000000"/>
                </a:solidFill>
                <a:latin typeface="Times New Roman" panose="02020603050405020304" pitchFamily="18" charset="0"/>
                <a:cs typeface="Times New Roman" panose="02020603050405020304" pitchFamily="18" charset="0"/>
                <a:sym typeface="Arial"/>
              </a:rPr>
              <a:t>Phone: +91 9028452005</a:t>
            </a:r>
            <a:endParaRPr sz="12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200" b="1"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None/>
            </a:pPr>
            <a:r>
              <a:rPr lang="en-US" sz="1200" b="1" i="0" u="none" strike="noStrike" cap="none" dirty="0">
                <a:solidFill>
                  <a:srgbClr val="000000"/>
                </a:solidFill>
                <a:latin typeface="Times New Roman" panose="02020603050405020304" pitchFamily="18" charset="0"/>
                <a:cs typeface="Times New Roman" panose="02020603050405020304" pitchFamily="18" charset="0"/>
                <a:sym typeface="Arial"/>
              </a:rPr>
              <a:t>Member 3 (Optional): Aryan Mahawar</a:t>
            </a:r>
            <a:endParaRPr sz="12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200" b="1" i="0" u="none" strike="noStrike" cap="none" dirty="0">
                <a:solidFill>
                  <a:srgbClr val="000000"/>
                </a:solidFill>
                <a:latin typeface="Times New Roman" panose="02020603050405020304" pitchFamily="18" charset="0"/>
                <a:cs typeface="Times New Roman" panose="02020603050405020304" pitchFamily="18" charset="0"/>
                <a:sym typeface="Arial"/>
              </a:rPr>
              <a:t>Email: aryanmahawar205@gmail.com</a:t>
            </a:r>
            <a:endParaRPr sz="12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Font typeface="Arial"/>
              <a:buNone/>
            </a:pPr>
            <a:r>
              <a:rPr lang="en-US" sz="1200" b="1" i="0" u="none" strike="noStrike" cap="none" dirty="0">
                <a:solidFill>
                  <a:srgbClr val="000000"/>
                </a:solidFill>
                <a:latin typeface="Times New Roman" panose="02020603050405020304" pitchFamily="18" charset="0"/>
                <a:cs typeface="Times New Roman" panose="02020603050405020304" pitchFamily="18" charset="0"/>
                <a:sym typeface="Arial"/>
              </a:rPr>
              <a:t>Phone: +91 9108624666</a:t>
            </a:r>
            <a:endParaRPr sz="1200" dirty="0">
              <a:latin typeface="Times New Roman" panose="02020603050405020304" pitchFamily="18" charset="0"/>
              <a:cs typeface="Times New Roman" panose="02020603050405020304" pitchFamily="18" charset="0"/>
            </a:endParaRPr>
          </a:p>
        </p:txBody>
      </p:sp>
      <p:pic>
        <p:nvPicPr>
          <p:cNvPr id="144" name="Google Shape;144;p6"/>
          <p:cNvPicPr preferRelativeResize="0"/>
          <p:nvPr/>
        </p:nvPicPr>
        <p:blipFill>
          <a:blip r:embed="rId7">
            <a:alphaModFix/>
          </a:blip>
          <a:stretch>
            <a:fillRect/>
          </a:stretch>
        </p:blipFill>
        <p:spPr>
          <a:xfrm>
            <a:off x="6304401" y="154775"/>
            <a:ext cx="2559300" cy="307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670</Words>
  <Application>Microsoft Office PowerPoint</Application>
  <PresentationFormat>On-screen Show (16:9)</PresentationFormat>
  <Paragraphs>78</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Times New Roman</vt:lpstr>
      <vt:lpstr>Roboto Mono</vt:lpstr>
      <vt:lpstr>Arial</vt:lpstr>
      <vt:lpstr>Simple Light</vt:lpstr>
      <vt:lpstr>PowerPoint Presentation</vt:lpstr>
      <vt:lpstr>PowerPoint Presentation</vt:lpstr>
      <vt:lpstr>Product Idea </vt:lpstr>
      <vt:lpstr>Additional Info </vt:lpstr>
      <vt:lpstr>PowerPoint Presentation</vt:lpstr>
      <vt:lpstr>Tech Stack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Aryan Mahawar</cp:lastModifiedBy>
  <cp:revision>2</cp:revision>
  <dcterms:modified xsi:type="dcterms:W3CDTF">2025-02-23T06:29:54Z</dcterms:modified>
</cp:coreProperties>
</file>