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1" r:id="rId5"/>
    <p:sldId id="259" r:id="rId6"/>
    <p:sldId id="263"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81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7055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1303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053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1868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6220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91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809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0393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758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12/25/2023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6097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12/25/2023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64333914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954455-30AE-179A-8CA2-D969BF4559C8}"/>
              </a:ext>
            </a:extLst>
          </p:cNvPr>
          <p:cNvPicPr>
            <a:picLocks noChangeAspect="1"/>
          </p:cNvPicPr>
          <p:nvPr/>
        </p:nvPicPr>
        <p:blipFill rotWithShape="1">
          <a:blip r:embed="rId2">
            <a:alphaModFix amt="50000"/>
          </a:blip>
          <a:srcRect l="6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E71A06E-12EE-9197-8659-522552C155C4}"/>
              </a:ext>
            </a:extLst>
          </p:cNvPr>
          <p:cNvSpPr>
            <a:spLocks noGrp="1"/>
          </p:cNvSpPr>
          <p:nvPr>
            <p:ph type="ctrTitle"/>
          </p:nvPr>
        </p:nvSpPr>
        <p:spPr>
          <a:xfrm>
            <a:off x="335902" y="326571"/>
            <a:ext cx="11044877" cy="4220981"/>
          </a:xfrm>
        </p:spPr>
        <p:txBody>
          <a:bodyPr>
            <a:noAutofit/>
          </a:bodyPr>
          <a:lstStyle/>
          <a:p>
            <a:pPr algn="ctr">
              <a:lnSpc>
                <a:spcPct val="110000"/>
              </a:lnSpc>
            </a:pPr>
            <a:br>
              <a:rPr lang="en-US" sz="4000" dirty="0">
                <a:solidFill>
                  <a:schemeClr val="bg1"/>
                </a:solidFill>
              </a:rPr>
            </a:br>
            <a:br>
              <a:rPr lang="en-US" sz="4000" dirty="0">
                <a:solidFill>
                  <a:schemeClr val="bg1"/>
                </a:solidFill>
              </a:rPr>
            </a:br>
            <a:r>
              <a:rPr lang="en-US" sz="4000" dirty="0">
                <a:solidFill>
                  <a:schemeClr val="bg1"/>
                </a:solidFill>
              </a:rPr>
              <a:t> </a:t>
            </a:r>
            <a:br>
              <a:rPr lang="en-US" sz="4000" dirty="0">
                <a:solidFill>
                  <a:schemeClr val="bg1"/>
                </a:solidFill>
              </a:rPr>
            </a:br>
            <a:r>
              <a:rPr lang="en-US" sz="4000" dirty="0">
                <a:solidFill>
                  <a:schemeClr val="bg1"/>
                </a:solidFill>
              </a:rPr>
              <a:t>Exploring Customer Behavior and Predicting Sales Patterns in Retail Environment</a:t>
            </a:r>
            <a:br>
              <a:rPr lang="en-US" sz="4000" dirty="0">
                <a:solidFill>
                  <a:srgbClr val="FFFFFF"/>
                </a:solidFill>
              </a:rPr>
            </a:br>
            <a:r>
              <a:rPr lang="en-US" sz="1200" dirty="0">
                <a:solidFill>
                  <a:schemeClr val="bg1"/>
                </a:solidFill>
              </a:rPr>
              <a:t>By</a:t>
            </a:r>
            <a:br>
              <a:rPr lang="en-US" sz="1200" dirty="0">
                <a:solidFill>
                  <a:schemeClr val="bg1"/>
                </a:solidFill>
              </a:rPr>
            </a:br>
            <a:r>
              <a:rPr lang="en-US" sz="1200" dirty="0">
                <a:solidFill>
                  <a:schemeClr val="bg1"/>
                </a:solidFill>
              </a:rPr>
              <a:t>Aryan Mainkar</a:t>
            </a:r>
            <a:br>
              <a:rPr lang="en-US" sz="1200">
                <a:solidFill>
                  <a:schemeClr val="bg1"/>
                </a:solidFill>
              </a:rPr>
            </a:br>
            <a:br>
              <a:rPr lang="en-US" sz="4000" dirty="0">
                <a:solidFill>
                  <a:schemeClr val="bg1"/>
                </a:solidFill>
              </a:rPr>
            </a:br>
            <a:br>
              <a:rPr lang="en-US" sz="4000" dirty="0">
                <a:solidFill>
                  <a:srgbClr val="FFFFFF"/>
                </a:solidFill>
              </a:rPr>
            </a:br>
            <a:endParaRPr lang="en-IN" sz="4000" dirty="0">
              <a:solidFill>
                <a:srgbClr val="FFFFFF"/>
              </a:solidFill>
            </a:endParaRPr>
          </a:p>
        </p:txBody>
      </p:sp>
      <p:sp>
        <p:nvSpPr>
          <p:cNvPr id="3" name="Subtitle 2">
            <a:extLst>
              <a:ext uri="{FF2B5EF4-FFF2-40B4-BE49-F238E27FC236}">
                <a16:creationId xmlns:a16="http://schemas.microsoft.com/office/drawing/2014/main" id="{BC9D0D97-102E-F5D2-658B-2D4BC9B53519}"/>
              </a:ext>
            </a:extLst>
          </p:cNvPr>
          <p:cNvSpPr>
            <a:spLocks noGrp="1"/>
          </p:cNvSpPr>
          <p:nvPr>
            <p:ph type="subTitle" idx="1"/>
          </p:nvPr>
        </p:nvSpPr>
        <p:spPr>
          <a:xfrm>
            <a:off x="1429612" y="4848464"/>
            <a:ext cx="10056372" cy="1412374"/>
          </a:xfrm>
        </p:spPr>
        <p:txBody>
          <a:bodyPr>
            <a:noAutofit/>
          </a:bodyPr>
          <a:lstStyle/>
          <a:p>
            <a:pPr>
              <a:lnSpc>
                <a:spcPct val="120000"/>
              </a:lnSpc>
            </a:pPr>
            <a:r>
              <a:rPr lang="en-US" sz="2400" b="1" dirty="0">
                <a:solidFill>
                  <a:schemeClr val="bg1"/>
                </a:solidFill>
                <a:latin typeface="+mj-lt"/>
              </a:rPr>
              <a:t>Unveiling the intricate dance of customer behavior and predicting the rhythm of sales patterns in retail environments – where data meets insight, and insight shapes strategy.</a:t>
            </a:r>
            <a:endParaRPr lang="en-IN" sz="2400" b="1" dirty="0">
              <a:solidFill>
                <a:schemeClr val="bg1"/>
              </a:solidFill>
              <a:latin typeface="+mj-lt"/>
            </a:endParaRPr>
          </a:p>
        </p:txBody>
      </p:sp>
      <p:cxnSp>
        <p:nvCxnSpPr>
          <p:cNvPr id="12" name="Straight Connector 11">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07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FB08-17E3-81CA-0CDA-2ACA6F66B531}"/>
              </a:ext>
            </a:extLst>
          </p:cNvPr>
          <p:cNvSpPr>
            <a:spLocks noGrp="1"/>
          </p:cNvSpPr>
          <p:nvPr>
            <p:ph type="title"/>
          </p:nvPr>
        </p:nvSpPr>
        <p:spPr>
          <a:xfrm>
            <a:off x="485191" y="230596"/>
            <a:ext cx="10294776" cy="531404"/>
          </a:xfrm>
        </p:spPr>
        <p:txBody>
          <a:bodyPr/>
          <a:lstStyle/>
          <a:p>
            <a:r>
              <a:rPr lang="en-US" sz="2400" b="0" i="0" dirty="0">
                <a:solidFill>
                  <a:srgbClr val="ECECF1"/>
                </a:solidFill>
                <a:effectLst/>
                <a:latin typeface="Söhne"/>
              </a:rPr>
              <a:t>Does Gender Affect Purchasing Decisions?</a:t>
            </a:r>
            <a:endParaRPr lang="en-IN" sz="2400" dirty="0"/>
          </a:p>
        </p:txBody>
      </p:sp>
      <p:sp>
        <p:nvSpPr>
          <p:cNvPr id="3" name="Content Placeholder 2">
            <a:extLst>
              <a:ext uri="{FF2B5EF4-FFF2-40B4-BE49-F238E27FC236}">
                <a16:creationId xmlns:a16="http://schemas.microsoft.com/office/drawing/2014/main" id="{5CC392A6-6407-DB5C-CA8E-13092A3EEFB1}"/>
              </a:ext>
            </a:extLst>
          </p:cNvPr>
          <p:cNvSpPr>
            <a:spLocks noGrp="1"/>
          </p:cNvSpPr>
          <p:nvPr>
            <p:ph idx="1"/>
          </p:nvPr>
        </p:nvSpPr>
        <p:spPr>
          <a:xfrm>
            <a:off x="161925" y="4991100"/>
            <a:ext cx="11229975" cy="1636304"/>
          </a:xfrm>
        </p:spPr>
        <p:txBody>
          <a:bodyPr>
            <a:normAutofit/>
          </a:bodyPr>
          <a:lstStyle/>
          <a:p>
            <a:r>
              <a:rPr lang="en-US" dirty="0"/>
              <a:t>Looking at how much people spend based on gender and age tells us important things for our business. Female customers spend more, around $40.9 million, compared to male customers who spend $27.6 million. </a:t>
            </a:r>
          </a:p>
          <a:p>
            <a:r>
              <a:rPr lang="en-US" dirty="0"/>
              <a:t>When we look at different age groups, those aged 36-50 spend the most, totaling $20.2 million.</a:t>
            </a:r>
            <a:endParaRPr lang="en-IN" dirty="0"/>
          </a:p>
        </p:txBody>
      </p:sp>
      <p:pic>
        <p:nvPicPr>
          <p:cNvPr id="5" name="Picture 4">
            <a:extLst>
              <a:ext uri="{FF2B5EF4-FFF2-40B4-BE49-F238E27FC236}">
                <a16:creationId xmlns:a16="http://schemas.microsoft.com/office/drawing/2014/main" id="{73DAE475-7873-2C83-8789-76130FAFF46C}"/>
              </a:ext>
            </a:extLst>
          </p:cNvPr>
          <p:cNvPicPr>
            <a:picLocks noChangeAspect="1"/>
          </p:cNvPicPr>
          <p:nvPr/>
        </p:nvPicPr>
        <p:blipFill>
          <a:blip r:embed="rId2"/>
          <a:stretch>
            <a:fillRect/>
          </a:stretch>
        </p:blipFill>
        <p:spPr>
          <a:xfrm>
            <a:off x="6351647" y="881430"/>
            <a:ext cx="5040253" cy="3990239"/>
          </a:xfrm>
          <a:prstGeom prst="rect">
            <a:avLst/>
          </a:prstGeom>
        </p:spPr>
      </p:pic>
      <p:pic>
        <p:nvPicPr>
          <p:cNvPr id="7" name="Picture 6">
            <a:extLst>
              <a:ext uri="{FF2B5EF4-FFF2-40B4-BE49-F238E27FC236}">
                <a16:creationId xmlns:a16="http://schemas.microsoft.com/office/drawing/2014/main" id="{B1292026-31A2-C024-3D46-4366DB47BB56}"/>
              </a:ext>
            </a:extLst>
          </p:cNvPr>
          <p:cNvPicPr>
            <a:picLocks noChangeAspect="1"/>
          </p:cNvPicPr>
          <p:nvPr/>
        </p:nvPicPr>
        <p:blipFill>
          <a:blip r:embed="rId3"/>
          <a:stretch>
            <a:fillRect/>
          </a:stretch>
        </p:blipFill>
        <p:spPr>
          <a:xfrm>
            <a:off x="880993" y="881430"/>
            <a:ext cx="4751586" cy="3990240"/>
          </a:xfrm>
          <a:prstGeom prst="rect">
            <a:avLst/>
          </a:prstGeom>
        </p:spPr>
      </p:pic>
    </p:spTree>
    <p:extLst>
      <p:ext uri="{BB962C8B-B14F-4D97-AF65-F5344CB8AC3E}">
        <p14:creationId xmlns:p14="http://schemas.microsoft.com/office/powerpoint/2010/main" val="275869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62DCB7-296F-DA66-AD8B-81B7D49678E5}"/>
              </a:ext>
            </a:extLst>
          </p:cNvPr>
          <p:cNvPicPr>
            <a:picLocks noChangeAspect="1"/>
          </p:cNvPicPr>
          <p:nvPr/>
        </p:nvPicPr>
        <p:blipFill rotWithShape="1">
          <a:blip r:embed="rId2">
            <a:alphaModFix amt="50000"/>
          </a:blip>
          <a:srcRect l="17509" r="24047"/>
          <a:stretch/>
        </p:blipFill>
        <p:spPr>
          <a:xfrm>
            <a:off x="20" y="10"/>
            <a:ext cx="6095979" cy="6857990"/>
          </a:xfrm>
          <a:prstGeom prst="rect">
            <a:avLst/>
          </a:prstGeom>
        </p:spPr>
      </p:pic>
      <p:sp>
        <p:nvSpPr>
          <p:cNvPr id="2" name="Title 1">
            <a:extLst>
              <a:ext uri="{FF2B5EF4-FFF2-40B4-BE49-F238E27FC236}">
                <a16:creationId xmlns:a16="http://schemas.microsoft.com/office/drawing/2014/main" id="{BAAFD84E-4217-D614-ABE4-546ACD55D342}"/>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SUMMARY</a:t>
            </a:r>
            <a:endParaRPr lang="en-IN">
              <a:solidFill>
                <a:srgbClr val="FFFFFF"/>
              </a:solidFill>
            </a:endParaRPr>
          </a:p>
        </p:txBody>
      </p:sp>
      <p:sp>
        <p:nvSpPr>
          <p:cNvPr id="3" name="Content Placeholder 2">
            <a:extLst>
              <a:ext uri="{FF2B5EF4-FFF2-40B4-BE49-F238E27FC236}">
                <a16:creationId xmlns:a16="http://schemas.microsoft.com/office/drawing/2014/main" id="{43762D16-266E-89BB-CFFB-736538DE2312}"/>
              </a:ext>
            </a:extLst>
          </p:cNvPr>
          <p:cNvSpPr>
            <a:spLocks noGrp="1"/>
          </p:cNvSpPr>
          <p:nvPr>
            <p:ph idx="1"/>
          </p:nvPr>
        </p:nvSpPr>
        <p:spPr>
          <a:xfrm>
            <a:off x="6095999" y="0"/>
            <a:ext cx="6095979" cy="6857990"/>
          </a:xfrm>
        </p:spPr>
        <p:txBody>
          <a:bodyPr anchor="ctr">
            <a:normAutofit/>
          </a:bodyPr>
          <a:lstStyle/>
          <a:p>
            <a:pPr>
              <a:lnSpc>
                <a:spcPct val="120000"/>
              </a:lnSpc>
            </a:pPr>
            <a:endParaRPr lang="en-US" sz="1100" dirty="0"/>
          </a:p>
          <a:p>
            <a:pPr>
              <a:lnSpc>
                <a:spcPct val="120000"/>
              </a:lnSpc>
            </a:pPr>
            <a:r>
              <a:rPr lang="en-US" sz="1400" dirty="0"/>
              <a:t>Our detailed analysis using the Random Forest Regression model highlights that age significantly influences how much people spend, with a very high importance value. On the other hand, the impact of gender, whether female or male, is less noticeable, as shown by their lower importance </a:t>
            </a:r>
            <a:r>
              <a:rPr lang="en-US" sz="1400"/>
              <a:t>values.</a:t>
            </a:r>
            <a:endParaRPr lang="en-US" sz="1400" dirty="0"/>
          </a:p>
          <a:p>
            <a:pPr>
              <a:lnSpc>
                <a:spcPct val="120000"/>
              </a:lnSpc>
            </a:pPr>
            <a:r>
              <a:rPr lang="en-US" sz="1400" dirty="0"/>
              <a:t>In understanding what influences what people buy, we find that age matters more than gender. Retailers should pay close attention to age when planning marketing strategies because it plays a bigger role in shaping customer preferences and behaviors.</a:t>
            </a:r>
          </a:p>
        </p:txBody>
      </p:sp>
    </p:spTree>
    <p:extLst>
      <p:ext uri="{BB962C8B-B14F-4D97-AF65-F5344CB8AC3E}">
        <p14:creationId xmlns:p14="http://schemas.microsoft.com/office/powerpoint/2010/main" val="153560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432B-1536-D0CA-9025-C9B6A3DC4656}"/>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93C5AC5-1EC6-19D4-0565-58E06C508790}"/>
              </a:ext>
            </a:extLst>
          </p:cNvPr>
          <p:cNvSpPr>
            <a:spLocks noGrp="1"/>
          </p:cNvSpPr>
          <p:nvPr>
            <p:ph idx="1"/>
          </p:nvPr>
        </p:nvSpPr>
        <p:spPr/>
        <p:txBody>
          <a:bodyPr/>
          <a:lstStyle/>
          <a:p>
            <a:pPr marL="342900" indent="-342900">
              <a:buAutoNum type="arabicParenR"/>
            </a:pPr>
            <a:r>
              <a:rPr lang="en-US" dirty="0"/>
              <a:t>INTRODUCTION</a:t>
            </a:r>
          </a:p>
          <a:p>
            <a:pPr marL="342900" indent="-342900">
              <a:buAutoNum type="arabicParenR"/>
            </a:pPr>
            <a:r>
              <a:rPr lang="en-US" dirty="0"/>
              <a:t>DATA</a:t>
            </a:r>
          </a:p>
          <a:p>
            <a:pPr marL="342900" indent="-342900">
              <a:buAutoNum type="arabicParenR" startAt="3"/>
            </a:pPr>
            <a:r>
              <a:rPr lang="en-US" dirty="0"/>
              <a:t>FEATURE ENGINEERING AND MODEL TRAINED</a:t>
            </a:r>
          </a:p>
          <a:p>
            <a:pPr marL="342900" indent="-342900">
              <a:buAutoNum type="arabicParenR" startAt="3"/>
            </a:pPr>
            <a:r>
              <a:rPr lang="en-US" dirty="0"/>
              <a:t>QUESTIONS AND FINDINGS</a:t>
            </a:r>
          </a:p>
          <a:p>
            <a:pPr marL="342900" indent="-342900">
              <a:buAutoNum type="arabicParenR" startAt="3"/>
            </a:pPr>
            <a:r>
              <a:rPr lang="en-US" dirty="0"/>
              <a:t>SUMMARY</a:t>
            </a:r>
          </a:p>
          <a:p>
            <a:pPr marL="342900" indent="-342900">
              <a:buAutoNum type="arabicParenR" startAt="3"/>
            </a:pPr>
            <a:endParaRPr lang="en-US" dirty="0"/>
          </a:p>
        </p:txBody>
      </p:sp>
    </p:spTree>
    <p:extLst>
      <p:ext uri="{BB962C8B-B14F-4D97-AF65-F5344CB8AC3E}">
        <p14:creationId xmlns:p14="http://schemas.microsoft.com/office/powerpoint/2010/main" val="157593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E7F3A-2489-CBD2-56B5-FF55E7AAB40C}"/>
              </a:ext>
            </a:extLst>
          </p:cNvPr>
          <p:cNvSpPr>
            <a:spLocks noGrp="1"/>
          </p:cNvSpPr>
          <p:nvPr>
            <p:ph type="title"/>
          </p:nvPr>
        </p:nvSpPr>
        <p:spPr>
          <a:xfrm>
            <a:off x="503853" y="691346"/>
            <a:ext cx="10916815" cy="503413"/>
          </a:xfrm>
        </p:spPr>
        <p:txBody>
          <a:bodyPr>
            <a:normAutofit fontScale="90000"/>
          </a:bodyPr>
          <a:lstStyle/>
          <a:p>
            <a:pPr algn="ctr"/>
            <a:r>
              <a:rPr lang="en-US" dirty="0"/>
              <a:t>Introduction</a:t>
            </a:r>
            <a:endParaRPr lang="en-IN" dirty="0"/>
          </a:p>
        </p:txBody>
      </p:sp>
      <p:sp>
        <p:nvSpPr>
          <p:cNvPr id="34" name="Content Placeholder 2">
            <a:extLst>
              <a:ext uri="{FF2B5EF4-FFF2-40B4-BE49-F238E27FC236}">
                <a16:creationId xmlns:a16="http://schemas.microsoft.com/office/drawing/2014/main" id="{E8F14C80-3C7C-8783-B237-3212B0D7A0EF}"/>
              </a:ext>
            </a:extLst>
          </p:cNvPr>
          <p:cNvSpPr>
            <a:spLocks noGrp="1"/>
          </p:cNvSpPr>
          <p:nvPr>
            <p:ph idx="1"/>
          </p:nvPr>
        </p:nvSpPr>
        <p:spPr>
          <a:xfrm>
            <a:off x="503853" y="2043404"/>
            <a:ext cx="5592147" cy="4052595"/>
          </a:xfrm>
        </p:spPr>
        <p:txBody>
          <a:bodyPr>
            <a:noAutofit/>
          </a:bodyPr>
          <a:lstStyle/>
          <a:p>
            <a:pPr marL="0" indent="0">
              <a:lnSpc>
                <a:spcPct val="120000"/>
              </a:lnSpc>
              <a:buNone/>
            </a:pPr>
            <a:r>
              <a:rPr lang="en-US" sz="1400" dirty="0"/>
              <a:t>In the ever-changing world of retail, knowing how customers behave and predicting what they'll buy is like having a superpower for businesses. Our project, named "Understanding Customer Habits and Predicting Sales in Stores," takes a closer look at the data behind shopping to reveal secrets that can help stores sell smarter and make better decisions.</a:t>
            </a:r>
          </a:p>
          <a:p>
            <a:pPr marL="0" indent="0">
              <a:lnSpc>
                <a:spcPct val="120000"/>
              </a:lnSpc>
              <a:buNone/>
            </a:pPr>
            <a:r>
              <a:rPr lang="en-US" sz="1400" dirty="0"/>
              <a:t>Here's a quick peek at what we've got:</a:t>
            </a:r>
          </a:p>
          <a:p>
            <a:pPr marL="0" indent="0">
              <a:lnSpc>
                <a:spcPct val="120000"/>
              </a:lnSpc>
              <a:buNone/>
            </a:pPr>
            <a:r>
              <a:rPr lang="en-US" sz="1400" dirty="0"/>
              <a:t>Customer Data (df1):Stuff about the people who shop, like who they are, how old they </a:t>
            </a:r>
            <a:r>
              <a:rPr lang="en-US" sz="1400" dirty="0" err="1"/>
              <a:t>are,who</a:t>
            </a:r>
            <a:r>
              <a:rPr lang="en-US" sz="1400" dirty="0"/>
              <a:t> they identify as, and how they like to pay. Helps us understand who's buying and what they like.</a:t>
            </a:r>
          </a:p>
          <a:p>
            <a:pPr marL="0" indent="0">
              <a:lnSpc>
                <a:spcPct val="120000"/>
              </a:lnSpc>
              <a:buNone/>
            </a:pPr>
            <a:r>
              <a:rPr lang="en-US" sz="1400" dirty="0"/>
              <a:t>Sales Data (df2):Details about every sale, from what was bought to how much it cost and where it happened. Gives us the lowdown on what's selling and its location.</a:t>
            </a:r>
            <a:endParaRPr lang="en-IN" sz="1400" dirty="0"/>
          </a:p>
        </p:txBody>
      </p:sp>
      <p:pic>
        <p:nvPicPr>
          <p:cNvPr id="5" name="Picture 4" descr="A warehouse with many shelves&#10;&#10;Description automatically generated">
            <a:extLst>
              <a:ext uri="{FF2B5EF4-FFF2-40B4-BE49-F238E27FC236}">
                <a16:creationId xmlns:a16="http://schemas.microsoft.com/office/drawing/2014/main" id="{D19FC19B-4D85-597A-9B1A-79F64D64137A}"/>
              </a:ext>
            </a:extLst>
          </p:cNvPr>
          <p:cNvPicPr>
            <a:picLocks noChangeAspect="1"/>
          </p:cNvPicPr>
          <p:nvPr/>
        </p:nvPicPr>
        <p:blipFill rotWithShape="1">
          <a:blip r:embed="rId2"/>
          <a:srcRect t="4239" b="11522"/>
          <a:stretch/>
        </p:blipFill>
        <p:spPr>
          <a:xfrm>
            <a:off x="6096000" y="2229576"/>
            <a:ext cx="5760775" cy="3433665"/>
          </a:xfrm>
          <a:prstGeom prst="rect">
            <a:avLst/>
          </a:prstGeom>
        </p:spPr>
      </p:pic>
    </p:spTree>
    <p:extLst>
      <p:ext uri="{BB962C8B-B14F-4D97-AF65-F5344CB8AC3E}">
        <p14:creationId xmlns:p14="http://schemas.microsoft.com/office/powerpoint/2010/main" val="21870315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C8AA-C7A6-4CA9-12C3-BB56748F721C}"/>
              </a:ext>
            </a:extLst>
          </p:cNvPr>
          <p:cNvSpPr>
            <a:spLocks noGrp="1"/>
          </p:cNvSpPr>
          <p:nvPr>
            <p:ph type="title"/>
          </p:nvPr>
        </p:nvSpPr>
        <p:spPr>
          <a:xfrm>
            <a:off x="1334316" y="121520"/>
            <a:ext cx="9238434" cy="857559"/>
          </a:xfrm>
        </p:spPr>
        <p:txBody>
          <a:bodyPr/>
          <a:lstStyle/>
          <a:p>
            <a:pPr algn="ctr"/>
            <a:r>
              <a:rPr lang="en-US" dirty="0"/>
              <a:t>Data :  Statistical Summary</a:t>
            </a:r>
            <a:endParaRPr lang="en-IN" dirty="0"/>
          </a:p>
        </p:txBody>
      </p:sp>
      <p:sp>
        <p:nvSpPr>
          <p:cNvPr id="3" name="Content Placeholder 2">
            <a:extLst>
              <a:ext uri="{FF2B5EF4-FFF2-40B4-BE49-F238E27FC236}">
                <a16:creationId xmlns:a16="http://schemas.microsoft.com/office/drawing/2014/main" id="{DCBC95DE-E232-400E-4CB3-B2E064AFA133}"/>
              </a:ext>
            </a:extLst>
          </p:cNvPr>
          <p:cNvSpPr>
            <a:spLocks noGrp="1"/>
          </p:cNvSpPr>
          <p:nvPr>
            <p:ph idx="1"/>
          </p:nvPr>
        </p:nvSpPr>
        <p:spPr>
          <a:xfrm>
            <a:off x="284543" y="1085849"/>
            <a:ext cx="11755057" cy="5572125"/>
          </a:xfrm>
        </p:spPr>
        <p:txBody>
          <a:bodyPr/>
          <a:lstStyle/>
          <a:p>
            <a:pPr marL="0" indent="0" algn="ctr">
              <a:buNone/>
            </a:pPr>
            <a:r>
              <a:rPr lang="en-US" sz="1800" dirty="0"/>
              <a:t>Let us dive deeper into the summary for the data so that we can understand the analysis better </a:t>
            </a:r>
          </a:p>
          <a:p>
            <a:endParaRPr lang="en-IN" dirty="0"/>
          </a:p>
        </p:txBody>
      </p:sp>
      <p:pic>
        <p:nvPicPr>
          <p:cNvPr id="8" name="Picture 7">
            <a:extLst>
              <a:ext uri="{FF2B5EF4-FFF2-40B4-BE49-F238E27FC236}">
                <a16:creationId xmlns:a16="http://schemas.microsoft.com/office/drawing/2014/main" id="{782B443E-341F-E48D-444D-4B10C33ABD59}"/>
              </a:ext>
            </a:extLst>
          </p:cNvPr>
          <p:cNvPicPr>
            <a:picLocks noChangeAspect="1"/>
          </p:cNvPicPr>
          <p:nvPr/>
        </p:nvPicPr>
        <p:blipFill>
          <a:blip r:embed="rId2"/>
          <a:stretch>
            <a:fillRect/>
          </a:stretch>
        </p:blipFill>
        <p:spPr>
          <a:xfrm>
            <a:off x="577033" y="1657937"/>
            <a:ext cx="4890705" cy="5000037"/>
          </a:xfrm>
          <a:prstGeom prst="rect">
            <a:avLst/>
          </a:prstGeom>
        </p:spPr>
      </p:pic>
      <p:pic>
        <p:nvPicPr>
          <p:cNvPr id="10" name="Picture 9">
            <a:extLst>
              <a:ext uri="{FF2B5EF4-FFF2-40B4-BE49-F238E27FC236}">
                <a16:creationId xmlns:a16="http://schemas.microsoft.com/office/drawing/2014/main" id="{6EB8FDE1-270B-2E2A-C2F3-7678FDFCB577}"/>
              </a:ext>
            </a:extLst>
          </p:cNvPr>
          <p:cNvPicPr>
            <a:picLocks noChangeAspect="1"/>
          </p:cNvPicPr>
          <p:nvPr/>
        </p:nvPicPr>
        <p:blipFill>
          <a:blip r:embed="rId3"/>
          <a:stretch>
            <a:fillRect/>
          </a:stretch>
        </p:blipFill>
        <p:spPr>
          <a:xfrm>
            <a:off x="6991350" y="1657937"/>
            <a:ext cx="4623616" cy="5000037"/>
          </a:xfrm>
          <a:prstGeom prst="rect">
            <a:avLst/>
          </a:prstGeom>
        </p:spPr>
      </p:pic>
    </p:spTree>
    <p:extLst>
      <p:ext uri="{BB962C8B-B14F-4D97-AF65-F5344CB8AC3E}">
        <p14:creationId xmlns:p14="http://schemas.microsoft.com/office/powerpoint/2010/main" val="23091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6C6-0097-A8E1-30C4-335280A41878}"/>
              </a:ext>
            </a:extLst>
          </p:cNvPr>
          <p:cNvSpPr>
            <a:spLocks noGrp="1"/>
          </p:cNvSpPr>
          <p:nvPr>
            <p:ph type="title"/>
          </p:nvPr>
        </p:nvSpPr>
        <p:spPr>
          <a:xfrm>
            <a:off x="422054" y="399108"/>
            <a:ext cx="9238434" cy="475445"/>
          </a:xfrm>
        </p:spPr>
        <p:txBody>
          <a:bodyPr/>
          <a:lstStyle/>
          <a:p>
            <a:r>
              <a:rPr lang="en-US" dirty="0"/>
              <a:t>Data</a:t>
            </a:r>
            <a:endParaRPr lang="en-IN" dirty="0"/>
          </a:p>
        </p:txBody>
      </p:sp>
      <p:pic>
        <p:nvPicPr>
          <p:cNvPr id="6" name="Content Placeholder 5">
            <a:extLst>
              <a:ext uri="{FF2B5EF4-FFF2-40B4-BE49-F238E27FC236}">
                <a16:creationId xmlns:a16="http://schemas.microsoft.com/office/drawing/2014/main" id="{82C88949-CAB1-B4BC-E17E-6DC7E7C76FDE}"/>
              </a:ext>
            </a:extLst>
          </p:cNvPr>
          <p:cNvPicPr>
            <a:picLocks noGrp="1" noChangeAspect="1"/>
          </p:cNvPicPr>
          <p:nvPr>
            <p:ph idx="1"/>
          </p:nvPr>
        </p:nvPicPr>
        <p:blipFill>
          <a:blip r:embed="rId2"/>
          <a:stretch>
            <a:fillRect/>
          </a:stretch>
        </p:blipFill>
        <p:spPr>
          <a:xfrm>
            <a:off x="201625" y="1371812"/>
            <a:ext cx="7162218" cy="3995251"/>
          </a:xfrm>
        </p:spPr>
      </p:pic>
      <p:sp>
        <p:nvSpPr>
          <p:cNvPr id="4" name="TextBox 3">
            <a:extLst>
              <a:ext uri="{FF2B5EF4-FFF2-40B4-BE49-F238E27FC236}">
                <a16:creationId xmlns:a16="http://schemas.microsoft.com/office/drawing/2014/main" id="{BDCE9AA1-6068-1B5B-48F9-999C78C2324A}"/>
              </a:ext>
            </a:extLst>
          </p:cNvPr>
          <p:cNvSpPr txBox="1"/>
          <p:nvPr/>
        </p:nvSpPr>
        <p:spPr>
          <a:xfrm>
            <a:off x="324667" y="954455"/>
            <a:ext cx="7039176" cy="369332"/>
          </a:xfrm>
          <a:prstGeom prst="rect">
            <a:avLst/>
          </a:prstGeom>
          <a:noFill/>
        </p:spPr>
        <p:txBody>
          <a:bodyPr wrap="square" rtlCol="0">
            <a:spAutoFit/>
          </a:bodyPr>
          <a:lstStyle/>
          <a:p>
            <a:r>
              <a:rPr lang="en-US" dirty="0"/>
              <a:t>EXPLORATORY DATA ANALYSIS (EDA) FINDINGS FOR DF1 :</a:t>
            </a:r>
            <a:endParaRPr lang="en-IN" dirty="0"/>
          </a:p>
        </p:txBody>
      </p:sp>
      <p:pic>
        <p:nvPicPr>
          <p:cNvPr id="8" name="Picture 7">
            <a:extLst>
              <a:ext uri="{FF2B5EF4-FFF2-40B4-BE49-F238E27FC236}">
                <a16:creationId xmlns:a16="http://schemas.microsoft.com/office/drawing/2014/main" id="{8586267D-9481-30BF-1BEF-47EAD4082C75}"/>
              </a:ext>
            </a:extLst>
          </p:cNvPr>
          <p:cNvPicPr>
            <a:picLocks noChangeAspect="1"/>
          </p:cNvPicPr>
          <p:nvPr/>
        </p:nvPicPr>
        <p:blipFill>
          <a:blip r:embed="rId3"/>
          <a:stretch>
            <a:fillRect/>
          </a:stretch>
        </p:blipFill>
        <p:spPr>
          <a:xfrm>
            <a:off x="7695591" y="196532"/>
            <a:ext cx="4294784" cy="2414313"/>
          </a:xfrm>
          <a:prstGeom prst="rect">
            <a:avLst/>
          </a:prstGeom>
        </p:spPr>
      </p:pic>
      <p:pic>
        <p:nvPicPr>
          <p:cNvPr id="10" name="Picture 9">
            <a:extLst>
              <a:ext uri="{FF2B5EF4-FFF2-40B4-BE49-F238E27FC236}">
                <a16:creationId xmlns:a16="http://schemas.microsoft.com/office/drawing/2014/main" id="{C9612EEB-BBEF-895F-8A79-C6115D007064}"/>
              </a:ext>
            </a:extLst>
          </p:cNvPr>
          <p:cNvPicPr>
            <a:picLocks noChangeAspect="1"/>
          </p:cNvPicPr>
          <p:nvPr/>
        </p:nvPicPr>
        <p:blipFill>
          <a:blip r:embed="rId4"/>
          <a:stretch>
            <a:fillRect/>
          </a:stretch>
        </p:blipFill>
        <p:spPr>
          <a:xfrm>
            <a:off x="7737655" y="3022971"/>
            <a:ext cx="4252720" cy="2344092"/>
          </a:xfrm>
          <a:prstGeom prst="rect">
            <a:avLst/>
          </a:prstGeom>
        </p:spPr>
      </p:pic>
      <p:sp>
        <p:nvSpPr>
          <p:cNvPr id="11" name="TextBox 10">
            <a:extLst>
              <a:ext uri="{FF2B5EF4-FFF2-40B4-BE49-F238E27FC236}">
                <a16:creationId xmlns:a16="http://schemas.microsoft.com/office/drawing/2014/main" id="{013B04EB-DFC2-1131-1E00-1618ACAB4CDD}"/>
              </a:ext>
            </a:extLst>
          </p:cNvPr>
          <p:cNvSpPr txBox="1"/>
          <p:nvPr/>
        </p:nvSpPr>
        <p:spPr>
          <a:xfrm>
            <a:off x="83976" y="5486188"/>
            <a:ext cx="11906399" cy="1200329"/>
          </a:xfrm>
          <a:prstGeom prst="rect">
            <a:avLst/>
          </a:prstGeom>
          <a:noFill/>
        </p:spPr>
        <p:txBody>
          <a:bodyPr wrap="square" rtlCol="0">
            <a:spAutoFit/>
          </a:bodyPr>
          <a:lstStyle/>
          <a:p>
            <a:r>
              <a:rPr lang="en-US" dirty="0"/>
              <a:t>In our customer dataset (df1), we have records for 99,457 customers, including details such as gender, age, and payment methods. The average age is around 43 years, with a slightly skewed distribution peaking in the mid-40s. Gender distribution is nearly balanced, with 60% females and 40% males. The preferred payment method is predominantly cash. </a:t>
            </a:r>
          </a:p>
        </p:txBody>
      </p:sp>
    </p:spTree>
    <p:extLst>
      <p:ext uri="{BB962C8B-B14F-4D97-AF65-F5344CB8AC3E}">
        <p14:creationId xmlns:p14="http://schemas.microsoft.com/office/powerpoint/2010/main" val="332098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6C6-0097-A8E1-30C4-335280A41878}"/>
              </a:ext>
            </a:extLst>
          </p:cNvPr>
          <p:cNvSpPr>
            <a:spLocks noGrp="1"/>
          </p:cNvSpPr>
          <p:nvPr>
            <p:ph type="title"/>
          </p:nvPr>
        </p:nvSpPr>
        <p:spPr>
          <a:xfrm>
            <a:off x="387503" y="95184"/>
            <a:ext cx="9238434" cy="475445"/>
          </a:xfrm>
        </p:spPr>
        <p:txBody>
          <a:bodyPr/>
          <a:lstStyle/>
          <a:p>
            <a:r>
              <a:rPr lang="en-US" dirty="0"/>
              <a:t>Data</a:t>
            </a:r>
            <a:endParaRPr lang="en-IN" dirty="0"/>
          </a:p>
        </p:txBody>
      </p:sp>
      <p:sp>
        <p:nvSpPr>
          <p:cNvPr id="4" name="TextBox 3">
            <a:extLst>
              <a:ext uri="{FF2B5EF4-FFF2-40B4-BE49-F238E27FC236}">
                <a16:creationId xmlns:a16="http://schemas.microsoft.com/office/drawing/2014/main" id="{BDCE9AA1-6068-1B5B-48F9-999C78C2324A}"/>
              </a:ext>
            </a:extLst>
          </p:cNvPr>
          <p:cNvSpPr txBox="1"/>
          <p:nvPr/>
        </p:nvSpPr>
        <p:spPr>
          <a:xfrm>
            <a:off x="387503" y="501569"/>
            <a:ext cx="7039176" cy="369332"/>
          </a:xfrm>
          <a:prstGeom prst="rect">
            <a:avLst/>
          </a:prstGeom>
          <a:noFill/>
        </p:spPr>
        <p:txBody>
          <a:bodyPr wrap="square" rtlCol="0">
            <a:spAutoFit/>
          </a:bodyPr>
          <a:lstStyle/>
          <a:p>
            <a:r>
              <a:rPr lang="en-US" dirty="0"/>
              <a:t>EXPLORATORY DATA ANALYSIS (EDA) FINDINGS FOR DF2 :</a:t>
            </a:r>
            <a:endParaRPr lang="en-IN" dirty="0"/>
          </a:p>
        </p:txBody>
      </p:sp>
      <p:pic>
        <p:nvPicPr>
          <p:cNvPr id="12" name="Picture 11">
            <a:extLst>
              <a:ext uri="{FF2B5EF4-FFF2-40B4-BE49-F238E27FC236}">
                <a16:creationId xmlns:a16="http://schemas.microsoft.com/office/drawing/2014/main" id="{5BE1A81D-BCFE-3A88-483E-9F9F068952E1}"/>
              </a:ext>
            </a:extLst>
          </p:cNvPr>
          <p:cNvPicPr>
            <a:picLocks noChangeAspect="1"/>
          </p:cNvPicPr>
          <p:nvPr/>
        </p:nvPicPr>
        <p:blipFill>
          <a:blip r:embed="rId2"/>
          <a:stretch>
            <a:fillRect/>
          </a:stretch>
        </p:blipFill>
        <p:spPr>
          <a:xfrm>
            <a:off x="7930644" y="2876975"/>
            <a:ext cx="4062934" cy="2203109"/>
          </a:xfrm>
          <a:prstGeom prst="rect">
            <a:avLst/>
          </a:prstGeom>
        </p:spPr>
      </p:pic>
      <p:pic>
        <p:nvPicPr>
          <p:cNvPr id="14" name="Picture 13">
            <a:extLst>
              <a:ext uri="{FF2B5EF4-FFF2-40B4-BE49-F238E27FC236}">
                <a16:creationId xmlns:a16="http://schemas.microsoft.com/office/drawing/2014/main" id="{52043356-6251-24B7-01E4-ED83B8A67B55}"/>
              </a:ext>
            </a:extLst>
          </p:cNvPr>
          <p:cNvPicPr>
            <a:picLocks noChangeAspect="1"/>
          </p:cNvPicPr>
          <p:nvPr/>
        </p:nvPicPr>
        <p:blipFill>
          <a:blip r:embed="rId3"/>
          <a:stretch>
            <a:fillRect/>
          </a:stretch>
        </p:blipFill>
        <p:spPr>
          <a:xfrm>
            <a:off x="171256" y="1339218"/>
            <a:ext cx="7550750" cy="3898595"/>
          </a:xfrm>
          <a:prstGeom prst="rect">
            <a:avLst/>
          </a:prstGeom>
        </p:spPr>
      </p:pic>
      <p:sp>
        <p:nvSpPr>
          <p:cNvPr id="17" name="Content Placeholder 16">
            <a:extLst>
              <a:ext uri="{FF2B5EF4-FFF2-40B4-BE49-F238E27FC236}">
                <a16:creationId xmlns:a16="http://schemas.microsoft.com/office/drawing/2014/main" id="{9626977A-18FA-CFF3-31DB-9EE9505587F5}"/>
              </a:ext>
            </a:extLst>
          </p:cNvPr>
          <p:cNvSpPr>
            <a:spLocks noGrp="1"/>
          </p:cNvSpPr>
          <p:nvPr>
            <p:ph idx="1"/>
          </p:nvPr>
        </p:nvSpPr>
        <p:spPr>
          <a:xfrm>
            <a:off x="123825" y="5357570"/>
            <a:ext cx="11896919" cy="1297664"/>
          </a:xfrm>
        </p:spPr>
        <p:txBody>
          <a:bodyPr>
            <a:normAutofit/>
          </a:bodyPr>
          <a:lstStyle/>
          <a:p>
            <a:r>
              <a:rPr lang="en-US" dirty="0"/>
              <a:t>In the sales dataset (df2), comprising 99,457 entries, we observed diverse categories, with Clothing being the most sold. The average price is $689, and most transactions involve quantities of 3. Sales are evenly spread across various shopping malls.</a:t>
            </a:r>
            <a:endParaRPr lang="en-IN" dirty="0"/>
          </a:p>
        </p:txBody>
      </p:sp>
      <p:pic>
        <p:nvPicPr>
          <p:cNvPr id="19" name="Picture 18">
            <a:extLst>
              <a:ext uri="{FF2B5EF4-FFF2-40B4-BE49-F238E27FC236}">
                <a16:creationId xmlns:a16="http://schemas.microsoft.com/office/drawing/2014/main" id="{CC9903DF-2275-53AE-D93F-6570BDCDEB56}"/>
              </a:ext>
            </a:extLst>
          </p:cNvPr>
          <p:cNvPicPr>
            <a:picLocks noChangeAspect="1"/>
          </p:cNvPicPr>
          <p:nvPr/>
        </p:nvPicPr>
        <p:blipFill>
          <a:blip r:embed="rId4"/>
          <a:stretch>
            <a:fillRect/>
          </a:stretch>
        </p:blipFill>
        <p:spPr>
          <a:xfrm>
            <a:off x="7942338" y="184781"/>
            <a:ext cx="4054102" cy="2315492"/>
          </a:xfrm>
          <a:prstGeom prst="rect">
            <a:avLst/>
          </a:prstGeom>
        </p:spPr>
      </p:pic>
    </p:spTree>
    <p:extLst>
      <p:ext uri="{BB962C8B-B14F-4D97-AF65-F5344CB8AC3E}">
        <p14:creationId xmlns:p14="http://schemas.microsoft.com/office/powerpoint/2010/main" val="403313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4C09-E813-A8DA-F586-2A740C741DC2}"/>
              </a:ext>
            </a:extLst>
          </p:cNvPr>
          <p:cNvSpPr>
            <a:spLocks noGrp="1"/>
          </p:cNvSpPr>
          <p:nvPr>
            <p:ph type="title"/>
          </p:nvPr>
        </p:nvSpPr>
        <p:spPr>
          <a:xfrm>
            <a:off x="1429566" y="258588"/>
            <a:ext cx="9238434" cy="503412"/>
          </a:xfrm>
        </p:spPr>
        <p:txBody>
          <a:bodyPr/>
          <a:lstStyle/>
          <a:p>
            <a:r>
              <a:rPr lang="en-US" sz="2400" dirty="0"/>
              <a:t>Model</a:t>
            </a:r>
            <a:r>
              <a:rPr lang="en-US" dirty="0"/>
              <a:t> : </a:t>
            </a:r>
            <a:r>
              <a:rPr lang="en-US" sz="2400" dirty="0"/>
              <a:t>RANDOM FOREST REGRESSION ANALYSIS</a:t>
            </a:r>
            <a:endParaRPr lang="en-IN" sz="2400" dirty="0"/>
          </a:p>
        </p:txBody>
      </p:sp>
      <p:sp>
        <p:nvSpPr>
          <p:cNvPr id="3" name="Content Placeholder 2">
            <a:extLst>
              <a:ext uri="{FF2B5EF4-FFF2-40B4-BE49-F238E27FC236}">
                <a16:creationId xmlns:a16="http://schemas.microsoft.com/office/drawing/2014/main" id="{097FF3C3-4139-8751-ED78-3B3D6785D437}"/>
              </a:ext>
            </a:extLst>
          </p:cNvPr>
          <p:cNvSpPr>
            <a:spLocks noGrp="1"/>
          </p:cNvSpPr>
          <p:nvPr>
            <p:ph idx="1"/>
          </p:nvPr>
        </p:nvSpPr>
        <p:spPr>
          <a:xfrm>
            <a:off x="223935" y="762000"/>
            <a:ext cx="11635273" cy="5837412"/>
          </a:xfrm>
        </p:spPr>
        <p:txBody>
          <a:bodyPr>
            <a:normAutofit fontScale="92500"/>
          </a:bodyPr>
          <a:lstStyle/>
          <a:p>
            <a:r>
              <a:rPr lang="en-US" dirty="0"/>
              <a:t> Random Forest Regression is a powerful machine learning technique that leverages the strength of multiple decision trees to make accurate predictions. It constructs a "forest" of trees during training and combines their outputs to produce a robust and reliable regression model. By averaging the predictions of individual trees, Random Forest Regression minimizes overfitting and enhances the model's performance, making it well-suited for complex datasets and predictive tasks in various domains.</a:t>
            </a:r>
          </a:p>
          <a:p>
            <a:r>
              <a:rPr lang="en-US" dirty="0"/>
              <a:t>During the creation of model, we did have to clean the data as df2 contained some missing values. As far as the handling of missing values id before building the model is concerned in df2 we replaced the </a:t>
            </a:r>
            <a:r>
              <a:rPr lang="en-US" dirty="0" err="1"/>
              <a:t>NaN</a:t>
            </a:r>
            <a:r>
              <a:rPr lang="en-US" dirty="0"/>
              <a:t> also known as null values with the average mean values.</a:t>
            </a:r>
          </a:p>
          <a:p>
            <a:r>
              <a:rPr lang="en-US" dirty="0"/>
              <a:t>We merged df1 and df2 on a common key known as </a:t>
            </a:r>
            <a:r>
              <a:rPr lang="en-US" dirty="0" err="1"/>
              <a:t>customer_id</a:t>
            </a:r>
            <a:r>
              <a:rPr lang="en-US" dirty="0"/>
              <a:t>. </a:t>
            </a:r>
          </a:p>
          <a:p>
            <a:r>
              <a:rPr lang="en-US" dirty="0"/>
              <a:t>Once the merge was successful the aggregated </a:t>
            </a:r>
            <a:r>
              <a:rPr lang="en-US" dirty="0" err="1"/>
              <a:t>df</a:t>
            </a:r>
            <a:r>
              <a:rPr lang="en-US" dirty="0"/>
              <a:t> contained both df1 and df2 values. Once we had the data frame we applied one hot encoding required for training the machine learning model. This is done to ensure that category values are converted to binary values. For example gender attributes were converted into 0 and 1 for the missing entries</a:t>
            </a:r>
          </a:p>
          <a:p>
            <a:r>
              <a:rPr lang="en-US" dirty="0"/>
              <a:t>After one hot encoding was successful, we further moved on to the process of feature engineering where we calculated the total spending per customer.</a:t>
            </a:r>
          </a:p>
          <a:p>
            <a:r>
              <a:rPr lang="en-IN" dirty="0"/>
              <a:t>For training purposes, the test size was 0.2 which corresponds to an 80% training set and 20% test set.</a:t>
            </a:r>
          </a:p>
        </p:txBody>
      </p:sp>
    </p:spTree>
    <p:extLst>
      <p:ext uri="{BB962C8B-B14F-4D97-AF65-F5344CB8AC3E}">
        <p14:creationId xmlns:p14="http://schemas.microsoft.com/office/powerpoint/2010/main" val="164399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ED8F-6439-16A4-A3D1-1169379F5904}"/>
              </a:ext>
            </a:extLst>
          </p:cNvPr>
          <p:cNvSpPr>
            <a:spLocks noGrp="1"/>
          </p:cNvSpPr>
          <p:nvPr>
            <p:ph type="title"/>
          </p:nvPr>
        </p:nvSpPr>
        <p:spPr>
          <a:xfrm>
            <a:off x="1280277" y="130628"/>
            <a:ext cx="9238434" cy="528306"/>
          </a:xfrm>
        </p:spPr>
        <p:txBody>
          <a:bodyPr/>
          <a:lstStyle/>
          <a:p>
            <a:r>
              <a:rPr lang="en-US" sz="2400" dirty="0" err="1"/>
              <a:t>Cont</a:t>
            </a:r>
            <a:r>
              <a:rPr lang="en-US" sz="2400" dirty="0"/>
              <a:t> :Random forest regression insights </a:t>
            </a:r>
            <a:endParaRPr lang="en-IN" sz="2400" dirty="0"/>
          </a:p>
        </p:txBody>
      </p:sp>
      <p:pic>
        <p:nvPicPr>
          <p:cNvPr id="9" name="Picture 8">
            <a:extLst>
              <a:ext uri="{FF2B5EF4-FFF2-40B4-BE49-F238E27FC236}">
                <a16:creationId xmlns:a16="http://schemas.microsoft.com/office/drawing/2014/main" id="{8E2C72ED-BBDF-0EE6-0CAC-8508BF657B5A}"/>
              </a:ext>
            </a:extLst>
          </p:cNvPr>
          <p:cNvPicPr>
            <a:picLocks noChangeAspect="1"/>
          </p:cNvPicPr>
          <p:nvPr/>
        </p:nvPicPr>
        <p:blipFill>
          <a:blip r:embed="rId2"/>
          <a:stretch>
            <a:fillRect/>
          </a:stretch>
        </p:blipFill>
        <p:spPr>
          <a:xfrm>
            <a:off x="216587" y="658934"/>
            <a:ext cx="8044208" cy="5937809"/>
          </a:xfrm>
          <a:prstGeom prst="rect">
            <a:avLst/>
          </a:prstGeom>
        </p:spPr>
      </p:pic>
      <p:pic>
        <p:nvPicPr>
          <p:cNvPr id="12" name="Picture 11">
            <a:extLst>
              <a:ext uri="{FF2B5EF4-FFF2-40B4-BE49-F238E27FC236}">
                <a16:creationId xmlns:a16="http://schemas.microsoft.com/office/drawing/2014/main" id="{565B3F6C-2808-3093-7A24-2D5063DA9A9E}"/>
              </a:ext>
            </a:extLst>
          </p:cNvPr>
          <p:cNvPicPr>
            <a:picLocks noChangeAspect="1"/>
          </p:cNvPicPr>
          <p:nvPr/>
        </p:nvPicPr>
        <p:blipFill>
          <a:blip r:embed="rId3"/>
          <a:stretch>
            <a:fillRect/>
          </a:stretch>
        </p:blipFill>
        <p:spPr>
          <a:xfrm>
            <a:off x="8912913" y="658934"/>
            <a:ext cx="2669488" cy="2693164"/>
          </a:xfrm>
          <a:prstGeom prst="rect">
            <a:avLst/>
          </a:prstGeom>
        </p:spPr>
      </p:pic>
      <p:pic>
        <p:nvPicPr>
          <p:cNvPr id="13" name="Content Placeholder 4">
            <a:extLst>
              <a:ext uri="{FF2B5EF4-FFF2-40B4-BE49-F238E27FC236}">
                <a16:creationId xmlns:a16="http://schemas.microsoft.com/office/drawing/2014/main" id="{7AF77D1A-7139-3039-EDB8-2F665F8BE1D2}"/>
              </a:ext>
            </a:extLst>
          </p:cNvPr>
          <p:cNvPicPr>
            <a:picLocks noGrp="1" noChangeAspect="1"/>
          </p:cNvPicPr>
          <p:nvPr>
            <p:ph idx="1"/>
          </p:nvPr>
        </p:nvPicPr>
        <p:blipFill>
          <a:blip r:embed="rId4"/>
          <a:stretch>
            <a:fillRect/>
          </a:stretch>
        </p:blipFill>
        <p:spPr>
          <a:xfrm>
            <a:off x="8347461" y="3984171"/>
            <a:ext cx="3751547" cy="2403686"/>
          </a:xfrm>
        </p:spPr>
      </p:pic>
      <p:sp>
        <p:nvSpPr>
          <p:cNvPr id="14" name="TextBox 13">
            <a:extLst>
              <a:ext uri="{FF2B5EF4-FFF2-40B4-BE49-F238E27FC236}">
                <a16:creationId xmlns:a16="http://schemas.microsoft.com/office/drawing/2014/main" id="{D7B44BED-B602-85F7-A873-E265D5011E9F}"/>
              </a:ext>
            </a:extLst>
          </p:cNvPr>
          <p:cNvSpPr txBox="1"/>
          <p:nvPr/>
        </p:nvSpPr>
        <p:spPr>
          <a:xfrm>
            <a:off x="9140883" y="3483468"/>
            <a:ext cx="2164702" cy="369332"/>
          </a:xfrm>
          <a:prstGeom prst="rect">
            <a:avLst/>
          </a:prstGeom>
          <a:noFill/>
        </p:spPr>
        <p:txBody>
          <a:bodyPr wrap="square" rtlCol="0">
            <a:spAutoFit/>
          </a:bodyPr>
          <a:lstStyle/>
          <a:p>
            <a:r>
              <a:rPr lang="en-US" dirty="0"/>
              <a:t>TREES AND NODES</a:t>
            </a:r>
            <a:endParaRPr lang="en-IN" dirty="0"/>
          </a:p>
        </p:txBody>
      </p:sp>
      <p:sp>
        <p:nvSpPr>
          <p:cNvPr id="15" name="TextBox 14">
            <a:extLst>
              <a:ext uri="{FF2B5EF4-FFF2-40B4-BE49-F238E27FC236}">
                <a16:creationId xmlns:a16="http://schemas.microsoft.com/office/drawing/2014/main" id="{0326265C-88B9-09DF-2F0B-F97F196B18B3}"/>
              </a:ext>
            </a:extLst>
          </p:cNvPr>
          <p:cNvSpPr txBox="1"/>
          <p:nvPr/>
        </p:nvSpPr>
        <p:spPr>
          <a:xfrm>
            <a:off x="8747871" y="6415849"/>
            <a:ext cx="2834530" cy="369332"/>
          </a:xfrm>
          <a:prstGeom prst="rect">
            <a:avLst/>
          </a:prstGeom>
          <a:noFill/>
        </p:spPr>
        <p:txBody>
          <a:bodyPr wrap="square" rtlCol="0">
            <a:spAutoFit/>
          </a:bodyPr>
          <a:lstStyle/>
          <a:p>
            <a:r>
              <a:rPr lang="en-US" dirty="0"/>
              <a:t>Aggregated Data Frame</a:t>
            </a:r>
            <a:endParaRPr lang="en-IN" dirty="0"/>
          </a:p>
        </p:txBody>
      </p:sp>
    </p:spTree>
    <p:extLst>
      <p:ext uri="{BB962C8B-B14F-4D97-AF65-F5344CB8AC3E}">
        <p14:creationId xmlns:p14="http://schemas.microsoft.com/office/powerpoint/2010/main" val="22861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7CE5-7AE0-C9A9-EE3F-A4CC02C64643}"/>
              </a:ext>
            </a:extLst>
          </p:cNvPr>
          <p:cNvSpPr>
            <a:spLocks noGrp="1"/>
          </p:cNvSpPr>
          <p:nvPr>
            <p:ph type="title"/>
          </p:nvPr>
        </p:nvSpPr>
        <p:spPr>
          <a:xfrm>
            <a:off x="1016473" y="261674"/>
            <a:ext cx="9238434" cy="550089"/>
          </a:xfrm>
        </p:spPr>
        <p:txBody>
          <a:bodyPr/>
          <a:lstStyle/>
          <a:p>
            <a:r>
              <a:rPr lang="en-US" sz="2400" b="0" i="0" dirty="0">
                <a:solidFill>
                  <a:srgbClr val="ECECF1"/>
                </a:solidFill>
                <a:effectLst/>
                <a:latin typeface="Söhne"/>
              </a:rPr>
              <a:t>Does Age Affect Purchasing Decisions?</a:t>
            </a:r>
            <a:endParaRPr lang="en-IN" sz="2400" dirty="0"/>
          </a:p>
        </p:txBody>
      </p:sp>
      <p:sp>
        <p:nvSpPr>
          <p:cNvPr id="11" name="Content Placeholder 10">
            <a:extLst>
              <a:ext uri="{FF2B5EF4-FFF2-40B4-BE49-F238E27FC236}">
                <a16:creationId xmlns:a16="http://schemas.microsoft.com/office/drawing/2014/main" id="{74194579-6C2A-0388-7E20-74FB7061FB0D}"/>
              </a:ext>
            </a:extLst>
          </p:cNvPr>
          <p:cNvSpPr>
            <a:spLocks noGrp="1"/>
          </p:cNvSpPr>
          <p:nvPr>
            <p:ph idx="1"/>
          </p:nvPr>
        </p:nvSpPr>
        <p:spPr>
          <a:xfrm>
            <a:off x="270589" y="1045028"/>
            <a:ext cx="4939586" cy="5551297"/>
          </a:xfrm>
        </p:spPr>
        <p:txBody>
          <a:bodyPr>
            <a:normAutofit lnSpcReduction="10000"/>
          </a:bodyPr>
          <a:lstStyle/>
          <a:p>
            <a:r>
              <a:rPr lang="en-US" b="0" i="0" dirty="0">
                <a:solidFill>
                  <a:srgbClr val="ECECF1"/>
                </a:solidFill>
                <a:effectLst/>
                <a:latin typeface="Söhne"/>
              </a:rPr>
              <a:t>We looked at how different ages affect what customers buy. Our customer data (df1) showed ages ranging from 18 to 69. We used numbers like mean and standard deviation to understand how ages vary among customers. </a:t>
            </a:r>
          </a:p>
          <a:p>
            <a:r>
              <a:rPr lang="en-US" b="0" i="0" dirty="0">
                <a:solidFill>
                  <a:srgbClr val="ECECF1"/>
                </a:solidFill>
                <a:effectLst/>
                <a:latin typeface="Söhne"/>
              </a:rPr>
              <a:t>To see how age influences buying choices, we used machine learning, specifically decision trees. </a:t>
            </a:r>
          </a:p>
          <a:p>
            <a:r>
              <a:rPr lang="en-US" b="0" i="0" dirty="0">
                <a:solidFill>
                  <a:srgbClr val="ECECF1"/>
                </a:solidFill>
                <a:effectLst/>
                <a:latin typeface="Söhne"/>
              </a:rPr>
              <a:t>The results gave us clear patterns and connections, helping us suggest smart marketing strategies for different age groups. Visuals like age distribution histograms and decision tree insights make it easy to see how age is a key factor in shaping customer behavior..</a:t>
            </a:r>
            <a:endParaRPr lang="en-IN" dirty="0"/>
          </a:p>
        </p:txBody>
      </p:sp>
      <p:pic>
        <p:nvPicPr>
          <p:cNvPr id="15" name="Picture 14">
            <a:extLst>
              <a:ext uri="{FF2B5EF4-FFF2-40B4-BE49-F238E27FC236}">
                <a16:creationId xmlns:a16="http://schemas.microsoft.com/office/drawing/2014/main" id="{591F7A72-BAE7-6192-5CD8-3F7893610769}"/>
              </a:ext>
            </a:extLst>
          </p:cNvPr>
          <p:cNvPicPr>
            <a:picLocks noChangeAspect="1"/>
          </p:cNvPicPr>
          <p:nvPr/>
        </p:nvPicPr>
        <p:blipFill>
          <a:blip r:embed="rId2"/>
          <a:stretch>
            <a:fillRect/>
          </a:stretch>
        </p:blipFill>
        <p:spPr>
          <a:xfrm>
            <a:off x="5249493" y="1610146"/>
            <a:ext cx="6671918" cy="4109519"/>
          </a:xfrm>
          <a:prstGeom prst="rect">
            <a:avLst/>
          </a:prstGeom>
        </p:spPr>
      </p:pic>
    </p:spTree>
    <p:extLst>
      <p:ext uri="{BB962C8B-B14F-4D97-AF65-F5344CB8AC3E}">
        <p14:creationId xmlns:p14="http://schemas.microsoft.com/office/powerpoint/2010/main" val="786759341"/>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132</TotalTime>
  <Words>913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Söhne</vt:lpstr>
      <vt:lpstr>Trade Gothic Next Cond</vt:lpstr>
      <vt:lpstr>Trade Gothic Next Light</vt:lpstr>
      <vt:lpstr>PortalVTI</vt:lpstr>
      <vt:lpstr>    Exploring Customer Behavior and Predicting Sales Patterns in Retail Environment By Aryan Mainkar   </vt:lpstr>
      <vt:lpstr>Contents</vt:lpstr>
      <vt:lpstr>Introduction</vt:lpstr>
      <vt:lpstr>Data :  Statistical Summary</vt:lpstr>
      <vt:lpstr>Data</vt:lpstr>
      <vt:lpstr>Data</vt:lpstr>
      <vt:lpstr>Model : RANDOM FOREST REGRESSION ANALYSIS</vt:lpstr>
      <vt:lpstr>Cont :Random forest regression insights </vt:lpstr>
      <vt:lpstr>Does Age Affect Purchasing Decisions?</vt:lpstr>
      <vt:lpstr>Does Gender Affect Purchasing Decisions?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Customer Behavior and Predicting Sales Patterns in Retail Environment By Aryan Mainkar Bikash Dahal Subash Bhusal  </dc:title>
  <dc:creator>Aryan Mainkar</dc:creator>
  <cp:lastModifiedBy>Aryan Mainkar</cp:lastModifiedBy>
  <cp:revision>10</cp:revision>
  <dcterms:created xsi:type="dcterms:W3CDTF">2023-11-27T21:03:35Z</dcterms:created>
  <dcterms:modified xsi:type="dcterms:W3CDTF">2023-12-25T10:58:06Z</dcterms:modified>
</cp:coreProperties>
</file>