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9" r:id="rId1"/>
  </p:sldMasterIdLst>
  <p:sldIdLst>
    <p:sldId id="256" r:id="rId2"/>
    <p:sldId id="271" r:id="rId3"/>
    <p:sldId id="286" r:id="rId4"/>
    <p:sldId id="258" r:id="rId5"/>
    <p:sldId id="272" r:id="rId6"/>
    <p:sldId id="259" r:id="rId7"/>
    <p:sldId id="260" r:id="rId8"/>
    <p:sldId id="273" r:id="rId9"/>
    <p:sldId id="261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70" r:id="rId2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946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79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41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873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3410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975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0943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989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528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95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35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15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22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13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88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50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92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42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712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47690" y="3432570"/>
            <a:ext cx="733983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250315" algn="ctr">
              <a:lnSpc>
                <a:spcPct val="100000"/>
              </a:lnSpc>
              <a:spcBef>
                <a:spcPts val="95"/>
              </a:spcBef>
            </a:pPr>
            <a:r>
              <a:rPr lang="en-IN" sz="4000" b="1" dirty="0">
                <a:solidFill>
                  <a:schemeClr val="bg1"/>
                </a:solidFill>
                <a:latin typeface="Arial"/>
                <a:cs typeface="Arial"/>
              </a:rPr>
              <a:t>Fast Tag Fraud Detection</a:t>
            </a:r>
            <a:endParaRPr sz="4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14600" y="4267683"/>
            <a:ext cx="7938770" cy="958850"/>
            <a:chOff x="2520695" y="4271784"/>
            <a:chExt cx="7938770" cy="9588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0695" y="4271784"/>
              <a:ext cx="7938516" cy="9585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4035" y="4363211"/>
              <a:ext cx="7836408" cy="85648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653029" y="4384675"/>
            <a:ext cx="679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chemeClr val="bg1"/>
                </a:solidFill>
                <a:latin typeface="Arial"/>
                <a:cs typeface="Arial"/>
              </a:rPr>
              <a:t>Name</a:t>
            </a:r>
            <a:r>
              <a:rPr sz="1800" spc="-20" dirty="0"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9620" y="4607432"/>
            <a:ext cx="2320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Mathur</a:t>
            </a:r>
            <a:r>
              <a:rPr sz="1800" spc="-45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Aryan</a:t>
            </a:r>
            <a:r>
              <a:rPr sz="1800" spc="-4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Attarsingh</a:t>
            </a:r>
            <a:endParaRPr sz="18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74102" y="4387977"/>
            <a:ext cx="1905000" cy="553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80"/>
              </a:lnSpc>
              <a:spcBef>
                <a:spcPts val="100"/>
              </a:spcBef>
            </a:pPr>
            <a:r>
              <a:rPr sz="1800" spc="-25" dirty="0">
                <a:solidFill>
                  <a:schemeClr val="bg1"/>
                </a:solidFill>
                <a:latin typeface="Arial"/>
                <a:cs typeface="Arial"/>
              </a:rPr>
              <a:t>Roll</a:t>
            </a:r>
            <a:r>
              <a:rPr sz="1800" spc="-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chemeClr val="bg1"/>
                </a:solidFill>
                <a:latin typeface="Arial"/>
                <a:cs typeface="Arial"/>
              </a:rPr>
              <a:t>No: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753745">
              <a:lnSpc>
                <a:spcPts val="2080"/>
              </a:lnSpc>
            </a:pPr>
            <a:r>
              <a:rPr sz="1800" spc="-10" dirty="0">
                <a:solidFill>
                  <a:schemeClr val="bg1"/>
                </a:solidFill>
                <a:latin typeface="Arial"/>
                <a:cs typeface="Arial"/>
              </a:rPr>
              <a:t>MIP-</a:t>
            </a:r>
            <a:r>
              <a:rPr sz="1800" dirty="0">
                <a:solidFill>
                  <a:schemeClr val="bg1"/>
                </a:solidFill>
                <a:latin typeface="Arial"/>
                <a:cs typeface="Arial"/>
              </a:rPr>
              <a:t>ML-</a:t>
            </a:r>
            <a:r>
              <a:rPr sz="1800" spc="-25" dirty="0">
                <a:solidFill>
                  <a:schemeClr val="bg1"/>
                </a:solidFill>
                <a:latin typeface="Arial"/>
                <a:cs typeface="Arial"/>
              </a:rPr>
              <a:t>07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09032" y="408431"/>
            <a:ext cx="2299716" cy="127863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340478" y="1736852"/>
            <a:ext cx="4035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chemeClr val="bg1"/>
                </a:solidFill>
                <a:latin typeface="Times New Roman"/>
                <a:cs typeface="Times New Roman"/>
              </a:rPr>
              <a:t>MENTORNESS</a:t>
            </a:r>
            <a:r>
              <a:rPr sz="1800" spc="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bg1"/>
                </a:solidFill>
                <a:latin typeface="Times New Roman"/>
                <a:cs typeface="Times New Roman"/>
              </a:rPr>
              <a:t>INTERNSHIP</a:t>
            </a:r>
            <a:r>
              <a:rPr sz="1800" spc="7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chemeClr val="bg1"/>
                </a:solidFill>
                <a:latin typeface="Times New Roman"/>
                <a:cs typeface="Times New Roman"/>
              </a:rPr>
              <a:t>PROGRAM</a:t>
            </a:r>
            <a:endParaRPr sz="18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F26CE-92D6-45DB-5DEA-05C25B24C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C5DFC8A-C9E0-C53A-088C-2DF82F49E7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0" y="1079722"/>
            <a:ext cx="8534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5" dirty="0"/>
              <a:t>Dataset information</a:t>
            </a:r>
            <a:endParaRPr spc="-5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9C56B8-88AC-A6A4-2567-02CF6453D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54" y="2021292"/>
            <a:ext cx="8443692" cy="37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18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4AC6D-977D-A7F1-9AC0-40088DA39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0FB9E2A-FC13-E16C-05D2-5B0E626C95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0" y="1079722"/>
            <a:ext cx="8534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5" dirty="0"/>
              <a:t>Dataset Description</a:t>
            </a:r>
            <a:endParaRPr spc="-5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5DBB6-E88E-26A8-F5EE-57B24EAE2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133600"/>
            <a:ext cx="8686800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47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3415D-C5A2-4498-DEE0-F1D17E352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7F3576C-013E-29E0-C74C-4FC4C33701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7800" y="453231"/>
            <a:ext cx="8534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5" dirty="0"/>
              <a:t>Dataset visualization</a:t>
            </a:r>
            <a:endParaRPr spc="-5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470A3F-4A6F-CF3E-C38F-1C136ECAC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2754"/>
            <a:ext cx="8626588" cy="5022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024D6F-4B54-374D-4E56-48F139D32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2362200"/>
            <a:ext cx="3352800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60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39DA9-E1A6-770B-BA26-129C3EB0C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B593476-15A3-88F1-D7A3-FE92E1684B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7800" y="453231"/>
            <a:ext cx="8534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5" dirty="0" err="1"/>
              <a:t>BoxPlot</a:t>
            </a:r>
            <a:endParaRPr spc="-55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C93F90-91A3-8E9E-A5C6-161A0FC7C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5159187" cy="4648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F3A724-05FD-E2DC-8B33-03789EF74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452716"/>
            <a:ext cx="6005080" cy="4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1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D7D22-5666-9373-7BC8-37EAA3E32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298D223-3897-2471-B390-84A096DA04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7800" y="453231"/>
            <a:ext cx="8534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5" dirty="0" err="1"/>
              <a:t>BArPlot</a:t>
            </a:r>
            <a:endParaRPr spc="-5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6EA42-FAB3-3349-E640-0009A04F3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20" y="1600200"/>
            <a:ext cx="4481080" cy="381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BB9E09-E780-3C21-553C-F4FF1C44D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406013"/>
            <a:ext cx="6180356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91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E597A-0F07-EF2F-125B-52D52BFF7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872A4F6-EC6C-698A-86F7-A4C2248809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7800" y="453231"/>
            <a:ext cx="8534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5" dirty="0" err="1"/>
              <a:t>HEatmap</a:t>
            </a:r>
            <a:endParaRPr spc="-5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7B727A-84C3-13D9-ED40-C0881A058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47800"/>
            <a:ext cx="6591871" cy="47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34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20B78-E2CA-C66C-B6FD-A7B1425A6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30D8239-00FD-E4EB-D611-92E9DFA7F7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7800" y="176232"/>
            <a:ext cx="85344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Pairwise scatter plots for numerical variables</a:t>
            </a:r>
            <a:endParaRPr spc="-5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5EE771-0D5F-AA2E-2492-8C4C6BAF7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04426"/>
            <a:ext cx="5638800" cy="1120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86FC0E-2421-2400-9C4B-58DE0AC7C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297052"/>
            <a:ext cx="5181600" cy="531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54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06336-0374-4AD8-210E-67B1AB0A8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E25374F-FDD2-90DF-9FB4-37F7361A3A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7800" y="453231"/>
            <a:ext cx="8534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5" dirty="0"/>
              <a:t>Histogram</a:t>
            </a:r>
            <a:endParaRPr spc="-5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B9807D-095A-50B5-CCA1-8F13FE3FC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78" y="1828800"/>
            <a:ext cx="5387807" cy="11430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DA7D80-4EA1-2A6F-9F23-D9EAC099F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188" y="1828800"/>
            <a:ext cx="5221234" cy="4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90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A3626-37D1-2D61-55A0-DE1EA4AF7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7C18C32-9BB4-3700-4F10-7C47270BD2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7800" y="453231"/>
            <a:ext cx="8534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5" dirty="0"/>
              <a:t>scatterplot</a:t>
            </a:r>
            <a:endParaRPr spc="-5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5E8491-15B4-F19B-749B-175FCC497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88" y="1752600"/>
            <a:ext cx="5906012" cy="823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35C78C-EF7D-1F76-0E43-DBA8288AB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752600"/>
            <a:ext cx="5221234" cy="395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83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76AC5-F6EE-B831-8D24-8EBCF77EE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5FA4DFA-7A87-4A7F-4A62-DD435A9873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7800" y="453231"/>
            <a:ext cx="8534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5" dirty="0"/>
              <a:t>Model </a:t>
            </a:r>
            <a:r>
              <a:rPr lang="en-IN" spc="-55" dirty="0" err="1"/>
              <a:t>devlopment</a:t>
            </a:r>
            <a:endParaRPr spc="-55" dirty="0"/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F6F686F3-112E-7C8C-BA49-639A6DF955E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828800"/>
            <a:ext cx="9448800" cy="363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8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AA6C28-76FB-D5EF-7C05-1ED844FCB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017" y="568274"/>
            <a:ext cx="9624060" cy="1015663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Table of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E75E3-E7EB-45FA-6062-B81920054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017" y="1982851"/>
            <a:ext cx="9551670" cy="5009064"/>
          </a:xfrm>
        </p:spPr>
        <p:txBody>
          <a:bodyPr/>
          <a:lstStyle/>
          <a:p>
            <a:pPr marL="341630" indent="-329565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341630" algn="l"/>
                <a:tab pos="342265" algn="l"/>
              </a:tabLst>
            </a:pPr>
            <a:r>
              <a:rPr lang="en-IN" sz="3200" spc="60" dirty="0">
                <a:solidFill>
                  <a:schemeClr val="bg1"/>
                </a:solidFill>
                <a:latin typeface="Lucida Sans Unicode"/>
                <a:cs typeface="Lucida Sans Unicode"/>
              </a:rPr>
              <a:t>Problem</a:t>
            </a:r>
            <a:r>
              <a:rPr lang="en-IN" sz="3200" spc="-16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IN" sz="3200" spc="114" dirty="0">
                <a:solidFill>
                  <a:schemeClr val="bg1"/>
                </a:solidFill>
                <a:latin typeface="Lucida Sans Unicode"/>
                <a:cs typeface="Lucida Sans Unicode"/>
              </a:rPr>
              <a:t>Statement</a:t>
            </a:r>
            <a:endParaRPr lang="en-IN" sz="3200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341630" indent="-329565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341630" algn="l"/>
                <a:tab pos="342265" algn="l"/>
              </a:tabLst>
            </a:pPr>
            <a:r>
              <a:rPr lang="en-IN" sz="3200" spc="105" dirty="0">
                <a:solidFill>
                  <a:schemeClr val="bg1"/>
                </a:solidFill>
                <a:latin typeface="Lucida Sans Unicode"/>
                <a:cs typeface="Lucida Sans Unicode"/>
              </a:rPr>
              <a:t>Dataset</a:t>
            </a:r>
            <a:r>
              <a:rPr lang="en-IN" sz="3200" spc="-2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IN" sz="3200" spc="10" dirty="0">
                <a:solidFill>
                  <a:schemeClr val="bg1"/>
                </a:solidFill>
                <a:latin typeface="Lucida Sans Unicode"/>
                <a:cs typeface="Lucida Sans Unicode"/>
              </a:rPr>
              <a:t>Description</a:t>
            </a:r>
            <a:endParaRPr lang="en-IN" sz="3200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341630" indent="-329565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341630" algn="l"/>
                <a:tab pos="342265" algn="l"/>
              </a:tabLst>
            </a:pPr>
            <a:r>
              <a:rPr lang="en-IN" sz="3200" spc="35" dirty="0">
                <a:solidFill>
                  <a:schemeClr val="bg1"/>
                </a:solidFill>
                <a:latin typeface="Lucida Sans Unicode"/>
                <a:cs typeface="Lucida Sans Unicode"/>
              </a:rPr>
              <a:t>Project</a:t>
            </a:r>
            <a:r>
              <a:rPr lang="en-IN" sz="3200" spc="-19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IN" sz="3200" spc="55" dirty="0">
                <a:solidFill>
                  <a:schemeClr val="bg1"/>
                </a:solidFill>
                <a:latin typeface="Lucida Sans Unicode"/>
                <a:cs typeface="Lucida Sans Unicode"/>
              </a:rPr>
              <a:t>Objectives</a:t>
            </a:r>
          </a:p>
          <a:p>
            <a:pPr marL="341630" indent="-329565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341630" algn="l"/>
                <a:tab pos="342265" algn="l"/>
              </a:tabLst>
            </a:pPr>
            <a:r>
              <a:rPr lang="en-IN" sz="3200" spc="90" dirty="0">
                <a:solidFill>
                  <a:schemeClr val="bg1"/>
                </a:solidFill>
                <a:latin typeface="Lucida Sans Unicode"/>
                <a:cs typeface="Lucida Sans Unicode"/>
              </a:rPr>
              <a:t>Challenges</a:t>
            </a:r>
            <a:endParaRPr lang="en-IN" sz="3200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341630" indent="-32956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341630" algn="l"/>
                <a:tab pos="342265" algn="l"/>
              </a:tabLst>
            </a:pPr>
            <a:r>
              <a:rPr lang="en-IN" sz="3200" spc="45" dirty="0">
                <a:solidFill>
                  <a:schemeClr val="bg1"/>
                </a:solidFill>
                <a:latin typeface="Lucida Sans Unicode"/>
                <a:cs typeface="Lucida Sans Unicode"/>
              </a:rPr>
              <a:t>Evaluation</a:t>
            </a:r>
            <a:r>
              <a:rPr lang="en-IN" sz="3200" spc="-17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IN" sz="3200" spc="15" dirty="0">
                <a:solidFill>
                  <a:schemeClr val="bg1"/>
                </a:solidFill>
                <a:latin typeface="Lucida Sans Unicode"/>
                <a:cs typeface="Lucida Sans Unicode"/>
              </a:rPr>
              <a:t>Criteria</a:t>
            </a:r>
            <a:endParaRPr lang="en-IN" sz="3200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341630" indent="-32956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341630" algn="l"/>
                <a:tab pos="342265" algn="l"/>
              </a:tabLst>
            </a:pPr>
            <a:r>
              <a:rPr lang="en-IN" sz="3200" spc="30" dirty="0">
                <a:solidFill>
                  <a:schemeClr val="bg1"/>
                </a:solidFill>
                <a:latin typeface="Lucida Sans Unicode"/>
                <a:cs typeface="Lucida Sans Unicode"/>
              </a:rPr>
              <a:t>Deliverables</a:t>
            </a:r>
            <a:endParaRPr lang="en-IN" sz="3200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341630" indent="-32956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341630" algn="l"/>
                <a:tab pos="342265" algn="l"/>
              </a:tabLst>
            </a:pPr>
            <a:r>
              <a:rPr lang="en-IN" sz="3200" spc="50" dirty="0">
                <a:solidFill>
                  <a:schemeClr val="bg1"/>
                </a:solidFill>
                <a:latin typeface="Lucida Sans Unicode"/>
                <a:cs typeface="Lucida Sans Unicode"/>
              </a:rPr>
              <a:t>Conclusion</a:t>
            </a:r>
            <a:endParaRPr lang="en-IN" sz="3200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341630" indent="-32956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341630" algn="l"/>
                <a:tab pos="342265" algn="l"/>
              </a:tabLst>
            </a:pPr>
            <a:endParaRPr lang="en-IN" sz="3200" dirty="0">
              <a:latin typeface="Lucida Sans Unicode"/>
              <a:cs typeface="Lucida Sans Unicod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0031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0F880-5348-8F08-D2FE-6E6B32EF4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0919738-87F8-BA8E-9148-08B0555229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7800" y="453231"/>
            <a:ext cx="8534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5" dirty="0"/>
              <a:t>Accuracy </a:t>
            </a:r>
            <a:endParaRPr spc="-5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6CE8C9-387A-BA80-05EE-86721B097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524000"/>
            <a:ext cx="4145639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32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7397E-C6AC-662C-8876-472D0F0C8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FF66E01-076C-1C7A-319F-92CF508638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7800" y="453231"/>
            <a:ext cx="8534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5" dirty="0"/>
              <a:t>Accuracy Graph</a:t>
            </a:r>
            <a:endParaRPr spc="-5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A5418-A5AA-F1F9-45A3-1822D11FD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71" y="1440176"/>
            <a:ext cx="5184658" cy="397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60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3955" y="3110865"/>
            <a:ext cx="30403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ourier New"/>
                <a:cs typeface="Courier New"/>
              </a:rPr>
              <a:t>Thank</a:t>
            </a:r>
            <a:r>
              <a:rPr sz="4400" spc="-40" dirty="0">
                <a:latin typeface="Courier New"/>
                <a:cs typeface="Courier New"/>
              </a:rPr>
              <a:t> </a:t>
            </a:r>
            <a:r>
              <a:rPr sz="4400" spc="-25" dirty="0">
                <a:latin typeface="Courier New"/>
                <a:cs typeface="Courier New"/>
              </a:rPr>
              <a:t>You</a:t>
            </a:r>
            <a:endParaRPr sz="4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46413-38D7-6649-3A04-02B845F50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42DD6C-E42D-086E-DEA2-4A38F79A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017" y="568274"/>
            <a:ext cx="9624060" cy="1015663"/>
          </a:xfrm>
        </p:spPr>
        <p:txBody>
          <a:bodyPr/>
          <a:lstStyle/>
          <a:p>
            <a:r>
              <a:rPr lang="en-IN" sz="3600" b="0" spc="-85" dirty="0">
                <a:latin typeface="Carlito"/>
                <a:cs typeface="Carlito"/>
              </a:rPr>
              <a:t>Project</a:t>
            </a:r>
            <a:r>
              <a:rPr lang="en-IN" sz="3600" b="0" spc="-204" dirty="0">
                <a:latin typeface="Carlito"/>
                <a:cs typeface="Carlito"/>
              </a:rPr>
              <a:t> </a:t>
            </a:r>
            <a:r>
              <a:rPr lang="en-IN" sz="3600" b="0" spc="-70" dirty="0">
                <a:latin typeface="Carlito"/>
                <a:cs typeface="Carlito"/>
              </a:rPr>
              <a:t>Definition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97025B-E24E-AEDB-5893-7FBD10796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017" y="1982851"/>
            <a:ext cx="9551670" cy="5009064"/>
          </a:xfrm>
        </p:spPr>
        <p:txBody>
          <a:bodyPr>
            <a:normAutofit fontScale="92500" lnSpcReduction="20000"/>
          </a:bodyPr>
          <a:lstStyle/>
          <a:p>
            <a:pPr marL="12700" marR="5080" algn="just">
              <a:lnSpc>
                <a:spcPct val="117900"/>
              </a:lnSpc>
              <a:spcBef>
                <a:spcPts val="105"/>
              </a:spcBef>
            </a:pPr>
            <a:r>
              <a:rPr lang="en-US" sz="3200" spc="-90" dirty="0">
                <a:solidFill>
                  <a:srgbClr val="FFFFFF"/>
                </a:solidFill>
                <a:latin typeface="+mn-lt"/>
                <a:cs typeface="Lucida Sans Unicode"/>
              </a:rPr>
              <a:t>This</a:t>
            </a:r>
            <a:r>
              <a:rPr lang="en-US" sz="3200" spc="-85" dirty="0">
                <a:solidFill>
                  <a:srgbClr val="FFFFFF"/>
                </a:solidFill>
                <a:latin typeface="+mn-lt"/>
                <a:cs typeface="Lucida Sans Unicode"/>
              </a:rPr>
              <a:t> </a:t>
            </a:r>
            <a:r>
              <a:rPr lang="en-US" sz="3200" spc="20" dirty="0">
                <a:solidFill>
                  <a:srgbClr val="FFFFFF"/>
                </a:solidFill>
                <a:latin typeface="+mn-lt"/>
                <a:cs typeface="Lucida Sans Unicode"/>
              </a:rPr>
              <a:t>project </a:t>
            </a:r>
            <a:r>
              <a:rPr lang="en-US" sz="3200" spc="40" dirty="0">
                <a:solidFill>
                  <a:srgbClr val="FFFFFF"/>
                </a:solidFill>
                <a:latin typeface="+mn-lt"/>
                <a:cs typeface="Lucida Sans Unicode"/>
              </a:rPr>
              <a:t>focuses </a:t>
            </a:r>
            <a:r>
              <a:rPr lang="en-US" sz="3200" spc="25" dirty="0">
                <a:solidFill>
                  <a:srgbClr val="FFFFFF"/>
                </a:solidFill>
                <a:latin typeface="+mn-lt"/>
                <a:cs typeface="Lucida Sans Unicode"/>
              </a:rPr>
              <a:t>on </a:t>
            </a:r>
            <a:r>
              <a:rPr lang="en-US" sz="3200" spc="35" dirty="0">
                <a:solidFill>
                  <a:srgbClr val="FFFFFF"/>
                </a:solidFill>
                <a:latin typeface="+mn-lt"/>
                <a:cs typeface="Lucida Sans Unicode"/>
              </a:rPr>
              <a:t>leveraging </a:t>
            </a:r>
            <a:r>
              <a:rPr lang="en-US" sz="3200" spc="90" dirty="0">
                <a:solidFill>
                  <a:srgbClr val="FFFFFF"/>
                </a:solidFill>
                <a:latin typeface="+mn-lt"/>
                <a:cs typeface="Lucida Sans Unicode"/>
              </a:rPr>
              <a:t>machine </a:t>
            </a:r>
            <a:r>
              <a:rPr lang="en-US" sz="3200" spc="15" dirty="0">
                <a:solidFill>
                  <a:srgbClr val="FFFFFF"/>
                </a:solidFill>
                <a:latin typeface="+mn-lt"/>
                <a:cs typeface="Lucida Sans Unicode"/>
              </a:rPr>
              <a:t>learning </a:t>
            </a:r>
            <a:r>
              <a:rPr lang="en-US" sz="3200" spc="20" dirty="0">
                <a:solidFill>
                  <a:srgbClr val="FFFFFF"/>
                </a:solidFill>
                <a:latin typeface="+mn-lt"/>
                <a:cs typeface="Lucida Sans Unicode"/>
              </a:rPr>
              <a:t> classification</a:t>
            </a:r>
            <a:r>
              <a:rPr lang="en-US" sz="3200" spc="-85" dirty="0">
                <a:solidFill>
                  <a:srgbClr val="FFFFFF"/>
                </a:solidFill>
                <a:latin typeface="+mn-lt"/>
                <a:cs typeface="Lucida Sans Unicode"/>
              </a:rPr>
              <a:t> </a:t>
            </a:r>
            <a:r>
              <a:rPr lang="en-US" sz="3200" spc="40" dirty="0">
                <a:solidFill>
                  <a:srgbClr val="FFFFFF"/>
                </a:solidFill>
                <a:latin typeface="+mn-lt"/>
                <a:cs typeface="Lucida Sans Unicode"/>
              </a:rPr>
              <a:t>techniques</a:t>
            </a:r>
            <a:r>
              <a:rPr lang="en-US" sz="3200" spc="-75" dirty="0">
                <a:solidFill>
                  <a:srgbClr val="FFFFFF"/>
                </a:solidFill>
                <a:latin typeface="+mn-lt"/>
                <a:cs typeface="Lucida Sans Unicode"/>
              </a:rPr>
              <a:t> </a:t>
            </a:r>
            <a:r>
              <a:rPr lang="en-US" sz="3200" spc="5" dirty="0">
                <a:solidFill>
                  <a:srgbClr val="FFFFFF"/>
                </a:solidFill>
                <a:latin typeface="+mn-lt"/>
                <a:cs typeface="Lucida Sans Unicode"/>
              </a:rPr>
              <a:t>to</a:t>
            </a:r>
            <a:r>
              <a:rPr lang="en-US" sz="3200" spc="-80" dirty="0">
                <a:solidFill>
                  <a:srgbClr val="FFFFFF"/>
                </a:solidFill>
                <a:latin typeface="+mn-lt"/>
                <a:cs typeface="Lucida Sans Unicode"/>
              </a:rPr>
              <a:t> </a:t>
            </a:r>
            <a:r>
              <a:rPr lang="en-US" sz="3200" spc="55" dirty="0">
                <a:solidFill>
                  <a:srgbClr val="FFFFFF"/>
                </a:solidFill>
                <a:latin typeface="+mn-lt"/>
                <a:cs typeface="Lucida Sans Unicode"/>
              </a:rPr>
              <a:t>develop</a:t>
            </a:r>
            <a:r>
              <a:rPr lang="en-US" sz="3200" spc="-75" dirty="0">
                <a:solidFill>
                  <a:srgbClr val="FFFFFF"/>
                </a:solidFill>
                <a:latin typeface="+mn-lt"/>
                <a:cs typeface="Lucida Sans Unicode"/>
              </a:rPr>
              <a:t> </a:t>
            </a:r>
            <a:r>
              <a:rPr lang="en-US" sz="3200" spc="130" dirty="0">
                <a:solidFill>
                  <a:srgbClr val="FFFFFF"/>
                </a:solidFill>
                <a:latin typeface="+mn-lt"/>
                <a:cs typeface="Lucida Sans Unicode"/>
              </a:rPr>
              <a:t>an</a:t>
            </a:r>
            <a:r>
              <a:rPr lang="en-US" sz="3200" spc="-80" dirty="0">
                <a:solidFill>
                  <a:srgbClr val="FFFFFF"/>
                </a:solidFill>
                <a:latin typeface="+mn-lt"/>
                <a:cs typeface="Lucida Sans Unicode"/>
              </a:rPr>
              <a:t> </a:t>
            </a:r>
            <a:r>
              <a:rPr lang="en-US" sz="3200" spc="30" dirty="0">
                <a:solidFill>
                  <a:srgbClr val="FFFFFF"/>
                </a:solidFill>
                <a:latin typeface="+mn-lt"/>
                <a:cs typeface="Lucida Sans Unicode"/>
              </a:rPr>
              <a:t>effective</a:t>
            </a:r>
            <a:r>
              <a:rPr lang="en-US" sz="3200" spc="-75" dirty="0">
                <a:solidFill>
                  <a:srgbClr val="FFFFFF"/>
                </a:solidFill>
                <a:latin typeface="+mn-lt"/>
                <a:cs typeface="Lucida Sans Unicode"/>
              </a:rPr>
              <a:t> </a:t>
            </a:r>
            <a:r>
              <a:rPr lang="en-US" sz="3200" spc="30" dirty="0">
                <a:solidFill>
                  <a:srgbClr val="FFFFFF"/>
                </a:solidFill>
                <a:latin typeface="+mn-lt"/>
                <a:cs typeface="Lucida Sans Unicode"/>
              </a:rPr>
              <a:t>fraud </a:t>
            </a:r>
            <a:r>
              <a:rPr lang="en-US" sz="3200" spc="-640" dirty="0">
                <a:solidFill>
                  <a:srgbClr val="FFFFFF"/>
                </a:solidFill>
                <a:latin typeface="+mn-lt"/>
                <a:cs typeface="Lucida Sans Unicode"/>
              </a:rPr>
              <a:t> </a:t>
            </a:r>
            <a:r>
              <a:rPr lang="en-US" sz="3200" spc="40" dirty="0">
                <a:solidFill>
                  <a:srgbClr val="FFFFFF"/>
                </a:solidFill>
                <a:latin typeface="+mn-lt"/>
                <a:cs typeface="Lucida Sans Unicode"/>
              </a:rPr>
              <a:t>detection</a:t>
            </a:r>
            <a:r>
              <a:rPr lang="en-US" sz="3200" spc="45" dirty="0">
                <a:solidFill>
                  <a:srgbClr val="FFFFFF"/>
                </a:solidFill>
                <a:latin typeface="+mn-lt"/>
                <a:cs typeface="Lucida Sans Unicode"/>
              </a:rPr>
              <a:t> system</a:t>
            </a:r>
            <a:r>
              <a:rPr lang="en-US" sz="3200" spc="50" dirty="0">
                <a:solidFill>
                  <a:srgbClr val="FFFFFF"/>
                </a:solidFill>
                <a:latin typeface="+mn-lt"/>
                <a:cs typeface="Lucida Sans Unicode"/>
              </a:rPr>
              <a:t> </a:t>
            </a:r>
            <a:r>
              <a:rPr lang="en-US" sz="3200" spc="-50" dirty="0">
                <a:solidFill>
                  <a:srgbClr val="FFFFFF"/>
                </a:solidFill>
                <a:latin typeface="+mn-lt"/>
                <a:cs typeface="Lucida Sans Unicode"/>
              </a:rPr>
              <a:t>for</a:t>
            </a:r>
            <a:r>
              <a:rPr lang="en-US" sz="3200" spc="-45" dirty="0">
                <a:solidFill>
                  <a:srgbClr val="FFFFFF"/>
                </a:solidFill>
                <a:latin typeface="+mn-lt"/>
                <a:cs typeface="Lucida Sans Unicode"/>
              </a:rPr>
              <a:t> </a:t>
            </a:r>
            <a:r>
              <a:rPr lang="en-US" sz="3200" spc="25" dirty="0">
                <a:solidFill>
                  <a:srgbClr val="FFFFFF"/>
                </a:solidFill>
                <a:latin typeface="+mn-lt"/>
                <a:cs typeface="Lucida Sans Unicode"/>
              </a:rPr>
              <a:t>Fast</a:t>
            </a:r>
            <a:r>
              <a:rPr lang="en-US" sz="3200" spc="30" dirty="0">
                <a:solidFill>
                  <a:srgbClr val="FFFFFF"/>
                </a:solidFill>
                <a:latin typeface="+mn-lt"/>
                <a:cs typeface="Lucida Sans Unicode"/>
              </a:rPr>
              <a:t> </a:t>
            </a:r>
            <a:r>
              <a:rPr lang="en-US" sz="3200" spc="100" dirty="0">
                <a:solidFill>
                  <a:srgbClr val="FFFFFF"/>
                </a:solidFill>
                <a:latin typeface="+mn-lt"/>
                <a:cs typeface="Lucida Sans Unicode"/>
              </a:rPr>
              <a:t>tag</a:t>
            </a:r>
            <a:r>
              <a:rPr lang="en-US" sz="3200" spc="105" dirty="0">
                <a:solidFill>
                  <a:srgbClr val="FFFFFF"/>
                </a:solidFill>
                <a:latin typeface="+mn-lt"/>
                <a:cs typeface="Lucida Sans Unicode"/>
              </a:rPr>
              <a:t> </a:t>
            </a:r>
            <a:r>
              <a:rPr lang="en-US" sz="3200" spc="10" dirty="0">
                <a:solidFill>
                  <a:srgbClr val="FFFFFF"/>
                </a:solidFill>
                <a:latin typeface="+mn-lt"/>
                <a:cs typeface="Lucida Sans Unicode"/>
              </a:rPr>
              <a:t>transactions.</a:t>
            </a:r>
            <a:r>
              <a:rPr lang="en-US" sz="3200" spc="15" dirty="0">
                <a:solidFill>
                  <a:srgbClr val="FFFFFF"/>
                </a:solidFill>
                <a:latin typeface="+mn-lt"/>
                <a:cs typeface="Lucida Sans Unicode"/>
              </a:rPr>
              <a:t> </a:t>
            </a:r>
            <a:r>
              <a:rPr lang="en-US" sz="3200" spc="-30" dirty="0">
                <a:solidFill>
                  <a:srgbClr val="FFFFFF"/>
                </a:solidFill>
                <a:latin typeface="+mn-lt"/>
                <a:cs typeface="Lucida Sans Unicode"/>
              </a:rPr>
              <a:t>The </a:t>
            </a:r>
            <a:r>
              <a:rPr lang="en-US" sz="3200" spc="-25" dirty="0">
                <a:solidFill>
                  <a:srgbClr val="FFFFFF"/>
                </a:solidFill>
                <a:latin typeface="+mn-lt"/>
                <a:cs typeface="Lucida Sans Unicode"/>
              </a:rPr>
              <a:t> </a:t>
            </a:r>
            <a:r>
              <a:rPr lang="en-US" sz="3200" spc="85" dirty="0">
                <a:solidFill>
                  <a:srgbClr val="FFFFFF"/>
                </a:solidFill>
                <a:latin typeface="+mn-lt"/>
                <a:cs typeface="Lucida Sans Unicode"/>
              </a:rPr>
              <a:t>dataset </a:t>
            </a:r>
            <a:r>
              <a:rPr lang="en-US" sz="3200" spc="40" dirty="0">
                <a:solidFill>
                  <a:srgbClr val="FFFFFF"/>
                </a:solidFill>
                <a:latin typeface="+mn-lt"/>
                <a:cs typeface="Lucida Sans Unicode"/>
              </a:rPr>
              <a:t>comprises </a:t>
            </a:r>
            <a:r>
              <a:rPr lang="en-US" sz="3200" spc="-20" dirty="0">
                <a:solidFill>
                  <a:srgbClr val="FFFFFF"/>
                </a:solidFill>
                <a:latin typeface="+mn-lt"/>
                <a:cs typeface="Lucida Sans Unicode"/>
              </a:rPr>
              <a:t>key </a:t>
            </a:r>
            <a:r>
              <a:rPr lang="en-US" sz="3200" spc="30" dirty="0">
                <a:solidFill>
                  <a:srgbClr val="FFFFFF"/>
                </a:solidFill>
                <a:latin typeface="+mn-lt"/>
                <a:cs typeface="Lucida Sans Unicode"/>
              </a:rPr>
              <a:t>features </a:t>
            </a:r>
            <a:r>
              <a:rPr lang="en-US" sz="3200" spc="55" dirty="0">
                <a:solidFill>
                  <a:srgbClr val="FFFFFF"/>
                </a:solidFill>
                <a:latin typeface="+mn-lt"/>
                <a:cs typeface="Lucida Sans Unicode"/>
              </a:rPr>
              <a:t>such </a:t>
            </a:r>
            <a:r>
              <a:rPr lang="en-US" sz="3200" spc="120" dirty="0">
                <a:solidFill>
                  <a:srgbClr val="FFFFFF"/>
                </a:solidFill>
                <a:latin typeface="+mn-lt"/>
                <a:cs typeface="Lucida Sans Unicode"/>
              </a:rPr>
              <a:t>as </a:t>
            </a:r>
            <a:r>
              <a:rPr lang="en-US" sz="3200" spc="35" dirty="0">
                <a:solidFill>
                  <a:srgbClr val="FFFFFF"/>
                </a:solidFill>
                <a:latin typeface="+mn-lt"/>
                <a:cs typeface="Lucida Sans Unicode"/>
              </a:rPr>
              <a:t>transaction </a:t>
            </a:r>
            <a:r>
              <a:rPr lang="en-US" sz="3200" spc="40" dirty="0">
                <a:solidFill>
                  <a:srgbClr val="FFFFFF"/>
                </a:solidFill>
                <a:latin typeface="+mn-lt"/>
                <a:cs typeface="Lucida Sans Unicode"/>
              </a:rPr>
              <a:t> </a:t>
            </a:r>
            <a:r>
              <a:rPr lang="en-US" sz="3200" spc="-20" dirty="0">
                <a:solidFill>
                  <a:srgbClr val="FFFFFF"/>
                </a:solidFill>
                <a:latin typeface="+mn-lt"/>
                <a:cs typeface="Lucida Sans Unicode"/>
              </a:rPr>
              <a:t>details,</a:t>
            </a:r>
            <a:r>
              <a:rPr lang="en-US" sz="3200" spc="-15" dirty="0">
                <a:solidFill>
                  <a:srgbClr val="FFFFFF"/>
                </a:solidFill>
                <a:latin typeface="+mn-lt"/>
                <a:cs typeface="Lucida Sans Unicode"/>
              </a:rPr>
              <a:t> </a:t>
            </a:r>
            <a:r>
              <a:rPr lang="en-US" sz="3200" spc="35" dirty="0">
                <a:solidFill>
                  <a:srgbClr val="FFFFFF"/>
                </a:solidFill>
                <a:latin typeface="+mn-lt"/>
                <a:cs typeface="Lucida Sans Unicode"/>
              </a:rPr>
              <a:t>vehicle</a:t>
            </a:r>
            <a:r>
              <a:rPr lang="en-US" sz="3200" spc="40" dirty="0">
                <a:solidFill>
                  <a:srgbClr val="FFFFFF"/>
                </a:solidFill>
                <a:latin typeface="+mn-lt"/>
                <a:cs typeface="Lucida Sans Unicode"/>
              </a:rPr>
              <a:t> </a:t>
            </a:r>
            <a:r>
              <a:rPr lang="en-US" sz="3200" spc="-20" dirty="0">
                <a:solidFill>
                  <a:srgbClr val="FFFFFF"/>
                </a:solidFill>
                <a:latin typeface="+mn-lt"/>
                <a:cs typeface="Lucida Sans Unicode"/>
              </a:rPr>
              <a:t>information,</a:t>
            </a:r>
            <a:r>
              <a:rPr lang="en-US" sz="3200" spc="-15" dirty="0">
                <a:solidFill>
                  <a:srgbClr val="FFFFFF"/>
                </a:solidFill>
                <a:latin typeface="+mn-lt"/>
                <a:cs typeface="Lucida Sans Unicode"/>
              </a:rPr>
              <a:t> </a:t>
            </a:r>
            <a:r>
              <a:rPr lang="en-US" sz="3200" spc="65" dirty="0">
                <a:solidFill>
                  <a:srgbClr val="FFFFFF"/>
                </a:solidFill>
                <a:latin typeface="+mn-lt"/>
                <a:cs typeface="Lucida Sans Unicode"/>
              </a:rPr>
              <a:t>geographical</a:t>
            </a:r>
            <a:r>
              <a:rPr lang="en-US" sz="3200" spc="70" dirty="0">
                <a:solidFill>
                  <a:srgbClr val="FFFFFF"/>
                </a:solidFill>
                <a:latin typeface="+mn-lt"/>
                <a:cs typeface="Lucida Sans Unicode"/>
              </a:rPr>
              <a:t> </a:t>
            </a:r>
            <a:r>
              <a:rPr lang="en-US" sz="3200" spc="-5" dirty="0">
                <a:solidFill>
                  <a:srgbClr val="FFFFFF"/>
                </a:solidFill>
                <a:latin typeface="+mn-lt"/>
                <a:cs typeface="Lucida Sans Unicode"/>
              </a:rPr>
              <a:t>location, </a:t>
            </a:r>
            <a:r>
              <a:rPr lang="en-US" sz="3200" dirty="0">
                <a:solidFill>
                  <a:srgbClr val="FFFFFF"/>
                </a:solidFill>
                <a:latin typeface="+mn-lt"/>
                <a:cs typeface="Lucida Sans Unicode"/>
              </a:rPr>
              <a:t> </a:t>
            </a:r>
            <a:r>
              <a:rPr lang="en-US" sz="3200" spc="114" dirty="0">
                <a:solidFill>
                  <a:srgbClr val="FFFFFF"/>
                </a:solidFill>
                <a:latin typeface="+mn-lt"/>
                <a:cs typeface="Lucida Sans Unicode"/>
              </a:rPr>
              <a:t>and </a:t>
            </a:r>
            <a:r>
              <a:rPr lang="en-US" sz="3200" spc="40" dirty="0">
                <a:solidFill>
                  <a:srgbClr val="FFFFFF"/>
                </a:solidFill>
                <a:latin typeface="+mn-lt"/>
                <a:cs typeface="Lucida Sans Unicode"/>
              </a:rPr>
              <a:t>transaction </a:t>
            </a:r>
            <a:r>
              <a:rPr lang="en-US" sz="3200" spc="20" dirty="0">
                <a:solidFill>
                  <a:srgbClr val="FFFFFF"/>
                </a:solidFill>
                <a:latin typeface="+mn-lt"/>
                <a:cs typeface="Lucida Sans Unicode"/>
              </a:rPr>
              <a:t>amounts. </a:t>
            </a:r>
            <a:r>
              <a:rPr lang="en-US" sz="3200" spc="-30" dirty="0">
                <a:solidFill>
                  <a:srgbClr val="FFFFFF"/>
                </a:solidFill>
                <a:latin typeface="+mn-lt"/>
                <a:cs typeface="Lucida Sans Unicode"/>
              </a:rPr>
              <a:t>The</a:t>
            </a:r>
            <a:r>
              <a:rPr lang="en-US" sz="3200" spc="-25" dirty="0">
                <a:solidFill>
                  <a:srgbClr val="FFFFFF"/>
                </a:solidFill>
                <a:latin typeface="+mn-lt"/>
                <a:cs typeface="Lucida Sans Unicode"/>
              </a:rPr>
              <a:t> </a:t>
            </a:r>
            <a:r>
              <a:rPr lang="en-US" sz="3200" spc="60" dirty="0">
                <a:solidFill>
                  <a:srgbClr val="FFFFFF"/>
                </a:solidFill>
                <a:latin typeface="+mn-lt"/>
                <a:cs typeface="Lucida Sans Unicode"/>
              </a:rPr>
              <a:t>goal </a:t>
            </a:r>
            <a:r>
              <a:rPr lang="en-US" sz="3200" spc="-65" dirty="0">
                <a:solidFill>
                  <a:srgbClr val="FFFFFF"/>
                </a:solidFill>
                <a:latin typeface="+mn-lt"/>
                <a:cs typeface="Lucida Sans Unicode"/>
              </a:rPr>
              <a:t>is</a:t>
            </a:r>
            <a:r>
              <a:rPr lang="en-US" sz="3200" spc="-60" dirty="0">
                <a:solidFill>
                  <a:srgbClr val="FFFFFF"/>
                </a:solidFill>
                <a:latin typeface="+mn-lt"/>
                <a:cs typeface="Lucida Sans Unicode"/>
              </a:rPr>
              <a:t> </a:t>
            </a:r>
            <a:r>
              <a:rPr lang="en-US" sz="3200" spc="5" dirty="0">
                <a:solidFill>
                  <a:srgbClr val="FFFFFF"/>
                </a:solidFill>
                <a:latin typeface="+mn-lt"/>
                <a:cs typeface="Lucida Sans Unicode"/>
              </a:rPr>
              <a:t>to</a:t>
            </a:r>
            <a:r>
              <a:rPr lang="en-US" sz="3200" spc="10" dirty="0">
                <a:solidFill>
                  <a:srgbClr val="FFFFFF"/>
                </a:solidFill>
                <a:latin typeface="+mn-lt"/>
                <a:cs typeface="Lucida Sans Unicode"/>
              </a:rPr>
              <a:t> </a:t>
            </a:r>
            <a:r>
              <a:rPr lang="en-US" sz="3200" spc="90" dirty="0">
                <a:solidFill>
                  <a:srgbClr val="FFFFFF"/>
                </a:solidFill>
                <a:latin typeface="+mn-lt"/>
                <a:cs typeface="Lucida Sans Unicode"/>
              </a:rPr>
              <a:t>create </a:t>
            </a:r>
            <a:r>
              <a:rPr lang="en-US" sz="3200" spc="245" dirty="0">
                <a:solidFill>
                  <a:srgbClr val="FFFFFF"/>
                </a:solidFill>
                <a:latin typeface="+mn-lt"/>
                <a:cs typeface="Lucida Sans Unicode"/>
              </a:rPr>
              <a:t>a </a:t>
            </a:r>
            <a:r>
              <a:rPr lang="en-US" sz="3200" spc="250" dirty="0">
                <a:solidFill>
                  <a:srgbClr val="FFFFFF"/>
                </a:solidFill>
                <a:latin typeface="+mn-lt"/>
                <a:cs typeface="Lucida Sans Unicode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+mn-lt"/>
                <a:cs typeface="Lucida Sans Unicode"/>
              </a:rPr>
              <a:t>robust</a:t>
            </a:r>
            <a:r>
              <a:rPr lang="en-US" sz="3200" spc="-75" dirty="0">
                <a:solidFill>
                  <a:srgbClr val="FFFFFF"/>
                </a:solidFill>
                <a:latin typeface="+mn-lt"/>
                <a:cs typeface="Lucida Sans Unicode"/>
              </a:rPr>
              <a:t> </a:t>
            </a:r>
            <a:r>
              <a:rPr lang="en-US" sz="3200" spc="55" dirty="0">
                <a:solidFill>
                  <a:srgbClr val="FFFFFF"/>
                </a:solidFill>
                <a:latin typeface="+mn-lt"/>
                <a:cs typeface="Lucida Sans Unicode"/>
              </a:rPr>
              <a:t>model</a:t>
            </a:r>
            <a:r>
              <a:rPr lang="en-US" sz="3200" spc="-70" dirty="0">
                <a:solidFill>
                  <a:srgbClr val="FFFFFF"/>
                </a:solidFill>
                <a:latin typeface="+mn-lt"/>
                <a:cs typeface="Lucida Sans Unicode"/>
              </a:rPr>
              <a:t> </a:t>
            </a:r>
            <a:r>
              <a:rPr lang="en-US" sz="3200" spc="40" dirty="0">
                <a:solidFill>
                  <a:srgbClr val="FFFFFF"/>
                </a:solidFill>
                <a:latin typeface="+mn-lt"/>
                <a:cs typeface="Lucida Sans Unicode"/>
              </a:rPr>
              <a:t>that</a:t>
            </a:r>
            <a:r>
              <a:rPr lang="en-US" sz="3200" spc="-80" dirty="0">
                <a:solidFill>
                  <a:srgbClr val="FFFFFF"/>
                </a:solidFill>
                <a:latin typeface="+mn-lt"/>
                <a:cs typeface="Lucida Sans Unicode"/>
              </a:rPr>
              <a:t> </a:t>
            </a:r>
            <a:r>
              <a:rPr lang="en-US" sz="3200" spc="145" dirty="0">
                <a:solidFill>
                  <a:srgbClr val="FFFFFF"/>
                </a:solidFill>
                <a:latin typeface="+mn-lt"/>
                <a:cs typeface="Lucida Sans Unicode"/>
              </a:rPr>
              <a:t>can</a:t>
            </a:r>
            <a:r>
              <a:rPr lang="en-US" sz="3200" spc="-80" dirty="0">
                <a:solidFill>
                  <a:srgbClr val="FFFFFF"/>
                </a:solidFill>
                <a:latin typeface="+mn-lt"/>
                <a:cs typeface="Lucida Sans Unicode"/>
              </a:rPr>
              <a:t> </a:t>
            </a:r>
            <a:r>
              <a:rPr lang="en-US" sz="3200" spc="80" dirty="0">
                <a:solidFill>
                  <a:srgbClr val="FFFFFF"/>
                </a:solidFill>
                <a:latin typeface="+mn-lt"/>
                <a:cs typeface="Lucida Sans Unicode"/>
              </a:rPr>
              <a:t>accurately</a:t>
            </a:r>
            <a:r>
              <a:rPr lang="en-US" sz="3200" spc="-80" dirty="0">
                <a:solidFill>
                  <a:srgbClr val="FFFFFF"/>
                </a:solidFill>
                <a:latin typeface="+mn-lt"/>
                <a:cs typeface="Lucida Sans Unicode"/>
              </a:rPr>
              <a:t> </a:t>
            </a:r>
            <a:r>
              <a:rPr lang="en-US" sz="3200" spc="-20" dirty="0">
                <a:solidFill>
                  <a:srgbClr val="FFFFFF"/>
                </a:solidFill>
                <a:latin typeface="+mn-lt"/>
                <a:cs typeface="Lucida Sans Unicode"/>
              </a:rPr>
              <a:t>identify</a:t>
            </a:r>
            <a:r>
              <a:rPr lang="en-US" sz="3200" spc="-85" dirty="0">
                <a:solidFill>
                  <a:srgbClr val="FFFFFF"/>
                </a:solidFill>
                <a:latin typeface="+mn-lt"/>
                <a:cs typeface="Lucida Sans Unicode"/>
              </a:rPr>
              <a:t> </a:t>
            </a:r>
            <a:r>
              <a:rPr lang="en-US" sz="3200" spc="45" dirty="0">
                <a:solidFill>
                  <a:srgbClr val="FFFFFF"/>
                </a:solidFill>
                <a:latin typeface="+mn-lt"/>
                <a:cs typeface="Lucida Sans Unicode"/>
              </a:rPr>
              <a:t>instances</a:t>
            </a:r>
            <a:r>
              <a:rPr lang="en-US" sz="3200" spc="-80" dirty="0">
                <a:solidFill>
                  <a:srgbClr val="FFFFFF"/>
                </a:solidFill>
                <a:latin typeface="+mn-lt"/>
                <a:cs typeface="Lucida Sans Unicode"/>
              </a:rPr>
              <a:t> </a:t>
            </a:r>
            <a:r>
              <a:rPr lang="en-US" sz="3200" spc="-30" dirty="0">
                <a:solidFill>
                  <a:srgbClr val="FFFFFF"/>
                </a:solidFill>
                <a:latin typeface="+mn-lt"/>
                <a:cs typeface="Lucida Sans Unicode"/>
              </a:rPr>
              <a:t>of </a:t>
            </a:r>
            <a:r>
              <a:rPr lang="en-US" sz="3200" spc="-635" dirty="0">
                <a:solidFill>
                  <a:srgbClr val="FFFFFF"/>
                </a:solidFill>
                <a:latin typeface="+mn-lt"/>
                <a:cs typeface="Lucida Sans Unicode"/>
              </a:rPr>
              <a:t> </a:t>
            </a:r>
            <a:r>
              <a:rPr lang="en-US" sz="3200" spc="10" dirty="0">
                <a:solidFill>
                  <a:srgbClr val="FFFFFF"/>
                </a:solidFill>
                <a:latin typeface="+mn-lt"/>
                <a:cs typeface="Lucida Sans Unicode"/>
              </a:rPr>
              <a:t>fraudulent </a:t>
            </a:r>
            <a:r>
              <a:rPr lang="en-US" sz="3200" spc="-15" dirty="0">
                <a:solidFill>
                  <a:srgbClr val="FFFFFF"/>
                </a:solidFill>
                <a:latin typeface="+mn-lt"/>
                <a:cs typeface="Lucida Sans Unicode"/>
              </a:rPr>
              <a:t>activity, </a:t>
            </a:r>
            <a:r>
              <a:rPr lang="en-US" sz="3200" dirty="0">
                <a:solidFill>
                  <a:srgbClr val="FFFFFF"/>
                </a:solidFill>
                <a:latin typeface="+mn-lt"/>
                <a:cs typeface="Lucida Sans Unicode"/>
              </a:rPr>
              <a:t>ensuring </a:t>
            </a:r>
            <a:r>
              <a:rPr lang="en-US" sz="3200" spc="30" dirty="0">
                <a:solidFill>
                  <a:srgbClr val="FFFFFF"/>
                </a:solidFill>
                <a:latin typeface="+mn-lt"/>
                <a:cs typeface="Lucida Sans Unicode"/>
              </a:rPr>
              <a:t>the </a:t>
            </a:r>
            <a:r>
              <a:rPr lang="en-US" sz="3200" spc="-20" dirty="0">
                <a:solidFill>
                  <a:srgbClr val="FFFFFF"/>
                </a:solidFill>
                <a:latin typeface="+mn-lt"/>
                <a:cs typeface="Lucida Sans Unicode"/>
              </a:rPr>
              <a:t>integrity </a:t>
            </a:r>
            <a:r>
              <a:rPr lang="en-US" sz="3200" spc="110" dirty="0">
                <a:solidFill>
                  <a:srgbClr val="FFFFFF"/>
                </a:solidFill>
                <a:latin typeface="+mn-lt"/>
                <a:cs typeface="Lucida Sans Unicode"/>
              </a:rPr>
              <a:t>and </a:t>
            </a:r>
            <a:r>
              <a:rPr lang="en-US" sz="3200" spc="10" dirty="0">
                <a:solidFill>
                  <a:srgbClr val="FFFFFF"/>
                </a:solidFill>
                <a:latin typeface="+mn-lt"/>
                <a:cs typeface="Lucida Sans Unicode"/>
              </a:rPr>
              <a:t>security </a:t>
            </a:r>
            <a:r>
              <a:rPr lang="en-US" sz="3200" spc="15" dirty="0">
                <a:solidFill>
                  <a:srgbClr val="FFFFFF"/>
                </a:solidFill>
                <a:latin typeface="+mn-lt"/>
                <a:cs typeface="Lucida Sans Unicode"/>
              </a:rPr>
              <a:t> </a:t>
            </a:r>
            <a:r>
              <a:rPr lang="en-US" sz="3200" spc="-25" dirty="0">
                <a:solidFill>
                  <a:srgbClr val="FFFFFF"/>
                </a:solidFill>
                <a:latin typeface="+mn-lt"/>
                <a:cs typeface="Lucida Sans Unicode"/>
              </a:rPr>
              <a:t>of</a:t>
            </a:r>
            <a:r>
              <a:rPr lang="en-US" sz="3200" spc="-95" dirty="0">
                <a:solidFill>
                  <a:srgbClr val="FFFFFF"/>
                </a:solidFill>
                <a:latin typeface="+mn-lt"/>
                <a:cs typeface="Lucida Sans Unicode"/>
              </a:rPr>
              <a:t> </a:t>
            </a:r>
            <a:r>
              <a:rPr lang="en-US" sz="3200" spc="25" dirty="0">
                <a:solidFill>
                  <a:srgbClr val="FFFFFF"/>
                </a:solidFill>
                <a:latin typeface="+mn-lt"/>
                <a:cs typeface="Lucida Sans Unicode"/>
              </a:rPr>
              <a:t>Fast</a:t>
            </a:r>
            <a:r>
              <a:rPr lang="en-US" sz="3200" spc="-90" dirty="0">
                <a:solidFill>
                  <a:srgbClr val="FFFFFF"/>
                </a:solidFill>
                <a:latin typeface="+mn-lt"/>
                <a:cs typeface="Lucida Sans Unicode"/>
              </a:rPr>
              <a:t> </a:t>
            </a:r>
            <a:r>
              <a:rPr lang="en-US" sz="3200" spc="100" dirty="0">
                <a:solidFill>
                  <a:srgbClr val="FFFFFF"/>
                </a:solidFill>
                <a:latin typeface="+mn-lt"/>
                <a:cs typeface="Lucida Sans Unicode"/>
              </a:rPr>
              <a:t>tag</a:t>
            </a:r>
            <a:r>
              <a:rPr lang="en-US" sz="3200" spc="-90" dirty="0">
                <a:solidFill>
                  <a:srgbClr val="FFFFFF"/>
                </a:solidFill>
                <a:latin typeface="+mn-lt"/>
                <a:cs typeface="Lucida Sans Unicode"/>
              </a:rPr>
              <a:t> </a:t>
            </a:r>
            <a:r>
              <a:rPr lang="en-US" sz="3200" spc="35" dirty="0">
                <a:solidFill>
                  <a:srgbClr val="FFFFFF"/>
                </a:solidFill>
                <a:latin typeface="+mn-lt"/>
                <a:cs typeface="Lucida Sans Unicode"/>
              </a:rPr>
              <a:t>transactions</a:t>
            </a:r>
            <a:endParaRPr lang="en-US" sz="3200" dirty="0">
              <a:latin typeface="+mn-lt"/>
              <a:cs typeface="Lucida Sans Unicode"/>
            </a:endParaRPr>
          </a:p>
          <a:p>
            <a:pPr marL="341630" indent="-32956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341630" algn="l"/>
                <a:tab pos="342265" algn="l"/>
              </a:tabLst>
            </a:pPr>
            <a:endParaRPr lang="en-IN" sz="3200" dirty="0">
              <a:latin typeface="Lucida Sans Unicode"/>
              <a:cs typeface="Lucida Sans Unicod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190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7017" y="799106"/>
            <a:ext cx="96240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90" dirty="0">
                <a:solidFill>
                  <a:schemeClr val="bg1"/>
                </a:solidFill>
              </a:rPr>
              <a:t>Dataset Description</a:t>
            </a:r>
            <a:endParaRPr b="1" spc="9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7686" y="2112086"/>
            <a:ext cx="9813391" cy="441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050" marR="5080" indent="-514350" algn="just">
              <a:lnSpc>
                <a:spcPct val="997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Transaction ID: Unique identifier for each transaction. </a:t>
            </a:r>
          </a:p>
          <a:p>
            <a:pPr marL="527050" marR="5080" indent="-514350" algn="just">
              <a:lnSpc>
                <a:spcPct val="997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Timestamp: Date and time of the transaction. </a:t>
            </a:r>
          </a:p>
          <a:p>
            <a:pPr marL="527050" marR="5080" indent="-514350" algn="just">
              <a:lnSpc>
                <a:spcPct val="997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Vehicle Type: Type of vehicle involved in the transaction.</a:t>
            </a:r>
          </a:p>
          <a:p>
            <a:pPr marL="527050" marR="5080" indent="-514350" algn="just">
              <a:lnSpc>
                <a:spcPct val="997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Fast Tag ID: Unique identifier for </a:t>
            </a:r>
            <a:r>
              <a:rPr lang="en-US" sz="2800" dirty="0" err="1">
                <a:solidFill>
                  <a:schemeClr val="bg1"/>
                </a:solidFill>
              </a:rPr>
              <a:t>FastTag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</a:p>
          <a:p>
            <a:pPr marL="527050" marR="5080" indent="-514350" algn="just">
              <a:lnSpc>
                <a:spcPct val="997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Toll Booth ID: Identifier for the toll booth.</a:t>
            </a:r>
          </a:p>
          <a:p>
            <a:pPr marL="527050" marR="5080" indent="-514350" algn="just">
              <a:lnSpc>
                <a:spcPct val="997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Lane Type: Type of lane used for the transaction. </a:t>
            </a:r>
          </a:p>
          <a:p>
            <a:pPr marL="527050" marR="5080" indent="-514350" algn="just">
              <a:lnSpc>
                <a:spcPct val="997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Vehicle Dimensions: Dimensions of the vehicle.</a:t>
            </a:r>
          </a:p>
          <a:p>
            <a:pPr marL="527050" marR="5080" indent="-514350" algn="just">
              <a:lnSpc>
                <a:spcPct val="997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Transaction Amount: Amount associated with the transaction.</a:t>
            </a:r>
            <a:endParaRPr sz="28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9BBB5-2088-8EE9-3F88-50BFA7E76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F0DD93B-0B2B-5F48-C29A-A74076CE2B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87017" y="568274"/>
            <a:ext cx="962406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0" spc="90" dirty="0"/>
              <a:t>Dataset Description</a:t>
            </a:r>
            <a:endParaRPr b="0" spc="90" dirty="0">
              <a:latin typeface="Arial"/>
              <a:cs typeface="Arial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B0E782D-1340-19FA-F753-F5D49FB2E814}"/>
              </a:ext>
            </a:extLst>
          </p:cNvPr>
          <p:cNvSpPr txBox="1"/>
          <p:nvPr/>
        </p:nvSpPr>
        <p:spPr>
          <a:xfrm>
            <a:off x="1097686" y="2112086"/>
            <a:ext cx="9813391" cy="39427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 algn="just">
              <a:lnSpc>
                <a:spcPct val="997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Amount paid: Amount paid for the transaction.</a:t>
            </a:r>
          </a:p>
          <a:p>
            <a:pPr marL="469900" marR="5080" indent="-457200" algn="just">
              <a:lnSpc>
                <a:spcPct val="997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Geographical Location: Location details of the transaction. </a:t>
            </a:r>
          </a:p>
          <a:p>
            <a:pPr marL="469900" marR="5080" indent="-457200" algn="just">
              <a:lnSpc>
                <a:spcPct val="997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Vehicle Speed: Speed of the vehicle during the transaction. </a:t>
            </a:r>
          </a:p>
          <a:p>
            <a:pPr marL="469900" marR="5080" indent="-457200" algn="just">
              <a:lnSpc>
                <a:spcPct val="997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Vehicle Plate Number: License plate number of the vehicle. </a:t>
            </a:r>
          </a:p>
          <a:p>
            <a:pPr marL="469900" marR="5080" indent="-457200" algn="just">
              <a:lnSpc>
                <a:spcPct val="997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Fraud indicator: Binary indicator of fraudulent activity (target variable).</a:t>
            </a:r>
            <a:endParaRPr sz="28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917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7017" y="1303720"/>
            <a:ext cx="60883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b="1" spc="-10" dirty="0" err="1">
                <a:solidFill>
                  <a:schemeClr val="bg1"/>
                </a:solidFill>
                <a:latin typeface="Arial"/>
                <a:cs typeface="Arial"/>
              </a:rPr>
              <a:t>DataSet</a:t>
            </a:r>
            <a:r>
              <a:rPr lang="en-IN" b="1" spc="-10" dirty="0">
                <a:solidFill>
                  <a:schemeClr val="bg1"/>
                </a:solidFill>
                <a:latin typeface="Arial"/>
                <a:cs typeface="Arial"/>
              </a:rPr>
              <a:t> Description</a:t>
            </a:r>
            <a:endParaRPr b="1" spc="-1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2BF61B-54E3-67F7-97F9-F200175DB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658429"/>
            <a:ext cx="10363200" cy="32089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7017" y="800800"/>
            <a:ext cx="60267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65" dirty="0">
                <a:solidFill>
                  <a:schemeClr val="bg1"/>
                </a:solidFill>
                <a:latin typeface="Arial"/>
                <a:cs typeface="Arial"/>
              </a:rPr>
              <a:t>Project Objectives</a:t>
            </a:r>
            <a:endParaRPr b="1" spc="-65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4689" y="1985899"/>
            <a:ext cx="10916311" cy="44235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6100" indent="-457200" algn="just">
              <a:lnSpc>
                <a:spcPts val="3829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Exploration: - Explore the dataset to understand the distribution of features and the prevalence of fraud indicators. </a:t>
            </a:r>
          </a:p>
          <a:p>
            <a:pPr marL="546100" indent="-457200" algn="just">
              <a:lnSpc>
                <a:spcPts val="3829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46100" indent="-457200" algn="just">
              <a:lnSpc>
                <a:spcPts val="3829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Engineering: - Identify and engineer relevant features that contribute to fraud detection accuracy. </a:t>
            </a:r>
          </a:p>
          <a:p>
            <a:pPr marL="546100" indent="-457200" algn="just">
              <a:lnSpc>
                <a:spcPts val="3829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46100" indent="-457200" algn="just">
              <a:lnSpc>
                <a:spcPts val="3829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Development: - Build a machine learning classification model to predict and detect </a:t>
            </a:r>
            <a:r>
              <a:rPr lang="en-US" sz="2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Fastag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transaction fraud. - Evaluate and fine-tune model performance using appropriate metrics.</a:t>
            </a:r>
            <a:endParaRPr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5A9DF-DE29-CB25-D4FC-634C37DCE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FD0C631-CA61-F671-F9DE-66959BA62D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87017" y="800800"/>
            <a:ext cx="60267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65" dirty="0">
                <a:solidFill>
                  <a:schemeClr val="bg1"/>
                </a:solidFill>
                <a:latin typeface="Arial"/>
                <a:cs typeface="Arial"/>
              </a:rPr>
              <a:t>Project Objectives</a:t>
            </a:r>
            <a:endParaRPr b="1" spc="-65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F910AA6-CB1A-24AB-3B34-F2E2CE725FDE}"/>
              </a:ext>
            </a:extLst>
          </p:cNvPr>
          <p:cNvSpPr txBox="1"/>
          <p:nvPr/>
        </p:nvSpPr>
        <p:spPr>
          <a:xfrm>
            <a:off x="894689" y="1985899"/>
            <a:ext cx="10916311" cy="24486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6100" indent="-457200" algn="just">
              <a:lnSpc>
                <a:spcPts val="3829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Fraud Detection: - Explore the feasibility of implementing the model for real-time </a:t>
            </a:r>
            <a:r>
              <a:rPr lang="en-US" sz="2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Fastag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fraud detection. </a:t>
            </a:r>
          </a:p>
          <a:p>
            <a:pPr marL="546100" indent="-457200" algn="just">
              <a:lnSpc>
                <a:spcPts val="3829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46100" indent="-457200" algn="just">
              <a:lnSpc>
                <a:spcPts val="3829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Explanatory Analysis: - Provide insights into the factors contributing to fraudulent transactions.</a:t>
            </a:r>
            <a:endParaRPr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776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079722"/>
            <a:ext cx="8534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5" dirty="0"/>
              <a:t>Load </a:t>
            </a:r>
            <a:r>
              <a:rPr lang="en-IN" spc="-55" dirty="0" err="1"/>
              <a:t>DAtaset</a:t>
            </a:r>
            <a:endParaRPr spc="-5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9644B5-D373-BE17-267E-5FC8ECFBD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35" y="2133600"/>
            <a:ext cx="9678239" cy="38255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</TotalTime>
  <Words>359</Words>
  <Application>Microsoft Office PowerPoint</Application>
  <PresentationFormat>Widescreen</PresentationFormat>
  <Paragraphs>56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Arial MT</vt:lpstr>
      <vt:lpstr>Calibri</vt:lpstr>
      <vt:lpstr>Carlito</vt:lpstr>
      <vt:lpstr>Century Gothic</vt:lpstr>
      <vt:lpstr>Courier New</vt:lpstr>
      <vt:lpstr>Helvetica Neue</vt:lpstr>
      <vt:lpstr>Lucida Sans Unicode</vt:lpstr>
      <vt:lpstr>Times New Roman</vt:lpstr>
      <vt:lpstr>Wingdings 3</vt:lpstr>
      <vt:lpstr>Slice</vt:lpstr>
      <vt:lpstr>PowerPoint Presentation</vt:lpstr>
      <vt:lpstr>Table of Content</vt:lpstr>
      <vt:lpstr>Project Definition</vt:lpstr>
      <vt:lpstr>Dataset Description</vt:lpstr>
      <vt:lpstr>Dataset Description</vt:lpstr>
      <vt:lpstr>DataSet Description</vt:lpstr>
      <vt:lpstr>Project Objectives</vt:lpstr>
      <vt:lpstr>Project Objectives</vt:lpstr>
      <vt:lpstr>Load DAtaset</vt:lpstr>
      <vt:lpstr>Dataset information</vt:lpstr>
      <vt:lpstr>Dataset Description</vt:lpstr>
      <vt:lpstr>Dataset visualization</vt:lpstr>
      <vt:lpstr>BoxPlot</vt:lpstr>
      <vt:lpstr>BArPlot</vt:lpstr>
      <vt:lpstr>HEatmap</vt:lpstr>
      <vt:lpstr>Pairwise scatter plots for numerical variables</vt:lpstr>
      <vt:lpstr>Histogram</vt:lpstr>
      <vt:lpstr>scatterplot</vt:lpstr>
      <vt:lpstr>Model devlopment</vt:lpstr>
      <vt:lpstr>Accuracy </vt:lpstr>
      <vt:lpstr>Accuracy Graph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ARYAN MATHUR</dc:creator>
  <cp:lastModifiedBy>ARYAN MATHUR</cp:lastModifiedBy>
  <cp:revision>1</cp:revision>
  <dcterms:created xsi:type="dcterms:W3CDTF">2024-03-12T18:33:41Z</dcterms:created>
  <dcterms:modified xsi:type="dcterms:W3CDTF">2024-03-23T18:21:50Z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2024-03-12T00:00:00Z</vt:filetime>
  </property>
  <property fmtid="{D5CDD505-2E9C-101B-9397-08002B2CF9AE}" pid="5" name="Producer">
    <vt:lpwstr>3-Heights(TM) PDF Security Shell 4.8.25.2 (http://www.pdf-tools.com)</vt:lpwstr>
  </property>
</Properties>
</file>