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8288000" cy="10287000"/>
  <p:notesSz cx="6858000" cy="9144000"/>
  <p:embeddedFontLst>
    <p:embeddedFont>
      <p:font typeface="Alice"/>
      <p:regular r:id="rId26"/>
    </p:embeddedFont>
    <p:embeddedFont>
      <p:font typeface="Alice Bold"/>
      <p:regular r:id="rId27"/>
    </p:embeddedFont>
    <p:embeddedFont>
      <p:font typeface="Arimo"/>
      <p:regular r:id="rId28"/>
    </p:embeddedFont>
    <p:embeddedFont>
      <p:font typeface="Arimo Bold"/>
      <p:regular r:id="rId29"/>
    </p:embeddedFont>
    <p:embeddedFont>
      <p:font typeface="Canva Sans"/>
      <p:regular r:id="rId30"/>
    </p:embeddedFont>
    <p:embeddedFont>
      <p:font typeface="Hussar Bold"/>
      <p:regular r:id="rId31"/>
    </p:embeddedFont>
    <p:embeddedFont>
      <p:font typeface="Norwester"/>
      <p:regular r:id="rId32"/>
    </p:embeddedFont>
    <p:embeddedFont>
      <p:font typeface="Poppins" panose="00000500000000000000" pitchFamily="2" charset="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62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8.svg"/><Relationship Id="rId5" Type="http://schemas.openxmlformats.org/officeDocument/2006/relationships/image" Target="../media/image2.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10.sv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8.svg"/><Relationship Id="rId5" Type="http://schemas.openxmlformats.org/officeDocument/2006/relationships/image" Target="../media/image2.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10.sv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8.svg"/><Relationship Id="rId5" Type="http://schemas.openxmlformats.org/officeDocument/2006/relationships/image" Target="../media/image2.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10.sv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8.svg"/><Relationship Id="rId5" Type="http://schemas.openxmlformats.org/officeDocument/2006/relationships/image" Target="../media/image2.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10.svg"/></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8.svg"/><Relationship Id="rId5" Type="http://schemas.openxmlformats.org/officeDocument/2006/relationships/image" Target="../media/image2.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10.svg"/></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8.svg"/><Relationship Id="rId5" Type="http://schemas.openxmlformats.org/officeDocument/2006/relationships/image" Target="../media/image2.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10.svg"/></Relationships>
</file>

<file path=ppt/slides/_rels/slide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4.svg"/></Relationships>
</file>

<file path=ppt/slides/_rels/slide1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4.svg"/></Relationships>
</file>

<file path=ppt/slides/_rels/slide1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4.svg"/></Relationships>
</file>

<file path=ppt/slides/_rels/slide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4.sv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8.svg"/><Relationship Id="rId5" Type="http://schemas.openxmlformats.org/officeDocument/2006/relationships/image" Target="../media/image2.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10.svg"/></Relationships>
</file>

<file path=ppt/slides/_rels/slide2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8.svg"/><Relationship Id="rId5" Type="http://schemas.openxmlformats.org/officeDocument/2006/relationships/image" Target="../media/image2.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10.svg"/></Relationships>
</file>

<file path=ppt/slides/_rels/slide2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8.svg"/><Relationship Id="rId5" Type="http://schemas.openxmlformats.org/officeDocument/2006/relationships/image" Target="../media/image4.sv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10.svg"/></Relationships>
</file>

<file path=ppt/slides/_rels/slide2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8.svg"/><Relationship Id="rId5" Type="http://schemas.openxmlformats.org/officeDocument/2006/relationships/image" Target="../media/image4.sv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10.svg"/></Relationships>
</file>

<file path=ppt/slides/_rels/slide2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hyperlink" Target="https://www.slideshare.net/slideshow/ant-colony-optimization-aco-%2091879003/91879003#2" TargetMode="External"/><Relationship Id="rId18" Type="http://schemas.openxmlformats.org/officeDocument/2006/relationships/hyperlink" Target="https://dl.acm.org/doi/abs/10.1145/3458817.3476204" TargetMode="External"/><Relationship Id="rId3" Type="http://schemas.openxmlformats.org/officeDocument/2006/relationships/image" Target="../media/image2.svg"/><Relationship Id="rId21" Type="http://schemas.openxmlformats.org/officeDocument/2006/relationships/hyperlink" Target="https://ieeexplore.ieee.org/abstract/document/9348679" TargetMode="External"/><Relationship Id="rId7" Type="http://schemas.openxmlformats.org/officeDocument/2006/relationships/image" Target="../media/image6.svg"/><Relationship Id="rId12" Type="http://schemas.openxmlformats.org/officeDocument/2006/relationships/hyperlink" Target="https://www.researchgate.net/figure/Mechanism-of-Erasure-Coding_fig1_4310455" TargetMode="External"/><Relationship Id="rId17" Type="http://schemas.openxmlformats.org/officeDocument/2006/relationships/hyperlink" Target="https://www.beei.org/index.php/EEI/article/view/1492/1083" TargetMode="External"/><Relationship Id="rId2" Type="http://schemas.openxmlformats.org/officeDocument/2006/relationships/image" Target="../media/image1.png"/><Relationship Id="rId16" Type="http://schemas.openxmlformats.org/officeDocument/2006/relationships/hyperlink" Target="https://www.sciencedirect.com/science/article/pii/S1570870520306739" TargetMode="External"/><Relationship Id="rId20" Type="http://schemas.openxmlformats.org/officeDocument/2006/relationships/hyperlink" Target="https://www.mdpi.com/2079-9292/12/11/2408" TargetMode="Externa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8.svg"/><Relationship Id="rId5" Type="http://schemas.openxmlformats.org/officeDocument/2006/relationships/image" Target="../media/image4.svg"/><Relationship Id="rId15" Type="http://schemas.openxmlformats.org/officeDocument/2006/relationships/hyperlink" Target="https://www.mdpi.com/1999-4893/13/10/250" TargetMode="External"/><Relationship Id="rId10" Type="http://schemas.openxmlformats.org/officeDocument/2006/relationships/image" Target="../media/image7.png"/><Relationship Id="rId19" Type="http://schemas.openxmlformats.org/officeDocument/2006/relationships/hyperlink" Target="https://ieeexplore.ieee.org/abstract/document/9275842" TargetMode="External"/><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hyperlink" Target="https://ieeexplore.ieee.org/abstract/document/9144196" TargetMode="External"/></Relationships>
</file>

<file path=ppt/slides/_rels/slide2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8.svg"/><Relationship Id="rId5" Type="http://schemas.openxmlformats.org/officeDocument/2006/relationships/image" Target="../media/image4.sv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8.svg"/><Relationship Id="rId5" Type="http://schemas.openxmlformats.org/officeDocument/2006/relationships/image" Target="../media/image4.sv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10.sv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6.svg"/><Relationship Id="rId5" Type="http://schemas.openxmlformats.org/officeDocument/2006/relationships/image" Target="../media/image4.svg"/><Relationship Id="rId10"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8.svg"/><Relationship Id="rId5" Type="http://schemas.openxmlformats.org/officeDocument/2006/relationships/image" Target="../media/image2.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10.sv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8.svg"/><Relationship Id="rId5" Type="http://schemas.openxmlformats.org/officeDocument/2006/relationships/image" Target="../media/image2.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10.sv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8.svg"/><Relationship Id="rId5" Type="http://schemas.openxmlformats.org/officeDocument/2006/relationships/image" Target="../media/image2.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10.sv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8.svg"/><Relationship Id="rId5" Type="http://schemas.openxmlformats.org/officeDocument/2006/relationships/image" Target="../media/image2.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EFF"/>
        </a:solidFill>
        <a:effectLst/>
      </p:bgPr>
    </p:bg>
    <p:spTree>
      <p:nvGrpSpPr>
        <p:cNvPr id="1" name=""/>
        <p:cNvGrpSpPr/>
        <p:nvPr/>
      </p:nvGrpSpPr>
      <p:grpSpPr>
        <a:xfrm>
          <a:off x="0" y="0"/>
          <a:ext cx="0" cy="0"/>
          <a:chOff x="0" y="0"/>
          <a:chExt cx="0" cy="0"/>
        </a:xfrm>
      </p:grpSpPr>
      <p:sp>
        <p:nvSpPr>
          <p:cNvPr id="2" name="Freeform 2"/>
          <p:cNvSpPr/>
          <p:nvPr/>
        </p:nvSpPr>
        <p:spPr>
          <a:xfrm rot="-2423411" flipH="1">
            <a:off x="-1416943" y="-64883"/>
            <a:ext cx="8197766" cy="4352269"/>
          </a:xfrm>
          <a:custGeom>
            <a:avLst/>
            <a:gdLst/>
            <a:ahLst/>
            <a:cxnLst/>
            <a:rect l="l" t="t" r="r" b="b"/>
            <a:pathLst>
              <a:path w="8197766" h="4352269">
                <a:moveTo>
                  <a:pt x="8197766" y="0"/>
                </a:moveTo>
                <a:lnTo>
                  <a:pt x="0" y="0"/>
                </a:lnTo>
                <a:lnTo>
                  <a:pt x="0" y="4352269"/>
                </a:lnTo>
                <a:lnTo>
                  <a:pt x="8197766" y="4352269"/>
                </a:lnTo>
                <a:lnTo>
                  <a:pt x="8197766" y="0"/>
                </a:lnTo>
                <a:close/>
              </a:path>
            </a:pathLst>
          </a:custGeom>
          <a:blipFill>
            <a:blip r:embed="rId2">
              <a:alphaModFix amt="15000"/>
              <a:extLst>
                <a:ext uri="{96DAC541-7B7A-43D3-8B79-37D633B846F1}">
                  <asvg:svgBlip xmlns:asvg="http://schemas.microsoft.com/office/drawing/2016/SVG/main" r:embed="rId3"/>
                </a:ext>
              </a:extLst>
            </a:blip>
            <a:stretch>
              <a:fillRect/>
            </a:stretch>
          </a:blipFill>
        </p:spPr>
      </p:sp>
      <p:sp>
        <p:nvSpPr>
          <p:cNvPr id="3" name="Freeform 3"/>
          <p:cNvSpPr/>
          <p:nvPr/>
        </p:nvSpPr>
        <p:spPr>
          <a:xfrm>
            <a:off x="-1850084" y="2988149"/>
            <a:ext cx="7037171" cy="7803315"/>
          </a:xfrm>
          <a:custGeom>
            <a:avLst/>
            <a:gdLst/>
            <a:ahLst/>
            <a:cxnLst/>
            <a:rect l="l" t="t" r="r" b="b"/>
            <a:pathLst>
              <a:path w="7037171" h="7803315">
                <a:moveTo>
                  <a:pt x="0" y="0"/>
                </a:moveTo>
                <a:lnTo>
                  <a:pt x="7037172" y="0"/>
                </a:lnTo>
                <a:lnTo>
                  <a:pt x="7037172" y="7803315"/>
                </a:lnTo>
                <a:lnTo>
                  <a:pt x="0" y="78033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749044" y="-720289"/>
            <a:ext cx="3472538" cy="3497978"/>
          </a:xfrm>
          <a:custGeom>
            <a:avLst/>
            <a:gdLst/>
            <a:ahLst/>
            <a:cxnLst/>
            <a:rect l="l" t="t" r="r" b="b"/>
            <a:pathLst>
              <a:path w="3472538" h="3497978">
                <a:moveTo>
                  <a:pt x="0" y="0"/>
                </a:moveTo>
                <a:lnTo>
                  <a:pt x="3472538" y="0"/>
                </a:lnTo>
                <a:lnTo>
                  <a:pt x="3472538" y="3497978"/>
                </a:lnTo>
                <a:lnTo>
                  <a:pt x="0" y="34979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1947196">
            <a:off x="14189117" y="8110866"/>
            <a:ext cx="8197766" cy="4352269"/>
          </a:xfrm>
          <a:custGeom>
            <a:avLst/>
            <a:gdLst/>
            <a:ahLst/>
            <a:cxnLst/>
            <a:rect l="l" t="t" r="r" b="b"/>
            <a:pathLst>
              <a:path w="8197766" h="4352269">
                <a:moveTo>
                  <a:pt x="0" y="0"/>
                </a:moveTo>
                <a:lnTo>
                  <a:pt x="8197766" y="0"/>
                </a:lnTo>
                <a:lnTo>
                  <a:pt x="8197766" y="4352268"/>
                </a:lnTo>
                <a:lnTo>
                  <a:pt x="0" y="4352268"/>
                </a:lnTo>
                <a:lnTo>
                  <a:pt x="0" y="0"/>
                </a:lnTo>
                <a:close/>
              </a:path>
            </a:pathLst>
          </a:custGeom>
          <a:blipFill>
            <a:blip r:embed="rId2">
              <a:alphaModFix amt="15000"/>
              <a:extLst>
                <a:ext uri="{96DAC541-7B7A-43D3-8B79-37D633B846F1}">
                  <asvg:svgBlip xmlns:asvg="http://schemas.microsoft.com/office/drawing/2016/SVG/main" r:embed="rId3"/>
                </a:ext>
              </a:extLst>
            </a:blip>
            <a:stretch>
              <a:fillRect/>
            </a:stretch>
          </a:blipFill>
        </p:spPr>
      </p:sp>
      <p:sp>
        <p:nvSpPr>
          <p:cNvPr id="6" name="Freeform 6"/>
          <p:cNvSpPr/>
          <p:nvPr/>
        </p:nvSpPr>
        <p:spPr>
          <a:xfrm rot="2991315">
            <a:off x="-509632" y="1564175"/>
            <a:ext cx="2188739" cy="2427029"/>
          </a:xfrm>
          <a:custGeom>
            <a:avLst/>
            <a:gdLst/>
            <a:ahLst/>
            <a:cxnLst/>
            <a:rect l="l" t="t" r="r" b="b"/>
            <a:pathLst>
              <a:path w="2188739" h="2427029">
                <a:moveTo>
                  <a:pt x="0" y="0"/>
                </a:moveTo>
                <a:lnTo>
                  <a:pt x="2188738" y="0"/>
                </a:lnTo>
                <a:lnTo>
                  <a:pt x="2188738" y="2427028"/>
                </a:lnTo>
                <a:lnTo>
                  <a:pt x="0" y="24270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028700" y="7354877"/>
            <a:ext cx="4095911" cy="4095911"/>
          </a:xfrm>
          <a:custGeom>
            <a:avLst/>
            <a:gdLst/>
            <a:ahLst/>
            <a:cxnLst/>
            <a:rect l="l" t="t" r="r" b="b"/>
            <a:pathLst>
              <a:path w="4095911" h="4095911">
                <a:moveTo>
                  <a:pt x="0" y="0"/>
                </a:moveTo>
                <a:lnTo>
                  <a:pt x="4095911" y="0"/>
                </a:lnTo>
                <a:lnTo>
                  <a:pt x="4095911" y="4095911"/>
                </a:lnTo>
                <a:lnTo>
                  <a:pt x="0" y="409591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a:off x="4161170" y="8453513"/>
            <a:ext cx="2717344" cy="2737251"/>
          </a:xfrm>
          <a:custGeom>
            <a:avLst/>
            <a:gdLst/>
            <a:ahLst/>
            <a:cxnLst/>
            <a:rect l="l" t="t" r="r" b="b"/>
            <a:pathLst>
              <a:path w="2717344" h="2737251">
                <a:moveTo>
                  <a:pt x="0" y="0"/>
                </a:moveTo>
                <a:lnTo>
                  <a:pt x="2717344" y="0"/>
                </a:lnTo>
                <a:lnTo>
                  <a:pt x="2717344" y="2737252"/>
                </a:lnTo>
                <a:lnTo>
                  <a:pt x="0" y="273725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2632803" y="2375547"/>
            <a:ext cx="2057400" cy="2057400"/>
          </a:xfrm>
          <a:custGeom>
            <a:avLst/>
            <a:gdLst/>
            <a:ahLst/>
            <a:cxnLst/>
            <a:rect l="l" t="t" r="r" b="b"/>
            <a:pathLst>
              <a:path w="2057400" h="2057400">
                <a:moveTo>
                  <a:pt x="0" y="0"/>
                </a:moveTo>
                <a:lnTo>
                  <a:pt x="2057400" y="0"/>
                </a:lnTo>
                <a:lnTo>
                  <a:pt x="2057400" y="2057400"/>
                </a:lnTo>
                <a:lnTo>
                  <a:pt x="0" y="2057400"/>
                </a:lnTo>
                <a:lnTo>
                  <a:pt x="0" y="0"/>
                </a:lnTo>
                <a:close/>
              </a:path>
            </a:pathLst>
          </a:custGeom>
          <a:blipFill>
            <a:blip r:embed="rId10">
              <a:alphaModFix amt="19999"/>
              <a:extLst>
                <a:ext uri="{96DAC541-7B7A-43D3-8B79-37D633B846F1}">
                  <asvg:svgBlip xmlns:asvg="http://schemas.microsoft.com/office/drawing/2016/SVG/main" r:embed="rId11"/>
                </a:ext>
              </a:extLst>
            </a:blip>
            <a:stretch>
              <a:fillRect/>
            </a:stretch>
          </a:blipFill>
        </p:spPr>
      </p:sp>
      <p:sp>
        <p:nvSpPr>
          <p:cNvPr id="10" name="TextBox 10"/>
          <p:cNvSpPr txBox="1"/>
          <p:nvPr/>
        </p:nvSpPr>
        <p:spPr>
          <a:xfrm>
            <a:off x="6365812" y="1705337"/>
            <a:ext cx="7778716" cy="3133735"/>
          </a:xfrm>
          <a:prstGeom prst="rect">
            <a:avLst/>
          </a:prstGeom>
        </p:spPr>
        <p:txBody>
          <a:bodyPr lIns="0" tIns="0" rIns="0" bIns="0" rtlCol="0" anchor="t">
            <a:spAutoFit/>
          </a:bodyPr>
          <a:lstStyle/>
          <a:p>
            <a:pPr algn="l">
              <a:lnSpc>
                <a:spcPts val="12599"/>
              </a:lnSpc>
            </a:pPr>
            <a:r>
              <a:rPr lang="en-US" sz="8999">
                <a:solidFill>
                  <a:srgbClr val="0C6980"/>
                </a:solidFill>
                <a:latin typeface="Norwester"/>
                <a:ea typeface="Norwester"/>
                <a:cs typeface="Norwester"/>
                <a:sym typeface="Norwester"/>
              </a:rPr>
              <a:t>ACO       Erasure Coding</a:t>
            </a:r>
          </a:p>
        </p:txBody>
      </p:sp>
      <p:sp>
        <p:nvSpPr>
          <p:cNvPr id="11" name="TextBox 11"/>
          <p:cNvSpPr txBox="1"/>
          <p:nvPr/>
        </p:nvSpPr>
        <p:spPr>
          <a:xfrm>
            <a:off x="6365812" y="6329486"/>
            <a:ext cx="8953733" cy="2482014"/>
          </a:xfrm>
          <a:prstGeom prst="rect">
            <a:avLst/>
          </a:prstGeom>
        </p:spPr>
        <p:txBody>
          <a:bodyPr lIns="0" tIns="0" rIns="0" bIns="0" rtlCol="0" anchor="t">
            <a:spAutoFit/>
          </a:bodyPr>
          <a:lstStyle/>
          <a:p>
            <a:pPr algn="l">
              <a:lnSpc>
                <a:spcPts val="4946"/>
              </a:lnSpc>
            </a:pPr>
            <a:r>
              <a:rPr lang="en-US" sz="3532" b="1">
                <a:solidFill>
                  <a:srgbClr val="2D8BBA"/>
                </a:solidFill>
                <a:latin typeface="Arimo Bold"/>
                <a:ea typeface="Arimo Bold"/>
                <a:cs typeface="Arimo Bold"/>
                <a:sym typeface="Arimo Bold"/>
              </a:rPr>
              <a:t>Group 1</a:t>
            </a:r>
          </a:p>
          <a:p>
            <a:pPr marL="762759" lvl="1" indent="-381380" algn="l">
              <a:lnSpc>
                <a:spcPts val="4946"/>
              </a:lnSpc>
              <a:buFont typeface="Arial"/>
              <a:buChar char="•"/>
            </a:pPr>
            <a:r>
              <a:rPr lang="en-US" sz="3532">
                <a:solidFill>
                  <a:srgbClr val="00A8A8"/>
                </a:solidFill>
                <a:latin typeface="Poppins"/>
                <a:ea typeface="Poppins"/>
                <a:cs typeface="Poppins"/>
                <a:sym typeface="Poppins"/>
              </a:rPr>
              <a:t>Maurya Aryan Swaminath (210595)</a:t>
            </a:r>
          </a:p>
          <a:p>
            <a:pPr marL="762759" lvl="1" indent="-381380" algn="l">
              <a:lnSpc>
                <a:spcPts val="4946"/>
              </a:lnSpc>
              <a:buFont typeface="Arial"/>
              <a:buChar char="•"/>
            </a:pPr>
            <a:r>
              <a:rPr lang="en-US" sz="3532">
                <a:solidFill>
                  <a:srgbClr val="00A8A8"/>
                </a:solidFill>
                <a:latin typeface="Poppins"/>
                <a:ea typeface="Poppins"/>
                <a:cs typeface="Poppins"/>
                <a:sym typeface="Poppins"/>
              </a:rPr>
              <a:t>Depanshu Sahu (210316)</a:t>
            </a:r>
          </a:p>
          <a:p>
            <a:pPr marL="762759" lvl="1" indent="-381380" algn="l">
              <a:lnSpc>
                <a:spcPts val="4946"/>
              </a:lnSpc>
              <a:buFont typeface="Arial"/>
              <a:buChar char="•"/>
            </a:pPr>
            <a:r>
              <a:rPr lang="en-US" sz="3532">
                <a:solidFill>
                  <a:srgbClr val="00A8A8"/>
                </a:solidFill>
                <a:latin typeface="Poppins"/>
                <a:ea typeface="Poppins"/>
                <a:cs typeface="Poppins"/>
                <a:sym typeface="Poppins"/>
              </a:rPr>
              <a:t>Aditya Ajmera (210056)</a:t>
            </a:r>
          </a:p>
        </p:txBody>
      </p:sp>
      <p:sp>
        <p:nvSpPr>
          <p:cNvPr id="12" name="AutoShape 12"/>
          <p:cNvSpPr/>
          <p:nvPr/>
        </p:nvSpPr>
        <p:spPr>
          <a:xfrm>
            <a:off x="584737" y="440841"/>
            <a:ext cx="17213441" cy="0"/>
          </a:xfrm>
          <a:prstGeom prst="line">
            <a:avLst/>
          </a:prstGeom>
          <a:ln w="66675" cap="flat">
            <a:solidFill>
              <a:srgbClr val="F2F2F2"/>
            </a:solidFill>
            <a:prstDash val="solid"/>
            <a:headEnd type="none" w="sm" len="sm"/>
            <a:tailEnd type="none" w="sm" len="sm"/>
          </a:ln>
        </p:spPr>
      </p:sp>
      <p:sp>
        <p:nvSpPr>
          <p:cNvPr id="14" name="TextBox 12">
            <a:extLst>
              <a:ext uri="{FF2B5EF4-FFF2-40B4-BE49-F238E27FC236}">
                <a16:creationId xmlns:a16="http://schemas.microsoft.com/office/drawing/2014/main" id="{05F5291F-2F59-F0B3-B821-E56FB4EDC54A}"/>
              </a:ext>
            </a:extLst>
          </p:cNvPr>
          <p:cNvSpPr txBox="1"/>
          <p:nvPr/>
        </p:nvSpPr>
        <p:spPr>
          <a:xfrm>
            <a:off x="8462701" y="2193479"/>
            <a:ext cx="1580451" cy="89043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7389"/>
              </a:lnSpc>
              <a:spcBef>
                <a:spcPct val="0"/>
              </a:spcBef>
            </a:pPr>
            <a:r>
              <a:rPr lang="en-US" sz="5278" b="1" dirty="0">
                <a:solidFill>
                  <a:srgbClr val="0C6980"/>
                </a:solidFill>
                <a:latin typeface="Norwester"/>
                <a:ea typeface="Norwester"/>
                <a:cs typeface="Norwester"/>
                <a:sym typeface="Norwester"/>
              </a:rPr>
              <a:t>WITH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EFF"/>
        </a:solidFill>
        <a:effectLst/>
      </p:bgPr>
    </p:bg>
    <p:spTree>
      <p:nvGrpSpPr>
        <p:cNvPr id="1" name=""/>
        <p:cNvGrpSpPr/>
        <p:nvPr/>
      </p:nvGrpSpPr>
      <p:grpSpPr>
        <a:xfrm>
          <a:off x="0" y="0"/>
          <a:ext cx="0" cy="0"/>
          <a:chOff x="0" y="0"/>
          <a:chExt cx="0" cy="0"/>
        </a:xfrm>
      </p:grpSpPr>
      <p:sp>
        <p:nvSpPr>
          <p:cNvPr id="2" name="Freeform 2"/>
          <p:cNvSpPr/>
          <p:nvPr/>
        </p:nvSpPr>
        <p:spPr>
          <a:xfrm>
            <a:off x="-1208178" y="6666480"/>
            <a:ext cx="4080083" cy="4524285"/>
          </a:xfrm>
          <a:custGeom>
            <a:avLst/>
            <a:gdLst/>
            <a:ahLst/>
            <a:cxnLst/>
            <a:rect l="l" t="t" r="r" b="b"/>
            <a:pathLst>
              <a:path w="4080083" h="4524285">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423411" flipH="1">
            <a:off x="-5714567" y="4490345"/>
            <a:ext cx="8197766" cy="4352269"/>
          </a:xfrm>
          <a:custGeom>
            <a:avLst/>
            <a:gdLst/>
            <a:ahLst/>
            <a:cxnLst/>
            <a:rect l="l" t="t" r="r" b="b"/>
            <a:pathLst>
              <a:path w="8197766" h="4352269">
                <a:moveTo>
                  <a:pt x="8197766" y="0"/>
                </a:moveTo>
                <a:lnTo>
                  <a:pt x="0" y="0"/>
                </a:lnTo>
                <a:lnTo>
                  <a:pt x="0" y="4352269"/>
                </a:lnTo>
                <a:lnTo>
                  <a:pt x="8197766" y="4352269"/>
                </a:lnTo>
                <a:lnTo>
                  <a:pt x="8197766" y="0"/>
                </a:lnTo>
                <a:close/>
              </a:path>
            </a:pathLst>
          </a:custGeom>
          <a:blipFill>
            <a:blip r:embed="rId4">
              <a:alphaModFix amt="15000"/>
              <a:extLst>
                <a:ext uri="{96DAC541-7B7A-43D3-8B79-37D633B846F1}">
                  <asvg:svgBlip xmlns:asvg="http://schemas.microsoft.com/office/drawing/2016/SVG/main" r:embed="rId5"/>
                </a:ext>
              </a:extLst>
            </a:blip>
            <a:stretch>
              <a:fillRect/>
            </a:stretch>
          </a:blipFill>
        </p:spPr>
      </p:sp>
      <p:sp>
        <p:nvSpPr>
          <p:cNvPr id="4" name="Freeform 4"/>
          <p:cNvSpPr/>
          <p:nvPr/>
        </p:nvSpPr>
        <p:spPr>
          <a:xfrm>
            <a:off x="15749044" y="-720289"/>
            <a:ext cx="3472538" cy="3497978"/>
          </a:xfrm>
          <a:custGeom>
            <a:avLst/>
            <a:gdLst/>
            <a:ahLst/>
            <a:cxnLst/>
            <a:rect l="l" t="t" r="r" b="b"/>
            <a:pathLst>
              <a:path w="3472538" h="3497978">
                <a:moveTo>
                  <a:pt x="0" y="0"/>
                </a:moveTo>
                <a:lnTo>
                  <a:pt x="3472538" y="0"/>
                </a:lnTo>
                <a:lnTo>
                  <a:pt x="3472538" y="3497978"/>
                </a:lnTo>
                <a:lnTo>
                  <a:pt x="0" y="34979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1947196">
            <a:off x="7713590" y="9558565"/>
            <a:ext cx="8197766" cy="4352269"/>
          </a:xfrm>
          <a:custGeom>
            <a:avLst/>
            <a:gdLst/>
            <a:ahLst/>
            <a:cxnLst/>
            <a:rect l="l" t="t" r="r" b="b"/>
            <a:pathLst>
              <a:path w="8197766" h="4352269">
                <a:moveTo>
                  <a:pt x="0" y="0"/>
                </a:moveTo>
                <a:lnTo>
                  <a:pt x="8197767" y="0"/>
                </a:lnTo>
                <a:lnTo>
                  <a:pt x="8197767" y="4352269"/>
                </a:lnTo>
                <a:lnTo>
                  <a:pt x="0" y="4352269"/>
                </a:lnTo>
                <a:lnTo>
                  <a:pt x="0" y="0"/>
                </a:lnTo>
                <a:close/>
              </a:path>
            </a:pathLst>
          </a:custGeom>
          <a:blipFill>
            <a:blip r:embed="rId4">
              <a:alphaModFix amt="15000"/>
              <a:extLst>
                <a:ext uri="{96DAC541-7B7A-43D3-8B79-37D633B846F1}">
                  <asvg:svgBlip xmlns:asvg="http://schemas.microsoft.com/office/drawing/2016/SVG/main" r:embed="rId5"/>
                </a:ext>
              </a:extLst>
            </a:blip>
            <a:stretch>
              <a:fillRect/>
            </a:stretch>
          </a:blipFill>
        </p:spPr>
      </p:sp>
      <p:sp>
        <p:nvSpPr>
          <p:cNvPr id="6" name="Freeform 6"/>
          <p:cNvSpPr/>
          <p:nvPr/>
        </p:nvSpPr>
        <p:spPr>
          <a:xfrm>
            <a:off x="16197112" y="8150499"/>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a:stretch>
          </a:blipFill>
        </p:spPr>
      </p:sp>
      <p:sp>
        <p:nvSpPr>
          <p:cNvPr id="7" name="Freeform 7"/>
          <p:cNvSpPr/>
          <p:nvPr/>
        </p:nvSpPr>
        <p:spPr>
          <a:xfrm>
            <a:off x="2266517" y="9076226"/>
            <a:ext cx="1210774" cy="1210774"/>
          </a:xfrm>
          <a:custGeom>
            <a:avLst/>
            <a:gdLst/>
            <a:ahLst/>
            <a:cxnLst/>
            <a:rect l="l" t="t" r="r" b="b"/>
            <a:pathLst>
              <a:path w="1210774" h="1210774">
                <a:moveTo>
                  <a:pt x="0" y="0"/>
                </a:moveTo>
                <a:lnTo>
                  <a:pt x="1210774" y="0"/>
                </a:lnTo>
                <a:lnTo>
                  <a:pt x="1210774" y="1210774"/>
                </a:lnTo>
                <a:lnTo>
                  <a:pt x="0" y="121077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641551" y="8150499"/>
            <a:ext cx="1544928" cy="1556246"/>
          </a:xfrm>
          <a:custGeom>
            <a:avLst/>
            <a:gdLst/>
            <a:ahLst/>
            <a:cxnLst/>
            <a:rect l="l" t="t" r="r" b="b"/>
            <a:pathLst>
              <a:path w="1544928" h="1556246">
                <a:moveTo>
                  <a:pt x="0" y="0"/>
                </a:moveTo>
                <a:lnTo>
                  <a:pt x="1544928" y="0"/>
                </a:lnTo>
                <a:lnTo>
                  <a:pt x="1544928" y="1556247"/>
                </a:lnTo>
                <a:lnTo>
                  <a:pt x="0" y="155624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720289" y="-943898"/>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a:stretch>
          </a:blipFill>
        </p:spPr>
      </p:sp>
      <p:sp>
        <p:nvSpPr>
          <p:cNvPr id="10" name="Freeform 10"/>
          <p:cNvSpPr/>
          <p:nvPr/>
        </p:nvSpPr>
        <p:spPr>
          <a:xfrm>
            <a:off x="17101564" y="113405"/>
            <a:ext cx="4080083" cy="4524285"/>
          </a:xfrm>
          <a:custGeom>
            <a:avLst/>
            <a:gdLst/>
            <a:ahLst/>
            <a:cxnLst/>
            <a:rect l="l" t="t" r="r" b="b"/>
            <a:pathLst>
              <a:path w="4080083" h="4524285">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TextBox 11"/>
          <p:cNvSpPr txBox="1"/>
          <p:nvPr/>
        </p:nvSpPr>
        <p:spPr>
          <a:xfrm>
            <a:off x="6065362" y="337137"/>
            <a:ext cx="6157277" cy="904158"/>
          </a:xfrm>
          <a:prstGeom prst="rect">
            <a:avLst/>
          </a:prstGeom>
        </p:spPr>
        <p:txBody>
          <a:bodyPr lIns="0" tIns="0" rIns="0" bIns="0" rtlCol="0" anchor="t">
            <a:spAutoFit/>
          </a:bodyPr>
          <a:lstStyle/>
          <a:p>
            <a:pPr algn="ctr">
              <a:lnSpc>
                <a:spcPts val="7389"/>
              </a:lnSpc>
            </a:pPr>
            <a:r>
              <a:rPr lang="en-US" sz="5278">
                <a:solidFill>
                  <a:srgbClr val="0C6980"/>
                </a:solidFill>
                <a:latin typeface="Alice Bold"/>
                <a:ea typeface="Alice Bold"/>
                <a:cs typeface="Alice Bold"/>
                <a:sym typeface="Alice Bold"/>
              </a:rPr>
              <a:t>Related Work</a:t>
            </a:r>
          </a:p>
        </p:txBody>
      </p:sp>
      <p:sp>
        <p:nvSpPr>
          <p:cNvPr id="12" name="TextBox 12"/>
          <p:cNvSpPr txBox="1"/>
          <p:nvPr/>
        </p:nvSpPr>
        <p:spPr>
          <a:xfrm>
            <a:off x="2777689" y="1503382"/>
            <a:ext cx="12971355" cy="1136650"/>
          </a:xfrm>
          <a:prstGeom prst="rect">
            <a:avLst/>
          </a:prstGeom>
        </p:spPr>
        <p:txBody>
          <a:bodyPr lIns="0" tIns="0" rIns="0" bIns="0" rtlCol="0" anchor="t">
            <a:spAutoFit/>
          </a:bodyPr>
          <a:lstStyle/>
          <a:p>
            <a:pPr algn="l">
              <a:lnSpc>
                <a:spcPts val="4549"/>
              </a:lnSpc>
            </a:pPr>
            <a:r>
              <a:rPr lang="en-US" sz="3249">
                <a:solidFill>
                  <a:srgbClr val="00A8A8"/>
                </a:solidFill>
                <a:latin typeface="Alice"/>
                <a:ea typeface="Alice"/>
                <a:cs typeface="Alice"/>
                <a:sym typeface="Alice"/>
              </a:rPr>
              <a:t>An Energy Efficient Routing Protocol Based on Improved Artificial Bee Colony Algorithm for Wireless Sensor Networks [7]</a:t>
            </a:r>
          </a:p>
        </p:txBody>
      </p:sp>
      <p:sp>
        <p:nvSpPr>
          <p:cNvPr id="13" name="TextBox 13"/>
          <p:cNvSpPr txBox="1"/>
          <p:nvPr/>
        </p:nvSpPr>
        <p:spPr>
          <a:xfrm>
            <a:off x="2777689" y="2713116"/>
            <a:ext cx="13419423" cy="4473296"/>
          </a:xfrm>
          <a:prstGeom prst="rect">
            <a:avLst/>
          </a:prstGeom>
        </p:spPr>
        <p:txBody>
          <a:bodyPr lIns="0" tIns="0" rIns="0" bIns="0" rtlCol="0" anchor="t">
            <a:spAutoFit/>
          </a:bodyPr>
          <a:lstStyle/>
          <a:p>
            <a:pPr marL="562289" lvl="1" indent="-281145" algn="just">
              <a:lnSpc>
                <a:spcPts val="4427"/>
              </a:lnSpc>
              <a:buFont typeface="Arial"/>
              <a:buChar char="•"/>
            </a:pPr>
            <a:r>
              <a:rPr lang="en-US" sz="2604">
                <a:solidFill>
                  <a:srgbClr val="2F5F98"/>
                </a:solidFill>
                <a:latin typeface="Arimo"/>
                <a:ea typeface="Arimo"/>
                <a:cs typeface="Arimo"/>
                <a:sym typeface="Arimo"/>
              </a:rPr>
              <a:t>This paper introduces an improved Artificial Bee Colony (ABC) algorithm combined with Ant Colony Optimization (ACO) to enhance energy efficiency under limited power</a:t>
            </a:r>
          </a:p>
          <a:p>
            <a:pPr marL="562289" lvl="1" indent="-281145" algn="just">
              <a:lnSpc>
                <a:spcPts val="4427"/>
              </a:lnSpc>
              <a:buFont typeface="Arial"/>
              <a:buChar char="•"/>
            </a:pPr>
            <a:r>
              <a:rPr lang="en-US" sz="2604">
                <a:solidFill>
                  <a:srgbClr val="2F5F98"/>
                </a:solidFill>
                <a:latin typeface="Arimo"/>
                <a:ea typeface="Arimo"/>
                <a:cs typeface="Arimo"/>
                <a:sym typeface="Arimo"/>
              </a:rPr>
              <a:t>The improved ABC algorithm selects optimal Cluster Heads (CH), while ACO handles the routing between CHs</a:t>
            </a:r>
          </a:p>
          <a:p>
            <a:pPr marL="562289" lvl="1" indent="-281145" algn="just">
              <a:lnSpc>
                <a:spcPts val="4427"/>
              </a:lnSpc>
              <a:buFont typeface="Arial"/>
              <a:buChar char="•"/>
            </a:pPr>
            <a:r>
              <a:rPr lang="en-US" sz="2604">
                <a:solidFill>
                  <a:srgbClr val="2F5F98"/>
                </a:solidFill>
                <a:latin typeface="Arimo"/>
                <a:ea typeface="Arimo"/>
                <a:cs typeface="Arimo"/>
                <a:sym typeface="Arimo"/>
              </a:rPr>
              <a:t>Performance was measured on network lifetime (75% alive nodes), stability period and throughput</a:t>
            </a:r>
          </a:p>
          <a:p>
            <a:pPr marL="562289" lvl="1" indent="-281145" algn="just">
              <a:lnSpc>
                <a:spcPts val="4427"/>
              </a:lnSpc>
              <a:buFont typeface="Arial"/>
              <a:buChar char="•"/>
            </a:pPr>
            <a:r>
              <a:rPr lang="en-US" sz="2604">
                <a:solidFill>
                  <a:srgbClr val="2F5F98"/>
                </a:solidFill>
                <a:latin typeface="Arimo"/>
                <a:ea typeface="Arimo"/>
                <a:cs typeface="Arimo"/>
                <a:sym typeface="Arimo"/>
              </a:rPr>
              <a:t>By focusing on energy consumption and optimizing routes through iterative algorithms, it significantly reduces node energy consumption and prolongs network lifetime</a:t>
            </a:r>
          </a:p>
        </p:txBody>
      </p:sp>
      <p:sp>
        <p:nvSpPr>
          <p:cNvPr id="14" name="TextBox 14"/>
          <p:cNvSpPr txBox="1"/>
          <p:nvPr/>
        </p:nvSpPr>
        <p:spPr>
          <a:xfrm>
            <a:off x="17065761" y="8961926"/>
            <a:ext cx="387077" cy="1019200"/>
          </a:xfrm>
          <a:prstGeom prst="rect">
            <a:avLst/>
          </a:prstGeom>
        </p:spPr>
        <p:txBody>
          <a:bodyPr lIns="0" tIns="0" rIns="0" bIns="0" rtlCol="0" anchor="t">
            <a:spAutoFit/>
          </a:bodyPr>
          <a:lstStyle/>
          <a:p>
            <a:pPr algn="ctr">
              <a:lnSpc>
                <a:spcPts val="8399"/>
              </a:lnSpc>
              <a:spcBef>
                <a:spcPct val="0"/>
              </a:spcBef>
            </a:pPr>
            <a:r>
              <a:rPr lang="en-US" sz="5999">
                <a:solidFill>
                  <a:srgbClr val="2F5F98"/>
                </a:solidFill>
                <a:latin typeface="Alice Bold"/>
                <a:ea typeface="Alice Bold"/>
                <a:cs typeface="Alice Bold"/>
                <a:sym typeface="Alice Bold"/>
              </a:rPr>
              <a:t>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EFF"/>
        </a:solidFill>
        <a:effectLst/>
      </p:bgPr>
    </p:bg>
    <p:spTree>
      <p:nvGrpSpPr>
        <p:cNvPr id="1" name=""/>
        <p:cNvGrpSpPr/>
        <p:nvPr/>
      </p:nvGrpSpPr>
      <p:grpSpPr>
        <a:xfrm>
          <a:off x="0" y="0"/>
          <a:ext cx="0" cy="0"/>
          <a:chOff x="0" y="0"/>
          <a:chExt cx="0" cy="0"/>
        </a:xfrm>
      </p:grpSpPr>
      <p:sp>
        <p:nvSpPr>
          <p:cNvPr id="2" name="Freeform 2"/>
          <p:cNvSpPr/>
          <p:nvPr/>
        </p:nvSpPr>
        <p:spPr>
          <a:xfrm>
            <a:off x="-1208178" y="6666480"/>
            <a:ext cx="4080083" cy="4524285"/>
          </a:xfrm>
          <a:custGeom>
            <a:avLst/>
            <a:gdLst/>
            <a:ahLst/>
            <a:cxnLst/>
            <a:rect l="l" t="t" r="r" b="b"/>
            <a:pathLst>
              <a:path w="4080083" h="4524285">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423411" flipH="1">
            <a:off x="-5714567" y="4490345"/>
            <a:ext cx="8197766" cy="4352269"/>
          </a:xfrm>
          <a:custGeom>
            <a:avLst/>
            <a:gdLst/>
            <a:ahLst/>
            <a:cxnLst/>
            <a:rect l="l" t="t" r="r" b="b"/>
            <a:pathLst>
              <a:path w="8197766" h="4352269">
                <a:moveTo>
                  <a:pt x="8197766" y="0"/>
                </a:moveTo>
                <a:lnTo>
                  <a:pt x="0" y="0"/>
                </a:lnTo>
                <a:lnTo>
                  <a:pt x="0" y="4352269"/>
                </a:lnTo>
                <a:lnTo>
                  <a:pt x="8197766" y="4352269"/>
                </a:lnTo>
                <a:lnTo>
                  <a:pt x="8197766" y="0"/>
                </a:lnTo>
                <a:close/>
              </a:path>
            </a:pathLst>
          </a:custGeom>
          <a:blipFill>
            <a:blip r:embed="rId4">
              <a:alphaModFix amt="15000"/>
              <a:extLst>
                <a:ext uri="{96DAC541-7B7A-43D3-8B79-37D633B846F1}">
                  <asvg:svgBlip xmlns:asvg="http://schemas.microsoft.com/office/drawing/2016/SVG/main" r:embed="rId5"/>
                </a:ext>
              </a:extLst>
            </a:blip>
            <a:stretch>
              <a:fillRect/>
            </a:stretch>
          </a:blipFill>
        </p:spPr>
      </p:sp>
      <p:sp>
        <p:nvSpPr>
          <p:cNvPr id="4" name="Freeform 4"/>
          <p:cNvSpPr/>
          <p:nvPr/>
        </p:nvSpPr>
        <p:spPr>
          <a:xfrm>
            <a:off x="15749044" y="-720289"/>
            <a:ext cx="3472538" cy="3497978"/>
          </a:xfrm>
          <a:custGeom>
            <a:avLst/>
            <a:gdLst/>
            <a:ahLst/>
            <a:cxnLst/>
            <a:rect l="l" t="t" r="r" b="b"/>
            <a:pathLst>
              <a:path w="3472538" h="3497978">
                <a:moveTo>
                  <a:pt x="0" y="0"/>
                </a:moveTo>
                <a:lnTo>
                  <a:pt x="3472538" y="0"/>
                </a:lnTo>
                <a:lnTo>
                  <a:pt x="3472538" y="3497978"/>
                </a:lnTo>
                <a:lnTo>
                  <a:pt x="0" y="34979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1947196">
            <a:off x="7713590" y="9558565"/>
            <a:ext cx="8197766" cy="4352269"/>
          </a:xfrm>
          <a:custGeom>
            <a:avLst/>
            <a:gdLst/>
            <a:ahLst/>
            <a:cxnLst/>
            <a:rect l="l" t="t" r="r" b="b"/>
            <a:pathLst>
              <a:path w="8197766" h="4352269">
                <a:moveTo>
                  <a:pt x="0" y="0"/>
                </a:moveTo>
                <a:lnTo>
                  <a:pt x="8197767" y="0"/>
                </a:lnTo>
                <a:lnTo>
                  <a:pt x="8197767" y="4352269"/>
                </a:lnTo>
                <a:lnTo>
                  <a:pt x="0" y="4352269"/>
                </a:lnTo>
                <a:lnTo>
                  <a:pt x="0" y="0"/>
                </a:lnTo>
                <a:close/>
              </a:path>
            </a:pathLst>
          </a:custGeom>
          <a:blipFill>
            <a:blip r:embed="rId4">
              <a:alphaModFix amt="15000"/>
              <a:extLst>
                <a:ext uri="{96DAC541-7B7A-43D3-8B79-37D633B846F1}">
                  <asvg:svgBlip xmlns:asvg="http://schemas.microsoft.com/office/drawing/2016/SVG/main" r:embed="rId5"/>
                </a:ext>
              </a:extLst>
            </a:blip>
            <a:stretch>
              <a:fillRect/>
            </a:stretch>
          </a:blipFill>
        </p:spPr>
      </p:sp>
      <p:sp>
        <p:nvSpPr>
          <p:cNvPr id="6" name="Freeform 6"/>
          <p:cNvSpPr/>
          <p:nvPr/>
        </p:nvSpPr>
        <p:spPr>
          <a:xfrm>
            <a:off x="16197112" y="8150499"/>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a:stretch>
          </a:blipFill>
        </p:spPr>
      </p:sp>
      <p:sp>
        <p:nvSpPr>
          <p:cNvPr id="7" name="Freeform 7"/>
          <p:cNvSpPr/>
          <p:nvPr/>
        </p:nvSpPr>
        <p:spPr>
          <a:xfrm>
            <a:off x="2266517" y="9076226"/>
            <a:ext cx="1210774" cy="1210774"/>
          </a:xfrm>
          <a:custGeom>
            <a:avLst/>
            <a:gdLst/>
            <a:ahLst/>
            <a:cxnLst/>
            <a:rect l="l" t="t" r="r" b="b"/>
            <a:pathLst>
              <a:path w="1210774" h="1210774">
                <a:moveTo>
                  <a:pt x="0" y="0"/>
                </a:moveTo>
                <a:lnTo>
                  <a:pt x="1210774" y="0"/>
                </a:lnTo>
                <a:lnTo>
                  <a:pt x="1210774" y="1210774"/>
                </a:lnTo>
                <a:lnTo>
                  <a:pt x="0" y="121077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641551" y="8150499"/>
            <a:ext cx="1544928" cy="1556246"/>
          </a:xfrm>
          <a:custGeom>
            <a:avLst/>
            <a:gdLst/>
            <a:ahLst/>
            <a:cxnLst/>
            <a:rect l="l" t="t" r="r" b="b"/>
            <a:pathLst>
              <a:path w="1544928" h="1556246">
                <a:moveTo>
                  <a:pt x="0" y="0"/>
                </a:moveTo>
                <a:lnTo>
                  <a:pt x="1544928" y="0"/>
                </a:lnTo>
                <a:lnTo>
                  <a:pt x="1544928" y="1556247"/>
                </a:lnTo>
                <a:lnTo>
                  <a:pt x="0" y="155624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720289" y="-943898"/>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a:stretch>
          </a:blipFill>
        </p:spPr>
      </p:sp>
      <p:sp>
        <p:nvSpPr>
          <p:cNvPr id="10" name="Freeform 10"/>
          <p:cNvSpPr/>
          <p:nvPr/>
        </p:nvSpPr>
        <p:spPr>
          <a:xfrm>
            <a:off x="17101564" y="113405"/>
            <a:ext cx="4080083" cy="4524285"/>
          </a:xfrm>
          <a:custGeom>
            <a:avLst/>
            <a:gdLst/>
            <a:ahLst/>
            <a:cxnLst/>
            <a:rect l="l" t="t" r="r" b="b"/>
            <a:pathLst>
              <a:path w="4080083" h="4524285">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TextBox 11"/>
          <p:cNvSpPr txBox="1"/>
          <p:nvPr/>
        </p:nvSpPr>
        <p:spPr>
          <a:xfrm>
            <a:off x="6065362" y="337137"/>
            <a:ext cx="6157277" cy="904158"/>
          </a:xfrm>
          <a:prstGeom prst="rect">
            <a:avLst/>
          </a:prstGeom>
        </p:spPr>
        <p:txBody>
          <a:bodyPr lIns="0" tIns="0" rIns="0" bIns="0" rtlCol="0" anchor="t">
            <a:spAutoFit/>
          </a:bodyPr>
          <a:lstStyle/>
          <a:p>
            <a:pPr algn="ctr">
              <a:lnSpc>
                <a:spcPts val="7389"/>
              </a:lnSpc>
            </a:pPr>
            <a:r>
              <a:rPr lang="en-US" sz="5278">
                <a:solidFill>
                  <a:srgbClr val="0C6980"/>
                </a:solidFill>
                <a:latin typeface="Alice Bold"/>
                <a:ea typeface="Alice Bold"/>
                <a:cs typeface="Alice Bold"/>
                <a:sym typeface="Alice Bold"/>
              </a:rPr>
              <a:t>Related Work</a:t>
            </a:r>
          </a:p>
        </p:txBody>
      </p:sp>
      <p:sp>
        <p:nvSpPr>
          <p:cNvPr id="12" name="TextBox 12"/>
          <p:cNvSpPr txBox="1"/>
          <p:nvPr/>
        </p:nvSpPr>
        <p:spPr>
          <a:xfrm>
            <a:off x="2777689" y="1503382"/>
            <a:ext cx="12971355" cy="1136650"/>
          </a:xfrm>
          <a:prstGeom prst="rect">
            <a:avLst/>
          </a:prstGeom>
        </p:spPr>
        <p:txBody>
          <a:bodyPr lIns="0" tIns="0" rIns="0" bIns="0" rtlCol="0" anchor="t">
            <a:spAutoFit/>
          </a:bodyPr>
          <a:lstStyle/>
          <a:p>
            <a:pPr algn="l">
              <a:lnSpc>
                <a:spcPts val="4549"/>
              </a:lnSpc>
            </a:pPr>
            <a:r>
              <a:rPr lang="en-US" sz="3249">
                <a:solidFill>
                  <a:srgbClr val="00A8A8"/>
                </a:solidFill>
                <a:latin typeface="Alice"/>
                <a:ea typeface="Alice"/>
                <a:cs typeface="Alice"/>
                <a:sym typeface="Alice"/>
              </a:rPr>
              <a:t>Energy Efficient Cluster-Based Routing Protocol for WSN using Butterfly Optimization Algorithm and Ant Colony Optimization [8]</a:t>
            </a:r>
          </a:p>
        </p:txBody>
      </p:sp>
      <p:sp>
        <p:nvSpPr>
          <p:cNvPr id="13" name="TextBox 13"/>
          <p:cNvSpPr txBox="1"/>
          <p:nvPr/>
        </p:nvSpPr>
        <p:spPr>
          <a:xfrm>
            <a:off x="2777689" y="2713116"/>
            <a:ext cx="13419423" cy="6768821"/>
          </a:xfrm>
          <a:prstGeom prst="rect">
            <a:avLst/>
          </a:prstGeom>
        </p:spPr>
        <p:txBody>
          <a:bodyPr lIns="0" tIns="0" rIns="0" bIns="0" rtlCol="0" anchor="t">
            <a:spAutoFit/>
          </a:bodyPr>
          <a:lstStyle/>
          <a:p>
            <a:pPr marL="562289" lvl="1" indent="-281145" algn="just">
              <a:lnSpc>
                <a:spcPts val="4427"/>
              </a:lnSpc>
              <a:buFont typeface="Arial"/>
              <a:buChar char="•"/>
            </a:pPr>
            <a:r>
              <a:rPr lang="en-US" sz="2604">
                <a:solidFill>
                  <a:srgbClr val="2F5F98"/>
                </a:solidFill>
                <a:latin typeface="Arimo"/>
                <a:ea typeface="Arimo"/>
                <a:cs typeface="Arimo"/>
                <a:sym typeface="Arimo"/>
              </a:rPr>
              <a:t>The Butterfly Optimization Algorithm (BOA) is employed to choose an optimal cluster head from a group of nodes</a:t>
            </a:r>
          </a:p>
          <a:p>
            <a:pPr marL="562289" lvl="1" indent="-281145" algn="just">
              <a:lnSpc>
                <a:spcPts val="4427"/>
              </a:lnSpc>
              <a:buFont typeface="Arial"/>
              <a:buChar char="•"/>
            </a:pPr>
            <a:r>
              <a:rPr lang="en-US" sz="2604">
                <a:solidFill>
                  <a:srgbClr val="2F5F98"/>
                </a:solidFill>
                <a:latin typeface="Arimo"/>
                <a:ea typeface="Arimo"/>
                <a:cs typeface="Arimo"/>
                <a:sym typeface="Arimo"/>
              </a:rPr>
              <a:t>The cluster head selection is optimized by the residual energy of the nodes, distance to the neighbors, distance to the base station and node degree</a:t>
            </a:r>
          </a:p>
          <a:p>
            <a:pPr marL="562289" lvl="1" indent="-281145" algn="just">
              <a:lnSpc>
                <a:spcPts val="4427"/>
              </a:lnSpc>
              <a:buFont typeface="Arial"/>
              <a:buChar char="•"/>
            </a:pPr>
            <a:r>
              <a:rPr lang="en-US" sz="2604">
                <a:solidFill>
                  <a:srgbClr val="2F5F98"/>
                </a:solidFill>
                <a:latin typeface="Arimo"/>
                <a:ea typeface="Arimo"/>
                <a:cs typeface="Arimo"/>
                <a:sym typeface="Arimo"/>
              </a:rPr>
              <a:t>The route between the cluster head and the base station is identified by using Ant Colony Optimization (ACO), it selects the optimal route based on the distance, residual energy and node degree</a:t>
            </a:r>
          </a:p>
          <a:p>
            <a:pPr marL="562289" lvl="1" indent="-281145" algn="just">
              <a:lnSpc>
                <a:spcPts val="4427"/>
              </a:lnSpc>
              <a:buFont typeface="Arial"/>
              <a:buChar char="•"/>
            </a:pPr>
            <a:r>
              <a:rPr lang="en-US" sz="2604">
                <a:solidFill>
                  <a:srgbClr val="2F5F98"/>
                </a:solidFill>
                <a:latin typeface="Arimo"/>
                <a:ea typeface="Arimo"/>
                <a:cs typeface="Arimo"/>
                <a:sym typeface="Arimo"/>
              </a:rPr>
              <a:t>The performance was measured on various metrics including FND (First Node Dead), number of alive nodes and average energy consumption</a:t>
            </a:r>
          </a:p>
          <a:p>
            <a:pPr marL="562289" lvl="1" indent="-281145" algn="just">
              <a:lnSpc>
                <a:spcPts val="4427"/>
              </a:lnSpc>
              <a:buFont typeface="Arial"/>
              <a:buChar char="•"/>
            </a:pPr>
            <a:r>
              <a:rPr lang="en-US" sz="2604">
                <a:solidFill>
                  <a:srgbClr val="2F5F98"/>
                </a:solidFill>
                <a:latin typeface="Arimo"/>
                <a:ea typeface="Arimo"/>
                <a:cs typeface="Arimo"/>
                <a:sym typeface="Arimo"/>
              </a:rPr>
              <a:t>The proposed methodology had a higher network lifetime and higher network performances compared to LEACH</a:t>
            </a:r>
          </a:p>
          <a:p>
            <a:pPr algn="just">
              <a:lnSpc>
                <a:spcPts val="4427"/>
              </a:lnSpc>
            </a:pPr>
            <a:endParaRPr lang="en-US" sz="2604">
              <a:solidFill>
                <a:srgbClr val="2F5F98"/>
              </a:solidFill>
              <a:latin typeface="Arimo"/>
              <a:ea typeface="Arimo"/>
              <a:cs typeface="Arimo"/>
              <a:sym typeface="Arimo"/>
            </a:endParaRPr>
          </a:p>
        </p:txBody>
      </p:sp>
      <p:sp>
        <p:nvSpPr>
          <p:cNvPr id="14" name="TextBox 14"/>
          <p:cNvSpPr txBox="1"/>
          <p:nvPr/>
        </p:nvSpPr>
        <p:spPr>
          <a:xfrm>
            <a:off x="16873339" y="8961926"/>
            <a:ext cx="771922" cy="1019200"/>
          </a:xfrm>
          <a:prstGeom prst="rect">
            <a:avLst/>
          </a:prstGeom>
        </p:spPr>
        <p:txBody>
          <a:bodyPr lIns="0" tIns="0" rIns="0" bIns="0" rtlCol="0" anchor="t">
            <a:spAutoFit/>
          </a:bodyPr>
          <a:lstStyle/>
          <a:p>
            <a:pPr algn="ctr">
              <a:lnSpc>
                <a:spcPts val="8399"/>
              </a:lnSpc>
              <a:spcBef>
                <a:spcPct val="0"/>
              </a:spcBef>
            </a:pPr>
            <a:r>
              <a:rPr lang="en-US" sz="5999">
                <a:solidFill>
                  <a:srgbClr val="2F5F98"/>
                </a:solidFill>
                <a:latin typeface="Alice Bold"/>
                <a:ea typeface="Alice Bold"/>
                <a:cs typeface="Alice Bold"/>
                <a:sym typeface="Alice Bold"/>
              </a:rPr>
              <a:t>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EFF"/>
        </a:solidFill>
        <a:effectLst/>
      </p:bgPr>
    </p:bg>
    <p:spTree>
      <p:nvGrpSpPr>
        <p:cNvPr id="1" name=""/>
        <p:cNvGrpSpPr/>
        <p:nvPr/>
      </p:nvGrpSpPr>
      <p:grpSpPr>
        <a:xfrm>
          <a:off x="0" y="0"/>
          <a:ext cx="0" cy="0"/>
          <a:chOff x="0" y="0"/>
          <a:chExt cx="0" cy="0"/>
        </a:xfrm>
      </p:grpSpPr>
      <p:sp>
        <p:nvSpPr>
          <p:cNvPr id="2" name="Freeform 2"/>
          <p:cNvSpPr/>
          <p:nvPr/>
        </p:nvSpPr>
        <p:spPr>
          <a:xfrm>
            <a:off x="-1208178" y="6666480"/>
            <a:ext cx="4080083" cy="4524285"/>
          </a:xfrm>
          <a:custGeom>
            <a:avLst/>
            <a:gdLst/>
            <a:ahLst/>
            <a:cxnLst/>
            <a:rect l="l" t="t" r="r" b="b"/>
            <a:pathLst>
              <a:path w="4080083" h="4524285">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423411" flipH="1">
            <a:off x="-5714567" y="4490345"/>
            <a:ext cx="8197766" cy="4352269"/>
          </a:xfrm>
          <a:custGeom>
            <a:avLst/>
            <a:gdLst/>
            <a:ahLst/>
            <a:cxnLst/>
            <a:rect l="l" t="t" r="r" b="b"/>
            <a:pathLst>
              <a:path w="8197766" h="4352269">
                <a:moveTo>
                  <a:pt x="8197766" y="0"/>
                </a:moveTo>
                <a:lnTo>
                  <a:pt x="0" y="0"/>
                </a:lnTo>
                <a:lnTo>
                  <a:pt x="0" y="4352269"/>
                </a:lnTo>
                <a:lnTo>
                  <a:pt x="8197766" y="4352269"/>
                </a:lnTo>
                <a:lnTo>
                  <a:pt x="8197766" y="0"/>
                </a:lnTo>
                <a:close/>
              </a:path>
            </a:pathLst>
          </a:custGeom>
          <a:blipFill>
            <a:blip r:embed="rId4">
              <a:alphaModFix amt="15000"/>
              <a:extLst>
                <a:ext uri="{96DAC541-7B7A-43D3-8B79-37D633B846F1}">
                  <asvg:svgBlip xmlns:asvg="http://schemas.microsoft.com/office/drawing/2016/SVG/main" r:embed="rId5"/>
                </a:ext>
              </a:extLst>
            </a:blip>
            <a:stretch>
              <a:fillRect/>
            </a:stretch>
          </a:blipFill>
        </p:spPr>
      </p:sp>
      <p:sp>
        <p:nvSpPr>
          <p:cNvPr id="4" name="Freeform 4"/>
          <p:cNvSpPr/>
          <p:nvPr/>
        </p:nvSpPr>
        <p:spPr>
          <a:xfrm>
            <a:off x="15749044" y="-720289"/>
            <a:ext cx="3472538" cy="3497978"/>
          </a:xfrm>
          <a:custGeom>
            <a:avLst/>
            <a:gdLst/>
            <a:ahLst/>
            <a:cxnLst/>
            <a:rect l="l" t="t" r="r" b="b"/>
            <a:pathLst>
              <a:path w="3472538" h="3497978">
                <a:moveTo>
                  <a:pt x="0" y="0"/>
                </a:moveTo>
                <a:lnTo>
                  <a:pt x="3472538" y="0"/>
                </a:lnTo>
                <a:lnTo>
                  <a:pt x="3472538" y="3497978"/>
                </a:lnTo>
                <a:lnTo>
                  <a:pt x="0" y="34979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1947196">
            <a:off x="7713590" y="9558565"/>
            <a:ext cx="8197766" cy="4352269"/>
          </a:xfrm>
          <a:custGeom>
            <a:avLst/>
            <a:gdLst/>
            <a:ahLst/>
            <a:cxnLst/>
            <a:rect l="l" t="t" r="r" b="b"/>
            <a:pathLst>
              <a:path w="8197766" h="4352269">
                <a:moveTo>
                  <a:pt x="0" y="0"/>
                </a:moveTo>
                <a:lnTo>
                  <a:pt x="8197767" y="0"/>
                </a:lnTo>
                <a:lnTo>
                  <a:pt x="8197767" y="4352269"/>
                </a:lnTo>
                <a:lnTo>
                  <a:pt x="0" y="4352269"/>
                </a:lnTo>
                <a:lnTo>
                  <a:pt x="0" y="0"/>
                </a:lnTo>
                <a:close/>
              </a:path>
            </a:pathLst>
          </a:custGeom>
          <a:blipFill>
            <a:blip r:embed="rId4">
              <a:alphaModFix amt="15000"/>
              <a:extLst>
                <a:ext uri="{96DAC541-7B7A-43D3-8B79-37D633B846F1}">
                  <asvg:svgBlip xmlns:asvg="http://schemas.microsoft.com/office/drawing/2016/SVG/main" r:embed="rId5"/>
                </a:ext>
              </a:extLst>
            </a:blip>
            <a:stretch>
              <a:fillRect/>
            </a:stretch>
          </a:blipFill>
        </p:spPr>
      </p:sp>
      <p:sp>
        <p:nvSpPr>
          <p:cNvPr id="6" name="Freeform 6"/>
          <p:cNvSpPr/>
          <p:nvPr/>
        </p:nvSpPr>
        <p:spPr>
          <a:xfrm>
            <a:off x="16197112" y="8150499"/>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a:stretch>
          </a:blipFill>
        </p:spPr>
      </p:sp>
      <p:sp>
        <p:nvSpPr>
          <p:cNvPr id="7" name="Freeform 7"/>
          <p:cNvSpPr/>
          <p:nvPr/>
        </p:nvSpPr>
        <p:spPr>
          <a:xfrm>
            <a:off x="2266517" y="9076226"/>
            <a:ext cx="1210774" cy="1210774"/>
          </a:xfrm>
          <a:custGeom>
            <a:avLst/>
            <a:gdLst/>
            <a:ahLst/>
            <a:cxnLst/>
            <a:rect l="l" t="t" r="r" b="b"/>
            <a:pathLst>
              <a:path w="1210774" h="1210774">
                <a:moveTo>
                  <a:pt x="0" y="0"/>
                </a:moveTo>
                <a:lnTo>
                  <a:pt x="1210774" y="0"/>
                </a:lnTo>
                <a:lnTo>
                  <a:pt x="1210774" y="1210774"/>
                </a:lnTo>
                <a:lnTo>
                  <a:pt x="0" y="121077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641551" y="8150499"/>
            <a:ext cx="1544928" cy="1556246"/>
          </a:xfrm>
          <a:custGeom>
            <a:avLst/>
            <a:gdLst/>
            <a:ahLst/>
            <a:cxnLst/>
            <a:rect l="l" t="t" r="r" b="b"/>
            <a:pathLst>
              <a:path w="1544928" h="1556246">
                <a:moveTo>
                  <a:pt x="0" y="0"/>
                </a:moveTo>
                <a:lnTo>
                  <a:pt x="1544928" y="0"/>
                </a:lnTo>
                <a:lnTo>
                  <a:pt x="1544928" y="1556247"/>
                </a:lnTo>
                <a:lnTo>
                  <a:pt x="0" y="155624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720289" y="-943898"/>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a:stretch>
          </a:blipFill>
        </p:spPr>
      </p:sp>
      <p:sp>
        <p:nvSpPr>
          <p:cNvPr id="10" name="Freeform 10"/>
          <p:cNvSpPr/>
          <p:nvPr/>
        </p:nvSpPr>
        <p:spPr>
          <a:xfrm>
            <a:off x="17101564" y="113405"/>
            <a:ext cx="4080083" cy="4524285"/>
          </a:xfrm>
          <a:custGeom>
            <a:avLst/>
            <a:gdLst/>
            <a:ahLst/>
            <a:cxnLst/>
            <a:rect l="l" t="t" r="r" b="b"/>
            <a:pathLst>
              <a:path w="4080083" h="4524285">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TextBox 11"/>
          <p:cNvSpPr txBox="1"/>
          <p:nvPr/>
        </p:nvSpPr>
        <p:spPr>
          <a:xfrm>
            <a:off x="6065362" y="337137"/>
            <a:ext cx="6157277" cy="904158"/>
          </a:xfrm>
          <a:prstGeom prst="rect">
            <a:avLst/>
          </a:prstGeom>
        </p:spPr>
        <p:txBody>
          <a:bodyPr lIns="0" tIns="0" rIns="0" bIns="0" rtlCol="0" anchor="t">
            <a:spAutoFit/>
          </a:bodyPr>
          <a:lstStyle/>
          <a:p>
            <a:pPr algn="ctr">
              <a:lnSpc>
                <a:spcPts val="7389"/>
              </a:lnSpc>
            </a:pPr>
            <a:r>
              <a:rPr lang="en-US" sz="5278">
                <a:solidFill>
                  <a:srgbClr val="0C6980"/>
                </a:solidFill>
                <a:latin typeface="Alice Bold"/>
                <a:ea typeface="Alice Bold"/>
                <a:cs typeface="Alice Bold"/>
                <a:sym typeface="Alice Bold"/>
              </a:rPr>
              <a:t>Related Work</a:t>
            </a:r>
          </a:p>
        </p:txBody>
      </p:sp>
      <p:sp>
        <p:nvSpPr>
          <p:cNvPr id="12" name="TextBox 12"/>
          <p:cNvSpPr txBox="1"/>
          <p:nvPr/>
        </p:nvSpPr>
        <p:spPr>
          <a:xfrm>
            <a:off x="2777689" y="1503382"/>
            <a:ext cx="12971355" cy="1136650"/>
          </a:xfrm>
          <a:prstGeom prst="rect">
            <a:avLst/>
          </a:prstGeom>
        </p:spPr>
        <p:txBody>
          <a:bodyPr lIns="0" tIns="0" rIns="0" bIns="0" rtlCol="0" anchor="t">
            <a:spAutoFit/>
          </a:bodyPr>
          <a:lstStyle/>
          <a:p>
            <a:pPr algn="l">
              <a:lnSpc>
                <a:spcPts val="4549"/>
              </a:lnSpc>
            </a:pPr>
            <a:r>
              <a:rPr lang="en-US" sz="3249">
                <a:solidFill>
                  <a:srgbClr val="00A8A8"/>
                </a:solidFill>
                <a:latin typeface="Alice"/>
                <a:ea typeface="Alice"/>
                <a:cs typeface="Alice"/>
                <a:sym typeface="Alice"/>
              </a:rPr>
              <a:t>Accelerating XOR-Based Erasure Coding Using Program Optimization Techniques [9]</a:t>
            </a:r>
          </a:p>
        </p:txBody>
      </p:sp>
      <p:sp>
        <p:nvSpPr>
          <p:cNvPr id="13" name="TextBox 13"/>
          <p:cNvSpPr txBox="1"/>
          <p:nvPr/>
        </p:nvSpPr>
        <p:spPr>
          <a:xfrm>
            <a:off x="2777689" y="2717059"/>
            <a:ext cx="12971355" cy="3911147"/>
          </a:xfrm>
          <a:prstGeom prst="rect">
            <a:avLst/>
          </a:prstGeom>
        </p:spPr>
        <p:txBody>
          <a:bodyPr lIns="0" tIns="0" rIns="0" bIns="0" rtlCol="0" anchor="t">
            <a:spAutoFit/>
          </a:bodyPr>
          <a:lstStyle/>
          <a:p>
            <a:pPr marL="562289" lvl="1" indent="-281145" algn="just">
              <a:lnSpc>
                <a:spcPts val="4427"/>
              </a:lnSpc>
              <a:buFont typeface="Arial"/>
              <a:buChar char="•"/>
            </a:pPr>
            <a:r>
              <a:rPr lang="en-US" sz="2604">
                <a:solidFill>
                  <a:srgbClr val="2F5F98"/>
                </a:solidFill>
                <a:latin typeface="Arimo"/>
                <a:ea typeface="Arimo"/>
                <a:cs typeface="Arimo"/>
                <a:sym typeface="Arimo"/>
              </a:rPr>
              <a:t>Uses XOR-based matrix multiplication optimization techniques, to reduce the computation overhead required for erasure code encoding</a:t>
            </a:r>
          </a:p>
          <a:p>
            <a:pPr marL="562289" lvl="1" indent="-281145" algn="just">
              <a:lnSpc>
                <a:spcPts val="4427"/>
              </a:lnSpc>
              <a:buFont typeface="Arial"/>
              <a:buChar char="•"/>
            </a:pPr>
            <a:r>
              <a:rPr lang="en-US" sz="2604">
                <a:solidFill>
                  <a:srgbClr val="2F5F98"/>
                </a:solidFill>
                <a:latin typeface="Arimo"/>
                <a:ea typeface="Arimo"/>
                <a:cs typeface="Arimo"/>
                <a:sym typeface="Arimo"/>
              </a:rPr>
              <a:t>Uses Straight-line programs (SLPs) from program optimization and the grammar compression algorithm RePair</a:t>
            </a:r>
          </a:p>
          <a:p>
            <a:pPr marL="562289" lvl="1" indent="-281145" algn="just">
              <a:lnSpc>
                <a:spcPts val="4427"/>
              </a:lnSpc>
              <a:buFont typeface="Arial"/>
              <a:buChar char="•"/>
            </a:pPr>
            <a:r>
              <a:rPr lang="en-US" sz="2604">
                <a:solidFill>
                  <a:srgbClr val="2F5F98"/>
                </a:solidFill>
                <a:latin typeface="Arimo"/>
                <a:ea typeface="Arimo"/>
                <a:cs typeface="Arimo"/>
                <a:sym typeface="Arimo"/>
              </a:rPr>
              <a:t>Performance was measured on the basis on the basis of throughput rate</a:t>
            </a:r>
          </a:p>
          <a:p>
            <a:pPr marL="562289" lvl="1" indent="-281145" algn="just">
              <a:lnSpc>
                <a:spcPts val="4427"/>
              </a:lnSpc>
              <a:buFont typeface="Arial"/>
              <a:buChar char="•"/>
            </a:pPr>
            <a:r>
              <a:rPr lang="en-US" sz="2604">
                <a:solidFill>
                  <a:srgbClr val="2F5F98"/>
                </a:solidFill>
                <a:latin typeface="Arimo"/>
                <a:ea typeface="Arimo"/>
                <a:cs typeface="Arimo"/>
                <a:sym typeface="Arimo"/>
              </a:rPr>
              <a:t>A good solution for large-scale applications, but is not efficient for smaller scale ones</a:t>
            </a:r>
          </a:p>
          <a:p>
            <a:pPr algn="just">
              <a:lnSpc>
                <a:spcPts val="4427"/>
              </a:lnSpc>
            </a:pPr>
            <a:endParaRPr lang="en-US" sz="2604">
              <a:solidFill>
                <a:srgbClr val="2F5F98"/>
              </a:solidFill>
              <a:latin typeface="Arimo"/>
              <a:ea typeface="Arimo"/>
              <a:cs typeface="Arimo"/>
              <a:sym typeface="Arimo"/>
            </a:endParaRPr>
          </a:p>
        </p:txBody>
      </p:sp>
      <p:sp>
        <p:nvSpPr>
          <p:cNvPr id="14" name="TextBox 14"/>
          <p:cNvSpPr txBox="1"/>
          <p:nvPr/>
        </p:nvSpPr>
        <p:spPr>
          <a:xfrm>
            <a:off x="16933180" y="8961926"/>
            <a:ext cx="897620" cy="1019200"/>
          </a:xfrm>
          <a:prstGeom prst="rect">
            <a:avLst/>
          </a:prstGeom>
        </p:spPr>
        <p:txBody>
          <a:bodyPr wrap="square" lIns="0" tIns="0" rIns="0" bIns="0" rtlCol="0" anchor="t">
            <a:spAutoFit/>
          </a:bodyPr>
          <a:lstStyle/>
          <a:p>
            <a:pPr algn="ctr">
              <a:lnSpc>
                <a:spcPts val="8399"/>
              </a:lnSpc>
              <a:spcBef>
                <a:spcPct val="0"/>
              </a:spcBef>
            </a:pPr>
            <a:r>
              <a:rPr lang="en-US" sz="5999" dirty="0">
                <a:solidFill>
                  <a:srgbClr val="2F5F98"/>
                </a:solidFill>
                <a:latin typeface="Alice Bold"/>
                <a:ea typeface="Alice Bold"/>
                <a:cs typeface="Alice Bold"/>
                <a:sym typeface="Alice Bold"/>
              </a:rPr>
              <a:t>11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EFF"/>
        </a:solidFill>
        <a:effectLst/>
      </p:bgPr>
    </p:bg>
    <p:spTree>
      <p:nvGrpSpPr>
        <p:cNvPr id="1" name=""/>
        <p:cNvGrpSpPr/>
        <p:nvPr/>
      </p:nvGrpSpPr>
      <p:grpSpPr>
        <a:xfrm>
          <a:off x="0" y="0"/>
          <a:ext cx="0" cy="0"/>
          <a:chOff x="0" y="0"/>
          <a:chExt cx="0" cy="0"/>
        </a:xfrm>
      </p:grpSpPr>
      <p:sp>
        <p:nvSpPr>
          <p:cNvPr id="2" name="Freeform 2"/>
          <p:cNvSpPr/>
          <p:nvPr/>
        </p:nvSpPr>
        <p:spPr>
          <a:xfrm>
            <a:off x="-1208178" y="6666480"/>
            <a:ext cx="4080083" cy="4524285"/>
          </a:xfrm>
          <a:custGeom>
            <a:avLst/>
            <a:gdLst/>
            <a:ahLst/>
            <a:cxnLst/>
            <a:rect l="l" t="t" r="r" b="b"/>
            <a:pathLst>
              <a:path w="4080083" h="4524285">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423411" flipH="1">
            <a:off x="-5714567" y="4490345"/>
            <a:ext cx="8197766" cy="4352269"/>
          </a:xfrm>
          <a:custGeom>
            <a:avLst/>
            <a:gdLst/>
            <a:ahLst/>
            <a:cxnLst/>
            <a:rect l="l" t="t" r="r" b="b"/>
            <a:pathLst>
              <a:path w="8197766" h="4352269">
                <a:moveTo>
                  <a:pt x="8197766" y="0"/>
                </a:moveTo>
                <a:lnTo>
                  <a:pt x="0" y="0"/>
                </a:lnTo>
                <a:lnTo>
                  <a:pt x="0" y="4352269"/>
                </a:lnTo>
                <a:lnTo>
                  <a:pt x="8197766" y="4352269"/>
                </a:lnTo>
                <a:lnTo>
                  <a:pt x="8197766" y="0"/>
                </a:lnTo>
                <a:close/>
              </a:path>
            </a:pathLst>
          </a:custGeom>
          <a:blipFill>
            <a:blip r:embed="rId4">
              <a:alphaModFix amt="15000"/>
              <a:extLst>
                <a:ext uri="{96DAC541-7B7A-43D3-8B79-37D633B846F1}">
                  <asvg:svgBlip xmlns:asvg="http://schemas.microsoft.com/office/drawing/2016/SVG/main" r:embed="rId5"/>
                </a:ext>
              </a:extLst>
            </a:blip>
            <a:stretch>
              <a:fillRect/>
            </a:stretch>
          </a:blipFill>
        </p:spPr>
      </p:sp>
      <p:sp>
        <p:nvSpPr>
          <p:cNvPr id="4" name="Freeform 4"/>
          <p:cNvSpPr/>
          <p:nvPr/>
        </p:nvSpPr>
        <p:spPr>
          <a:xfrm>
            <a:off x="15749044" y="-720289"/>
            <a:ext cx="3472538" cy="3497978"/>
          </a:xfrm>
          <a:custGeom>
            <a:avLst/>
            <a:gdLst/>
            <a:ahLst/>
            <a:cxnLst/>
            <a:rect l="l" t="t" r="r" b="b"/>
            <a:pathLst>
              <a:path w="3472538" h="3497978">
                <a:moveTo>
                  <a:pt x="0" y="0"/>
                </a:moveTo>
                <a:lnTo>
                  <a:pt x="3472538" y="0"/>
                </a:lnTo>
                <a:lnTo>
                  <a:pt x="3472538" y="3497978"/>
                </a:lnTo>
                <a:lnTo>
                  <a:pt x="0" y="34979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1947196">
            <a:off x="7713590" y="9558565"/>
            <a:ext cx="8197766" cy="4352269"/>
          </a:xfrm>
          <a:custGeom>
            <a:avLst/>
            <a:gdLst/>
            <a:ahLst/>
            <a:cxnLst/>
            <a:rect l="l" t="t" r="r" b="b"/>
            <a:pathLst>
              <a:path w="8197766" h="4352269">
                <a:moveTo>
                  <a:pt x="0" y="0"/>
                </a:moveTo>
                <a:lnTo>
                  <a:pt x="8197767" y="0"/>
                </a:lnTo>
                <a:lnTo>
                  <a:pt x="8197767" y="4352269"/>
                </a:lnTo>
                <a:lnTo>
                  <a:pt x="0" y="4352269"/>
                </a:lnTo>
                <a:lnTo>
                  <a:pt x="0" y="0"/>
                </a:lnTo>
                <a:close/>
              </a:path>
            </a:pathLst>
          </a:custGeom>
          <a:blipFill>
            <a:blip r:embed="rId4">
              <a:alphaModFix amt="15000"/>
              <a:extLst>
                <a:ext uri="{96DAC541-7B7A-43D3-8B79-37D633B846F1}">
                  <asvg:svgBlip xmlns:asvg="http://schemas.microsoft.com/office/drawing/2016/SVG/main" r:embed="rId5"/>
                </a:ext>
              </a:extLst>
            </a:blip>
            <a:stretch>
              <a:fillRect/>
            </a:stretch>
          </a:blipFill>
        </p:spPr>
      </p:sp>
      <p:sp>
        <p:nvSpPr>
          <p:cNvPr id="6" name="Freeform 6"/>
          <p:cNvSpPr/>
          <p:nvPr/>
        </p:nvSpPr>
        <p:spPr>
          <a:xfrm>
            <a:off x="16197112" y="8150499"/>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a:stretch>
          </a:blipFill>
        </p:spPr>
      </p:sp>
      <p:sp>
        <p:nvSpPr>
          <p:cNvPr id="7" name="Freeform 7"/>
          <p:cNvSpPr/>
          <p:nvPr/>
        </p:nvSpPr>
        <p:spPr>
          <a:xfrm>
            <a:off x="2266517" y="9076226"/>
            <a:ext cx="1210774" cy="1210774"/>
          </a:xfrm>
          <a:custGeom>
            <a:avLst/>
            <a:gdLst/>
            <a:ahLst/>
            <a:cxnLst/>
            <a:rect l="l" t="t" r="r" b="b"/>
            <a:pathLst>
              <a:path w="1210774" h="1210774">
                <a:moveTo>
                  <a:pt x="0" y="0"/>
                </a:moveTo>
                <a:lnTo>
                  <a:pt x="1210774" y="0"/>
                </a:lnTo>
                <a:lnTo>
                  <a:pt x="1210774" y="1210774"/>
                </a:lnTo>
                <a:lnTo>
                  <a:pt x="0" y="121077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641551" y="8150499"/>
            <a:ext cx="1544928" cy="1556246"/>
          </a:xfrm>
          <a:custGeom>
            <a:avLst/>
            <a:gdLst/>
            <a:ahLst/>
            <a:cxnLst/>
            <a:rect l="l" t="t" r="r" b="b"/>
            <a:pathLst>
              <a:path w="1544928" h="1556246">
                <a:moveTo>
                  <a:pt x="0" y="0"/>
                </a:moveTo>
                <a:lnTo>
                  <a:pt x="1544928" y="0"/>
                </a:lnTo>
                <a:lnTo>
                  <a:pt x="1544928" y="1556247"/>
                </a:lnTo>
                <a:lnTo>
                  <a:pt x="0" y="155624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720289" y="-943898"/>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a:stretch>
          </a:blipFill>
        </p:spPr>
      </p:sp>
      <p:sp>
        <p:nvSpPr>
          <p:cNvPr id="10" name="Freeform 10"/>
          <p:cNvSpPr/>
          <p:nvPr/>
        </p:nvSpPr>
        <p:spPr>
          <a:xfrm>
            <a:off x="17101564" y="113405"/>
            <a:ext cx="4080083" cy="4524285"/>
          </a:xfrm>
          <a:custGeom>
            <a:avLst/>
            <a:gdLst/>
            <a:ahLst/>
            <a:cxnLst/>
            <a:rect l="l" t="t" r="r" b="b"/>
            <a:pathLst>
              <a:path w="4080083" h="4524285">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TextBox 11"/>
          <p:cNvSpPr txBox="1"/>
          <p:nvPr/>
        </p:nvSpPr>
        <p:spPr>
          <a:xfrm>
            <a:off x="2777689" y="3008754"/>
            <a:ext cx="12971355" cy="3657726"/>
          </a:xfrm>
          <a:prstGeom prst="rect">
            <a:avLst/>
          </a:prstGeom>
        </p:spPr>
        <p:txBody>
          <a:bodyPr lIns="0" tIns="0" rIns="0" bIns="0" rtlCol="0" anchor="t">
            <a:spAutoFit/>
          </a:bodyPr>
          <a:lstStyle/>
          <a:p>
            <a:pPr marL="562289" lvl="1" indent="-281145" algn="just">
              <a:lnSpc>
                <a:spcPts val="3646"/>
              </a:lnSpc>
              <a:buFont typeface="Arial"/>
              <a:buChar char="•"/>
            </a:pPr>
            <a:r>
              <a:rPr lang="en-US" sz="2604">
                <a:solidFill>
                  <a:srgbClr val="2F5F98"/>
                </a:solidFill>
                <a:latin typeface="Arimo"/>
                <a:ea typeface="Arimo"/>
                <a:cs typeface="Arimo"/>
                <a:sym typeface="Arimo"/>
              </a:rPr>
              <a:t>Develops an energy-efficient communication protocol for IoT ad hoc networks</a:t>
            </a:r>
          </a:p>
          <a:p>
            <a:pPr marL="562289" lvl="1" indent="-281145" algn="just">
              <a:lnSpc>
                <a:spcPts val="3646"/>
              </a:lnSpc>
              <a:buFont typeface="Arial"/>
              <a:buChar char="•"/>
            </a:pPr>
            <a:r>
              <a:rPr lang="en-US" sz="2604">
                <a:solidFill>
                  <a:srgbClr val="2F5F98"/>
                </a:solidFill>
                <a:latin typeface="Arimo"/>
                <a:ea typeface="Arimo"/>
                <a:cs typeface="Arimo"/>
                <a:sym typeface="Arimo"/>
              </a:rPr>
              <a:t>Proposed algorithm: VCast, which uses erasure coding to split messages into multiple smaller packets</a:t>
            </a:r>
          </a:p>
          <a:p>
            <a:pPr marL="562289" lvl="1" indent="-281145" algn="just">
              <a:lnSpc>
                <a:spcPts val="3646"/>
              </a:lnSpc>
              <a:buFont typeface="Arial"/>
              <a:buChar char="•"/>
            </a:pPr>
            <a:r>
              <a:rPr lang="en-US" sz="2604">
                <a:solidFill>
                  <a:srgbClr val="2F5F98"/>
                </a:solidFill>
                <a:latin typeface="Arimo"/>
                <a:ea typeface="Arimo"/>
                <a:cs typeface="Arimo"/>
                <a:sym typeface="Arimo"/>
              </a:rPr>
              <a:t>VCast improves upon the UCast protocol by using packets that would have otherwise been discarded, resulting in larger hop distances and more efficient message propagation</a:t>
            </a:r>
          </a:p>
          <a:p>
            <a:pPr marL="562289" lvl="1" indent="-281145" algn="just">
              <a:lnSpc>
                <a:spcPts val="3646"/>
              </a:lnSpc>
              <a:buFont typeface="Arial"/>
              <a:buChar char="•"/>
            </a:pPr>
            <a:r>
              <a:rPr lang="en-US" sz="2604">
                <a:solidFill>
                  <a:srgbClr val="2F5F98"/>
                </a:solidFill>
                <a:latin typeface="Arimo"/>
                <a:ea typeface="Arimo"/>
                <a:cs typeface="Arimo"/>
                <a:sym typeface="Arimo"/>
              </a:rPr>
              <a:t>Shortcoming: Requires relatively high node density to work effectively, performing poorly in low-density networks with lower message delivery ratios than UCast</a:t>
            </a:r>
          </a:p>
        </p:txBody>
      </p:sp>
      <p:sp>
        <p:nvSpPr>
          <p:cNvPr id="12" name="TextBox 12"/>
          <p:cNvSpPr txBox="1"/>
          <p:nvPr/>
        </p:nvSpPr>
        <p:spPr>
          <a:xfrm>
            <a:off x="2777689" y="1417430"/>
            <a:ext cx="12971355" cy="1136650"/>
          </a:xfrm>
          <a:prstGeom prst="rect">
            <a:avLst/>
          </a:prstGeom>
        </p:spPr>
        <p:txBody>
          <a:bodyPr lIns="0" tIns="0" rIns="0" bIns="0" rtlCol="0" anchor="t">
            <a:spAutoFit/>
          </a:bodyPr>
          <a:lstStyle/>
          <a:p>
            <a:pPr algn="l">
              <a:lnSpc>
                <a:spcPts val="4549"/>
              </a:lnSpc>
            </a:pPr>
            <a:r>
              <a:rPr lang="en-US" sz="3249">
                <a:solidFill>
                  <a:srgbClr val="00A8A8"/>
                </a:solidFill>
                <a:latin typeface="Alice"/>
                <a:ea typeface="Alice"/>
                <a:cs typeface="Alice"/>
                <a:sym typeface="Alice"/>
              </a:rPr>
              <a:t>Erasure Coding Based  Efficient Communication for  Internet of Things [10]</a:t>
            </a:r>
          </a:p>
        </p:txBody>
      </p:sp>
      <p:sp>
        <p:nvSpPr>
          <p:cNvPr id="13" name="TextBox 13"/>
          <p:cNvSpPr txBox="1"/>
          <p:nvPr/>
        </p:nvSpPr>
        <p:spPr>
          <a:xfrm>
            <a:off x="6065362" y="337137"/>
            <a:ext cx="6157277" cy="904158"/>
          </a:xfrm>
          <a:prstGeom prst="rect">
            <a:avLst/>
          </a:prstGeom>
        </p:spPr>
        <p:txBody>
          <a:bodyPr lIns="0" tIns="0" rIns="0" bIns="0" rtlCol="0" anchor="t">
            <a:spAutoFit/>
          </a:bodyPr>
          <a:lstStyle/>
          <a:p>
            <a:pPr algn="ctr">
              <a:lnSpc>
                <a:spcPts val="7389"/>
              </a:lnSpc>
            </a:pPr>
            <a:r>
              <a:rPr lang="en-US" sz="5278">
                <a:solidFill>
                  <a:srgbClr val="0C6980"/>
                </a:solidFill>
                <a:latin typeface="Alice Bold"/>
                <a:ea typeface="Alice Bold"/>
                <a:cs typeface="Alice Bold"/>
                <a:sym typeface="Alice Bold"/>
              </a:rPr>
              <a:t>Related Work</a:t>
            </a:r>
          </a:p>
        </p:txBody>
      </p:sp>
      <p:sp>
        <p:nvSpPr>
          <p:cNvPr id="14" name="TextBox 14"/>
          <p:cNvSpPr txBox="1"/>
          <p:nvPr/>
        </p:nvSpPr>
        <p:spPr>
          <a:xfrm>
            <a:off x="16909181" y="8961926"/>
            <a:ext cx="1150219" cy="1010982"/>
          </a:xfrm>
          <a:prstGeom prst="rect">
            <a:avLst/>
          </a:prstGeom>
        </p:spPr>
        <p:txBody>
          <a:bodyPr wrap="square" lIns="0" tIns="0" rIns="0" bIns="0" rtlCol="0" anchor="t">
            <a:spAutoFit/>
          </a:bodyPr>
          <a:lstStyle/>
          <a:p>
            <a:pPr algn="ctr">
              <a:lnSpc>
                <a:spcPts val="8399"/>
              </a:lnSpc>
              <a:spcBef>
                <a:spcPct val="0"/>
              </a:spcBef>
            </a:pPr>
            <a:r>
              <a:rPr lang="en-US" sz="5999" dirty="0">
                <a:solidFill>
                  <a:srgbClr val="2F5F98"/>
                </a:solidFill>
                <a:latin typeface="Alice Bold"/>
                <a:ea typeface="Alice Bold"/>
                <a:cs typeface="Alice Bold"/>
                <a:sym typeface="Alice Bold"/>
              </a:rPr>
              <a:t>12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EFF"/>
        </a:solidFill>
        <a:effectLst/>
      </p:bgPr>
    </p:bg>
    <p:spTree>
      <p:nvGrpSpPr>
        <p:cNvPr id="1" name=""/>
        <p:cNvGrpSpPr/>
        <p:nvPr/>
      </p:nvGrpSpPr>
      <p:grpSpPr>
        <a:xfrm>
          <a:off x="0" y="0"/>
          <a:ext cx="0" cy="0"/>
          <a:chOff x="0" y="0"/>
          <a:chExt cx="0" cy="0"/>
        </a:xfrm>
      </p:grpSpPr>
      <p:sp>
        <p:nvSpPr>
          <p:cNvPr id="2" name="Freeform 2"/>
          <p:cNvSpPr/>
          <p:nvPr/>
        </p:nvSpPr>
        <p:spPr>
          <a:xfrm>
            <a:off x="-1208178" y="6666480"/>
            <a:ext cx="4080083" cy="4524285"/>
          </a:xfrm>
          <a:custGeom>
            <a:avLst/>
            <a:gdLst/>
            <a:ahLst/>
            <a:cxnLst/>
            <a:rect l="l" t="t" r="r" b="b"/>
            <a:pathLst>
              <a:path w="4080083" h="4524285">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423411" flipH="1">
            <a:off x="-5714567" y="4490345"/>
            <a:ext cx="8197766" cy="4352269"/>
          </a:xfrm>
          <a:custGeom>
            <a:avLst/>
            <a:gdLst/>
            <a:ahLst/>
            <a:cxnLst/>
            <a:rect l="l" t="t" r="r" b="b"/>
            <a:pathLst>
              <a:path w="8197766" h="4352269">
                <a:moveTo>
                  <a:pt x="8197766" y="0"/>
                </a:moveTo>
                <a:lnTo>
                  <a:pt x="0" y="0"/>
                </a:lnTo>
                <a:lnTo>
                  <a:pt x="0" y="4352269"/>
                </a:lnTo>
                <a:lnTo>
                  <a:pt x="8197766" y="4352269"/>
                </a:lnTo>
                <a:lnTo>
                  <a:pt x="8197766" y="0"/>
                </a:lnTo>
                <a:close/>
              </a:path>
            </a:pathLst>
          </a:custGeom>
          <a:blipFill>
            <a:blip r:embed="rId4">
              <a:alphaModFix amt="15000"/>
              <a:extLst>
                <a:ext uri="{96DAC541-7B7A-43D3-8B79-37D633B846F1}">
                  <asvg:svgBlip xmlns:asvg="http://schemas.microsoft.com/office/drawing/2016/SVG/main" r:embed="rId5"/>
                </a:ext>
              </a:extLst>
            </a:blip>
            <a:stretch>
              <a:fillRect/>
            </a:stretch>
          </a:blipFill>
        </p:spPr>
      </p:sp>
      <p:sp>
        <p:nvSpPr>
          <p:cNvPr id="4" name="Freeform 4"/>
          <p:cNvSpPr/>
          <p:nvPr/>
        </p:nvSpPr>
        <p:spPr>
          <a:xfrm>
            <a:off x="15749044" y="-720289"/>
            <a:ext cx="3472538" cy="3497978"/>
          </a:xfrm>
          <a:custGeom>
            <a:avLst/>
            <a:gdLst/>
            <a:ahLst/>
            <a:cxnLst/>
            <a:rect l="l" t="t" r="r" b="b"/>
            <a:pathLst>
              <a:path w="3472538" h="3497978">
                <a:moveTo>
                  <a:pt x="0" y="0"/>
                </a:moveTo>
                <a:lnTo>
                  <a:pt x="3472538" y="0"/>
                </a:lnTo>
                <a:lnTo>
                  <a:pt x="3472538" y="3497978"/>
                </a:lnTo>
                <a:lnTo>
                  <a:pt x="0" y="34979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1947196">
            <a:off x="7713590" y="9558565"/>
            <a:ext cx="8197766" cy="4352269"/>
          </a:xfrm>
          <a:custGeom>
            <a:avLst/>
            <a:gdLst/>
            <a:ahLst/>
            <a:cxnLst/>
            <a:rect l="l" t="t" r="r" b="b"/>
            <a:pathLst>
              <a:path w="8197766" h="4352269">
                <a:moveTo>
                  <a:pt x="0" y="0"/>
                </a:moveTo>
                <a:lnTo>
                  <a:pt x="8197767" y="0"/>
                </a:lnTo>
                <a:lnTo>
                  <a:pt x="8197767" y="4352269"/>
                </a:lnTo>
                <a:lnTo>
                  <a:pt x="0" y="4352269"/>
                </a:lnTo>
                <a:lnTo>
                  <a:pt x="0" y="0"/>
                </a:lnTo>
                <a:close/>
              </a:path>
            </a:pathLst>
          </a:custGeom>
          <a:blipFill>
            <a:blip r:embed="rId4">
              <a:alphaModFix amt="15000"/>
              <a:extLst>
                <a:ext uri="{96DAC541-7B7A-43D3-8B79-37D633B846F1}">
                  <asvg:svgBlip xmlns:asvg="http://schemas.microsoft.com/office/drawing/2016/SVG/main" r:embed="rId5"/>
                </a:ext>
              </a:extLst>
            </a:blip>
            <a:stretch>
              <a:fillRect/>
            </a:stretch>
          </a:blipFill>
        </p:spPr>
      </p:sp>
      <p:sp>
        <p:nvSpPr>
          <p:cNvPr id="6" name="Freeform 6"/>
          <p:cNvSpPr/>
          <p:nvPr/>
        </p:nvSpPr>
        <p:spPr>
          <a:xfrm>
            <a:off x="16197112" y="8150499"/>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a:stretch>
          </a:blipFill>
        </p:spPr>
      </p:sp>
      <p:sp>
        <p:nvSpPr>
          <p:cNvPr id="7" name="Freeform 7"/>
          <p:cNvSpPr/>
          <p:nvPr/>
        </p:nvSpPr>
        <p:spPr>
          <a:xfrm>
            <a:off x="2266517" y="9076226"/>
            <a:ext cx="1210774" cy="1210774"/>
          </a:xfrm>
          <a:custGeom>
            <a:avLst/>
            <a:gdLst/>
            <a:ahLst/>
            <a:cxnLst/>
            <a:rect l="l" t="t" r="r" b="b"/>
            <a:pathLst>
              <a:path w="1210774" h="1210774">
                <a:moveTo>
                  <a:pt x="0" y="0"/>
                </a:moveTo>
                <a:lnTo>
                  <a:pt x="1210774" y="0"/>
                </a:lnTo>
                <a:lnTo>
                  <a:pt x="1210774" y="1210774"/>
                </a:lnTo>
                <a:lnTo>
                  <a:pt x="0" y="121077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641551" y="8150499"/>
            <a:ext cx="1544928" cy="1556246"/>
          </a:xfrm>
          <a:custGeom>
            <a:avLst/>
            <a:gdLst/>
            <a:ahLst/>
            <a:cxnLst/>
            <a:rect l="l" t="t" r="r" b="b"/>
            <a:pathLst>
              <a:path w="1544928" h="1556246">
                <a:moveTo>
                  <a:pt x="0" y="0"/>
                </a:moveTo>
                <a:lnTo>
                  <a:pt x="1544928" y="0"/>
                </a:lnTo>
                <a:lnTo>
                  <a:pt x="1544928" y="1556247"/>
                </a:lnTo>
                <a:lnTo>
                  <a:pt x="0" y="155624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720289" y="-943898"/>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a:stretch>
          </a:blipFill>
        </p:spPr>
      </p:sp>
      <p:sp>
        <p:nvSpPr>
          <p:cNvPr id="10" name="Freeform 10"/>
          <p:cNvSpPr/>
          <p:nvPr/>
        </p:nvSpPr>
        <p:spPr>
          <a:xfrm>
            <a:off x="17101564" y="113405"/>
            <a:ext cx="4080083" cy="4524285"/>
          </a:xfrm>
          <a:custGeom>
            <a:avLst/>
            <a:gdLst/>
            <a:ahLst/>
            <a:cxnLst/>
            <a:rect l="l" t="t" r="r" b="b"/>
            <a:pathLst>
              <a:path w="4080083" h="4524285">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TextBox 11"/>
          <p:cNvSpPr txBox="1"/>
          <p:nvPr/>
        </p:nvSpPr>
        <p:spPr>
          <a:xfrm>
            <a:off x="2777689" y="2938880"/>
            <a:ext cx="12971355" cy="4572027"/>
          </a:xfrm>
          <a:prstGeom prst="rect">
            <a:avLst/>
          </a:prstGeom>
        </p:spPr>
        <p:txBody>
          <a:bodyPr lIns="0" tIns="0" rIns="0" bIns="0" rtlCol="0" anchor="t">
            <a:spAutoFit/>
          </a:bodyPr>
          <a:lstStyle/>
          <a:p>
            <a:pPr marL="562289" lvl="1" indent="-281145" algn="just">
              <a:lnSpc>
                <a:spcPts val="3646"/>
              </a:lnSpc>
              <a:buFont typeface="Arial"/>
              <a:buChar char="•"/>
            </a:pPr>
            <a:r>
              <a:rPr lang="en-US" sz="2604">
                <a:solidFill>
                  <a:srgbClr val="2F5F98"/>
                </a:solidFill>
                <a:latin typeface="Arimo"/>
                <a:ea typeface="Arimo"/>
                <a:cs typeface="Arimo"/>
                <a:sym typeface="Arimo"/>
              </a:rPr>
              <a:t>Develops an energy-efficient routing algorithm for wireless sensor networks (WSNs) to reduce data loss and balance energy consumption</a:t>
            </a:r>
          </a:p>
          <a:p>
            <a:pPr marL="562289" lvl="1" indent="-281145" algn="just">
              <a:lnSpc>
                <a:spcPts val="3646"/>
              </a:lnSpc>
              <a:buFont typeface="Arial"/>
              <a:buChar char="•"/>
            </a:pPr>
            <a:r>
              <a:rPr lang="en-US" sz="2604">
                <a:solidFill>
                  <a:srgbClr val="2F5F98"/>
                </a:solidFill>
                <a:latin typeface="Arimo"/>
                <a:ea typeface="Arimo"/>
                <a:cs typeface="Arimo"/>
                <a:sym typeface="Arimo"/>
              </a:rPr>
              <a:t>Proposed Algorithm: E-ReInForMIF algorithm integrates erasure coding and energy-aware node selection in the traditional ReInForM</a:t>
            </a:r>
          </a:p>
          <a:p>
            <a:pPr marL="562289" lvl="1" indent="-281145" algn="just">
              <a:lnSpc>
                <a:spcPts val="3646"/>
              </a:lnSpc>
              <a:buFont typeface="Arial"/>
              <a:buChar char="•"/>
            </a:pPr>
            <a:r>
              <a:rPr lang="en-US" sz="2604">
                <a:solidFill>
                  <a:srgbClr val="2F5F98"/>
                </a:solidFill>
                <a:latin typeface="Arimo"/>
                <a:ea typeface="Arimo"/>
                <a:cs typeface="Arimo"/>
                <a:sym typeface="Arimo"/>
              </a:rPr>
              <a:t>Compared to the traditional algorithm, it adds an energy-balancing mechanism and a fault-tolerant coding scheme, ensuring that even with some packet loss, the original data can be reconstructed</a:t>
            </a:r>
          </a:p>
          <a:p>
            <a:pPr marL="562289" lvl="1" indent="-281145" algn="just">
              <a:lnSpc>
                <a:spcPts val="3646"/>
              </a:lnSpc>
              <a:buFont typeface="Arial"/>
              <a:buChar char="•"/>
            </a:pPr>
            <a:r>
              <a:rPr lang="en-US" sz="2604">
                <a:solidFill>
                  <a:srgbClr val="2F5F98"/>
                </a:solidFill>
                <a:latin typeface="Arimo"/>
                <a:ea typeface="Arimo"/>
                <a:cs typeface="Arimo"/>
                <a:sym typeface="Arimo"/>
              </a:rPr>
              <a:t>Shortcoming: The energy gains come at the cost of relatively higher energy consumption from using erasure coding. It performs better in dense networks but performs poorly in sparsely populated networks</a:t>
            </a:r>
          </a:p>
        </p:txBody>
      </p:sp>
      <p:sp>
        <p:nvSpPr>
          <p:cNvPr id="12" name="TextBox 12"/>
          <p:cNvSpPr txBox="1"/>
          <p:nvPr/>
        </p:nvSpPr>
        <p:spPr>
          <a:xfrm>
            <a:off x="2777689" y="1516480"/>
            <a:ext cx="12971355" cy="1136650"/>
          </a:xfrm>
          <a:prstGeom prst="rect">
            <a:avLst/>
          </a:prstGeom>
        </p:spPr>
        <p:txBody>
          <a:bodyPr lIns="0" tIns="0" rIns="0" bIns="0" rtlCol="0" anchor="t">
            <a:spAutoFit/>
          </a:bodyPr>
          <a:lstStyle/>
          <a:p>
            <a:pPr algn="l">
              <a:lnSpc>
                <a:spcPts val="4549"/>
              </a:lnSpc>
            </a:pPr>
            <a:r>
              <a:rPr lang="en-US" sz="3249">
                <a:solidFill>
                  <a:srgbClr val="00A8A8"/>
                </a:solidFill>
                <a:latin typeface="Alice"/>
                <a:ea typeface="Alice"/>
                <a:cs typeface="Alice"/>
                <a:sym typeface="Alice"/>
              </a:rPr>
              <a:t>E-ReInForMIF Routing Algorithm Based on Energy Selection and Erasure Code Tolerance Machine [11]</a:t>
            </a:r>
          </a:p>
        </p:txBody>
      </p:sp>
      <p:sp>
        <p:nvSpPr>
          <p:cNvPr id="13" name="TextBox 13"/>
          <p:cNvSpPr txBox="1"/>
          <p:nvPr/>
        </p:nvSpPr>
        <p:spPr>
          <a:xfrm>
            <a:off x="6065362" y="337137"/>
            <a:ext cx="6157277" cy="904158"/>
          </a:xfrm>
          <a:prstGeom prst="rect">
            <a:avLst/>
          </a:prstGeom>
        </p:spPr>
        <p:txBody>
          <a:bodyPr lIns="0" tIns="0" rIns="0" bIns="0" rtlCol="0" anchor="t">
            <a:spAutoFit/>
          </a:bodyPr>
          <a:lstStyle/>
          <a:p>
            <a:pPr algn="ctr">
              <a:lnSpc>
                <a:spcPts val="7389"/>
              </a:lnSpc>
            </a:pPr>
            <a:r>
              <a:rPr lang="en-US" sz="5278">
                <a:solidFill>
                  <a:srgbClr val="0C6980"/>
                </a:solidFill>
                <a:latin typeface="Alice Bold"/>
                <a:ea typeface="Alice Bold"/>
                <a:cs typeface="Alice Bold"/>
                <a:sym typeface="Alice Bold"/>
              </a:rPr>
              <a:t>Related Work</a:t>
            </a:r>
          </a:p>
        </p:txBody>
      </p:sp>
      <p:sp>
        <p:nvSpPr>
          <p:cNvPr id="14" name="TextBox 14"/>
          <p:cNvSpPr txBox="1"/>
          <p:nvPr/>
        </p:nvSpPr>
        <p:spPr>
          <a:xfrm>
            <a:off x="16910670" y="8961926"/>
            <a:ext cx="1453530" cy="1019200"/>
          </a:xfrm>
          <a:prstGeom prst="rect">
            <a:avLst/>
          </a:prstGeom>
        </p:spPr>
        <p:txBody>
          <a:bodyPr wrap="square" lIns="0" tIns="0" rIns="0" bIns="0" rtlCol="0" anchor="t">
            <a:spAutoFit/>
          </a:bodyPr>
          <a:lstStyle/>
          <a:p>
            <a:pPr algn="ctr">
              <a:lnSpc>
                <a:spcPts val="8399"/>
              </a:lnSpc>
              <a:spcBef>
                <a:spcPct val="0"/>
              </a:spcBef>
            </a:pPr>
            <a:r>
              <a:rPr lang="en-US" sz="5999" dirty="0">
                <a:solidFill>
                  <a:srgbClr val="2F5F98"/>
                </a:solidFill>
                <a:latin typeface="Alice Bold"/>
                <a:ea typeface="Alice Bold"/>
                <a:cs typeface="Alice Bold"/>
                <a:sym typeface="Alice Bold"/>
              </a:rPr>
              <a:t>13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6FEFF"/>
        </a:solidFill>
        <a:effectLst/>
      </p:bgPr>
    </p:bg>
    <p:spTree>
      <p:nvGrpSpPr>
        <p:cNvPr id="1" name=""/>
        <p:cNvGrpSpPr/>
        <p:nvPr/>
      </p:nvGrpSpPr>
      <p:grpSpPr>
        <a:xfrm>
          <a:off x="0" y="0"/>
          <a:ext cx="0" cy="0"/>
          <a:chOff x="0" y="0"/>
          <a:chExt cx="0" cy="0"/>
        </a:xfrm>
      </p:grpSpPr>
      <p:sp>
        <p:nvSpPr>
          <p:cNvPr id="2" name="Freeform 2"/>
          <p:cNvSpPr/>
          <p:nvPr/>
        </p:nvSpPr>
        <p:spPr>
          <a:xfrm>
            <a:off x="-1208178" y="6666480"/>
            <a:ext cx="4080083" cy="4524285"/>
          </a:xfrm>
          <a:custGeom>
            <a:avLst/>
            <a:gdLst/>
            <a:ahLst/>
            <a:cxnLst/>
            <a:rect l="l" t="t" r="r" b="b"/>
            <a:pathLst>
              <a:path w="4080083" h="4524285">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423411" flipH="1">
            <a:off x="-5714567" y="4490345"/>
            <a:ext cx="8197766" cy="4352269"/>
          </a:xfrm>
          <a:custGeom>
            <a:avLst/>
            <a:gdLst/>
            <a:ahLst/>
            <a:cxnLst/>
            <a:rect l="l" t="t" r="r" b="b"/>
            <a:pathLst>
              <a:path w="8197766" h="4352269">
                <a:moveTo>
                  <a:pt x="8197766" y="0"/>
                </a:moveTo>
                <a:lnTo>
                  <a:pt x="0" y="0"/>
                </a:lnTo>
                <a:lnTo>
                  <a:pt x="0" y="4352269"/>
                </a:lnTo>
                <a:lnTo>
                  <a:pt x="8197766" y="4352269"/>
                </a:lnTo>
                <a:lnTo>
                  <a:pt x="8197766" y="0"/>
                </a:lnTo>
                <a:close/>
              </a:path>
            </a:pathLst>
          </a:custGeom>
          <a:blipFill>
            <a:blip r:embed="rId4">
              <a:alphaModFix amt="15000"/>
              <a:extLst>
                <a:ext uri="{96DAC541-7B7A-43D3-8B79-37D633B846F1}">
                  <asvg:svgBlip xmlns:asvg="http://schemas.microsoft.com/office/drawing/2016/SVG/main" r:embed="rId5"/>
                </a:ext>
              </a:extLst>
            </a:blip>
            <a:stretch>
              <a:fillRect/>
            </a:stretch>
          </a:blipFill>
        </p:spPr>
      </p:sp>
      <p:sp>
        <p:nvSpPr>
          <p:cNvPr id="4" name="Freeform 4"/>
          <p:cNvSpPr/>
          <p:nvPr/>
        </p:nvSpPr>
        <p:spPr>
          <a:xfrm>
            <a:off x="15749044" y="-720289"/>
            <a:ext cx="3472538" cy="3497978"/>
          </a:xfrm>
          <a:custGeom>
            <a:avLst/>
            <a:gdLst/>
            <a:ahLst/>
            <a:cxnLst/>
            <a:rect l="l" t="t" r="r" b="b"/>
            <a:pathLst>
              <a:path w="3472538" h="3497978">
                <a:moveTo>
                  <a:pt x="0" y="0"/>
                </a:moveTo>
                <a:lnTo>
                  <a:pt x="3472538" y="0"/>
                </a:lnTo>
                <a:lnTo>
                  <a:pt x="3472538" y="3497978"/>
                </a:lnTo>
                <a:lnTo>
                  <a:pt x="0" y="34979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1947196">
            <a:off x="7713590" y="9558565"/>
            <a:ext cx="8197766" cy="4352269"/>
          </a:xfrm>
          <a:custGeom>
            <a:avLst/>
            <a:gdLst/>
            <a:ahLst/>
            <a:cxnLst/>
            <a:rect l="l" t="t" r="r" b="b"/>
            <a:pathLst>
              <a:path w="8197766" h="4352269">
                <a:moveTo>
                  <a:pt x="0" y="0"/>
                </a:moveTo>
                <a:lnTo>
                  <a:pt x="8197767" y="0"/>
                </a:lnTo>
                <a:lnTo>
                  <a:pt x="8197767" y="4352269"/>
                </a:lnTo>
                <a:lnTo>
                  <a:pt x="0" y="4352269"/>
                </a:lnTo>
                <a:lnTo>
                  <a:pt x="0" y="0"/>
                </a:lnTo>
                <a:close/>
              </a:path>
            </a:pathLst>
          </a:custGeom>
          <a:blipFill>
            <a:blip r:embed="rId4">
              <a:alphaModFix amt="15000"/>
              <a:extLst>
                <a:ext uri="{96DAC541-7B7A-43D3-8B79-37D633B846F1}">
                  <asvg:svgBlip xmlns:asvg="http://schemas.microsoft.com/office/drawing/2016/SVG/main" r:embed="rId5"/>
                </a:ext>
              </a:extLst>
            </a:blip>
            <a:stretch>
              <a:fillRect/>
            </a:stretch>
          </a:blipFill>
        </p:spPr>
      </p:sp>
      <p:sp>
        <p:nvSpPr>
          <p:cNvPr id="6" name="Freeform 6"/>
          <p:cNvSpPr/>
          <p:nvPr/>
        </p:nvSpPr>
        <p:spPr>
          <a:xfrm>
            <a:off x="16197112" y="8150499"/>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a:stretch>
          </a:blipFill>
        </p:spPr>
      </p:sp>
      <p:sp>
        <p:nvSpPr>
          <p:cNvPr id="7" name="Freeform 7"/>
          <p:cNvSpPr/>
          <p:nvPr/>
        </p:nvSpPr>
        <p:spPr>
          <a:xfrm>
            <a:off x="2266517" y="9076226"/>
            <a:ext cx="1210774" cy="1210774"/>
          </a:xfrm>
          <a:custGeom>
            <a:avLst/>
            <a:gdLst/>
            <a:ahLst/>
            <a:cxnLst/>
            <a:rect l="l" t="t" r="r" b="b"/>
            <a:pathLst>
              <a:path w="1210774" h="1210774">
                <a:moveTo>
                  <a:pt x="0" y="0"/>
                </a:moveTo>
                <a:lnTo>
                  <a:pt x="1210774" y="0"/>
                </a:lnTo>
                <a:lnTo>
                  <a:pt x="1210774" y="1210774"/>
                </a:lnTo>
                <a:lnTo>
                  <a:pt x="0" y="121077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641551" y="8150499"/>
            <a:ext cx="1544928" cy="1556246"/>
          </a:xfrm>
          <a:custGeom>
            <a:avLst/>
            <a:gdLst/>
            <a:ahLst/>
            <a:cxnLst/>
            <a:rect l="l" t="t" r="r" b="b"/>
            <a:pathLst>
              <a:path w="1544928" h="1556246">
                <a:moveTo>
                  <a:pt x="0" y="0"/>
                </a:moveTo>
                <a:lnTo>
                  <a:pt x="1544928" y="0"/>
                </a:lnTo>
                <a:lnTo>
                  <a:pt x="1544928" y="1556247"/>
                </a:lnTo>
                <a:lnTo>
                  <a:pt x="0" y="155624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720289" y="-943898"/>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a:stretch>
          </a:blipFill>
        </p:spPr>
      </p:sp>
      <p:sp>
        <p:nvSpPr>
          <p:cNvPr id="10" name="Freeform 10"/>
          <p:cNvSpPr/>
          <p:nvPr/>
        </p:nvSpPr>
        <p:spPr>
          <a:xfrm>
            <a:off x="17101564" y="113405"/>
            <a:ext cx="4080083" cy="4524285"/>
          </a:xfrm>
          <a:custGeom>
            <a:avLst/>
            <a:gdLst/>
            <a:ahLst/>
            <a:cxnLst/>
            <a:rect l="l" t="t" r="r" b="b"/>
            <a:pathLst>
              <a:path w="4080083" h="4524285">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TextBox 11"/>
          <p:cNvSpPr txBox="1"/>
          <p:nvPr/>
        </p:nvSpPr>
        <p:spPr>
          <a:xfrm>
            <a:off x="2777689" y="2938880"/>
            <a:ext cx="12971355" cy="4572027"/>
          </a:xfrm>
          <a:prstGeom prst="rect">
            <a:avLst/>
          </a:prstGeom>
        </p:spPr>
        <p:txBody>
          <a:bodyPr lIns="0" tIns="0" rIns="0" bIns="0" rtlCol="0" anchor="t">
            <a:spAutoFit/>
          </a:bodyPr>
          <a:lstStyle/>
          <a:p>
            <a:pPr marL="562289" lvl="1" indent="-281145" algn="just">
              <a:lnSpc>
                <a:spcPts val="3646"/>
              </a:lnSpc>
              <a:buFont typeface="Arial"/>
              <a:buChar char="•"/>
            </a:pPr>
            <a:r>
              <a:rPr lang="en-US" sz="2604">
                <a:solidFill>
                  <a:srgbClr val="2F5F98"/>
                </a:solidFill>
                <a:latin typeface="Arimo"/>
                <a:ea typeface="Arimo"/>
                <a:cs typeface="Arimo"/>
                <a:sym typeface="Arimo"/>
              </a:rPr>
              <a:t>Improves reliable data delivery in Underwater Sensor Networks (UWSNs) by reducing packet loss through a multipath routing protocol with Erasure Coding (ECMR)</a:t>
            </a:r>
          </a:p>
          <a:p>
            <a:pPr marL="562289" lvl="1" indent="-281145" algn="just">
              <a:lnSpc>
                <a:spcPts val="3646"/>
              </a:lnSpc>
              <a:buFont typeface="Arial"/>
              <a:buChar char="•"/>
            </a:pPr>
            <a:r>
              <a:rPr lang="en-US" sz="2604">
                <a:solidFill>
                  <a:srgbClr val="2F5F98"/>
                </a:solidFill>
                <a:latin typeface="Arimo"/>
                <a:ea typeface="Arimo"/>
                <a:cs typeface="Arimo"/>
                <a:sym typeface="Arimo"/>
              </a:rPr>
              <a:t>Proposed Algorithm: The ECMR algorithm combines multipath routing with erasure coding, splitting packets into smaller blocks and distributing them across multiple paths to improve data reliability</a:t>
            </a:r>
          </a:p>
          <a:p>
            <a:pPr marL="562289" lvl="1" indent="-281145" algn="just">
              <a:lnSpc>
                <a:spcPts val="3646"/>
              </a:lnSpc>
              <a:buFont typeface="Arial"/>
              <a:buChar char="•"/>
            </a:pPr>
            <a:r>
              <a:rPr lang="en-US" sz="2604">
                <a:solidFill>
                  <a:srgbClr val="2F5F98"/>
                </a:solidFill>
                <a:latin typeface="Arimo"/>
                <a:ea typeface="Arimo"/>
                <a:cs typeface="Arimo"/>
                <a:sym typeface="Arimo"/>
              </a:rPr>
              <a:t>ECMR uses Bayes’ theorem to allocate erasure-coded blocks more effectively across paths, while accounting for path reliability</a:t>
            </a:r>
          </a:p>
          <a:p>
            <a:pPr marL="562289" lvl="1" indent="-281145" algn="just">
              <a:lnSpc>
                <a:spcPts val="3646"/>
              </a:lnSpc>
              <a:buFont typeface="Arial"/>
              <a:buChar char="•"/>
            </a:pPr>
            <a:r>
              <a:rPr lang="en-US" sz="2604">
                <a:solidFill>
                  <a:srgbClr val="2F5F98"/>
                </a:solidFill>
                <a:latin typeface="Arimo"/>
                <a:ea typeface="Arimo"/>
                <a:cs typeface="Arimo"/>
                <a:sym typeface="Arimo"/>
              </a:rPr>
              <a:t>Shortcoming: ECMR depends on the availability of multiple paths, making it less effective in networks with sparse connectivity or fewer routing options</a:t>
            </a:r>
          </a:p>
        </p:txBody>
      </p:sp>
      <p:sp>
        <p:nvSpPr>
          <p:cNvPr id="12" name="TextBox 12"/>
          <p:cNvSpPr txBox="1"/>
          <p:nvPr/>
        </p:nvSpPr>
        <p:spPr>
          <a:xfrm>
            <a:off x="2777689" y="1516480"/>
            <a:ext cx="12971355" cy="1136650"/>
          </a:xfrm>
          <a:prstGeom prst="rect">
            <a:avLst/>
          </a:prstGeom>
        </p:spPr>
        <p:txBody>
          <a:bodyPr lIns="0" tIns="0" rIns="0" bIns="0" rtlCol="0" anchor="t">
            <a:spAutoFit/>
          </a:bodyPr>
          <a:lstStyle/>
          <a:p>
            <a:pPr algn="l">
              <a:lnSpc>
                <a:spcPts val="4549"/>
              </a:lnSpc>
            </a:pPr>
            <a:r>
              <a:rPr lang="en-US" sz="3249">
                <a:solidFill>
                  <a:srgbClr val="00A8A8"/>
                </a:solidFill>
                <a:latin typeface="Alice"/>
                <a:ea typeface="Alice"/>
                <a:cs typeface="Alice"/>
                <a:sym typeface="Alice"/>
              </a:rPr>
              <a:t>Multipath Routing with Erasure Coding in Underwater Delay Tolerant Sensor Networks [12]</a:t>
            </a:r>
          </a:p>
        </p:txBody>
      </p:sp>
      <p:sp>
        <p:nvSpPr>
          <p:cNvPr id="13" name="TextBox 13"/>
          <p:cNvSpPr txBox="1"/>
          <p:nvPr/>
        </p:nvSpPr>
        <p:spPr>
          <a:xfrm>
            <a:off x="6065362" y="337137"/>
            <a:ext cx="6157277" cy="904158"/>
          </a:xfrm>
          <a:prstGeom prst="rect">
            <a:avLst/>
          </a:prstGeom>
        </p:spPr>
        <p:txBody>
          <a:bodyPr lIns="0" tIns="0" rIns="0" bIns="0" rtlCol="0" anchor="t">
            <a:spAutoFit/>
          </a:bodyPr>
          <a:lstStyle/>
          <a:p>
            <a:pPr algn="ctr">
              <a:lnSpc>
                <a:spcPts val="7389"/>
              </a:lnSpc>
            </a:pPr>
            <a:r>
              <a:rPr lang="en-US" sz="5278">
                <a:solidFill>
                  <a:srgbClr val="0C6980"/>
                </a:solidFill>
                <a:latin typeface="Alice Bold"/>
                <a:ea typeface="Alice Bold"/>
                <a:cs typeface="Alice Bold"/>
                <a:sym typeface="Alice Bold"/>
              </a:rPr>
              <a:t>Related Work</a:t>
            </a:r>
          </a:p>
        </p:txBody>
      </p:sp>
      <p:sp>
        <p:nvSpPr>
          <p:cNvPr id="14" name="TextBox 14"/>
          <p:cNvSpPr txBox="1"/>
          <p:nvPr/>
        </p:nvSpPr>
        <p:spPr>
          <a:xfrm>
            <a:off x="16907259" y="8961926"/>
            <a:ext cx="1075941" cy="1019200"/>
          </a:xfrm>
          <a:prstGeom prst="rect">
            <a:avLst/>
          </a:prstGeom>
        </p:spPr>
        <p:txBody>
          <a:bodyPr wrap="square" lIns="0" tIns="0" rIns="0" bIns="0" rtlCol="0" anchor="t">
            <a:spAutoFit/>
          </a:bodyPr>
          <a:lstStyle/>
          <a:p>
            <a:pPr algn="ctr">
              <a:lnSpc>
                <a:spcPts val="8399"/>
              </a:lnSpc>
              <a:spcBef>
                <a:spcPct val="0"/>
              </a:spcBef>
            </a:pPr>
            <a:r>
              <a:rPr lang="en-US" sz="5999" dirty="0">
                <a:solidFill>
                  <a:srgbClr val="2F5F98"/>
                </a:solidFill>
                <a:latin typeface="Alice Bold"/>
                <a:ea typeface="Alice Bold"/>
                <a:cs typeface="Alice Bold"/>
                <a:sym typeface="Alice Bold"/>
              </a:rPr>
              <a:t>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6FEFF"/>
        </a:solidFill>
        <a:effectLst/>
      </p:bgPr>
    </p:bg>
    <p:spTree>
      <p:nvGrpSpPr>
        <p:cNvPr id="1" name=""/>
        <p:cNvGrpSpPr/>
        <p:nvPr/>
      </p:nvGrpSpPr>
      <p:grpSpPr>
        <a:xfrm>
          <a:off x="0" y="0"/>
          <a:ext cx="0" cy="0"/>
          <a:chOff x="0" y="0"/>
          <a:chExt cx="0" cy="0"/>
        </a:xfrm>
      </p:grpSpPr>
      <p:sp>
        <p:nvSpPr>
          <p:cNvPr id="2" name="Freeform 2"/>
          <p:cNvSpPr/>
          <p:nvPr/>
        </p:nvSpPr>
        <p:spPr>
          <a:xfrm rot="-2423411" flipH="1">
            <a:off x="-5714567" y="4490345"/>
            <a:ext cx="8197766" cy="4352269"/>
          </a:xfrm>
          <a:custGeom>
            <a:avLst/>
            <a:gdLst/>
            <a:ahLst/>
            <a:cxnLst/>
            <a:rect l="l" t="t" r="r" b="b"/>
            <a:pathLst>
              <a:path w="8197766" h="4352269">
                <a:moveTo>
                  <a:pt x="8197766" y="0"/>
                </a:moveTo>
                <a:lnTo>
                  <a:pt x="0" y="0"/>
                </a:lnTo>
                <a:lnTo>
                  <a:pt x="0" y="4352269"/>
                </a:lnTo>
                <a:lnTo>
                  <a:pt x="8197766" y="4352269"/>
                </a:lnTo>
                <a:lnTo>
                  <a:pt x="8197766" y="0"/>
                </a:lnTo>
                <a:close/>
              </a:path>
            </a:pathLst>
          </a:custGeom>
          <a:blipFill>
            <a:blip r:embed="rId2">
              <a:alphaModFix amt="15000"/>
              <a:extLst>
                <a:ext uri="{96DAC541-7B7A-43D3-8B79-37D633B846F1}">
                  <asvg:svgBlip xmlns:asvg="http://schemas.microsoft.com/office/drawing/2016/SVG/main" r:embed="rId3"/>
                </a:ext>
              </a:extLst>
            </a:blip>
            <a:stretch>
              <a:fillRect/>
            </a:stretch>
          </a:blipFill>
        </p:spPr>
      </p:sp>
      <p:sp>
        <p:nvSpPr>
          <p:cNvPr id="3" name="Freeform 3"/>
          <p:cNvSpPr/>
          <p:nvPr/>
        </p:nvSpPr>
        <p:spPr>
          <a:xfrm>
            <a:off x="15749044" y="-720289"/>
            <a:ext cx="3472538" cy="3497978"/>
          </a:xfrm>
          <a:custGeom>
            <a:avLst/>
            <a:gdLst/>
            <a:ahLst/>
            <a:cxnLst/>
            <a:rect l="l" t="t" r="r" b="b"/>
            <a:pathLst>
              <a:path w="3472538" h="3497978">
                <a:moveTo>
                  <a:pt x="0" y="0"/>
                </a:moveTo>
                <a:lnTo>
                  <a:pt x="3472538" y="0"/>
                </a:lnTo>
                <a:lnTo>
                  <a:pt x="3472538" y="3497978"/>
                </a:lnTo>
                <a:lnTo>
                  <a:pt x="0" y="349797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947196">
            <a:off x="7713590" y="9558565"/>
            <a:ext cx="8197766" cy="4352269"/>
          </a:xfrm>
          <a:custGeom>
            <a:avLst/>
            <a:gdLst/>
            <a:ahLst/>
            <a:cxnLst/>
            <a:rect l="l" t="t" r="r" b="b"/>
            <a:pathLst>
              <a:path w="8197766" h="4352269">
                <a:moveTo>
                  <a:pt x="0" y="0"/>
                </a:moveTo>
                <a:lnTo>
                  <a:pt x="8197767" y="0"/>
                </a:lnTo>
                <a:lnTo>
                  <a:pt x="8197767" y="4352269"/>
                </a:lnTo>
                <a:lnTo>
                  <a:pt x="0" y="4352269"/>
                </a:lnTo>
                <a:lnTo>
                  <a:pt x="0" y="0"/>
                </a:lnTo>
                <a:close/>
              </a:path>
            </a:pathLst>
          </a:custGeom>
          <a:blipFill>
            <a:blip r:embed="rId2">
              <a:alphaModFix amt="15000"/>
              <a:extLst>
                <a:ext uri="{96DAC541-7B7A-43D3-8B79-37D633B846F1}">
                  <asvg:svgBlip xmlns:asvg="http://schemas.microsoft.com/office/drawing/2016/SVG/main" r:embed="rId3"/>
                </a:ext>
              </a:extLst>
            </a:blip>
            <a:stretch>
              <a:fillRect/>
            </a:stretch>
          </a:blipFill>
        </p:spPr>
      </p:sp>
      <p:sp>
        <p:nvSpPr>
          <p:cNvPr id="5" name="Freeform 5"/>
          <p:cNvSpPr/>
          <p:nvPr/>
        </p:nvSpPr>
        <p:spPr>
          <a:xfrm>
            <a:off x="16197112" y="8150499"/>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6">
              <a:alphaModFix amt="19999"/>
              <a:extLst>
                <a:ext uri="{96DAC541-7B7A-43D3-8B79-37D633B846F1}">
                  <asvg:svgBlip xmlns:asvg="http://schemas.microsoft.com/office/drawing/2016/SVG/main" r:embed="rId7"/>
                </a:ext>
              </a:extLst>
            </a:blip>
            <a:stretch>
              <a:fillRect/>
            </a:stretch>
          </a:blipFill>
        </p:spPr>
      </p:sp>
      <p:sp>
        <p:nvSpPr>
          <p:cNvPr id="6" name="Freeform 6"/>
          <p:cNvSpPr/>
          <p:nvPr/>
        </p:nvSpPr>
        <p:spPr>
          <a:xfrm>
            <a:off x="-720289" y="-943898"/>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6">
              <a:alphaModFix amt="19999"/>
              <a:extLst>
                <a:ext uri="{96DAC541-7B7A-43D3-8B79-37D633B846F1}">
                  <asvg:svgBlip xmlns:asvg="http://schemas.microsoft.com/office/drawing/2016/SVG/main" r:embed="rId7"/>
                </a:ext>
              </a:extLst>
            </a:blip>
            <a:stretch>
              <a:fillRect/>
            </a:stretch>
          </a:blipFill>
        </p:spPr>
      </p:sp>
      <p:sp>
        <p:nvSpPr>
          <p:cNvPr id="7" name="Freeform 7"/>
          <p:cNvSpPr/>
          <p:nvPr/>
        </p:nvSpPr>
        <p:spPr>
          <a:xfrm>
            <a:off x="17101564" y="113405"/>
            <a:ext cx="4080083" cy="4524285"/>
          </a:xfrm>
          <a:custGeom>
            <a:avLst/>
            <a:gdLst/>
            <a:ahLst/>
            <a:cxnLst/>
            <a:rect l="l" t="t" r="r" b="b"/>
            <a:pathLst>
              <a:path w="4080083" h="4524285">
                <a:moveTo>
                  <a:pt x="0" y="0"/>
                </a:moveTo>
                <a:lnTo>
                  <a:pt x="4080082" y="0"/>
                </a:lnTo>
                <a:lnTo>
                  <a:pt x="4080082" y="4524285"/>
                </a:lnTo>
                <a:lnTo>
                  <a:pt x="0" y="452428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aphicFrame>
        <p:nvGraphicFramePr>
          <p:cNvPr id="8" name="Table 8"/>
          <p:cNvGraphicFramePr>
            <a:graphicFrameLocks noGrp="1"/>
          </p:cNvGraphicFramePr>
          <p:nvPr/>
        </p:nvGraphicFramePr>
        <p:xfrm>
          <a:off x="1176178" y="1635295"/>
          <a:ext cx="15935644" cy="7629864"/>
        </p:xfrm>
        <a:graphic>
          <a:graphicData uri="http://schemas.openxmlformats.org/drawingml/2006/table">
            <a:tbl>
              <a:tblPr/>
              <a:tblGrid>
                <a:gridCol w="2508259">
                  <a:extLst>
                    <a:ext uri="{9D8B030D-6E8A-4147-A177-3AD203B41FA5}">
                      <a16:colId xmlns:a16="http://schemas.microsoft.com/office/drawing/2014/main" val="20000"/>
                    </a:ext>
                  </a:extLst>
                </a:gridCol>
                <a:gridCol w="3369583">
                  <a:extLst>
                    <a:ext uri="{9D8B030D-6E8A-4147-A177-3AD203B41FA5}">
                      <a16:colId xmlns:a16="http://schemas.microsoft.com/office/drawing/2014/main" val="20001"/>
                    </a:ext>
                  </a:extLst>
                </a:gridCol>
                <a:gridCol w="1525779">
                  <a:extLst>
                    <a:ext uri="{9D8B030D-6E8A-4147-A177-3AD203B41FA5}">
                      <a16:colId xmlns:a16="http://schemas.microsoft.com/office/drawing/2014/main" val="20002"/>
                    </a:ext>
                  </a:extLst>
                </a:gridCol>
                <a:gridCol w="1768483">
                  <a:extLst>
                    <a:ext uri="{9D8B030D-6E8A-4147-A177-3AD203B41FA5}">
                      <a16:colId xmlns:a16="http://schemas.microsoft.com/office/drawing/2014/main" val="20003"/>
                    </a:ext>
                  </a:extLst>
                </a:gridCol>
                <a:gridCol w="1617536">
                  <a:extLst>
                    <a:ext uri="{9D8B030D-6E8A-4147-A177-3AD203B41FA5}">
                      <a16:colId xmlns:a16="http://schemas.microsoft.com/office/drawing/2014/main" val="20004"/>
                    </a:ext>
                  </a:extLst>
                </a:gridCol>
                <a:gridCol w="2447747">
                  <a:extLst>
                    <a:ext uri="{9D8B030D-6E8A-4147-A177-3AD203B41FA5}">
                      <a16:colId xmlns:a16="http://schemas.microsoft.com/office/drawing/2014/main" val="20005"/>
                    </a:ext>
                  </a:extLst>
                </a:gridCol>
                <a:gridCol w="2698257">
                  <a:extLst>
                    <a:ext uri="{9D8B030D-6E8A-4147-A177-3AD203B41FA5}">
                      <a16:colId xmlns:a16="http://schemas.microsoft.com/office/drawing/2014/main" val="20006"/>
                    </a:ext>
                  </a:extLst>
                </a:gridCol>
              </a:tblGrid>
              <a:tr h="957767">
                <a:tc>
                  <a:txBody>
                    <a:bodyPr/>
                    <a:lstStyle/>
                    <a:p>
                      <a:pPr algn="ctr">
                        <a:lnSpc>
                          <a:spcPts val="1800"/>
                        </a:lnSpc>
                        <a:defRPr/>
                      </a:pPr>
                      <a:r>
                        <a:rPr lang="en-US" sz="1800">
                          <a:solidFill>
                            <a:srgbClr val="F2F2F2"/>
                          </a:solidFill>
                          <a:latin typeface="Alice Bold"/>
                          <a:ea typeface="Alice Bold"/>
                          <a:cs typeface="Alice Bold"/>
                          <a:sym typeface="Alice Bold"/>
                        </a:rPr>
                        <a:t>Research paper</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0A8A8"/>
                    </a:solidFill>
                  </a:tcPr>
                </a:tc>
                <a:tc>
                  <a:txBody>
                    <a:bodyPr/>
                    <a:lstStyle/>
                    <a:p>
                      <a:pPr algn="ctr">
                        <a:lnSpc>
                          <a:spcPts val="1800"/>
                        </a:lnSpc>
                        <a:defRPr/>
                      </a:pPr>
                      <a:r>
                        <a:rPr lang="en-US" sz="1800">
                          <a:solidFill>
                            <a:srgbClr val="F2F2F2"/>
                          </a:solidFill>
                          <a:latin typeface="Alice Bold"/>
                          <a:ea typeface="Alice Bold"/>
                          <a:cs typeface="Alice Bold"/>
                          <a:sym typeface="Alice Bold"/>
                        </a:rPr>
                        <a:t>Routing Algorithm</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0A8A8"/>
                    </a:solidFill>
                  </a:tcPr>
                </a:tc>
                <a:tc>
                  <a:txBody>
                    <a:bodyPr/>
                    <a:lstStyle/>
                    <a:p>
                      <a:pPr algn="ctr">
                        <a:lnSpc>
                          <a:spcPts val="1800"/>
                        </a:lnSpc>
                        <a:defRPr/>
                      </a:pPr>
                      <a:r>
                        <a:rPr lang="en-US" sz="1800">
                          <a:solidFill>
                            <a:srgbClr val="F2F2F2"/>
                          </a:solidFill>
                          <a:latin typeface="Alice Bold"/>
                          <a:ea typeface="Alice Bold"/>
                          <a:cs typeface="Alice Bold"/>
                          <a:sym typeface="Alice Bold"/>
                        </a:rPr>
                        <a:t>Erasure Coding Algorithm</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0A8A8"/>
                    </a:solidFill>
                  </a:tcPr>
                </a:tc>
                <a:tc>
                  <a:txBody>
                    <a:bodyPr/>
                    <a:lstStyle/>
                    <a:p>
                      <a:pPr algn="ctr">
                        <a:lnSpc>
                          <a:spcPts val="1800"/>
                        </a:lnSpc>
                        <a:defRPr/>
                      </a:pPr>
                      <a:r>
                        <a:rPr lang="en-US" sz="1800">
                          <a:solidFill>
                            <a:srgbClr val="F2F2F2"/>
                          </a:solidFill>
                          <a:latin typeface="Alice Bold"/>
                          <a:ea typeface="Alice Bold"/>
                          <a:cs typeface="Alice Bold"/>
                          <a:sym typeface="Alice Bold"/>
                        </a:rPr>
                        <a:t>Improves Energy Efficiency</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0A8A8"/>
                    </a:solidFill>
                  </a:tcPr>
                </a:tc>
                <a:tc>
                  <a:txBody>
                    <a:bodyPr/>
                    <a:lstStyle/>
                    <a:p>
                      <a:pPr algn="ctr">
                        <a:lnSpc>
                          <a:spcPts val="1800"/>
                        </a:lnSpc>
                        <a:defRPr/>
                      </a:pPr>
                      <a:r>
                        <a:rPr lang="en-US" sz="1800">
                          <a:solidFill>
                            <a:srgbClr val="F2F2F2"/>
                          </a:solidFill>
                          <a:latin typeface="Alice Bold"/>
                          <a:ea typeface="Alice Bold"/>
                          <a:cs typeface="Alice Bold"/>
                          <a:sym typeface="Alice Bold"/>
                        </a:rPr>
                        <a:t>Data loss Reduction</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0A8A8"/>
                    </a:solidFill>
                  </a:tcPr>
                </a:tc>
                <a:tc>
                  <a:txBody>
                    <a:bodyPr/>
                    <a:lstStyle/>
                    <a:p>
                      <a:pPr algn="ctr">
                        <a:lnSpc>
                          <a:spcPts val="1800"/>
                        </a:lnSpc>
                        <a:defRPr/>
                      </a:pPr>
                      <a:r>
                        <a:rPr lang="en-US" sz="1800">
                          <a:solidFill>
                            <a:srgbClr val="F2F2F2"/>
                          </a:solidFill>
                          <a:latin typeface="Alice Bold"/>
                          <a:ea typeface="Alice Bold"/>
                          <a:cs typeface="Alice Bold"/>
                          <a:sym typeface="Alice Bold"/>
                        </a:rPr>
                        <a:t>Compared with</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0A8A8"/>
                    </a:solidFill>
                  </a:tcPr>
                </a:tc>
                <a:tc>
                  <a:txBody>
                    <a:bodyPr/>
                    <a:lstStyle/>
                    <a:p>
                      <a:pPr algn="ctr">
                        <a:lnSpc>
                          <a:spcPts val="1800"/>
                        </a:lnSpc>
                        <a:defRPr/>
                      </a:pPr>
                      <a:r>
                        <a:rPr lang="en-US" sz="1800">
                          <a:solidFill>
                            <a:srgbClr val="F2F2F2"/>
                          </a:solidFill>
                          <a:latin typeface="Alice Bold"/>
                          <a:ea typeface="Alice Bold"/>
                          <a:cs typeface="Alice Bold"/>
                          <a:sym typeface="Alice Bold"/>
                        </a:rPr>
                        <a:t>Conclusion</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0A8A8"/>
                    </a:solidFill>
                  </a:tcPr>
                </a:tc>
                <a:extLst>
                  <a:ext uri="{0D108BD9-81ED-4DB2-BD59-A6C34878D82A}">
                    <a16:rowId xmlns:a16="http://schemas.microsoft.com/office/drawing/2014/main" val="10000"/>
                  </a:ext>
                </a:extLst>
              </a:tr>
              <a:tr h="1851897">
                <a:tc>
                  <a:txBody>
                    <a:bodyPr/>
                    <a:lstStyle/>
                    <a:p>
                      <a:pPr algn="ctr">
                        <a:lnSpc>
                          <a:spcPts val="1800"/>
                        </a:lnSpc>
                        <a:defRPr/>
                      </a:pPr>
                      <a:r>
                        <a:rPr lang="en-US" sz="1800">
                          <a:solidFill>
                            <a:srgbClr val="000000"/>
                          </a:solidFill>
                          <a:latin typeface="Alice"/>
                          <a:ea typeface="Alice"/>
                          <a:cs typeface="Alice"/>
                          <a:sym typeface="Alice"/>
                        </a:rPr>
                        <a:t>Ant Colony Optimization Algorithms for Underwater WSN</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Ant colony optimization clustering routing (ACOCR) [modified ACO]</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No</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Yes</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Yes</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LEACH, LEACH-ANT, CCUWSN, DUCS, etc.</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Gives heuristic to select Cluster Head. Accounts for Energy in ACO for underwater WSN</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64677">
                <a:tc>
                  <a:txBody>
                    <a:bodyPr/>
                    <a:lstStyle/>
                    <a:p>
                      <a:pPr algn="ctr">
                        <a:lnSpc>
                          <a:spcPts val="1800"/>
                        </a:lnSpc>
                        <a:defRPr/>
                      </a:pPr>
                      <a:r>
                        <a:rPr lang="en-US" sz="1800">
                          <a:solidFill>
                            <a:srgbClr val="000000"/>
                          </a:solidFill>
                          <a:latin typeface="Alice"/>
                          <a:ea typeface="Alice"/>
                          <a:cs typeface="Alice"/>
                          <a:sym typeface="Alice"/>
                        </a:rPr>
                        <a:t>Energy efficient cluster based routing protocol for WSN using butterfly optimization algorithm and ant colony optimization</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Butterfly Optimization Algorithm (BOA), Ant Colony Optimization (ACO)</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No</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Yes</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Yes</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Some existing methods LEACH, ALOC and FLION.</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Improves fitness function of BOA for optimal cluster head selection, and reduces packet drop ratio</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255523">
                <a:tc>
                  <a:txBody>
                    <a:bodyPr/>
                    <a:lstStyle/>
                    <a:p>
                      <a:pPr algn="ctr">
                        <a:lnSpc>
                          <a:spcPts val="1800"/>
                        </a:lnSpc>
                        <a:defRPr/>
                      </a:pPr>
                      <a:r>
                        <a:rPr lang="en-US" sz="1800">
                          <a:solidFill>
                            <a:srgbClr val="000000"/>
                          </a:solidFill>
                          <a:latin typeface="Alice"/>
                          <a:ea typeface="Alice"/>
                          <a:cs typeface="Alice"/>
                          <a:sym typeface="Alice"/>
                        </a:rPr>
                        <a:t>An Energy Efficient Routing Protocol Based on Improved Artificial Bee Colony Algorithm for Wireless Sensor Networks</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improved Artificial Bee Colony (ABC), optimized fuzzy-C means and improved Ant Colony Optimization (ACO)</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No</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Yes</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No</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LEACH-C, FIGWO and ABC-SD</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Improves network lifetime by balancing energy among cluster heads, and optimized intra cluster head selection</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TextBox 9"/>
          <p:cNvSpPr txBox="1"/>
          <p:nvPr/>
        </p:nvSpPr>
        <p:spPr>
          <a:xfrm>
            <a:off x="6065362" y="226880"/>
            <a:ext cx="6157277" cy="904158"/>
          </a:xfrm>
          <a:prstGeom prst="rect">
            <a:avLst/>
          </a:prstGeom>
        </p:spPr>
        <p:txBody>
          <a:bodyPr lIns="0" tIns="0" rIns="0" bIns="0" rtlCol="0" anchor="t">
            <a:spAutoFit/>
          </a:bodyPr>
          <a:lstStyle/>
          <a:p>
            <a:pPr algn="ctr">
              <a:lnSpc>
                <a:spcPts val="7389"/>
              </a:lnSpc>
            </a:pPr>
            <a:r>
              <a:rPr lang="en-US" sz="5278">
                <a:solidFill>
                  <a:srgbClr val="0C6980"/>
                </a:solidFill>
                <a:latin typeface="Alice Bold"/>
                <a:ea typeface="Alice Bold"/>
                <a:cs typeface="Alice Bold"/>
                <a:sym typeface="Alice Bold"/>
              </a:rPr>
              <a:t>Comparison</a:t>
            </a:r>
          </a:p>
        </p:txBody>
      </p:sp>
      <p:sp>
        <p:nvSpPr>
          <p:cNvPr id="10" name="TextBox 10"/>
          <p:cNvSpPr txBox="1"/>
          <p:nvPr/>
        </p:nvSpPr>
        <p:spPr>
          <a:xfrm>
            <a:off x="16911476" y="8961926"/>
            <a:ext cx="1376524" cy="1019200"/>
          </a:xfrm>
          <a:prstGeom prst="rect">
            <a:avLst/>
          </a:prstGeom>
        </p:spPr>
        <p:txBody>
          <a:bodyPr wrap="square" lIns="0" tIns="0" rIns="0" bIns="0" rtlCol="0" anchor="t">
            <a:spAutoFit/>
          </a:bodyPr>
          <a:lstStyle/>
          <a:p>
            <a:pPr algn="ctr">
              <a:lnSpc>
                <a:spcPts val="8399"/>
              </a:lnSpc>
              <a:spcBef>
                <a:spcPct val="0"/>
              </a:spcBef>
            </a:pPr>
            <a:r>
              <a:rPr lang="en-US" sz="5999" dirty="0">
                <a:solidFill>
                  <a:srgbClr val="2F5F98"/>
                </a:solidFill>
                <a:latin typeface="Alice Bold"/>
                <a:ea typeface="Alice Bold"/>
                <a:cs typeface="Alice Bold"/>
                <a:sym typeface="Alice Bold"/>
              </a:rPr>
              <a:t>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6FEFF"/>
        </a:solidFill>
        <a:effectLst/>
      </p:bgPr>
    </p:bg>
    <p:spTree>
      <p:nvGrpSpPr>
        <p:cNvPr id="1" name=""/>
        <p:cNvGrpSpPr/>
        <p:nvPr/>
      </p:nvGrpSpPr>
      <p:grpSpPr>
        <a:xfrm>
          <a:off x="0" y="0"/>
          <a:ext cx="0" cy="0"/>
          <a:chOff x="0" y="0"/>
          <a:chExt cx="0" cy="0"/>
        </a:xfrm>
      </p:grpSpPr>
      <p:sp>
        <p:nvSpPr>
          <p:cNvPr id="2" name="Freeform 2"/>
          <p:cNvSpPr/>
          <p:nvPr/>
        </p:nvSpPr>
        <p:spPr>
          <a:xfrm rot="-2423411" flipH="1">
            <a:off x="-5714567" y="4490345"/>
            <a:ext cx="8197766" cy="4352269"/>
          </a:xfrm>
          <a:custGeom>
            <a:avLst/>
            <a:gdLst/>
            <a:ahLst/>
            <a:cxnLst/>
            <a:rect l="l" t="t" r="r" b="b"/>
            <a:pathLst>
              <a:path w="8197766" h="4352269">
                <a:moveTo>
                  <a:pt x="8197766" y="0"/>
                </a:moveTo>
                <a:lnTo>
                  <a:pt x="0" y="0"/>
                </a:lnTo>
                <a:lnTo>
                  <a:pt x="0" y="4352269"/>
                </a:lnTo>
                <a:lnTo>
                  <a:pt x="8197766" y="4352269"/>
                </a:lnTo>
                <a:lnTo>
                  <a:pt x="8197766" y="0"/>
                </a:lnTo>
                <a:close/>
              </a:path>
            </a:pathLst>
          </a:custGeom>
          <a:blipFill>
            <a:blip r:embed="rId2">
              <a:alphaModFix amt="15000"/>
              <a:extLst>
                <a:ext uri="{96DAC541-7B7A-43D3-8B79-37D633B846F1}">
                  <asvg:svgBlip xmlns:asvg="http://schemas.microsoft.com/office/drawing/2016/SVG/main" r:embed="rId3"/>
                </a:ext>
              </a:extLst>
            </a:blip>
            <a:stretch>
              <a:fillRect/>
            </a:stretch>
          </a:blipFill>
        </p:spPr>
      </p:sp>
      <p:sp>
        <p:nvSpPr>
          <p:cNvPr id="3" name="Freeform 3"/>
          <p:cNvSpPr/>
          <p:nvPr/>
        </p:nvSpPr>
        <p:spPr>
          <a:xfrm>
            <a:off x="15749044" y="-720289"/>
            <a:ext cx="3472538" cy="3497978"/>
          </a:xfrm>
          <a:custGeom>
            <a:avLst/>
            <a:gdLst/>
            <a:ahLst/>
            <a:cxnLst/>
            <a:rect l="l" t="t" r="r" b="b"/>
            <a:pathLst>
              <a:path w="3472538" h="3497978">
                <a:moveTo>
                  <a:pt x="0" y="0"/>
                </a:moveTo>
                <a:lnTo>
                  <a:pt x="3472538" y="0"/>
                </a:lnTo>
                <a:lnTo>
                  <a:pt x="3472538" y="3497978"/>
                </a:lnTo>
                <a:lnTo>
                  <a:pt x="0" y="349797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947196">
            <a:off x="7713590" y="9558565"/>
            <a:ext cx="8197766" cy="4352269"/>
          </a:xfrm>
          <a:custGeom>
            <a:avLst/>
            <a:gdLst/>
            <a:ahLst/>
            <a:cxnLst/>
            <a:rect l="l" t="t" r="r" b="b"/>
            <a:pathLst>
              <a:path w="8197766" h="4352269">
                <a:moveTo>
                  <a:pt x="0" y="0"/>
                </a:moveTo>
                <a:lnTo>
                  <a:pt x="8197767" y="0"/>
                </a:lnTo>
                <a:lnTo>
                  <a:pt x="8197767" y="4352269"/>
                </a:lnTo>
                <a:lnTo>
                  <a:pt x="0" y="4352269"/>
                </a:lnTo>
                <a:lnTo>
                  <a:pt x="0" y="0"/>
                </a:lnTo>
                <a:close/>
              </a:path>
            </a:pathLst>
          </a:custGeom>
          <a:blipFill>
            <a:blip r:embed="rId2">
              <a:alphaModFix amt="15000"/>
              <a:extLst>
                <a:ext uri="{96DAC541-7B7A-43D3-8B79-37D633B846F1}">
                  <asvg:svgBlip xmlns:asvg="http://schemas.microsoft.com/office/drawing/2016/SVG/main" r:embed="rId3"/>
                </a:ext>
              </a:extLst>
            </a:blip>
            <a:stretch>
              <a:fillRect/>
            </a:stretch>
          </a:blipFill>
        </p:spPr>
      </p:sp>
      <p:sp>
        <p:nvSpPr>
          <p:cNvPr id="5" name="Freeform 5"/>
          <p:cNvSpPr/>
          <p:nvPr/>
        </p:nvSpPr>
        <p:spPr>
          <a:xfrm>
            <a:off x="16197112" y="8150499"/>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6">
              <a:alphaModFix amt="19999"/>
              <a:extLst>
                <a:ext uri="{96DAC541-7B7A-43D3-8B79-37D633B846F1}">
                  <asvg:svgBlip xmlns:asvg="http://schemas.microsoft.com/office/drawing/2016/SVG/main" r:embed="rId7"/>
                </a:ext>
              </a:extLst>
            </a:blip>
            <a:stretch>
              <a:fillRect/>
            </a:stretch>
          </a:blipFill>
        </p:spPr>
      </p:sp>
      <p:sp>
        <p:nvSpPr>
          <p:cNvPr id="6" name="Freeform 6"/>
          <p:cNvSpPr/>
          <p:nvPr/>
        </p:nvSpPr>
        <p:spPr>
          <a:xfrm>
            <a:off x="-720289" y="-943898"/>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6">
              <a:alphaModFix amt="19999"/>
              <a:extLst>
                <a:ext uri="{96DAC541-7B7A-43D3-8B79-37D633B846F1}">
                  <asvg:svgBlip xmlns:asvg="http://schemas.microsoft.com/office/drawing/2016/SVG/main" r:embed="rId7"/>
                </a:ext>
              </a:extLst>
            </a:blip>
            <a:stretch>
              <a:fillRect/>
            </a:stretch>
          </a:blipFill>
        </p:spPr>
      </p:sp>
      <p:sp>
        <p:nvSpPr>
          <p:cNvPr id="7" name="Freeform 7"/>
          <p:cNvSpPr/>
          <p:nvPr/>
        </p:nvSpPr>
        <p:spPr>
          <a:xfrm>
            <a:off x="17101564" y="113405"/>
            <a:ext cx="4080083" cy="4524285"/>
          </a:xfrm>
          <a:custGeom>
            <a:avLst/>
            <a:gdLst/>
            <a:ahLst/>
            <a:cxnLst/>
            <a:rect l="l" t="t" r="r" b="b"/>
            <a:pathLst>
              <a:path w="4080083" h="4524285">
                <a:moveTo>
                  <a:pt x="0" y="0"/>
                </a:moveTo>
                <a:lnTo>
                  <a:pt x="4080082" y="0"/>
                </a:lnTo>
                <a:lnTo>
                  <a:pt x="4080082" y="4524285"/>
                </a:lnTo>
                <a:lnTo>
                  <a:pt x="0" y="452428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aphicFrame>
        <p:nvGraphicFramePr>
          <p:cNvPr id="8" name="Table 8"/>
          <p:cNvGraphicFramePr>
            <a:graphicFrameLocks noGrp="1"/>
          </p:cNvGraphicFramePr>
          <p:nvPr/>
        </p:nvGraphicFramePr>
        <p:xfrm>
          <a:off x="1175525" y="1620623"/>
          <a:ext cx="15936951" cy="7637677"/>
        </p:xfrm>
        <a:graphic>
          <a:graphicData uri="http://schemas.openxmlformats.org/drawingml/2006/table">
            <a:tbl>
              <a:tblPr/>
              <a:tblGrid>
                <a:gridCol w="2508258">
                  <a:extLst>
                    <a:ext uri="{9D8B030D-6E8A-4147-A177-3AD203B41FA5}">
                      <a16:colId xmlns:a16="http://schemas.microsoft.com/office/drawing/2014/main" val="20000"/>
                    </a:ext>
                  </a:extLst>
                </a:gridCol>
                <a:gridCol w="3369583">
                  <a:extLst>
                    <a:ext uri="{9D8B030D-6E8A-4147-A177-3AD203B41FA5}">
                      <a16:colId xmlns:a16="http://schemas.microsoft.com/office/drawing/2014/main" val="20001"/>
                    </a:ext>
                  </a:extLst>
                </a:gridCol>
                <a:gridCol w="1626753">
                  <a:extLst>
                    <a:ext uri="{9D8B030D-6E8A-4147-A177-3AD203B41FA5}">
                      <a16:colId xmlns:a16="http://schemas.microsoft.com/office/drawing/2014/main" val="20002"/>
                    </a:ext>
                  </a:extLst>
                </a:gridCol>
                <a:gridCol w="1667509">
                  <a:extLst>
                    <a:ext uri="{9D8B030D-6E8A-4147-A177-3AD203B41FA5}">
                      <a16:colId xmlns:a16="http://schemas.microsoft.com/office/drawing/2014/main" val="20003"/>
                    </a:ext>
                  </a:extLst>
                </a:gridCol>
                <a:gridCol w="1617535">
                  <a:extLst>
                    <a:ext uri="{9D8B030D-6E8A-4147-A177-3AD203B41FA5}">
                      <a16:colId xmlns:a16="http://schemas.microsoft.com/office/drawing/2014/main" val="20004"/>
                    </a:ext>
                  </a:extLst>
                </a:gridCol>
                <a:gridCol w="2447747">
                  <a:extLst>
                    <a:ext uri="{9D8B030D-6E8A-4147-A177-3AD203B41FA5}">
                      <a16:colId xmlns:a16="http://schemas.microsoft.com/office/drawing/2014/main" val="20005"/>
                    </a:ext>
                  </a:extLst>
                </a:gridCol>
                <a:gridCol w="2699566">
                  <a:extLst>
                    <a:ext uri="{9D8B030D-6E8A-4147-A177-3AD203B41FA5}">
                      <a16:colId xmlns:a16="http://schemas.microsoft.com/office/drawing/2014/main" val="20006"/>
                    </a:ext>
                  </a:extLst>
                </a:gridCol>
              </a:tblGrid>
              <a:tr h="899839">
                <a:tc>
                  <a:txBody>
                    <a:bodyPr/>
                    <a:lstStyle/>
                    <a:p>
                      <a:pPr algn="ctr">
                        <a:lnSpc>
                          <a:spcPts val="1800"/>
                        </a:lnSpc>
                        <a:defRPr/>
                      </a:pPr>
                      <a:r>
                        <a:rPr lang="en-US" sz="1800">
                          <a:solidFill>
                            <a:srgbClr val="F2F2F2"/>
                          </a:solidFill>
                          <a:latin typeface="Alice Bold"/>
                          <a:ea typeface="Alice Bold"/>
                          <a:cs typeface="Alice Bold"/>
                          <a:sym typeface="Alice Bold"/>
                        </a:rPr>
                        <a:t>Research paper</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0A8A8"/>
                    </a:solidFill>
                  </a:tcPr>
                </a:tc>
                <a:tc>
                  <a:txBody>
                    <a:bodyPr/>
                    <a:lstStyle/>
                    <a:p>
                      <a:pPr algn="ctr">
                        <a:lnSpc>
                          <a:spcPts val="1800"/>
                        </a:lnSpc>
                        <a:defRPr/>
                      </a:pPr>
                      <a:r>
                        <a:rPr lang="en-US" sz="1800">
                          <a:solidFill>
                            <a:srgbClr val="F2F2F2"/>
                          </a:solidFill>
                          <a:latin typeface="Alice Bold"/>
                          <a:ea typeface="Alice Bold"/>
                          <a:cs typeface="Alice Bold"/>
                          <a:sym typeface="Alice Bold"/>
                        </a:rPr>
                        <a:t>Routing Algorithm</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0A8A8"/>
                    </a:solidFill>
                  </a:tcPr>
                </a:tc>
                <a:tc>
                  <a:txBody>
                    <a:bodyPr/>
                    <a:lstStyle/>
                    <a:p>
                      <a:pPr algn="ctr">
                        <a:lnSpc>
                          <a:spcPts val="1800"/>
                        </a:lnSpc>
                        <a:defRPr/>
                      </a:pPr>
                      <a:r>
                        <a:rPr lang="en-US" sz="1800">
                          <a:solidFill>
                            <a:srgbClr val="F2F2F2"/>
                          </a:solidFill>
                          <a:latin typeface="Alice Bold"/>
                          <a:ea typeface="Alice Bold"/>
                          <a:cs typeface="Alice Bold"/>
                          <a:sym typeface="Alice Bold"/>
                        </a:rPr>
                        <a:t>Erasure Coding Algorithm</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0A8A8"/>
                    </a:solidFill>
                  </a:tcPr>
                </a:tc>
                <a:tc>
                  <a:txBody>
                    <a:bodyPr/>
                    <a:lstStyle/>
                    <a:p>
                      <a:pPr algn="ctr">
                        <a:lnSpc>
                          <a:spcPts val="1800"/>
                        </a:lnSpc>
                        <a:defRPr/>
                      </a:pPr>
                      <a:r>
                        <a:rPr lang="en-US" sz="1800">
                          <a:solidFill>
                            <a:srgbClr val="F2F2F2"/>
                          </a:solidFill>
                          <a:latin typeface="Alice Bold"/>
                          <a:ea typeface="Alice Bold"/>
                          <a:cs typeface="Alice Bold"/>
                          <a:sym typeface="Alice Bold"/>
                        </a:rPr>
                        <a:t>Improves Energy Efficiency</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0A8A8"/>
                    </a:solidFill>
                  </a:tcPr>
                </a:tc>
                <a:tc>
                  <a:txBody>
                    <a:bodyPr/>
                    <a:lstStyle/>
                    <a:p>
                      <a:pPr algn="ctr">
                        <a:lnSpc>
                          <a:spcPts val="1800"/>
                        </a:lnSpc>
                        <a:defRPr/>
                      </a:pPr>
                      <a:r>
                        <a:rPr lang="en-US" sz="1800">
                          <a:solidFill>
                            <a:srgbClr val="F2F2F2"/>
                          </a:solidFill>
                          <a:latin typeface="Alice Bold"/>
                          <a:ea typeface="Alice Bold"/>
                          <a:cs typeface="Alice Bold"/>
                          <a:sym typeface="Alice Bold"/>
                        </a:rPr>
                        <a:t>Data loss Reduction</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0A8A8"/>
                    </a:solidFill>
                  </a:tcPr>
                </a:tc>
                <a:tc>
                  <a:txBody>
                    <a:bodyPr/>
                    <a:lstStyle/>
                    <a:p>
                      <a:pPr algn="ctr">
                        <a:lnSpc>
                          <a:spcPts val="1800"/>
                        </a:lnSpc>
                        <a:defRPr/>
                      </a:pPr>
                      <a:r>
                        <a:rPr lang="en-US" sz="1800">
                          <a:solidFill>
                            <a:srgbClr val="F2F2F2"/>
                          </a:solidFill>
                          <a:latin typeface="Alice Bold"/>
                          <a:ea typeface="Alice Bold"/>
                          <a:cs typeface="Alice Bold"/>
                          <a:sym typeface="Alice Bold"/>
                        </a:rPr>
                        <a:t>Compared with</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0A8A8"/>
                    </a:solidFill>
                  </a:tcPr>
                </a:tc>
                <a:tc>
                  <a:txBody>
                    <a:bodyPr/>
                    <a:lstStyle/>
                    <a:p>
                      <a:pPr algn="ctr">
                        <a:lnSpc>
                          <a:spcPts val="1800"/>
                        </a:lnSpc>
                        <a:defRPr/>
                      </a:pPr>
                      <a:r>
                        <a:rPr lang="en-US" sz="1800">
                          <a:solidFill>
                            <a:srgbClr val="F2F2F2"/>
                          </a:solidFill>
                          <a:latin typeface="Alice Bold"/>
                          <a:ea typeface="Alice Bold"/>
                          <a:cs typeface="Alice Bold"/>
                          <a:sym typeface="Alice Bold"/>
                        </a:rPr>
                        <a:t>Conclusion</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0A8A8"/>
                    </a:solidFill>
                  </a:tcPr>
                </a:tc>
                <a:extLst>
                  <a:ext uri="{0D108BD9-81ED-4DB2-BD59-A6C34878D82A}">
                    <a16:rowId xmlns:a16="http://schemas.microsoft.com/office/drawing/2014/main" val="10000"/>
                  </a:ext>
                </a:extLst>
              </a:tr>
              <a:tr h="2120101">
                <a:tc>
                  <a:txBody>
                    <a:bodyPr/>
                    <a:lstStyle/>
                    <a:p>
                      <a:pPr algn="ctr">
                        <a:lnSpc>
                          <a:spcPts val="1800"/>
                        </a:lnSpc>
                        <a:defRPr/>
                      </a:pPr>
                      <a:r>
                        <a:rPr lang="en-US" sz="1800">
                          <a:solidFill>
                            <a:srgbClr val="000000"/>
                          </a:solidFill>
                          <a:latin typeface="Alice"/>
                          <a:ea typeface="Alice"/>
                          <a:cs typeface="Alice"/>
                          <a:sym typeface="Alice"/>
                        </a:rPr>
                        <a:t>A novel energy-efficient and reliable ACO-based routing protocol for WSN-enabled forest fires detection</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Energy efficient and Reliable Routing Protocol (E-RARP) [modified ACO]</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No</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Yes</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Yes</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LB-CR-ACO, HDMRP, EAQHSeN</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Modifies ACO to add more features and improve the reliability and energy efficiency</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30881">
                <a:tc>
                  <a:txBody>
                    <a:bodyPr/>
                    <a:lstStyle/>
                    <a:p>
                      <a:pPr algn="ctr">
                        <a:lnSpc>
                          <a:spcPts val="1800"/>
                        </a:lnSpc>
                        <a:defRPr/>
                      </a:pPr>
                      <a:r>
                        <a:rPr lang="en-US" sz="1800">
                          <a:solidFill>
                            <a:srgbClr val="000000"/>
                          </a:solidFill>
                          <a:latin typeface="Alice"/>
                          <a:ea typeface="Alice"/>
                          <a:cs typeface="Alice"/>
                          <a:sym typeface="Alice"/>
                        </a:rPr>
                        <a:t>Multipath Routing with Erasure Coding in Underwater Delay Tolerant Sensor Networks</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ECMR - erasure coding based multipathrouting</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Simulation</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No</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Yes</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DTLSR, DTLSR-LW and M-DTLSR-LW</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Simulates if the data can or cannot be recovered from the received packets using Bayes Probability for packet loss.</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186856">
                <a:tc>
                  <a:txBody>
                    <a:bodyPr/>
                    <a:lstStyle/>
                    <a:p>
                      <a:pPr algn="ctr">
                        <a:lnSpc>
                          <a:spcPts val="1800"/>
                        </a:lnSpc>
                        <a:defRPr/>
                      </a:pPr>
                      <a:r>
                        <a:rPr lang="en-US" sz="1800">
                          <a:solidFill>
                            <a:srgbClr val="000000"/>
                          </a:solidFill>
                          <a:latin typeface="Alice"/>
                          <a:ea typeface="Alice"/>
                          <a:cs typeface="Alice"/>
                          <a:sym typeface="Alice"/>
                        </a:rPr>
                        <a:t>Erasure Coding Based Efficient Communication for Internet of Things</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VCast improved upon UCast by Erasure Coding based communication</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does not specify</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Yes</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No</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TCast and UCast</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Better energy efficiency while achieving similar covered area</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TextBox 9"/>
          <p:cNvSpPr txBox="1"/>
          <p:nvPr/>
        </p:nvSpPr>
        <p:spPr>
          <a:xfrm>
            <a:off x="6065362" y="226880"/>
            <a:ext cx="6157277" cy="904158"/>
          </a:xfrm>
          <a:prstGeom prst="rect">
            <a:avLst/>
          </a:prstGeom>
        </p:spPr>
        <p:txBody>
          <a:bodyPr lIns="0" tIns="0" rIns="0" bIns="0" rtlCol="0" anchor="t">
            <a:spAutoFit/>
          </a:bodyPr>
          <a:lstStyle/>
          <a:p>
            <a:pPr algn="ctr">
              <a:lnSpc>
                <a:spcPts val="7389"/>
              </a:lnSpc>
            </a:pPr>
            <a:r>
              <a:rPr lang="en-US" sz="5278">
                <a:solidFill>
                  <a:srgbClr val="0C6980"/>
                </a:solidFill>
                <a:latin typeface="Alice Bold"/>
                <a:ea typeface="Alice Bold"/>
                <a:cs typeface="Alice Bold"/>
                <a:sym typeface="Alice Bold"/>
              </a:rPr>
              <a:t>Comparison</a:t>
            </a:r>
          </a:p>
        </p:txBody>
      </p:sp>
      <p:sp>
        <p:nvSpPr>
          <p:cNvPr id="10" name="TextBox 10"/>
          <p:cNvSpPr txBox="1"/>
          <p:nvPr/>
        </p:nvSpPr>
        <p:spPr>
          <a:xfrm>
            <a:off x="16902299" y="8961926"/>
            <a:ext cx="1157101" cy="1019200"/>
          </a:xfrm>
          <a:prstGeom prst="rect">
            <a:avLst/>
          </a:prstGeom>
        </p:spPr>
        <p:txBody>
          <a:bodyPr wrap="square" lIns="0" tIns="0" rIns="0" bIns="0" rtlCol="0" anchor="t">
            <a:spAutoFit/>
          </a:bodyPr>
          <a:lstStyle/>
          <a:p>
            <a:pPr algn="ctr">
              <a:lnSpc>
                <a:spcPts val="8399"/>
              </a:lnSpc>
              <a:spcBef>
                <a:spcPct val="0"/>
              </a:spcBef>
            </a:pPr>
            <a:r>
              <a:rPr lang="en-US" sz="5999" dirty="0">
                <a:solidFill>
                  <a:srgbClr val="2F5F98"/>
                </a:solidFill>
                <a:latin typeface="Alice Bold"/>
                <a:ea typeface="Alice Bold"/>
                <a:cs typeface="Alice Bold"/>
                <a:sym typeface="Alice Bold"/>
              </a:rPr>
              <a:t>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6FEFF"/>
        </a:solidFill>
        <a:effectLst/>
      </p:bgPr>
    </p:bg>
    <p:spTree>
      <p:nvGrpSpPr>
        <p:cNvPr id="1" name=""/>
        <p:cNvGrpSpPr/>
        <p:nvPr/>
      </p:nvGrpSpPr>
      <p:grpSpPr>
        <a:xfrm>
          <a:off x="0" y="0"/>
          <a:ext cx="0" cy="0"/>
          <a:chOff x="0" y="0"/>
          <a:chExt cx="0" cy="0"/>
        </a:xfrm>
      </p:grpSpPr>
      <p:sp>
        <p:nvSpPr>
          <p:cNvPr id="2" name="Freeform 2"/>
          <p:cNvSpPr/>
          <p:nvPr/>
        </p:nvSpPr>
        <p:spPr>
          <a:xfrm rot="-2423411" flipH="1">
            <a:off x="-5714567" y="4490345"/>
            <a:ext cx="8197766" cy="4352269"/>
          </a:xfrm>
          <a:custGeom>
            <a:avLst/>
            <a:gdLst/>
            <a:ahLst/>
            <a:cxnLst/>
            <a:rect l="l" t="t" r="r" b="b"/>
            <a:pathLst>
              <a:path w="8197766" h="4352269">
                <a:moveTo>
                  <a:pt x="8197766" y="0"/>
                </a:moveTo>
                <a:lnTo>
                  <a:pt x="0" y="0"/>
                </a:lnTo>
                <a:lnTo>
                  <a:pt x="0" y="4352269"/>
                </a:lnTo>
                <a:lnTo>
                  <a:pt x="8197766" y="4352269"/>
                </a:lnTo>
                <a:lnTo>
                  <a:pt x="8197766" y="0"/>
                </a:lnTo>
                <a:close/>
              </a:path>
            </a:pathLst>
          </a:custGeom>
          <a:blipFill>
            <a:blip r:embed="rId2">
              <a:alphaModFix amt="15000"/>
              <a:extLst>
                <a:ext uri="{96DAC541-7B7A-43D3-8B79-37D633B846F1}">
                  <asvg:svgBlip xmlns:asvg="http://schemas.microsoft.com/office/drawing/2016/SVG/main" r:embed="rId3"/>
                </a:ext>
              </a:extLst>
            </a:blip>
            <a:stretch>
              <a:fillRect/>
            </a:stretch>
          </a:blipFill>
        </p:spPr>
      </p:sp>
      <p:sp>
        <p:nvSpPr>
          <p:cNvPr id="3" name="Freeform 3"/>
          <p:cNvSpPr/>
          <p:nvPr/>
        </p:nvSpPr>
        <p:spPr>
          <a:xfrm>
            <a:off x="15749044" y="-720289"/>
            <a:ext cx="3472538" cy="3497978"/>
          </a:xfrm>
          <a:custGeom>
            <a:avLst/>
            <a:gdLst/>
            <a:ahLst/>
            <a:cxnLst/>
            <a:rect l="l" t="t" r="r" b="b"/>
            <a:pathLst>
              <a:path w="3472538" h="3497978">
                <a:moveTo>
                  <a:pt x="0" y="0"/>
                </a:moveTo>
                <a:lnTo>
                  <a:pt x="3472538" y="0"/>
                </a:lnTo>
                <a:lnTo>
                  <a:pt x="3472538" y="3497978"/>
                </a:lnTo>
                <a:lnTo>
                  <a:pt x="0" y="349797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947196">
            <a:off x="7713590" y="9558565"/>
            <a:ext cx="8197766" cy="4352269"/>
          </a:xfrm>
          <a:custGeom>
            <a:avLst/>
            <a:gdLst/>
            <a:ahLst/>
            <a:cxnLst/>
            <a:rect l="l" t="t" r="r" b="b"/>
            <a:pathLst>
              <a:path w="8197766" h="4352269">
                <a:moveTo>
                  <a:pt x="0" y="0"/>
                </a:moveTo>
                <a:lnTo>
                  <a:pt x="8197767" y="0"/>
                </a:lnTo>
                <a:lnTo>
                  <a:pt x="8197767" y="4352269"/>
                </a:lnTo>
                <a:lnTo>
                  <a:pt x="0" y="4352269"/>
                </a:lnTo>
                <a:lnTo>
                  <a:pt x="0" y="0"/>
                </a:lnTo>
                <a:close/>
              </a:path>
            </a:pathLst>
          </a:custGeom>
          <a:blipFill>
            <a:blip r:embed="rId2">
              <a:alphaModFix amt="15000"/>
              <a:extLst>
                <a:ext uri="{96DAC541-7B7A-43D3-8B79-37D633B846F1}">
                  <asvg:svgBlip xmlns:asvg="http://schemas.microsoft.com/office/drawing/2016/SVG/main" r:embed="rId3"/>
                </a:ext>
              </a:extLst>
            </a:blip>
            <a:stretch>
              <a:fillRect/>
            </a:stretch>
          </a:blipFill>
        </p:spPr>
      </p:sp>
      <p:sp>
        <p:nvSpPr>
          <p:cNvPr id="5" name="Freeform 5"/>
          <p:cNvSpPr/>
          <p:nvPr/>
        </p:nvSpPr>
        <p:spPr>
          <a:xfrm>
            <a:off x="16197112" y="8150499"/>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6">
              <a:alphaModFix amt="19999"/>
              <a:extLst>
                <a:ext uri="{96DAC541-7B7A-43D3-8B79-37D633B846F1}">
                  <asvg:svgBlip xmlns:asvg="http://schemas.microsoft.com/office/drawing/2016/SVG/main" r:embed="rId7"/>
                </a:ext>
              </a:extLst>
            </a:blip>
            <a:stretch>
              <a:fillRect/>
            </a:stretch>
          </a:blipFill>
        </p:spPr>
      </p:sp>
      <p:sp>
        <p:nvSpPr>
          <p:cNvPr id="6" name="Freeform 6"/>
          <p:cNvSpPr/>
          <p:nvPr/>
        </p:nvSpPr>
        <p:spPr>
          <a:xfrm>
            <a:off x="-720289" y="-943898"/>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6">
              <a:alphaModFix amt="19999"/>
              <a:extLst>
                <a:ext uri="{96DAC541-7B7A-43D3-8B79-37D633B846F1}">
                  <asvg:svgBlip xmlns:asvg="http://schemas.microsoft.com/office/drawing/2016/SVG/main" r:embed="rId7"/>
                </a:ext>
              </a:extLst>
            </a:blip>
            <a:stretch>
              <a:fillRect/>
            </a:stretch>
          </a:blipFill>
        </p:spPr>
      </p:sp>
      <p:sp>
        <p:nvSpPr>
          <p:cNvPr id="7" name="Freeform 7"/>
          <p:cNvSpPr/>
          <p:nvPr/>
        </p:nvSpPr>
        <p:spPr>
          <a:xfrm>
            <a:off x="17101564" y="113405"/>
            <a:ext cx="4080083" cy="4524285"/>
          </a:xfrm>
          <a:custGeom>
            <a:avLst/>
            <a:gdLst/>
            <a:ahLst/>
            <a:cxnLst/>
            <a:rect l="l" t="t" r="r" b="b"/>
            <a:pathLst>
              <a:path w="4080083" h="4524285">
                <a:moveTo>
                  <a:pt x="0" y="0"/>
                </a:moveTo>
                <a:lnTo>
                  <a:pt x="4080082" y="0"/>
                </a:lnTo>
                <a:lnTo>
                  <a:pt x="4080082" y="4524285"/>
                </a:lnTo>
                <a:lnTo>
                  <a:pt x="0" y="452428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aphicFrame>
        <p:nvGraphicFramePr>
          <p:cNvPr id="8" name="Table 8"/>
          <p:cNvGraphicFramePr>
            <a:graphicFrameLocks noGrp="1"/>
          </p:cNvGraphicFramePr>
          <p:nvPr/>
        </p:nvGraphicFramePr>
        <p:xfrm>
          <a:off x="1107568" y="1620849"/>
          <a:ext cx="16072863" cy="7637451"/>
        </p:xfrm>
        <a:graphic>
          <a:graphicData uri="http://schemas.openxmlformats.org/drawingml/2006/table">
            <a:tbl>
              <a:tblPr/>
              <a:tblGrid>
                <a:gridCol w="2684266">
                  <a:extLst>
                    <a:ext uri="{9D8B030D-6E8A-4147-A177-3AD203B41FA5}">
                      <a16:colId xmlns:a16="http://schemas.microsoft.com/office/drawing/2014/main" val="20000"/>
                    </a:ext>
                  </a:extLst>
                </a:gridCol>
                <a:gridCol w="1989480">
                  <a:extLst>
                    <a:ext uri="{9D8B030D-6E8A-4147-A177-3AD203B41FA5}">
                      <a16:colId xmlns:a16="http://schemas.microsoft.com/office/drawing/2014/main" val="20001"/>
                    </a:ext>
                  </a:extLst>
                </a:gridCol>
                <a:gridCol w="3006754">
                  <a:extLst>
                    <a:ext uri="{9D8B030D-6E8A-4147-A177-3AD203B41FA5}">
                      <a16:colId xmlns:a16="http://schemas.microsoft.com/office/drawing/2014/main" val="20002"/>
                    </a:ext>
                  </a:extLst>
                </a:gridCol>
                <a:gridCol w="1667475">
                  <a:extLst>
                    <a:ext uri="{9D8B030D-6E8A-4147-A177-3AD203B41FA5}">
                      <a16:colId xmlns:a16="http://schemas.microsoft.com/office/drawing/2014/main" val="20003"/>
                    </a:ext>
                  </a:extLst>
                </a:gridCol>
                <a:gridCol w="1617503">
                  <a:extLst>
                    <a:ext uri="{9D8B030D-6E8A-4147-A177-3AD203B41FA5}">
                      <a16:colId xmlns:a16="http://schemas.microsoft.com/office/drawing/2014/main" val="20004"/>
                    </a:ext>
                  </a:extLst>
                </a:gridCol>
                <a:gridCol w="2447697">
                  <a:extLst>
                    <a:ext uri="{9D8B030D-6E8A-4147-A177-3AD203B41FA5}">
                      <a16:colId xmlns:a16="http://schemas.microsoft.com/office/drawing/2014/main" val="20005"/>
                    </a:ext>
                  </a:extLst>
                </a:gridCol>
                <a:gridCol w="2659688">
                  <a:extLst>
                    <a:ext uri="{9D8B030D-6E8A-4147-A177-3AD203B41FA5}">
                      <a16:colId xmlns:a16="http://schemas.microsoft.com/office/drawing/2014/main" val="20006"/>
                    </a:ext>
                  </a:extLst>
                </a:gridCol>
              </a:tblGrid>
              <a:tr h="902292">
                <a:tc>
                  <a:txBody>
                    <a:bodyPr/>
                    <a:lstStyle/>
                    <a:p>
                      <a:pPr algn="ctr">
                        <a:lnSpc>
                          <a:spcPts val="1800"/>
                        </a:lnSpc>
                        <a:defRPr/>
                      </a:pPr>
                      <a:r>
                        <a:rPr lang="en-US" sz="1800">
                          <a:solidFill>
                            <a:srgbClr val="F2F2F2"/>
                          </a:solidFill>
                          <a:latin typeface="Alice Bold"/>
                          <a:ea typeface="Alice Bold"/>
                          <a:cs typeface="Alice Bold"/>
                          <a:sym typeface="Alice Bold"/>
                        </a:rPr>
                        <a:t>Research paper</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0A8A8"/>
                    </a:solidFill>
                  </a:tcPr>
                </a:tc>
                <a:tc>
                  <a:txBody>
                    <a:bodyPr/>
                    <a:lstStyle/>
                    <a:p>
                      <a:pPr algn="ctr">
                        <a:lnSpc>
                          <a:spcPts val="1800"/>
                        </a:lnSpc>
                        <a:defRPr/>
                      </a:pPr>
                      <a:r>
                        <a:rPr lang="en-US" sz="1800">
                          <a:solidFill>
                            <a:srgbClr val="F2F2F2"/>
                          </a:solidFill>
                          <a:latin typeface="Alice Bold"/>
                          <a:ea typeface="Alice Bold"/>
                          <a:cs typeface="Alice Bold"/>
                          <a:sym typeface="Alice Bold"/>
                        </a:rPr>
                        <a:t>Routing Algorithm</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0A8A8"/>
                    </a:solidFill>
                  </a:tcPr>
                </a:tc>
                <a:tc>
                  <a:txBody>
                    <a:bodyPr/>
                    <a:lstStyle/>
                    <a:p>
                      <a:pPr algn="ctr">
                        <a:lnSpc>
                          <a:spcPts val="1800"/>
                        </a:lnSpc>
                        <a:defRPr/>
                      </a:pPr>
                      <a:r>
                        <a:rPr lang="en-US" sz="1800">
                          <a:solidFill>
                            <a:srgbClr val="F2F2F2"/>
                          </a:solidFill>
                          <a:latin typeface="Alice Bold"/>
                          <a:ea typeface="Alice Bold"/>
                          <a:cs typeface="Alice Bold"/>
                          <a:sym typeface="Alice Bold"/>
                        </a:rPr>
                        <a:t>Erasure Coding Algorithm</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0A8A8"/>
                    </a:solidFill>
                  </a:tcPr>
                </a:tc>
                <a:tc>
                  <a:txBody>
                    <a:bodyPr/>
                    <a:lstStyle/>
                    <a:p>
                      <a:pPr algn="ctr">
                        <a:lnSpc>
                          <a:spcPts val="1800"/>
                        </a:lnSpc>
                        <a:defRPr/>
                      </a:pPr>
                      <a:r>
                        <a:rPr lang="en-US" sz="1800">
                          <a:solidFill>
                            <a:srgbClr val="F2F2F2"/>
                          </a:solidFill>
                          <a:latin typeface="Alice Bold"/>
                          <a:ea typeface="Alice Bold"/>
                          <a:cs typeface="Alice Bold"/>
                          <a:sym typeface="Alice Bold"/>
                        </a:rPr>
                        <a:t>Improves Energy Efficiency</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0A8A8"/>
                    </a:solidFill>
                  </a:tcPr>
                </a:tc>
                <a:tc>
                  <a:txBody>
                    <a:bodyPr/>
                    <a:lstStyle/>
                    <a:p>
                      <a:pPr algn="ctr">
                        <a:lnSpc>
                          <a:spcPts val="1800"/>
                        </a:lnSpc>
                        <a:defRPr/>
                      </a:pPr>
                      <a:r>
                        <a:rPr lang="en-US" sz="1800">
                          <a:solidFill>
                            <a:srgbClr val="F2F2F2"/>
                          </a:solidFill>
                          <a:latin typeface="Alice Bold"/>
                          <a:ea typeface="Alice Bold"/>
                          <a:cs typeface="Alice Bold"/>
                          <a:sym typeface="Alice Bold"/>
                        </a:rPr>
                        <a:t>Data loss Reduction</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0A8A8"/>
                    </a:solidFill>
                  </a:tcPr>
                </a:tc>
                <a:tc>
                  <a:txBody>
                    <a:bodyPr/>
                    <a:lstStyle/>
                    <a:p>
                      <a:pPr algn="ctr">
                        <a:lnSpc>
                          <a:spcPts val="1800"/>
                        </a:lnSpc>
                        <a:defRPr/>
                      </a:pPr>
                      <a:r>
                        <a:rPr lang="en-US" sz="1800">
                          <a:solidFill>
                            <a:srgbClr val="F2F2F2"/>
                          </a:solidFill>
                          <a:latin typeface="Alice Bold"/>
                          <a:ea typeface="Alice Bold"/>
                          <a:cs typeface="Alice Bold"/>
                          <a:sym typeface="Alice Bold"/>
                        </a:rPr>
                        <a:t>Compared with</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0A8A8"/>
                    </a:solidFill>
                  </a:tcPr>
                </a:tc>
                <a:tc>
                  <a:txBody>
                    <a:bodyPr/>
                    <a:lstStyle/>
                    <a:p>
                      <a:pPr algn="ctr">
                        <a:lnSpc>
                          <a:spcPts val="1800"/>
                        </a:lnSpc>
                        <a:defRPr/>
                      </a:pPr>
                      <a:r>
                        <a:rPr lang="en-US" sz="1800">
                          <a:solidFill>
                            <a:srgbClr val="F2F2F2"/>
                          </a:solidFill>
                          <a:latin typeface="Alice Bold"/>
                          <a:ea typeface="Alice Bold"/>
                          <a:cs typeface="Alice Bold"/>
                          <a:sym typeface="Alice Bold"/>
                        </a:rPr>
                        <a:t>Conclusion</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0A8A8"/>
                    </a:solidFill>
                  </a:tcPr>
                </a:tc>
                <a:extLst>
                  <a:ext uri="{0D108BD9-81ED-4DB2-BD59-A6C34878D82A}">
                    <a16:rowId xmlns:a16="http://schemas.microsoft.com/office/drawing/2014/main" val="10000"/>
                  </a:ext>
                </a:extLst>
              </a:tr>
              <a:tr h="3646585">
                <a:tc>
                  <a:txBody>
                    <a:bodyPr/>
                    <a:lstStyle/>
                    <a:p>
                      <a:pPr algn="ctr">
                        <a:lnSpc>
                          <a:spcPts val="1800"/>
                        </a:lnSpc>
                        <a:defRPr/>
                      </a:pPr>
                      <a:r>
                        <a:rPr lang="en-US" sz="1800">
                          <a:solidFill>
                            <a:srgbClr val="000000"/>
                          </a:solidFill>
                          <a:latin typeface="Alice"/>
                          <a:ea typeface="Alice"/>
                          <a:cs typeface="Alice"/>
                          <a:sym typeface="Alice"/>
                        </a:rPr>
                        <a:t>E-ReInForMIF Routing Algorithm Based on Energy Selection and Erasure Code Tolerance Machine</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E-ReInForMIF algorithm</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Based on the Quantitative Evaluation Mechanism of Node Energy Consumption</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Yes</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Yes</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ReInForM algorithm with Forward Error Correction (FEC)</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Improves the multipath routing algorithm by combining the EC fault-tolerant machine and node residual energy sorting selection</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88574">
                <a:tc>
                  <a:txBody>
                    <a:bodyPr/>
                    <a:lstStyle/>
                    <a:p>
                      <a:pPr algn="ctr">
                        <a:lnSpc>
                          <a:spcPts val="1800"/>
                        </a:lnSpc>
                        <a:defRPr/>
                      </a:pPr>
                      <a:r>
                        <a:rPr lang="en-US" sz="1800">
                          <a:solidFill>
                            <a:srgbClr val="000000"/>
                          </a:solidFill>
                          <a:latin typeface="Alice"/>
                          <a:ea typeface="Alice"/>
                          <a:cs typeface="Alice"/>
                          <a:sym typeface="Alice"/>
                        </a:rPr>
                        <a:t>A novel bio-inspired routing algorithm based on ACO for WSNs</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ACO</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No</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Yes</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No</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traditional ACO algorithm</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For mobile nodes, considering both the node mobility and the existing energy of the nodes, anoptimal route is given by the algorithm</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9" name="TextBox 9"/>
          <p:cNvSpPr txBox="1"/>
          <p:nvPr/>
        </p:nvSpPr>
        <p:spPr>
          <a:xfrm>
            <a:off x="6065362" y="226880"/>
            <a:ext cx="6157277" cy="904158"/>
          </a:xfrm>
          <a:prstGeom prst="rect">
            <a:avLst/>
          </a:prstGeom>
        </p:spPr>
        <p:txBody>
          <a:bodyPr lIns="0" tIns="0" rIns="0" bIns="0" rtlCol="0" anchor="t">
            <a:spAutoFit/>
          </a:bodyPr>
          <a:lstStyle/>
          <a:p>
            <a:pPr algn="ctr">
              <a:lnSpc>
                <a:spcPts val="7389"/>
              </a:lnSpc>
            </a:pPr>
            <a:r>
              <a:rPr lang="en-US" sz="5278">
                <a:solidFill>
                  <a:srgbClr val="0C6980"/>
                </a:solidFill>
                <a:latin typeface="Alice Bold"/>
                <a:ea typeface="Alice Bold"/>
                <a:cs typeface="Alice Bold"/>
                <a:sym typeface="Alice Bold"/>
              </a:rPr>
              <a:t>Comparison</a:t>
            </a:r>
          </a:p>
        </p:txBody>
      </p:sp>
      <p:sp>
        <p:nvSpPr>
          <p:cNvPr id="10" name="TextBox 10"/>
          <p:cNvSpPr txBox="1"/>
          <p:nvPr/>
        </p:nvSpPr>
        <p:spPr>
          <a:xfrm>
            <a:off x="16933925" y="8961926"/>
            <a:ext cx="1354075" cy="1019200"/>
          </a:xfrm>
          <a:prstGeom prst="rect">
            <a:avLst/>
          </a:prstGeom>
        </p:spPr>
        <p:txBody>
          <a:bodyPr wrap="square" lIns="0" tIns="0" rIns="0" bIns="0" rtlCol="0" anchor="t">
            <a:spAutoFit/>
          </a:bodyPr>
          <a:lstStyle/>
          <a:p>
            <a:pPr algn="ctr">
              <a:lnSpc>
                <a:spcPts val="8399"/>
              </a:lnSpc>
              <a:spcBef>
                <a:spcPct val="0"/>
              </a:spcBef>
            </a:pPr>
            <a:r>
              <a:rPr lang="en-US" sz="5999" dirty="0">
                <a:solidFill>
                  <a:srgbClr val="2F5F98"/>
                </a:solidFill>
                <a:latin typeface="Alice Bold"/>
                <a:ea typeface="Alice Bold"/>
                <a:cs typeface="Alice Bold"/>
                <a:sym typeface="Alice Bold"/>
              </a:rPr>
              <a:t>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6FEFF"/>
        </a:solidFill>
        <a:effectLst/>
      </p:bgPr>
    </p:bg>
    <p:spTree>
      <p:nvGrpSpPr>
        <p:cNvPr id="1" name=""/>
        <p:cNvGrpSpPr/>
        <p:nvPr/>
      </p:nvGrpSpPr>
      <p:grpSpPr>
        <a:xfrm>
          <a:off x="0" y="0"/>
          <a:ext cx="0" cy="0"/>
          <a:chOff x="0" y="0"/>
          <a:chExt cx="0" cy="0"/>
        </a:xfrm>
      </p:grpSpPr>
      <p:sp>
        <p:nvSpPr>
          <p:cNvPr id="2" name="Freeform 2"/>
          <p:cNvSpPr/>
          <p:nvPr/>
        </p:nvSpPr>
        <p:spPr>
          <a:xfrm rot="-2423411" flipH="1">
            <a:off x="-5714567" y="4490345"/>
            <a:ext cx="8197766" cy="4352269"/>
          </a:xfrm>
          <a:custGeom>
            <a:avLst/>
            <a:gdLst/>
            <a:ahLst/>
            <a:cxnLst/>
            <a:rect l="l" t="t" r="r" b="b"/>
            <a:pathLst>
              <a:path w="8197766" h="4352269">
                <a:moveTo>
                  <a:pt x="8197766" y="0"/>
                </a:moveTo>
                <a:lnTo>
                  <a:pt x="0" y="0"/>
                </a:lnTo>
                <a:lnTo>
                  <a:pt x="0" y="4352269"/>
                </a:lnTo>
                <a:lnTo>
                  <a:pt x="8197766" y="4352269"/>
                </a:lnTo>
                <a:lnTo>
                  <a:pt x="8197766" y="0"/>
                </a:lnTo>
                <a:close/>
              </a:path>
            </a:pathLst>
          </a:custGeom>
          <a:blipFill>
            <a:blip r:embed="rId2">
              <a:alphaModFix amt="15000"/>
              <a:extLst>
                <a:ext uri="{96DAC541-7B7A-43D3-8B79-37D633B846F1}">
                  <asvg:svgBlip xmlns:asvg="http://schemas.microsoft.com/office/drawing/2016/SVG/main" r:embed="rId3"/>
                </a:ext>
              </a:extLst>
            </a:blip>
            <a:stretch>
              <a:fillRect/>
            </a:stretch>
          </a:blipFill>
        </p:spPr>
      </p:sp>
      <p:sp>
        <p:nvSpPr>
          <p:cNvPr id="3" name="Freeform 3"/>
          <p:cNvSpPr/>
          <p:nvPr/>
        </p:nvSpPr>
        <p:spPr>
          <a:xfrm>
            <a:off x="15749044" y="-720289"/>
            <a:ext cx="3472538" cy="3497978"/>
          </a:xfrm>
          <a:custGeom>
            <a:avLst/>
            <a:gdLst/>
            <a:ahLst/>
            <a:cxnLst/>
            <a:rect l="l" t="t" r="r" b="b"/>
            <a:pathLst>
              <a:path w="3472538" h="3497978">
                <a:moveTo>
                  <a:pt x="0" y="0"/>
                </a:moveTo>
                <a:lnTo>
                  <a:pt x="3472538" y="0"/>
                </a:lnTo>
                <a:lnTo>
                  <a:pt x="3472538" y="3497978"/>
                </a:lnTo>
                <a:lnTo>
                  <a:pt x="0" y="349797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947196">
            <a:off x="7713590" y="9558565"/>
            <a:ext cx="8197766" cy="4352269"/>
          </a:xfrm>
          <a:custGeom>
            <a:avLst/>
            <a:gdLst/>
            <a:ahLst/>
            <a:cxnLst/>
            <a:rect l="l" t="t" r="r" b="b"/>
            <a:pathLst>
              <a:path w="8197766" h="4352269">
                <a:moveTo>
                  <a:pt x="0" y="0"/>
                </a:moveTo>
                <a:lnTo>
                  <a:pt x="8197767" y="0"/>
                </a:lnTo>
                <a:lnTo>
                  <a:pt x="8197767" y="4352269"/>
                </a:lnTo>
                <a:lnTo>
                  <a:pt x="0" y="4352269"/>
                </a:lnTo>
                <a:lnTo>
                  <a:pt x="0" y="0"/>
                </a:lnTo>
                <a:close/>
              </a:path>
            </a:pathLst>
          </a:custGeom>
          <a:blipFill>
            <a:blip r:embed="rId2">
              <a:alphaModFix amt="15000"/>
              <a:extLst>
                <a:ext uri="{96DAC541-7B7A-43D3-8B79-37D633B846F1}">
                  <asvg:svgBlip xmlns:asvg="http://schemas.microsoft.com/office/drawing/2016/SVG/main" r:embed="rId3"/>
                </a:ext>
              </a:extLst>
            </a:blip>
            <a:stretch>
              <a:fillRect/>
            </a:stretch>
          </a:blipFill>
        </p:spPr>
      </p:sp>
      <p:sp>
        <p:nvSpPr>
          <p:cNvPr id="5" name="Freeform 5"/>
          <p:cNvSpPr/>
          <p:nvPr/>
        </p:nvSpPr>
        <p:spPr>
          <a:xfrm>
            <a:off x="16197112" y="8150499"/>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6">
              <a:alphaModFix amt="19999"/>
              <a:extLst>
                <a:ext uri="{96DAC541-7B7A-43D3-8B79-37D633B846F1}">
                  <asvg:svgBlip xmlns:asvg="http://schemas.microsoft.com/office/drawing/2016/SVG/main" r:embed="rId7"/>
                </a:ext>
              </a:extLst>
            </a:blip>
            <a:stretch>
              <a:fillRect/>
            </a:stretch>
          </a:blipFill>
        </p:spPr>
      </p:sp>
      <p:sp>
        <p:nvSpPr>
          <p:cNvPr id="6" name="Freeform 6"/>
          <p:cNvSpPr/>
          <p:nvPr/>
        </p:nvSpPr>
        <p:spPr>
          <a:xfrm>
            <a:off x="-720289" y="-943898"/>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6">
              <a:alphaModFix amt="19999"/>
              <a:extLst>
                <a:ext uri="{96DAC541-7B7A-43D3-8B79-37D633B846F1}">
                  <asvg:svgBlip xmlns:asvg="http://schemas.microsoft.com/office/drawing/2016/SVG/main" r:embed="rId7"/>
                </a:ext>
              </a:extLst>
            </a:blip>
            <a:stretch>
              <a:fillRect/>
            </a:stretch>
          </a:blipFill>
        </p:spPr>
      </p:sp>
      <p:sp>
        <p:nvSpPr>
          <p:cNvPr id="7" name="Freeform 7"/>
          <p:cNvSpPr/>
          <p:nvPr/>
        </p:nvSpPr>
        <p:spPr>
          <a:xfrm>
            <a:off x="17101564" y="113405"/>
            <a:ext cx="4080083" cy="4524285"/>
          </a:xfrm>
          <a:custGeom>
            <a:avLst/>
            <a:gdLst/>
            <a:ahLst/>
            <a:cxnLst/>
            <a:rect l="l" t="t" r="r" b="b"/>
            <a:pathLst>
              <a:path w="4080083" h="4524285">
                <a:moveTo>
                  <a:pt x="0" y="0"/>
                </a:moveTo>
                <a:lnTo>
                  <a:pt x="4080082" y="0"/>
                </a:lnTo>
                <a:lnTo>
                  <a:pt x="4080082" y="4524285"/>
                </a:lnTo>
                <a:lnTo>
                  <a:pt x="0" y="452428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aphicFrame>
        <p:nvGraphicFramePr>
          <p:cNvPr id="8" name="Table 8"/>
          <p:cNvGraphicFramePr>
            <a:graphicFrameLocks noGrp="1"/>
          </p:cNvGraphicFramePr>
          <p:nvPr/>
        </p:nvGraphicFramePr>
        <p:xfrm>
          <a:off x="1107568" y="1638532"/>
          <a:ext cx="16072864" cy="7619768"/>
        </p:xfrm>
        <a:graphic>
          <a:graphicData uri="http://schemas.openxmlformats.org/drawingml/2006/table">
            <a:tbl>
              <a:tblPr/>
              <a:tblGrid>
                <a:gridCol w="2684266">
                  <a:extLst>
                    <a:ext uri="{9D8B030D-6E8A-4147-A177-3AD203B41FA5}">
                      <a16:colId xmlns:a16="http://schemas.microsoft.com/office/drawing/2014/main" val="20000"/>
                    </a:ext>
                  </a:extLst>
                </a:gridCol>
                <a:gridCol w="2047251">
                  <a:extLst>
                    <a:ext uri="{9D8B030D-6E8A-4147-A177-3AD203B41FA5}">
                      <a16:colId xmlns:a16="http://schemas.microsoft.com/office/drawing/2014/main" val="20001"/>
                    </a:ext>
                  </a:extLst>
                </a:gridCol>
                <a:gridCol w="2583099">
                  <a:extLst>
                    <a:ext uri="{9D8B030D-6E8A-4147-A177-3AD203B41FA5}">
                      <a16:colId xmlns:a16="http://schemas.microsoft.com/office/drawing/2014/main" val="20002"/>
                    </a:ext>
                  </a:extLst>
                </a:gridCol>
                <a:gridCol w="2033360">
                  <a:extLst>
                    <a:ext uri="{9D8B030D-6E8A-4147-A177-3AD203B41FA5}">
                      <a16:colId xmlns:a16="http://schemas.microsoft.com/office/drawing/2014/main" val="20003"/>
                    </a:ext>
                  </a:extLst>
                </a:gridCol>
                <a:gridCol w="1617503">
                  <a:extLst>
                    <a:ext uri="{9D8B030D-6E8A-4147-A177-3AD203B41FA5}">
                      <a16:colId xmlns:a16="http://schemas.microsoft.com/office/drawing/2014/main" val="20004"/>
                    </a:ext>
                  </a:extLst>
                </a:gridCol>
                <a:gridCol w="2447697">
                  <a:extLst>
                    <a:ext uri="{9D8B030D-6E8A-4147-A177-3AD203B41FA5}">
                      <a16:colId xmlns:a16="http://schemas.microsoft.com/office/drawing/2014/main" val="20005"/>
                    </a:ext>
                  </a:extLst>
                </a:gridCol>
                <a:gridCol w="2659688">
                  <a:extLst>
                    <a:ext uri="{9D8B030D-6E8A-4147-A177-3AD203B41FA5}">
                      <a16:colId xmlns:a16="http://schemas.microsoft.com/office/drawing/2014/main" val="20006"/>
                    </a:ext>
                  </a:extLst>
                </a:gridCol>
              </a:tblGrid>
              <a:tr h="1385002">
                <a:tc>
                  <a:txBody>
                    <a:bodyPr/>
                    <a:lstStyle/>
                    <a:p>
                      <a:pPr algn="ctr">
                        <a:lnSpc>
                          <a:spcPts val="1800"/>
                        </a:lnSpc>
                        <a:defRPr/>
                      </a:pPr>
                      <a:r>
                        <a:rPr lang="en-US" sz="1800">
                          <a:solidFill>
                            <a:srgbClr val="F2F2F2"/>
                          </a:solidFill>
                          <a:latin typeface="Alice Bold"/>
                          <a:ea typeface="Alice Bold"/>
                          <a:cs typeface="Alice Bold"/>
                          <a:sym typeface="Alice Bold"/>
                        </a:rPr>
                        <a:t>Research paper</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0A8A8"/>
                    </a:solidFill>
                  </a:tcPr>
                </a:tc>
                <a:tc>
                  <a:txBody>
                    <a:bodyPr/>
                    <a:lstStyle/>
                    <a:p>
                      <a:pPr algn="ctr">
                        <a:lnSpc>
                          <a:spcPts val="1800"/>
                        </a:lnSpc>
                        <a:defRPr/>
                      </a:pPr>
                      <a:r>
                        <a:rPr lang="en-US" sz="1800">
                          <a:solidFill>
                            <a:srgbClr val="F2F2F2"/>
                          </a:solidFill>
                          <a:latin typeface="Alice Bold"/>
                          <a:ea typeface="Alice Bold"/>
                          <a:cs typeface="Alice Bold"/>
                          <a:sym typeface="Alice Bold"/>
                        </a:rPr>
                        <a:t>Routing Algorithm</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0A8A8"/>
                    </a:solidFill>
                  </a:tcPr>
                </a:tc>
                <a:tc>
                  <a:txBody>
                    <a:bodyPr/>
                    <a:lstStyle/>
                    <a:p>
                      <a:pPr algn="ctr">
                        <a:lnSpc>
                          <a:spcPts val="1800"/>
                        </a:lnSpc>
                        <a:defRPr/>
                      </a:pPr>
                      <a:r>
                        <a:rPr lang="en-US" sz="1800">
                          <a:solidFill>
                            <a:srgbClr val="F2F2F2"/>
                          </a:solidFill>
                          <a:latin typeface="Alice Bold"/>
                          <a:ea typeface="Alice Bold"/>
                          <a:cs typeface="Alice Bold"/>
                          <a:sym typeface="Alice Bold"/>
                        </a:rPr>
                        <a:t>Erasure Coding Algorithm</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0A8A8"/>
                    </a:solidFill>
                  </a:tcPr>
                </a:tc>
                <a:tc>
                  <a:txBody>
                    <a:bodyPr/>
                    <a:lstStyle/>
                    <a:p>
                      <a:pPr algn="ctr">
                        <a:lnSpc>
                          <a:spcPts val="1800"/>
                        </a:lnSpc>
                        <a:defRPr/>
                      </a:pPr>
                      <a:r>
                        <a:rPr lang="en-US" sz="1800">
                          <a:solidFill>
                            <a:srgbClr val="F2F2F2"/>
                          </a:solidFill>
                          <a:latin typeface="Alice Bold"/>
                          <a:ea typeface="Alice Bold"/>
                          <a:cs typeface="Alice Bold"/>
                          <a:sym typeface="Alice Bold"/>
                        </a:rPr>
                        <a:t>Improves Energy Efficiency</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0A8A8"/>
                    </a:solidFill>
                  </a:tcPr>
                </a:tc>
                <a:tc>
                  <a:txBody>
                    <a:bodyPr/>
                    <a:lstStyle/>
                    <a:p>
                      <a:pPr algn="ctr">
                        <a:lnSpc>
                          <a:spcPts val="1800"/>
                        </a:lnSpc>
                        <a:defRPr/>
                      </a:pPr>
                      <a:r>
                        <a:rPr lang="en-US" sz="1800">
                          <a:solidFill>
                            <a:srgbClr val="F2F2F2"/>
                          </a:solidFill>
                          <a:latin typeface="Alice Bold"/>
                          <a:ea typeface="Alice Bold"/>
                          <a:cs typeface="Alice Bold"/>
                          <a:sym typeface="Alice Bold"/>
                        </a:rPr>
                        <a:t>Data loss Reduction</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0A8A8"/>
                    </a:solidFill>
                  </a:tcPr>
                </a:tc>
                <a:tc>
                  <a:txBody>
                    <a:bodyPr/>
                    <a:lstStyle/>
                    <a:p>
                      <a:pPr algn="ctr">
                        <a:lnSpc>
                          <a:spcPts val="1800"/>
                        </a:lnSpc>
                        <a:defRPr/>
                      </a:pPr>
                      <a:r>
                        <a:rPr lang="en-US" sz="1800">
                          <a:solidFill>
                            <a:srgbClr val="F2F2F2"/>
                          </a:solidFill>
                          <a:latin typeface="Alice Bold"/>
                          <a:ea typeface="Alice Bold"/>
                          <a:cs typeface="Alice Bold"/>
                          <a:sym typeface="Alice Bold"/>
                        </a:rPr>
                        <a:t>Compared with</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0A8A8"/>
                    </a:solidFill>
                  </a:tcPr>
                </a:tc>
                <a:tc>
                  <a:txBody>
                    <a:bodyPr/>
                    <a:lstStyle/>
                    <a:p>
                      <a:pPr algn="ctr">
                        <a:lnSpc>
                          <a:spcPts val="1800"/>
                        </a:lnSpc>
                        <a:defRPr/>
                      </a:pPr>
                      <a:r>
                        <a:rPr lang="en-US" sz="1800">
                          <a:solidFill>
                            <a:srgbClr val="F2F2F2"/>
                          </a:solidFill>
                          <a:latin typeface="Alice Bold"/>
                          <a:ea typeface="Alice Bold"/>
                          <a:cs typeface="Alice Bold"/>
                          <a:sym typeface="Alice Bold"/>
                        </a:rPr>
                        <a:t>Conclusion</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0A8A8"/>
                    </a:solidFill>
                  </a:tcPr>
                </a:tc>
                <a:extLst>
                  <a:ext uri="{0D108BD9-81ED-4DB2-BD59-A6C34878D82A}">
                    <a16:rowId xmlns:a16="http://schemas.microsoft.com/office/drawing/2014/main" val="10000"/>
                  </a:ext>
                </a:extLst>
              </a:tr>
              <a:tr h="3077504">
                <a:tc>
                  <a:txBody>
                    <a:bodyPr/>
                    <a:lstStyle/>
                    <a:p>
                      <a:pPr algn="ctr">
                        <a:lnSpc>
                          <a:spcPts val="1800"/>
                        </a:lnSpc>
                        <a:defRPr/>
                      </a:pPr>
                      <a:r>
                        <a:rPr lang="en-US" sz="1800">
                          <a:solidFill>
                            <a:srgbClr val="000000"/>
                          </a:solidFill>
                          <a:latin typeface="Alice"/>
                          <a:ea typeface="Alice"/>
                          <a:cs typeface="Alice"/>
                          <a:sym typeface="Alice"/>
                        </a:rPr>
                        <a:t>Fast Erasure Coding for Data Storage: A Comprehensive Study of the Acceleration Techniques</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NA</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Reed Solomon (RS), Cauchy Reed Solomon (CRS)</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NA</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Yes</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Vectorized XOR-based CRS, Vectorized RS </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Provides methods for vectorization and reducing the number of XOR operations reduce the computation energy requirement.</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57262">
                <a:tc>
                  <a:txBody>
                    <a:bodyPr/>
                    <a:lstStyle/>
                    <a:p>
                      <a:pPr algn="ctr">
                        <a:lnSpc>
                          <a:spcPts val="1800"/>
                        </a:lnSpc>
                        <a:defRPr/>
                      </a:pPr>
                      <a:r>
                        <a:rPr lang="en-US" sz="1800">
                          <a:solidFill>
                            <a:srgbClr val="000000"/>
                          </a:solidFill>
                          <a:latin typeface="Alice"/>
                          <a:ea typeface="Alice"/>
                          <a:cs typeface="Alice"/>
                          <a:sym typeface="Alice"/>
                        </a:rPr>
                        <a:t>Accelerating XOR-Based Erasure Coding using Program Optimization Techniques</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NA</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Straign Line Programs (SLP) by XorRePair, reducing memory access by XOR fusion, </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Yes</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No</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Intel's high performance lib ISA-L</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00"/>
                        </a:lnSpc>
                        <a:defRPr/>
                      </a:pPr>
                      <a:r>
                        <a:rPr lang="en-US" sz="1800">
                          <a:solidFill>
                            <a:srgbClr val="000000"/>
                          </a:solidFill>
                          <a:latin typeface="Alice"/>
                          <a:ea typeface="Alice"/>
                          <a:cs typeface="Alice"/>
                          <a:sym typeface="Alice"/>
                        </a:rPr>
                        <a:t>Improves performace by XOR based multiplication using grammar compression algorithms</a:t>
                      </a:r>
                      <a:endParaRPr lang="en-US" sz="1100"/>
                    </a:p>
                  </a:txBody>
                  <a:tcPr marL="28575" marR="28575" marT="28575" marB="285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9" name="TextBox 9"/>
          <p:cNvSpPr txBox="1"/>
          <p:nvPr/>
        </p:nvSpPr>
        <p:spPr>
          <a:xfrm>
            <a:off x="6065362" y="226880"/>
            <a:ext cx="6157277" cy="904158"/>
          </a:xfrm>
          <a:prstGeom prst="rect">
            <a:avLst/>
          </a:prstGeom>
        </p:spPr>
        <p:txBody>
          <a:bodyPr lIns="0" tIns="0" rIns="0" bIns="0" rtlCol="0" anchor="t">
            <a:spAutoFit/>
          </a:bodyPr>
          <a:lstStyle/>
          <a:p>
            <a:pPr algn="ctr">
              <a:lnSpc>
                <a:spcPts val="7389"/>
              </a:lnSpc>
            </a:pPr>
            <a:r>
              <a:rPr lang="en-US" sz="5278">
                <a:solidFill>
                  <a:srgbClr val="0C6980"/>
                </a:solidFill>
                <a:latin typeface="Alice Bold"/>
                <a:ea typeface="Alice Bold"/>
                <a:cs typeface="Alice Bold"/>
                <a:sym typeface="Alice Bold"/>
              </a:rPr>
              <a:t>Comparison</a:t>
            </a:r>
          </a:p>
        </p:txBody>
      </p:sp>
      <p:sp>
        <p:nvSpPr>
          <p:cNvPr id="10" name="TextBox 10"/>
          <p:cNvSpPr txBox="1"/>
          <p:nvPr/>
        </p:nvSpPr>
        <p:spPr>
          <a:xfrm>
            <a:off x="16910335" y="8961926"/>
            <a:ext cx="1149065" cy="1019200"/>
          </a:xfrm>
          <a:prstGeom prst="rect">
            <a:avLst/>
          </a:prstGeom>
        </p:spPr>
        <p:txBody>
          <a:bodyPr wrap="square" lIns="0" tIns="0" rIns="0" bIns="0" rtlCol="0" anchor="t">
            <a:spAutoFit/>
          </a:bodyPr>
          <a:lstStyle/>
          <a:p>
            <a:pPr algn="ctr">
              <a:lnSpc>
                <a:spcPts val="8399"/>
              </a:lnSpc>
              <a:spcBef>
                <a:spcPct val="0"/>
              </a:spcBef>
            </a:pPr>
            <a:r>
              <a:rPr lang="en-US" sz="5999" dirty="0">
                <a:solidFill>
                  <a:srgbClr val="2F5F98"/>
                </a:solidFill>
                <a:latin typeface="Alice Bold"/>
                <a:ea typeface="Alice Bold"/>
                <a:cs typeface="Alice Bold"/>
                <a:sym typeface="Alice Bold"/>
              </a:rPr>
              <a:t>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EFF"/>
        </a:solidFill>
        <a:effectLst/>
      </p:bgPr>
    </p:bg>
    <p:spTree>
      <p:nvGrpSpPr>
        <p:cNvPr id="1" name=""/>
        <p:cNvGrpSpPr/>
        <p:nvPr/>
      </p:nvGrpSpPr>
      <p:grpSpPr>
        <a:xfrm>
          <a:off x="0" y="0"/>
          <a:ext cx="0" cy="0"/>
          <a:chOff x="0" y="0"/>
          <a:chExt cx="0" cy="0"/>
        </a:xfrm>
      </p:grpSpPr>
      <p:sp>
        <p:nvSpPr>
          <p:cNvPr id="2" name="Freeform 2"/>
          <p:cNvSpPr/>
          <p:nvPr/>
        </p:nvSpPr>
        <p:spPr>
          <a:xfrm>
            <a:off x="-1208178" y="6666480"/>
            <a:ext cx="4080083" cy="4524285"/>
          </a:xfrm>
          <a:custGeom>
            <a:avLst/>
            <a:gdLst/>
            <a:ahLst/>
            <a:cxnLst/>
            <a:rect l="l" t="t" r="r" b="b"/>
            <a:pathLst>
              <a:path w="4080083" h="4524285">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423411" flipH="1">
            <a:off x="-5714567" y="4490345"/>
            <a:ext cx="8197766" cy="4352269"/>
          </a:xfrm>
          <a:custGeom>
            <a:avLst/>
            <a:gdLst/>
            <a:ahLst/>
            <a:cxnLst/>
            <a:rect l="l" t="t" r="r" b="b"/>
            <a:pathLst>
              <a:path w="8197766" h="4352269">
                <a:moveTo>
                  <a:pt x="8197766" y="0"/>
                </a:moveTo>
                <a:lnTo>
                  <a:pt x="0" y="0"/>
                </a:lnTo>
                <a:lnTo>
                  <a:pt x="0" y="4352269"/>
                </a:lnTo>
                <a:lnTo>
                  <a:pt x="8197766" y="4352269"/>
                </a:lnTo>
                <a:lnTo>
                  <a:pt x="8197766" y="0"/>
                </a:lnTo>
                <a:close/>
              </a:path>
            </a:pathLst>
          </a:custGeom>
          <a:blipFill>
            <a:blip r:embed="rId4">
              <a:alphaModFix amt="15000"/>
              <a:extLst>
                <a:ext uri="{96DAC541-7B7A-43D3-8B79-37D633B846F1}">
                  <asvg:svgBlip xmlns:asvg="http://schemas.microsoft.com/office/drawing/2016/SVG/main" r:embed="rId5"/>
                </a:ext>
              </a:extLst>
            </a:blip>
            <a:stretch>
              <a:fillRect/>
            </a:stretch>
          </a:blipFill>
        </p:spPr>
      </p:sp>
      <p:sp>
        <p:nvSpPr>
          <p:cNvPr id="4" name="Freeform 4"/>
          <p:cNvSpPr/>
          <p:nvPr/>
        </p:nvSpPr>
        <p:spPr>
          <a:xfrm>
            <a:off x="15749044" y="-720289"/>
            <a:ext cx="3472538" cy="3497978"/>
          </a:xfrm>
          <a:custGeom>
            <a:avLst/>
            <a:gdLst/>
            <a:ahLst/>
            <a:cxnLst/>
            <a:rect l="l" t="t" r="r" b="b"/>
            <a:pathLst>
              <a:path w="3472538" h="3497978">
                <a:moveTo>
                  <a:pt x="0" y="0"/>
                </a:moveTo>
                <a:lnTo>
                  <a:pt x="3472538" y="0"/>
                </a:lnTo>
                <a:lnTo>
                  <a:pt x="3472538" y="3497978"/>
                </a:lnTo>
                <a:lnTo>
                  <a:pt x="0" y="34979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1947196">
            <a:off x="7713590" y="9558565"/>
            <a:ext cx="8197766" cy="4352269"/>
          </a:xfrm>
          <a:custGeom>
            <a:avLst/>
            <a:gdLst/>
            <a:ahLst/>
            <a:cxnLst/>
            <a:rect l="l" t="t" r="r" b="b"/>
            <a:pathLst>
              <a:path w="8197766" h="4352269">
                <a:moveTo>
                  <a:pt x="0" y="0"/>
                </a:moveTo>
                <a:lnTo>
                  <a:pt x="8197767" y="0"/>
                </a:lnTo>
                <a:lnTo>
                  <a:pt x="8197767" y="4352269"/>
                </a:lnTo>
                <a:lnTo>
                  <a:pt x="0" y="4352269"/>
                </a:lnTo>
                <a:lnTo>
                  <a:pt x="0" y="0"/>
                </a:lnTo>
                <a:close/>
              </a:path>
            </a:pathLst>
          </a:custGeom>
          <a:blipFill>
            <a:blip r:embed="rId4">
              <a:alphaModFix amt="15000"/>
              <a:extLst>
                <a:ext uri="{96DAC541-7B7A-43D3-8B79-37D633B846F1}">
                  <asvg:svgBlip xmlns:asvg="http://schemas.microsoft.com/office/drawing/2016/SVG/main" r:embed="rId5"/>
                </a:ext>
              </a:extLst>
            </a:blip>
            <a:stretch>
              <a:fillRect/>
            </a:stretch>
          </a:blipFill>
        </p:spPr>
      </p:sp>
      <p:sp>
        <p:nvSpPr>
          <p:cNvPr id="6" name="Freeform 6"/>
          <p:cNvSpPr/>
          <p:nvPr/>
        </p:nvSpPr>
        <p:spPr>
          <a:xfrm>
            <a:off x="16197112" y="8150499"/>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a:stretch>
          </a:blipFill>
        </p:spPr>
      </p:sp>
      <p:sp>
        <p:nvSpPr>
          <p:cNvPr id="7" name="Freeform 7"/>
          <p:cNvSpPr/>
          <p:nvPr/>
        </p:nvSpPr>
        <p:spPr>
          <a:xfrm>
            <a:off x="2266517" y="9076226"/>
            <a:ext cx="1210774" cy="1210774"/>
          </a:xfrm>
          <a:custGeom>
            <a:avLst/>
            <a:gdLst/>
            <a:ahLst/>
            <a:cxnLst/>
            <a:rect l="l" t="t" r="r" b="b"/>
            <a:pathLst>
              <a:path w="1210774" h="1210774">
                <a:moveTo>
                  <a:pt x="0" y="0"/>
                </a:moveTo>
                <a:lnTo>
                  <a:pt x="1210774" y="0"/>
                </a:lnTo>
                <a:lnTo>
                  <a:pt x="1210774" y="1210774"/>
                </a:lnTo>
                <a:lnTo>
                  <a:pt x="0" y="121077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641551" y="8150499"/>
            <a:ext cx="1544928" cy="1556246"/>
          </a:xfrm>
          <a:custGeom>
            <a:avLst/>
            <a:gdLst/>
            <a:ahLst/>
            <a:cxnLst/>
            <a:rect l="l" t="t" r="r" b="b"/>
            <a:pathLst>
              <a:path w="1544928" h="1556246">
                <a:moveTo>
                  <a:pt x="0" y="0"/>
                </a:moveTo>
                <a:lnTo>
                  <a:pt x="1544928" y="0"/>
                </a:lnTo>
                <a:lnTo>
                  <a:pt x="1544928" y="1556247"/>
                </a:lnTo>
                <a:lnTo>
                  <a:pt x="0" y="155624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720289" y="-943898"/>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a:stretch>
          </a:blipFill>
        </p:spPr>
      </p:sp>
      <p:sp>
        <p:nvSpPr>
          <p:cNvPr id="10" name="Freeform 10"/>
          <p:cNvSpPr/>
          <p:nvPr/>
        </p:nvSpPr>
        <p:spPr>
          <a:xfrm>
            <a:off x="17101564" y="113405"/>
            <a:ext cx="4080083" cy="4524285"/>
          </a:xfrm>
          <a:custGeom>
            <a:avLst/>
            <a:gdLst/>
            <a:ahLst/>
            <a:cxnLst/>
            <a:rect l="l" t="t" r="r" b="b"/>
            <a:pathLst>
              <a:path w="4080083" h="4524285">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TextBox 11"/>
          <p:cNvSpPr txBox="1"/>
          <p:nvPr/>
        </p:nvSpPr>
        <p:spPr>
          <a:xfrm>
            <a:off x="17096264" y="8961926"/>
            <a:ext cx="326073" cy="1019175"/>
          </a:xfrm>
          <a:prstGeom prst="rect">
            <a:avLst/>
          </a:prstGeom>
        </p:spPr>
        <p:txBody>
          <a:bodyPr lIns="0" tIns="0" rIns="0" bIns="0" rtlCol="0" anchor="t">
            <a:spAutoFit/>
          </a:bodyPr>
          <a:lstStyle/>
          <a:p>
            <a:pPr algn="ctr">
              <a:lnSpc>
                <a:spcPts val="8399"/>
              </a:lnSpc>
              <a:spcBef>
                <a:spcPct val="0"/>
              </a:spcBef>
            </a:pPr>
            <a:r>
              <a:rPr lang="en-US" sz="5999">
                <a:solidFill>
                  <a:srgbClr val="2F5F98"/>
                </a:solidFill>
                <a:latin typeface="Alice Bold"/>
                <a:ea typeface="Alice Bold"/>
                <a:cs typeface="Alice Bold"/>
                <a:sym typeface="Alice Bold"/>
              </a:rPr>
              <a:t>1</a:t>
            </a:r>
          </a:p>
        </p:txBody>
      </p:sp>
      <p:sp>
        <p:nvSpPr>
          <p:cNvPr id="12" name="TextBox 12"/>
          <p:cNvSpPr txBox="1"/>
          <p:nvPr/>
        </p:nvSpPr>
        <p:spPr>
          <a:xfrm>
            <a:off x="3228310" y="266611"/>
            <a:ext cx="12361771" cy="1019175"/>
          </a:xfrm>
          <a:prstGeom prst="rect">
            <a:avLst/>
          </a:prstGeom>
        </p:spPr>
        <p:txBody>
          <a:bodyPr lIns="0" tIns="0" rIns="0" bIns="0" rtlCol="0" anchor="t">
            <a:spAutoFit/>
          </a:bodyPr>
          <a:lstStyle/>
          <a:p>
            <a:pPr algn="ctr">
              <a:lnSpc>
                <a:spcPts val="8399"/>
              </a:lnSpc>
            </a:pPr>
            <a:r>
              <a:rPr lang="en-US" sz="5999">
                <a:solidFill>
                  <a:srgbClr val="0C6980"/>
                </a:solidFill>
                <a:latin typeface="Alice Bold"/>
                <a:ea typeface="Alice Bold"/>
                <a:cs typeface="Alice Bold"/>
                <a:sym typeface="Alice Bold"/>
              </a:rPr>
              <a:t>Problem Statement</a:t>
            </a:r>
          </a:p>
        </p:txBody>
      </p:sp>
      <p:sp>
        <p:nvSpPr>
          <p:cNvPr id="13" name="TextBox 13"/>
          <p:cNvSpPr txBox="1"/>
          <p:nvPr/>
        </p:nvSpPr>
        <p:spPr>
          <a:xfrm>
            <a:off x="2777689" y="2267270"/>
            <a:ext cx="12971355" cy="4622196"/>
          </a:xfrm>
          <a:prstGeom prst="rect">
            <a:avLst/>
          </a:prstGeom>
        </p:spPr>
        <p:txBody>
          <a:bodyPr lIns="0" tIns="0" rIns="0" bIns="0" rtlCol="0" anchor="t">
            <a:spAutoFit/>
          </a:bodyPr>
          <a:lstStyle/>
          <a:p>
            <a:pPr algn="just">
              <a:lnSpc>
                <a:spcPts val="4087"/>
              </a:lnSpc>
            </a:pPr>
            <a:r>
              <a:rPr lang="en-US" sz="2799">
                <a:solidFill>
                  <a:srgbClr val="2F5F98"/>
                </a:solidFill>
                <a:latin typeface="Arimo"/>
                <a:ea typeface="Arimo"/>
                <a:cs typeface="Arimo"/>
                <a:sym typeface="Arimo"/>
              </a:rPr>
              <a:t>Achieving both data reliability and energy efficiency in routing remains a critical challenge IoT networks. As IoT devices typically operate with limited power resources, optimizing energy consumption is essential for extending network lifespan. However, this must be balanced with ensuring reliable data transmission, as packet loss during communication can compromise the overall performance and integrity of the network. Therefore, the key issue is to develop </a:t>
            </a:r>
            <a:r>
              <a:rPr lang="en-US" sz="2799" b="1">
                <a:solidFill>
                  <a:srgbClr val="2F5F98"/>
                </a:solidFill>
                <a:latin typeface="Arimo Bold"/>
                <a:ea typeface="Arimo Bold"/>
                <a:cs typeface="Arimo Bold"/>
                <a:sym typeface="Arimo Bold"/>
              </a:rPr>
              <a:t>a routing protocol that minimizes data loss while maintaining energy efficiency</a:t>
            </a:r>
            <a:r>
              <a:rPr lang="en-US" sz="2799">
                <a:solidFill>
                  <a:srgbClr val="2F5F98"/>
                </a:solidFill>
                <a:latin typeface="Arimo"/>
                <a:ea typeface="Arimo"/>
                <a:cs typeface="Arimo"/>
                <a:sym typeface="Arimo"/>
              </a:rPr>
              <a:t> during data transmission.</a:t>
            </a:r>
          </a:p>
          <a:p>
            <a:pPr algn="just">
              <a:lnSpc>
                <a:spcPts val="4087"/>
              </a:lnSpc>
            </a:pPr>
            <a:endParaRPr lang="en-US" sz="2799">
              <a:solidFill>
                <a:srgbClr val="2F5F98"/>
              </a:solidFill>
              <a:latin typeface="Arimo"/>
              <a:ea typeface="Arimo"/>
              <a:cs typeface="Arimo"/>
              <a:sym typeface="Arim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6FEFF"/>
        </a:solidFill>
        <a:effectLst/>
      </p:bgPr>
    </p:bg>
    <p:spTree>
      <p:nvGrpSpPr>
        <p:cNvPr id="1" name=""/>
        <p:cNvGrpSpPr/>
        <p:nvPr/>
      </p:nvGrpSpPr>
      <p:grpSpPr>
        <a:xfrm>
          <a:off x="0" y="0"/>
          <a:ext cx="0" cy="0"/>
          <a:chOff x="0" y="0"/>
          <a:chExt cx="0" cy="0"/>
        </a:xfrm>
      </p:grpSpPr>
      <p:sp>
        <p:nvSpPr>
          <p:cNvPr id="2" name="Freeform 2"/>
          <p:cNvSpPr/>
          <p:nvPr/>
        </p:nvSpPr>
        <p:spPr>
          <a:xfrm>
            <a:off x="-1208178" y="6666480"/>
            <a:ext cx="4080083" cy="4524285"/>
          </a:xfrm>
          <a:custGeom>
            <a:avLst/>
            <a:gdLst/>
            <a:ahLst/>
            <a:cxnLst/>
            <a:rect l="l" t="t" r="r" b="b"/>
            <a:pathLst>
              <a:path w="4080083" h="4524285">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423411" flipH="1">
            <a:off x="-5714567" y="4490345"/>
            <a:ext cx="8197766" cy="4352269"/>
          </a:xfrm>
          <a:custGeom>
            <a:avLst/>
            <a:gdLst/>
            <a:ahLst/>
            <a:cxnLst/>
            <a:rect l="l" t="t" r="r" b="b"/>
            <a:pathLst>
              <a:path w="8197766" h="4352269">
                <a:moveTo>
                  <a:pt x="8197766" y="0"/>
                </a:moveTo>
                <a:lnTo>
                  <a:pt x="0" y="0"/>
                </a:lnTo>
                <a:lnTo>
                  <a:pt x="0" y="4352269"/>
                </a:lnTo>
                <a:lnTo>
                  <a:pt x="8197766" y="4352269"/>
                </a:lnTo>
                <a:lnTo>
                  <a:pt x="8197766" y="0"/>
                </a:lnTo>
                <a:close/>
              </a:path>
            </a:pathLst>
          </a:custGeom>
          <a:blipFill>
            <a:blip r:embed="rId4">
              <a:alphaModFix amt="15000"/>
              <a:extLst>
                <a:ext uri="{96DAC541-7B7A-43D3-8B79-37D633B846F1}">
                  <asvg:svgBlip xmlns:asvg="http://schemas.microsoft.com/office/drawing/2016/SVG/main" r:embed="rId5"/>
                </a:ext>
              </a:extLst>
            </a:blip>
            <a:stretch>
              <a:fillRect/>
            </a:stretch>
          </a:blipFill>
        </p:spPr>
      </p:sp>
      <p:sp>
        <p:nvSpPr>
          <p:cNvPr id="4" name="Freeform 4"/>
          <p:cNvSpPr/>
          <p:nvPr/>
        </p:nvSpPr>
        <p:spPr>
          <a:xfrm>
            <a:off x="15749044" y="-720289"/>
            <a:ext cx="3472538" cy="3497978"/>
          </a:xfrm>
          <a:custGeom>
            <a:avLst/>
            <a:gdLst/>
            <a:ahLst/>
            <a:cxnLst/>
            <a:rect l="l" t="t" r="r" b="b"/>
            <a:pathLst>
              <a:path w="3472538" h="3497978">
                <a:moveTo>
                  <a:pt x="0" y="0"/>
                </a:moveTo>
                <a:lnTo>
                  <a:pt x="3472538" y="0"/>
                </a:lnTo>
                <a:lnTo>
                  <a:pt x="3472538" y="3497978"/>
                </a:lnTo>
                <a:lnTo>
                  <a:pt x="0" y="34979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1947196">
            <a:off x="7713590" y="9558565"/>
            <a:ext cx="8197766" cy="4352269"/>
          </a:xfrm>
          <a:custGeom>
            <a:avLst/>
            <a:gdLst/>
            <a:ahLst/>
            <a:cxnLst/>
            <a:rect l="l" t="t" r="r" b="b"/>
            <a:pathLst>
              <a:path w="8197766" h="4352269">
                <a:moveTo>
                  <a:pt x="0" y="0"/>
                </a:moveTo>
                <a:lnTo>
                  <a:pt x="8197767" y="0"/>
                </a:lnTo>
                <a:lnTo>
                  <a:pt x="8197767" y="4352269"/>
                </a:lnTo>
                <a:lnTo>
                  <a:pt x="0" y="4352269"/>
                </a:lnTo>
                <a:lnTo>
                  <a:pt x="0" y="0"/>
                </a:lnTo>
                <a:close/>
              </a:path>
            </a:pathLst>
          </a:custGeom>
          <a:blipFill>
            <a:blip r:embed="rId4">
              <a:alphaModFix amt="15000"/>
              <a:extLst>
                <a:ext uri="{96DAC541-7B7A-43D3-8B79-37D633B846F1}">
                  <asvg:svgBlip xmlns:asvg="http://schemas.microsoft.com/office/drawing/2016/SVG/main" r:embed="rId5"/>
                </a:ext>
              </a:extLst>
            </a:blip>
            <a:stretch>
              <a:fillRect/>
            </a:stretch>
          </a:blipFill>
        </p:spPr>
      </p:sp>
      <p:sp>
        <p:nvSpPr>
          <p:cNvPr id="6" name="Freeform 6"/>
          <p:cNvSpPr/>
          <p:nvPr/>
        </p:nvSpPr>
        <p:spPr>
          <a:xfrm>
            <a:off x="16197112" y="8150499"/>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a:stretch>
          </a:blipFill>
        </p:spPr>
      </p:sp>
      <p:sp>
        <p:nvSpPr>
          <p:cNvPr id="7" name="Freeform 7"/>
          <p:cNvSpPr/>
          <p:nvPr/>
        </p:nvSpPr>
        <p:spPr>
          <a:xfrm>
            <a:off x="2266517" y="9076226"/>
            <a:ext cx="1210774" cy="1210774"/>
          </a:xfrm>
          <a:custGeom>
            <a:avLst/>
            <a:gdLst/>
            <a:ahLst/>
            <a:cxnLst/>
            <a:rect l="l" t="t" r="r" b="b"/>
            <a:pathLst>
              <a:path w="1210774" h="1210774">
                <a:moveTo>
                  <a:pt x="0" y="0"/>
                </a:moveTo>
                <a:lnTo>
                  <a:pt x="1210774" y="0"/>
                </a:lnTo>
                <a:lnTo>
                  <a:pt x="1210774" y="1210774"/>
                </a:lnTo>
                <a:lnTo>
                  <a:pt x="0" y="121077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641551" y="8150499"/>
            <a:ext cx="1544928" cy="1556246"/>
          </a:xfrm>
          <a:custGeom>
            <a:avLst/>
            <a:gdLst/>
            <a:ahLst/>
            <a:cxnLst/>
            <a:rect l="l" t="t" r="r" b="b"/>
            <a:pathLst>
              <a:path w="1544928" h="1556246">
                <a:moveTo>
                  <a:pt x="0" y="0"/>
                </a:moveTo>
                <a:lnTo>
                  <a:pt x="1544928" y="0"/>
                </a:lnTo>
                <a:lnTo>
                  <a:pt x="1544928" y="1556247"/>
                </a:lnTo>
                <a:lnTo>
                  <a:pt x="0" y="155624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720289" y="-943898"/>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a:stretch>
          </a:blipFill>
        </p:spPr>
      </p:sp>
      <p:sp>
        <p:nvSpPr>
          <p:cNvPr id="10" name="Freeform 10"/>
          <p:cNvSpPr/>
          <p:nvPr/>
        </p:nvSpPr>
        <p:spPr>
          <a:xfrm>
            <a:off x="17101564" y="113405"/>
            <a:ext cx="4080083" cy="4524285"/>
          </a:xfrm>
          <a:custGeom>
            <a:avLst/>
            <a:gdLst/>
            <a:ahLst/>
            <a:cxnLst/>
            <a:rect l="l" t="t" r="r" b="b"/>
            <a:pathLst>
              <a:path w="4080083" h="4524285">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TextBox 11"/>
          <p:cNvSpPr txBox="1"/>
          <p:nvPr/>
        </p:nvSpPr>
        <p:spPr>
          <a:xfrm>
            <a:off x="16902671" y="8961926"/>
            <a:ext cx="1004329" cy="1019200"/>
          </a:xfrm>
          <a:prstGeom prst="rect">
            <a:avLst/>
          </a:prstGeom>
        </p:spPr>
        <p:txBody>
          <a:bodyPr wrap="square" lIns="0" tIns="0" rIns="0" bIns="0" rtlCol="0" anchor="t">
            <a:spAutoFit/>
          </a:bodyPr>
          <a:lstStyle/>
          <a:p>
            <a:pPr algn="ctr">
              <a:lnSpc>
                <a:spcPts val="8399"/>
              </a:lnSpc>
              <a:spcBef>
                <a:spcPct val="0"/>
              </a:spcBef>
            </a:pPr>
            <a:r>
              <a:rPr lang="en-US" sz="5999" dirty="0">
                <a:solidFill>
                  <a:srgbClr val="2F5F98"/>
                </a:solidFill>
                <a:latin typeface="Alice Bold"/>
                <a:ea typeface="Alice Bold"/>
                <a:cs typeface="Alice Bold"/>
                <a:sym typeface="Alice Bold"/>
              </a:rPr>
              <a:t>19</a:t>
            </a:r>
          </a:p>
        </p:txBody>
      </p:sp>
      <p:sp>
        <p:nvSpPr>
          <p:cNvPr id="12" name="TextBox 12"/>
          <p:cNvSpPr txBox="1"/>
          <p:nvPr/>
        </p:nvSpPr>
        <p:spPr>
          <a:xfrm>
            <a:off x="2916339" y="1433556"/>
            <a:ext cx="13280773" cy="7942576"/>
          </a:xfrm>
          <a:prstGeom prst="rect">
            <a:avLst/>
          </a:prstGeom>
        </p:spPr>
        <p:txBody>
          <a:bodyPr lIns="0" tIns="0" rIns="0" bIns="0" rtlCol="0" anchor="t">
            <a:spAutoFit/>
          </a:bodyPr>
          <a:lstStyle/>
          <a:p>
            <a:pPr algn="just">
              <a:lnSpc>
                <a:spcPts val="4509"/>
              </a:lnSpc>
            </a:pPr>
            <a:r>
              <a:rPr lang="en-US" sz="2836">
                <a:solidFill>
                  <a:srgbClr val="2F5F98"/>
                </a:solidFill>
                <a:latin typeface="Arimo"/>
                <a:ea typeface="Arimo"/>
                <a:cs typeface="Arimo"/>
                <a:sym typeface="Arimo"/>
              </a:rPr>
              <a:t>We propose an Energy-Efficient ACO Algorithm with Erasure Coding (EC) to address energy efficiency and data reliability issues in IoT network routing.</a:t>
            </a:r>
          </a:p>
          <a:p>
            <a:pPr marL="612306" lvl="1" indent="-306153" algn="just">
              <a:lnSpc>
                <a:spcPts val="4509"/>
              </a:lnSpc>
              <a:buAutoNum type="arabicPeriod"/>
            </a:pPr>
            <a:r>
              <a:rPr lang="en-US" sz="2836" b="1">
                <a:solidFill>
                  <a:srgbClr val="2F5F98"/>
                </a:solidFill>
                <a:latin typeface="Arimo Bold"/>
                <a:ea typeface="Arimo Bold"/>
                <a:cs typeface="Arimo Bold"/>
                <a:sym typeface="Arimo Bold"/>
              </a:rPr>
              <a:t>Algorithm: </a:t>
            </a:r>
            <a:r>
              <a:rPr lang="en-US" sz="2836">
                <a:solidFill>
                  <a:srgbClr val="2F5F98"/>
                </a:solidFill>
                <a:latin typeface="Arimo"/>
                <a:ea typeface="Arimo"/>
                <a:cs typeface="Arimo"/>
                <a:sym typeface="Arimo"/>
              </a:rPr>
              <a:t>We aim to encode the data to be sent using simple Erasure Codes and use ACO as the routing algorithm with some modifications.</a:t>
            </a:r>
          </a:p>
          <a:p>
            <a:pPr marL="612306" lvl="1" indent="-306153" algn="just">
              <a:lnSpc>
                <a:spcPts val="4509"/>
              </a:lnSpc>
              <a:buAutoNum type="arabicPeriod"/>
            </a:pPr>
            <a:r>
              <a:rPr lang="en-US" sz="2836" b="1">
                <a:solidFill>
                  <a:srgbClr val="2F5F98"/>
                </a:solidFill>
                <a:latin typeface="Arimo Bold"/>
                <a:ea typeface="Arimo Bold"/>
                <a:cs typeface="Arimo Bold"/>
                <a:sym typeface="Arimo Bold"/>
              </a:rPr>
              <a:t>ACO Modifications for Energy Efficiency</a:t>
            </a:r>
            <a:r>
              <a:rPr lang="en-US" sz="2836">
                <a:solidFill>
                  <a:srgbClr val="2F5F98"/>
                </a:solidFill>
                <a:latin typeface="Arimo"/>
                <a:ea typeface="Arimo"/>
                <a:cs typeface="Arimo"/>
                <a:sym typeface="Arimo"/>
              </a:rPr>
              <a:t>: Heuristic factors and pheromone updates are adjusted to favour energy-saving routes while maintaining stable communication between cluster heads and the base station.</a:t>
            </a:r>
          </a:p>
          <a:p>
            <a:pPr marL="612306" lvl="1" indent="-306153" algn="just">
              <a:lnSpc>
                <a:spcPts val="4509"/>
              </a:lnSpc>
              <a:buAutoNum type="arabicPeriod"/>
            </a:pPr>
            <a:r>
              <a:rPr lang="en-US" sz="2836" b="1">
                <a:solidFill>
                  <a:srgbClr val="2F5F98"/>
                </a:solidFill>
                <a:latin typeface="Arimo Bold"/>
                <a:ea typeface="Arimo Bold"/>
                <a:cs typeface="Arimo Bold"/>
                <a:sym typeface="Arimo Bold"/>
              </a:rPr>
              <a:t>Cauchy Reed-Solomon EC Algorithm</a:t>
            </a:r>
            <a:r>
              <a:rPr lang="en-US" sz="2836">
                <a:solidFill>
                  <a:srgbClr val="2F5F98"/>
                </a:solidFill>
                <a:latin typeface="Arimo"/>
                <a:ea typeface="Arimo"/>
                <a:cs typeface="Arimo"/>
                <a:sym typeface="Arimo"/>
              </a:rPr>
              <a:t>: IoT networks often deal with small data packets. The Cauchy Reed-Solomon algorithm is particularly efficient for such scenarios, as it allows for faster encoding and decoding with minimal overhead</a:t>
            </a:r>
          </a:p>
          <a:p>
            <a:pPr algn="just">
              <a:lnSpc>
                <a:spcPts val="4509"/>
              </a:lnSpc>
            </a:pPr>
            <a:r>
              <a:rPr lang="en-US" sz="2836">
                <a:solidFill>
                  <a:srgbClr val="2F5F98"/>
                </a:solidFill>
                <a:latin typeface="Arimo"/>
                <a:ea typeface="Arimo"/>
                <a:cs typeface="Arimo"/>
                <a:sym typeface="Arimo"/>
              </a:rPr>
              <a:t>This approach is expected to improve data reliability and optimize energy usage over traditional ACO algorithm.</a:t>
            </a:r>
          </a:p>
          <a:p>
            <a:pPr algn="just">
              <a:lnSpc>
                <a:spcPts val="4134"/>
              </a:lnSpc>
            </a:pPr>
            <a:endParaRPr lang="en-US" sz="2836">
              <a:solidFill>
                <a:srgbClr val="2F5F98"/>
              </a:solidFill>
              <a:latin typeface="Arimo"/>
              <a:ea typeface="Arimo"/>
              <a:cs typeface="Arimo"/>
              <a:sym typeface="Arimo"/>
            </a:endParaRPr>
          </a:p>
        </p:txBody>
      </p:sp>
      <p:sp>
        <p:nvSpPr>
          <p:cNvPr id="13" name="TextBox 13"/>
          <p:cNvSpPr txBox="1"/>
          <p:nvPr/>
        </p:nvSpPr>
        <p:spPr>
          <a:xfrm>
            <a:off x="3228310" y="266611"/>
            <a:ext cx="12361771" cy="1019175"/>
          </a:xfrm>
          <a:prstGeom prst="rect">
            <a:avLst/>
          </a:prstGeom>
        </p:spPr>
        <p:txBody>
          <a:bodyPr lIns="0" tIns="0" rIns="0" bIns="0" rtlCol="0" anchor="t">
            <a:spAutoFit/>
          </a:bodyPr>
          <a:lstStyle/>
          <a:p>
            <a:pPr algn="ctr">
              <a:lnSpc>
                <a:spcPts val="8399"/>
              </a:lnSpc>
            </a:pPr>
            <a:r>
              <a:rPr lang="en-US" sz="5999">
                <a:solidFill>
                  <a:srgbClr val="0C6980"/>
                </a:solidFill>
                <a:latin typeface="Alice Bold"/>
                <a:ea typeface="Alice Bold"/>
                <a:cs typeface="Alice Bold"/>
                <a:sym typeface="Alice Bold"/>
              </a:rPr>
              <a:t>Proposed Method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6FEFF"/>
        </a:solidFill>
        <a:effectLst/>
      </p:bgPr>
    </p:bg>
    <p:spTree>
      <p:nvGrpSpPr>
        <p:cNvPr id="1" name=""/>
        <p:cNvGrpSpPr/>
        <p:nvPr/>
      </p:nvGrpSpPr>
      <p:grpSpPr>
        <a:xfrm>
          <a:off x="0" y="0"/>
          <a:ext cx="0" cy="0"/>
          <a:chOff x="0" y="0"/>
          <a:chExt cx="0" cy="0"/>
        </a:xfrm>
      </p:grpSpPr>
      <p:sp>
        <p:nvSpPr>
          <p:cNvPr id="2" name="Freeform 2"/>
          <p:cNvSpPr/>
          <p:nvPr/>
        </p:nvSpPr>
        <p:spPr>
          <a:xfrm rot="-2423411" flipH="1">
            <a:off x="-5714567" y="4490345"/>
            <a:ext cx="8197766" cy="4352269"/>
          </a:xfrm>
          <a:custGeom>
            <a:avLst/>
            <a:gdLst/>
            <a:ahLst/>
            <a:cxnLst/>
            <a:rect l="l" t="t" r="r" b="b"/>
            <a:pathLst>
              <a:path w="8197766" h="4352269">
                <a:moveTo>
                  <a:pt x="8197766" y="0"/>
                </a:moveTo>
                <a:lnTo>
                  <a:pt x="0" y="0"/>
                </a:lnTo>
                <a:lnTo>
                  <a:pt x="0" y="4352269"/>
                </a:lnTo>
                <a:lnTo>
                  <a:pt x="8197766" y="4352269"/>
                </a:lnTo>
                <a:lnTo>
                  <a:pt x="8197766" y="0"/>
                </a:lnTo>
                <a:close/>
              </a:path>
            </a:pathLst>
          </a:custGeom>
          <a:blipFill>
            <a:blip r:embed="rId2">
              <a:alphaModFix amt="15000"/>
              <a:extLst>
                <a:ext uri="{96DAC541-7B7A-43D3-8B79-37D633B846F1}">
                  <asvg:svgBlip xmlns:asvg="http://schemas.microsoft.com/office/drawing/2016/SVG/main" r:embed="rId3"/>
                </a:ext>
              </a:extLst>
            </a:blip>
            <a:stretch>
              <a:fillRect/>
            </a:stretch>
          </a:blipFill>
        </p:spPr>
      </p:sp>
      <p:sp>
        <p:nvSpPr>
          <p:cNvPr id="3" name="Freeform 3"/>
          <p:cNvSpPr/>
          <p:nvPr/>
        </p:nvSpPr>
        <p:spPr>
          <a:xfrm>
            <a:off x="-1208178" y="6666480"/>
            <a:ext cx="4080083" cy="4524285"/>
          </a:xfrm>
          <a:custGeom>
            <a:avLst/>
            <a:gdLst/>
            <a:ahLst/>
            <a:cxnLst/>
            <a:rect l="l" t="t" r="r" b="b"/>
            <a:pathLst>
              <a:path w="4080083" h="4524285">
                <a:moveTo>
                  <a:pt x="0" y="0"/>
                </a:moveTo>
                <a:lnTo>
                  <a:pt x="4080082" y="0"/>
                </a:lnTo>
                <a:lnTo>
                  <a:pt x="4080082" y="4524285"/>
                </a:lnTo>
                <a:lnTo>
                  <a:pt x="0" y="45242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749044" y="-720289"/>
            <a:ext cx="3472538" cy="3497978"/>
          </a:xfrm>
          <a:custGeom>
            <a:avLst/>
            <a:gdLst/>
            <a:ahLst/>
            <a:cxnLst/>
            <a:rect l="l" t="t" r="r" b="b"/>
            <a:pathLst>
              <a:path w="3472538" h="3497978">
                <a:moveTo>
                  <a:pt x="0" y="0"/>
                </a:moveTo>
                <a:lnTo>
                  <a:pt x="3472538" y="0"/>
                </a:lnTo>
                <a:lnTo>
                  <a:pt x="3472538" y="3497978"/>
                </a:lnTo>
                <a:lnTo>
                  <a:pt x="0" y="34979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1947196">
            <a:off x="7713590" y="9558565"/>
            <a:ext cx="8197766" cy="4352269"/>
          </a:xfrm>
          <a:custGeom>
            <a:avLst/>
            <a:gdLst/>
            <a:ahLst/>
            <a:cxnLst/>
            <a:rect l="l" t="t" r="r" b="b"/>
            <a:pathLst>
              <a:path w="8197766" h="4352269">
                <a:moveTo>
                  <a:pt x="0" y="0"/>
                </a:moveTo>
                <a:lnTo>
                  <a:pt x="8197767" y="0"/>
                </a:lnTo>
                <a:lnTo>
                  <a:pt x="8197767" y="4352269"/>
                </a:lnTo>
                <a:lnTo>
                  <a:pt x="0" y="4352269"/>
                </a:lnTo>
                <a:lnTo>
                  <a:pt x="0" y="0"/>
                </a:lnTo>
                <a:close/>
              </a:path>
            </a:pathLst>
          </a:custGeom>
          <a:blipFill>
            <a:blip r:embed="rId2">
              <a:alphaModFix amt="15000"/>
              <a:extLst>
                <a:ext uri="{96DAC541-7B7A-43D3-8B79-37D633B846F1}">
                  <asvg:svgBlip xmlns:asvg="http://schemas.microsoft.com/office/drawing/2016/SVG/main" r:embed="rId3"/>
                </a:ext>
              </a:extLst>
            </a:blip>
            <a:stretch>
              <a:fillRect/>
            </a:stretch>
          </a:blipFill>
        </p:spPr>
      </p:sp>
      <p:sp>
        <p:nvSpPr>
          <p:cNvPr id="6" name="Freeform 6"/>
          <p:cNvSpPr/>
          <p:nvPr/>
        </p:nvSpPr>
        <p:spPr>
          <a:xfrm>
            <a:off x="16197112" y="8150499"/>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a:stretch>
          </a:blipFill>
        </p:spPr>
      </p:sp>
      <p:sp>
        <p:nvSpPr>
          <p:cNvPr id="7" name="Freeform 7"/>
          <p:cNvSpPr/>
          <p:nvPr/>
        </p:nvSpPr>
        <p:spPr>
          <a:xfrm>
            <a:off x="2266517" y="9076226"/>
            <a:ext cx="1210774" cy="1210774"/>
          </a:xfrm>
          <a:custGeom>
            <a:avLst/>
            <a:gdLst/>
            <a:ahLst/>
            <a:cxnLst/>
            <a:rect l="l" t="t" r="r" b="b"/>
            <a:pathLst>
              <a:path w="1210774" h="1210774">
                <a:moveTo>
                  <a:pt x="0" y="0"/>
                </a:moveTo>
                <a:lnTo>
                  <a:pt x="1210774" y="0"/>
                </a:lnTo>
                <a:lnTo>
                  <a:pt x="1210774" y="1210774"/>
                </a:lnTo>
                <a:lnTo>
                  <a:pt x="0" y="121077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641551" y="8150499"/>
            <a:ext cx="1544928" cy="1556246"/>
          </a:xfrm>
          <a:custGeom>
            <a:avLst/>
            <a:gdLst/>
            <a:ahLst/>
            <a:cxnLst/>
            <a:rect l="l" t="t" r="r" b="b"/>
            <a:pathLst>
              <a:path w="1544928" h="1556246">
                <a:moveTo>
                  <a:pt x="0" y="0"/>
                </a:moveTo>
                <a:lnTo>
                  <a:pt x="1544928" y="0"/>
                </a:lnTo>
                <a:lnTo>
                  <a:pt x="1544928" y="1556247"/>
                </a:lnTo>
                <a:lnTo>
                  <a:pt x="0" y="155624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720289" y="-943898"/>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a:stretch>
          </a:blipFill>
        </p:spPr>
      </p:sp>
      <p:sp>
        <p:nvSpPr>
          <p:cNvPr id="10" name="Freeform 10"/>
          <p:cNvSpPr/>
          <p:nvPr/>
        </p:nvSpPr>
        <p:spPr>
          <a:xfrm>
            <a:off x="17101564" y="113405"/>
            <a:ext cx="4080083" cy="4524285"/>
          </a:xfrm>
          <a:custGeom>
            <a:avLst/>
            <a:gdLst/>
            <a:ahLst/>
            <a:cxnLst/>
            <a:rect l="l" t="t" r="r" b="b"/>
            <a:pathLst>
              <a:path w="4080083" h="4524285">
                <a:moveTo>
                  <a:pt x="0" y="0"/>
                </a:moveTo>
                <a:lnTo>
                  <a:pt x="4080082" y="0"/>
                </a:lnTo>
                <a:lnTo>
                  <a:pt x="4080082" y="4524285"/>
                </a:lnTo>
                <a:lnTo>
                  <a:pt x="0" y="45242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TextBox 11"/>
          <p:cNvSpPr txBox="1"/>
          <p:nvPr/>
        </p:nvSpPr>
        <p:spPr>
          <a:xfrm>
            <a:off x="3228310" y="266611"/>
            <a:ext cx="12361771" cy="1019175"/>
          </a:xfrm>
          <a:prstGeom prst="rect">
            <a:avLst/>
          </a:prstGeom>
        </p:spPr>
        <p:txBody>
          <a:bodyPr lIns="0" tIns="0" rIns="0" bIns="0" rtlCol="0" anchor="t">
            <a:spAutoFit/>
          </a:bodyPr>
          <a:lstStyle/>
          <a:p>
            <a:pPr algn="ctr">
              <a:lnSpc>
                <a:spcPts val="8399"/>
              </a:lnSpc>
            </a:pPr>
            <a:r>
              <a:rPr lang="en-US" sz="5999">
                <a:solidFill>
                  <a:srgbClr val="0C6980"/>
                </a:solidFill>
                <a:latin typeface="Alice Bold"/>
                <a:ea typeface="Alice Bold"/>
                <a:cs typeface="Alice Bold"/>
                <a:sym typeface="Alice Bold"/>
              </a:rPr>
              <a:t>Plan</a:t>
            </a:r>
          </a:p>
        </p:txBody>
      </p:sp>
      <p:sp>
        <p:nvSpPr>
          <p:cNvPr id="12" name="TextBox 12"/>
          <p:cNvSpPr txBox="1"/>
          <p:nvPr/>
        </p:nvSpPr>
        <p:spPr>
          <a:xfrm>
            <a:off x="16553183" y="8961926"/>
            <a:ext cx="1096761" cy="1019175"/>
          </a:xfrm>
          <a:prstGeom prst="rect">
            <a:avLst/>
          </a:prstGeom>
        </p:spPr>
        <p:txBody>
          <a:bodyPr lIns="0" tIns="0" rIns="0" bIns="0" rtlCol="0" anchor="t">
            <a:spAutoFit/>
          </a:bodyPr>
          <a:lstStyle/>
          <a:p>
            <a:pPr algn="ctr">
              <a:lnSpc>
                <a:spcPts val="8399"/>
              </a:lnSpc>
              <a:spcBef>
                <a:spcPct val="0"/>
              </a:spcBef>
            </a:pPr>
            <a:r>
              <a:rPr lang="en-US" sz="5999">
                <a:solidFill>
                  <a:srgbClr val="2F5F98"/>
                </a:solidFill>
                <a:latin typeface="Alice Bold"/>
                <a:ea typeface="Alice Bold"/>
                <a:cs typeface="Alice Bold"/>
                <a:sym typeface="Alice Bold"/>
              </a:rPr>
              <a:t>20</a:t>
            </a:r>
          </a:p>
        </p:txBody>
      </p:sp>
      <p:sp>
        <p:nvSpPr>
          <p:cNvPr id="13" name="TextBox 13"/>
          <p:cNvSpPr txBox="1"/>
          <p:nvPr/>
        </p:nvSpPr>
        <p:spPr>
          <a:xfrm>
            <a:off x="2578780" y="2070210"/>
            <a:ext cx="13660832" cy="6601808"/>
          </a:xfrm>
          <a:prstGeom prst="rect">
            <a:avLst/>
          </a:prstGeom>
        </p:spPr>
        <p:txBody>
          <a:bodyPr lIns="0" tIns="0" rIns="0" bIns="0" rtlCol="0" anchor="t">
            <a:spAutoFit/>
          </a:bodyPr>
          <a:lstStyle/>
          <a:p>
            <a:pPr marL="703543" lvl="1" indent="-351772" algn="l">
              <a:lnSpc>
                <a:spcPts val="5702"/>
              </a:lnSpc>
              <a:buFont typeface="Arial"/>
              <a:buChar char="•"/>
            </a:pPr>
            <a:r>
              <a:rPr lang="en-US" sz="3258">
                <a:solidFill>
                  <a:srgbClr val="2F5F98"/>
                </a:solidFill>
                <a:latin typeface="Arimo"/>
                <a:ea typeface="Arimo"/>
                <a:cs typeface="Arimo"/>
                <a:sym typeface="Arimo"/>
              </a:rPr>
              <a:t>Set up and initialize the WSN network infrastructure components</a:t>
            </a:r>
          </a:p>
          <a:p>
            <a:pPr marL="703543" lvl="1" indent="-351772" algn="l">
              <a:lnSpc>
                <a:spcPts val="5702"/>
              </a:lnSpc>
              <a:buFont typeface="Arial"/>
              <a:buChar char="•"/>
            </a:pPr>
            <a:r>
              <a:rPr lang="en-US" sz="3258">
                <a:solidFill>
                  <a:srgbClr val="2F5F98"/>
                </a:solidFill>
                <a:latin typeface="Arimo"/>
                <a:ea typeface="Arimo"/>
                <a:cs typeface="Arimo"/>
                <a:sym typeface="Arimo"/>
              </a:rPr>
              <a:t>Implement the basic ACO algorithm framework structure</a:t>
            </a:r>
          </a:p>
          <a:p>
            <a:pPr marL="703543" lvl="1" indent="-351772" algn="l">
              <a:lnSpc>
                <a:spcPts val="5702"/>
              </a:lnSpc>
              <a:buFont typeface="Arial"/>
              <a:buChar char="•"/>
            </a:pPr>
            <a:r>
              <a:rPr lang="en-US" sz="3258">
                <a:solidFill>
                  <a:srgbClr val="2F5F98"/>
                </a:solidFill>
                <a:latin typeface="Arimo"/>
                <a:ea typeface="Arimo"/>
                <a:cs typeface="Arimo"/>
                <a:sym typeface="Arimo"/>
              </a:rPr>
              <a:t>Modify the ant routing selection function logic parameters</a:t>
            </a:r>
          </a:p>
          <a:p>
            <a:pPr marL="703543" lvl="1" indent="-351772" algn="l">
              <a:lnSpc>
                <a:spcPts val="5702"/>
              </a:lnSpc>
              <a:buFont typeface="Arial"/>
              <a:buChar char="•"/>
            </a:pPr>
            <a:r>
              <a:rPr lang="en-US" sz="3258">
                <a:solidFill>
                  <a:srgbClr val="2F5F98"/>
                </a:solidFill>
                <a:latin typeface="Arimo"/>
                <a:ea typeface="Arimo"/>
                <a:cs typeface="Arimo"/>
                <a:sym typeface="Arimo"/>
              </a:rPr>
              <a:t>Implement the erasure coding mechanism for redundancy</a:t>
            </a:r>
          </a:p>
          <a:p>
            <a:pPr marL="703543" lvl="1" indent="-351772" algn="l">
              <a:lnSpc>
                <a:spcPts val="5702"/>
              </a:lnSpc>
              <a:buFont typeface="Arial"/>
              <a:buChar char="•"/>
            </a:pPr>
            <a:r>
              <a:rPr lang="en-US" sz="3258">
                <a:solidFill>
                  <a:srgbClr val="2F5F98"/>
                </a:solidFill>
                <a:latin typeface="Arimo"/>
                <a:ea typeface="Arimo"/>
                <a:cs typeface="Arimo"/>
                <a:sym typeface="Arimo"/>
              </a:rPr>
              <a:t>Fully integrate both algorithms for seamless operation</a:t>
            </a:r>
          </a:p>
          <a:p>
            <a:pPr marL="703543" lvl="1" indent="-351772" algn="l">
              <a:lnSpc>
                <a:spcPts val="5702"/>
              </a:lnSpc>
              <a:buFont typeface="Arial"/>
              <a:buChar char="•"/>
            </a:pPr>
            <a:r>
              <a:rPr lang="en-US" sz="3258">
                <a:solidFill>
                  <a:srgbClr val="2F5F98"/>
                </a:solidFill>
                <a:latin typeface="Arimo"/>
                <a:ea typeface="Arimo"/>
                <a:cs typeface="Arimo"/>
                <a:sym typeface="Arimo"/>
              </a:rPr>
              <a:t>Create a detailed visualization of the algorithm's process flow</a:t>
            </a:r>
          </a:p>
          <a:p>
            <a:pPr marL="703543" lvl="1" indent="-351772" algn="l">
              <a:lnSpc>
                <a:spcPts val="5702"/>
              </a:lnSpc>
              <a:buFont typeface="Arial"/>
              <a:buChar char="•"/>
            </a:pPr>
            <a:r>
              <a:rPr lang="en-US" sz="3258">
                <a:solidFill>
                  <a:srgbClr val="2F5F98"/>
                </a:solidFill>
                <a:latin typeface="Arimo"/>
                <a:ea typeface="Arimo"/>
                <a:cs typeface="Arimo"/>
                <a:sym typeface="Arimo"/>
              </a:rPr>
              <a:t>Run simulations under varying packet loss probablities</a:t>
            </a:r>
          </a:p>
          <a:p>
            <a:pPr marL="703543" lvl="1" indent="-351772" algn="l">
              <a:lnSpc>
                <a:spcPts val="5702"/>
              </a:lnSpc>
              <a:buFont typeface="Arial"/>
              <a:buChar char="•"/>
            </a:pPr>
            <a:r>
              <a:rPr lang="en-US" sz="3258">
                <a:solidFill>
                  <a:srgbClr val="2F5F98"/>
                </a:solidFill>
                <a:latin typeface="Arimo"/>
                <a:ea typeface="Arimo"/>
                <a:cs typeface="Arimo"/>
                <a:sym typeface="Arimo"/>
              </a:rPr>
              <a:t>Compare the results with the basic ACO algorithm performance metrics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6FEFF"/>
        </a:solidFill>
        <a:effectLst/>
      </p:bgPr>
    </p:bg>
    <p:spTree>
      <p:nvGrpSpPr>
        <p:cNvPr id="1" name=""/>
        <p:cNvGrpSpPr/>
        <p:nvPr/>
      </p:nvGrpSpPr>
      <p:grpSpPr>
        <a:xfrm>
          <a:off x="0" y="0"/>
          <a:ext cx="0" cy="0"/>
          <a:chOff x="0" y="0"/>
          <a:chExt cx="0" cy="0"/>
        </a:xfrm>
      </p:grpSpPr>
      <p:sp>
        <p:nvSpPr>
          <p:cNvPr id="2" name="Freeform 2"/>
          <p:cNvSpPr/>
          <p:nvPr/>
        </p:nvSpPr>
        <p:spPr>
          <a:xfrm rot="-2423411" flipH="1">
            <a:off x="-5714567" y="4490345"/>
            <a:ext cx="8197766" cy="4352269"/>
          </a:xfrm>
          <a:custGeom>
            <a:avLst/>
            <a:gdLst/>
            <a:ahLst/>
            <a:cxnLst/>
            <a:rect l="l" t="t" r="r" b="b"/>
            <a:pathLst>
              <a:path w="8197766" h="4352269">
                <a:moveTo>
                  <a:pt x="8197766" y="0"/>
                </a:moveTo>
                <a:lnTo>
                  <a:pt x="0" y="0"/>
                </a:lnTo>
                <a:lnTo>
                  <a:pt x="0" y="4352269"/>
                </a:lnTo>
                <a:lnTo>
                  <a:pt x="8197766" y="4352269"/>
                </a:lnTo>
                <a:lnTo>
                  <a:pt x="8197766" y="0"/>
                </a:lnTo>
                <a:close/>
              </a:path>
            </a:pathLst>
          </a:custGeom>
          <a:blipFill>
            <a:blip r:embed="rId2">
              <a:alphaModFix amt="15000"/>
              <a:extLst>
                <a:ext uri="{96DAC541-7B7A-43D3-8B79-37D633B846F1}">
                  <asvg:svgBlip xmlns:asvg="http://schemas.microsoft.com/office/drawing/2016/SVG/main" r:embed="rId3"/>
                </a:ext>
              </a:extLst>
            </a:blip>
            <a:stretch>
              <a:fillRect/>
            </a:stretch>
          </a:blipFill>
        </p:spPr>
      </p:sp>
      <p:sp>
        <p:nvSpPr>
          <p:cNvPr id="3" name="Freeform 3"/>
          <p:cNvSpPr/>
          <p:nvPr/>
        </p:nvSpPr>
        <p:spPr>
          <a:xfrm>
            <a:off x="-1208178" y="6666480"/>
            <a:ext cx="4080083" cy="4524285"/>
          </a:xfrm>
          <a:custGeom>
            <a:avLst/>
            <a:gdLst/>
            <a:ahLst/>
            <a:cxnLst/>
            <a:rect l="l" t="t" r="r" b="b"/>
            <a:pathLst>
              <a:path w="4080083" h="4524285">
                <a:moveTo>
                  <a:pt x="0" y="0"/>
                </a:moveTo>
                <a:lnTo>
                  <a:pt x="4080082" y="0"/>
                </a:lnTo>
                <a:lnTo>
                  <a:pt x="4080082" y="4524285"/>
                </a:lnTo>
                <a:lnTo>
                  <a:pt x="0" y="45242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749044" y="-720289"/>
            <a:ext cx="3472538" cy="3497978"/>
          </a:xfrm>
          <a:custGeom>
            <a:avLst/>
            <a:gdLst/>
            <a:ahLst/>
            <a:cxnLst/>
            <a:rect l="l" t="t" r="r" b="b"/>
            <a:pathLst>
              <a:path w="3472538" h="3497978">
                <a:moveTo>
                  <a:pt x="0" y="0"/>
                </a:moveTo>
                <a:lnTo>
                  <a:pt x="3472538" y="0"/>
                </a:lnTo>
                <a:lnTo>
                  <a:pt x="3472538" y="3497978"/>
                </a:lnTo>
                <a:lnTo>
                  <a:pt x="0" y="34979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1947196">
            <a:off x="7713590" y="9558565"/>
            <a:ext cx="8197766" cy="4352269"/>
          </a:xfrm>
          <a:custGeom>
            <a:avLst/>
            <a:gdLst/>
            <a:ahLst/>
            <a:cxnLst/>
            <a:rect l="l" t="t" r="r" b="b"/>
            <a:pathLst>
              <a:path w="8197766" h="4352269">
                <a:moveTo>
                  <a:pt x="0" y="0"/>
                </a:moveTo>
                <a:lnTo>
                  <a:pt x="8197767" y="0"/>
                </a:lnTo>
                <a:lnTo>
                  <a:pt x="8197767" y="4352269"/>
                </a:lnTo>
                <a:lnTo>
                  <a:pt x="0" y="4352269"/>
                </a:lnTo>
                <a:lnTo>
                  <a:pt x="0" y="0"/>
                </a:lnTo>
                <a:close/>
              </a:path>
            </a:pathLst>
          </a:custGeom>
          <a:blipFill>
            <a:blip r:embed="rId2">
              <a:alphaModFix amt="15000"/>
              <a:extLst>
                <a:ext uri="{96DAC541-7B7A-43D3-8B79-37D633B846F1}">
                  <asvg:svgBlip xmlns:asvg="http://schemas.microsoft.com/office/drawing/2016/SVG/main" r:embed="rId3"/>
                </a:ext>
              </a:extLst>
            </a:blip>
            <a:stretch>
              <a:fillRect/>
            </a:stretch>
          </a:blipFill>
        </p:spPr>
      </p:sp>
      <p:sp>
        <p:nvSpPr>
          <p:cNvPr id="6" name="Freeform 6"/>
          <p:cNvSpPr/>
          <p:nvPr/>
        </p:nvSpPr>
        <p:spPr>
          <a:xfrm>
            <a:off x="16197112" y="8150499"/>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a:stretch>
          </a:blipFill>
        </p:spPr>
      </p:sp>
      <p:sp>
        <p:nvSpPr>
          <p:cNvPr id="7" name="Freeform 7"/>
          <p:cNvSpPr/>
          <p:nvPr/>
        </p:nvSpPr>
        <p:spPr>
          <a:xfrm>
            <a:off x="2266517" y="9076226"/>
            <a:ext cx="1210774" cy="1210774"/>
          </a:xfrm>
          <a:custGeom>
            <a:avLst/>
            <a:gdLst/>
            <a:ahLst/>
            <a:cxnLst/>
            <a:rect l="l" t="t" r="r" b="b"/>
            <a:pathLst>
              <a:path w="1210774" h="1210774">
                <a:moveTo>
                  <a:pt x="0" y="0"/>
                </a:moveTo>
                <a:lnTo>
                  <a:pt x="1210774" y="0"/>
                </a:lnTo>
                <a:lnTo>
                  <a:pt x="1210774" y="1210774"/>
                </a:lnTo>
                <a:lnTo>
                  <a:pt x="0" y="121077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641551" y="8150499"/>
            <a:ext cx="1544928" cy="1556246"/>
          </a:xfrm>
          <a:custGeom>
            <a:avLst/>
            <a:gdLst/>
            <a:ahLst/>
            <a:cxnLst/>
            <a:rect l="l" t="t" r="r" b="b"/>
            <a:pathLst>
              <a:path w="1544928" h="1556246">
                <a:moveTo>
                  <a:pt x="0" y="0"/>
                </a:moveTo>
                <a:lnTo>
                  <a:pt x="1544928" y="0"/>
                </a:lnTo>
                <a:lnTo>
                  <a:pt x="1544928" y="1556247"/>
                </a:lnTo>
                <a:lnTo>
                  <a:pt x="0" y="155624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720289" y="-943898"/>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a:stretch>
          </a:blipFill>
        </p:spPr>
      </p:sp>
      <p:sp>
        <p:nvSpPr>
          <p:cNvPr id="10" name="Freeform 10"/>
          <p:cNvSpPr/>
          <p:nvPr/>
        </p:nvSpPr>
        <p:spPr>
          <a:xfrm>
            <a:off x="17101564" y="113405"/>
            <a:ext cx="4080083" cy="4524285"/>
          </a:xfrm>
          <a:custGeom>
            <a:avLst/>
            <a:gdLst/>
            <a:ahLst/>
            <a:cxnLst/>
            <a:rect l="l" t="t" r="r" b="b"/>
            <a:pathLst>
              <a:path w="4080083" h="4524285">
                <a:moveTo>
                  <a:pt x="0" y="0"/>
                </a:moveTo>
                <a:lnTo>
                  <a:pt x="4080082" y="0"/>
                </a:lnTo>
                <a:lnTo>
                  <a:pt x="4080082" y="4524285"/>
                </a:lnTo>
                <a:lnTo>
                  <a:pt x="0" y="45242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TextBox 11"/>
          <p:cNvSpPr txBox="1"/>
          <p:nvPr/>
        </p:nvSpPr>
        <p:spPr>
          <a:xfrm>
            <a:off x="16909182" y="8961926"/>
            <a:ext cx="1378818" cy="1019200"/>
          </a:xfrm>
          <a:prstGeom prst="rect">
            <a:avLst/>
          </a:prstGeom>
        </p:spPr>
        <p:txBody>
          <a:bodyPr wrap="square" lIns="0" tIns="0" rIns="0" bIns="0" rtlCol="0" anchor="t">
            <a:spAutoFit/>
          </a:bodyPr>
          <a:lstStyle/>
          <a:p>
            <a:pPr algn="ctr">
              <a:lnSpc>
                <a:spcPts val="8399"/>
              </a:lnSpc>
              <a:spcBef>
                <a:spcPct val="0"/>
              </a:spcBef>
            </a:pPr>
            <a:r>
              <a:rPr lang="en-US" sz="5999" dirty="0">
                <a:solidFill>
                  <a:srgbClr val="2F5F98"/>
                </a:solidFill>
                <a:latin typeface="Alice Bold"/>
                <a:ea typeface="Alice Bold"/>
                <a:cs typeface="Alice Bold"/>
                <a:sym typeface="Alice Bold"/>
              </a:rPr>
              <a:t>21</a:t>
            </a:r>
          </a:p>
        </p:txBody>
      </p:sp>
      <p:sp>
        <p:nvSpPr>
          <p:cNvPr id="12" name="TextBox 12"/>
          <p:cNvSpPr txBox="1"/>
          <p:nvPr/>
        </p:nvSpPr>
        <p:spPr>
          <a:xfrm>
            <a:off x="3228310" y="266611"/>
            <a:ext cx="12361771" cy="1019175"/>
          </a:xfrm>
          <a:prstGeom prst="rect">
            <a:avLst/>
          </a:prstGeom>
        </p:spPr>
        <p:txBody>
          <a:bodyPr lIns="0" tIns="0" rIns="0" bIns="0" rtlCol="0" anchor="t">
            <a:spAutoFit/>
          </a:bodyPr>
          <a:lstStyle/>
          <a:p>
            <a:pPr algn="ctr">
              <a:lnSpc>
                <a:spcPts val="8399"/>
              </a:lnSpc>
            </a:pPr>
            <a:r>
              <a:rPr lang="en-US" sz="5999">
                <a:solidFill>
                  <a:srgbClr val="0C6980"/>
                </a:solidFill>
                <a:latin typeface="Alice Bold"/>
                <a:ea typeface="Alice Bold"/>
                <a:cs typeface="Alice Bold"/>
                <a:sym typeface="Alice Bold"/>
              </a:rPr>
              <a:t>Deliverables</a:t>
            </a:r>
          </a:p>
        </p:txBody>
      </p:sp>
      <p:sp>
        <p:nvSpPr>
          <p:cNvPr id="13" name="TextBox 13"/>
          <p:cNvSpPr txBox="1"/>
          <p:nvPr/>
        </p:nvSpPr>
        <p:spPr>
          <a:xfrm>
            <a:off x="3245009" y="3345945"/>
            <a:ext cx="11797982" cy="3365322"/>
          </a:xfrm>
          <a:prstGeom prst="rect">
            <a:avLst/>
          </a:prstGeom>
        </p:spPr>
        <p:txBody>
          <a:bodyPr lIns="0" tIns="0" rIns="0" bIns="0" rtlCol="0" anchor="t">
            <a:spAutoFit/>
          </a:bodyPr>
          <a:lstStyle/>
          <a:p>
            <a:pPr marL="703835" lvl="1" indent="-351917" algn="just">
              <a:lnSpc>
                <a:spcPts val="6813"/>
              </a:lnSpc>
              <a:buAutoNum type="arabicPeriod"/>
            </a:pPr>
            <a:r>
              <a:rPr lang="en-US" sz="3260">
                <a:solidFill>
                  <a:srgbClr val="2F5F98"/>
                </a:solidFill>
                <a:latin typeface="Arimo"/>
                <a:ea typeface="Arimo"/>
                <a:cs typeface="Arimo"/>
                <a:sym typeface="Arimo"/>
              </a:rPr>
              <a:t>Python code for the algorithm implementation</a:t>
            </a:r>
          </a:p>
          <a:p>
            <a:pPr marL="703835" lvl="1" indent="-351917" algn="just">
              <a:lnSpc>
                <a:spcPts val="6813"/>
              </a:lnSpc>
              <a:buAutoNum type="arabicPeriod"/>
            </a:pPr>
            <a:r>
              <a:rPr lang="en-US" sz="3260">
                <a:solidFill>
                  <a:srgbClr val="2F5F98"/>
                </a:solidFill>
                <a:latin typeface="Arimo"/>
                <a:ea typeface="Arimo"/>
                <a:cs typeface="Arimo"/>
                <a:sym typeface="Arimo"/>
              </a:rPr>
              <a:t>Detailed report on the algorithm and its performance</a:t>
            </a:r>
          </a:p>
          <a:p>
            <a:pPr marL="703835" lvl="1" indent="-351917" algn="just">
              <a:lnSpc>
                <a:spcPts val="6813"/>
              </a:lnSpc>
              <a:buAutoNum type="arabicPeriod"/>
            </a:pPr>
            <a:r>
              <a:rPr lang="en-US" sz="3260">
                <a:solidFill>
                  <a:srgbClr val="2F5F98"/>
                </a:solidFill>
                <a:latin typeface="Arimo"/>
                <a:ea typeface="Arimo"/>
                <a:cs typeface="Arimo"/>
                <a:sym typeface="Arimo"/>
              </a:rPr>
              <a:t>Simulation video demonstrating the algorithm in action</a:t>
            </a:r>
          </a:p>
          <a:p>
            <a:pPr marL="703835" lvl="1" indent="-351917" algn="just">
              <a:lnSpc>
                <a:spcPts val="6813"/>
              </a:lnSpc>
              <a:buAutoNum type="arabicPeriod"/>
            </a:pPr>
            <a:r>
              <a:rPr lang="en-US" sz="3260">
                <a:solidFill>
                  <a:srgbClr val="2F5F98"/>
                </a:solidFill>
                <a:latin typeface="Arimo"/>
                <a:ea typeface="Arimo"/>
                <a:cs typeface="Arimo"/>
                <a:sym typeface="Arimo"/>
              </a:rPr>
              <a:t>Energy-efficient and data reliability comparisons with metrics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6FEFF"/>
        </a:solidFill>
        <a:effectLst/>
      </p:bgPr>
    </p:bg>
    <p:spTree>
      <p:nvGrpSpPr>
        <p:cNvPr id="1" name=""/>
        <p:cNvGrpSpPr/>
        <p:nvPr/>
      </p:nvGrpSpPr>
      <p:grpSpPr>
        <a:xfrm>
          <a:off x="0" y="0"/>
          <a:ext cx="0" cy="0"/>
          <a:chOff x="0" y="0"/>
          <a:chExt cx="0" cy="0"/>
        </a:xfrm>
      </p:grpSpPr>
      <p:sp>
        <p:nvSpPr>
          <p:cNvPr id="2" name="Freeform 2"/>
          <p:cNvSpPr/>
          <p:nvPr/>
        </p:nvSpPr>
        <p:spPr>
          <a:xfrm rot="-2423411" flipH="1">
            <a:off x="-5714567" y="4490345"/>
            <a:ext cx="8197766" cy="4352269"/>
          </a:xfrm>
          <a:custGeom>
            <a:avLst/>
            <a:gdLst/>
            <a:ahLst/>
            <a:cxnLst/>
            <a:rect l="l" t="t" r="r" b="b"/>
            <a:pathLst>
              <a:path w="8197766" h="4352269">
                <a:moveTo>
                  <a:pt x="8197766" y="0"/>
                </a:moveTo>
                <a:lnTo>
                  <a:pt x="0" y="0"/>
                </a:lnTo>
                <a:lnTo>
                  <a:pt x="0" y="4352269"/>
                </a:lnTo>
                <a:lnTo>
                  <a:pt x="8197766" y="4352269"/>
                </a:lnTo>
                <a:lnTo>
                  <a:pt x="8197766" y="0"/>
                </a:lnTo>
                <a:close/>
              </a:path>
            </a:pathLst>
          </a:custGeom>
          <a:blipFill>
            <a:blip r:embed="rId2">
              <a:alphaModFix amt="15000"/>
              <a:extLst>
                <a:ext uri="{96DAC541-7B7A-43D3-8B79-37D633B846F1}">
                  <asvg:svgBlip xmlns:asvg="http://schemas.microsoft.com/office/drawing/2016/SVG/main" r:embed="rId3"/>
                </a:ext>
              </a:extLst>
            </a:blip>
            <a:stretch>
              <a:fillRect/>
            </a:stretch>
          </a:blipFill>
        </p:spPr>
      </p:sp>
      <p:sp>
        <p:nvSpPr>
          <p:cNvPr id="3" name="Freeform 3"/>
          <p:cNvSpPr/>
          <p:nvPr/>
        </p:nvSpPr>
        <p:spPr>
          <a:xfrm>
            <a:off x="-1208178" y="6666480"/>
            <a:ext cx="4080083" cy="4524285"/>
          </a:xfrm>
          <a:custGeom>
            <a:avLst/>
            <a:gdLst/>
            <a:ahLst/>
            <a:cxnLst/>
            <a:rect l="l" t="t" r="r" b="b"/>
            <a:pathLst>
              <a:path w="4080083" h="4524285">
                <a:moveTo>
                  <a:pt x="0" y="0"/>
                </a:moveTo>
                <a:lnTo>
                  <a:pt x="4080082" y="0"/>
                </a:lnTo>
                <a:lnTo>
                  <a:pt x="4080082" y="4524285"/>
                </a:lnTo>
                <a:lnTo>
                  <a:pt x="0" y="45242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749044" y="-720289"/>
            <a:ext cx="3472538" cy="3497978"/>
          </a:xfrm>
          <a:custGeom>
            <a:avLst/>
            <a:gdLst/>
            <a:ahLst/>
            <a:cxnLst/>
            <a:rect l="l" t="t" r="r" b="b"/>
            <a:pathLst>
              <a:path w="3472538" h="3497978">
                <a:moveTo>
                  <a:pt x="0" y="0"/>
                </a:moveTo>
                <a:lnTo>
                  <a:pt x="3472538" y="0"/>
                </a:lnTo>
                <a:lnTo>
                  <a:pt x="3472538" y="3497978"/>
                </a:lnTo>
                <a:lnTo>
                  <a:pt x="0" y="34979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1947196">
            <a:off x="7713590" y="9558565"/>
            <a:ext cx="8197766" cy="4352269"/>
          </a:xfrm>
          <a:custGeom>
            <a:avLst/>
            <a:gdLst/>
            <a:ahLst/>
            <a:cxnLst/>
            <a:rect l="l" t="t" r="r" b="b"/>
            <a:pathLst>
              <a:path w="8197766" h="4352269">
                <a:moveTo>
                  <a:pt x="0" y="0"/>
                </a:moveTo>
                <a:lnTo>
                  <a:pt x="8197767" y="0"/>
                </a:lnTo>
                <a:lnTo>
                  <a:pt x="8197767" y="4352269"/>
                </a:lnTo>
                <a:lnTo>
                  <a:pt x="0" y="4352269"/>
                </a:lnTo>
                <a:lnTo>
                  <a:pt x="0" y="0"/>
                </a:lnTo>
                <a:close/>
              </a:path>
            </a:pathLst>
          </a:custGeom>
          <a:blipFill>
            <a:blip r:embed="rId2">
              <a:alphaModFix amt="15000"/>
              <a:extLst>
                <a:ext uri="{96DAC541-7B7A-43D3-8B79-37D633B846F1}">
                  <asvg:svgBlip xmlns:asvg="http://schemas.microsoft.com/office/drawing/2016/SVG/main" r:embed="rId3"/>
                </a:ext>
              </a:extLst>
            </a:blip>
            <a:stretch>
              <a:fillRect/>
            </a:stretch>
          </a:blipFill>
        </p:spPr>
      </p:sp>
      <p:sp>
        <p:nvSpPr>
          <p:cNvPr id="6" name="Freeform 6"/>
          <p:cNvSpPr/>
          <p:nvPr/>
        </p:nvSpPr>
        <p:spPr>
          <a:xfrm>
            <a:off x="16197112" y="8150499"/>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a:stretch>
          </a:blipFill>
        </p:spPr>
      </p:sp>
      <p:sp>
        <p:nvSpPr>
          <p:cNvPr id="7" name="Freeform 7"/>
          <p:cNvSpPr/>
          <p:nvPr/>
        </p:nvSpPr>
        <p:spPr>
          <a:xfrm>
            <a:off x="2266517" y="9076226"/>
            <a:ext cx="1210774" cy="1210774"/>
          </a:xfrm>
          <a:custGeom>
            <a:avLst/>
            <a:gdLst/>
            <a:ahLst/>
            <a:cxnLst/>
            <a:rect l="l" t="t" r="r" b="b"/>
            <a:pathLst>
              <a:path w="1210774" h="1210774">
                <a:moveTo>
                  <a:pt x="0" y="0"/>
                </a:moveTo>
                <a:lnTo>
                  <a:pt x="1210774" y="0"/>
                </a:lnTo>
                <a:lnTo>
                  <a:pt x="1210774" y="1210774"/>
                </a:lnTo>
                <a:lnTo>
                  <a:pt x="0" y="121077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641551" y="8150499"/>
            <a:ext cx="1544928" cy="1556246"/>
          </a:xfrm>
          <a:custGeom>
            <a:avLst/>
            <a:gdLst/>
            <a:ahLst/>
            <a:cxnLst/>
            <a:rect l="l" t="t" r="r" b="b"/>
            <a:pathLst>
              <a:path w="1544928" h="1556246">
                <a:moveTo>
                  <a:pt x="0" y="0"/>
                </a:moveTo>
                <a:lnTo>
                  <a:pt x="1544928" y="0"/>
                </a:lnTo>
                <a:lnTo>
                  <a:pt x="1544928" y="1556247"/>
                </a:lnTo>
                <a:lnTo>
                  <a:pt x="0" y="155624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720289" y="-943898"/>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a:stretch>
          </a:blipFill>
        </p:spPr>
      </p:sp>
      <p:sp>
        <p:nvSpPr>
          <p:cNvPr id="10" name="Freeform 10"/>
          <p:cNvSpPr/>
          <p:nvPr/>
        </p:nvSpPr>
        <p:spPr>
          <a:xfrm>
            <a:off x="17101564" y="113405"/>
            <a:ext cx="4080083" cy="4524285"/>
          </a:xfrm>
          <a:custGeom>
            <a:avLst/>
            <a:gdLst/>
            <a:ahLst/>
            <a:cxnLst/>
            <a:rect l="l" t="t" r="r" b="b"/>
            <a:pathLst>
              <a:path w="4080083" h="4524285">
                <a:moveTo>
                  <a:pt x="0" y="0"/>
                </a:moveTo>
                <a:lnTo>
                  <a:pt x="4080082" y="0"/>
                </a:lnTo>
                <a:lnTo>
                  <a:pt x="4080082" y="4524285"/>
                </a:lnTo>
                <a:lnTo>
                  <a:pt x="0" y="45242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TextBox 11"/>
          <p:cNvSpPr txBox="1"/>
          <p:nvPr/>
        </p:nvSpPr>
        <p:spPr>
          <a:xfrm>
            <a:off x="3228310" y="266611"/>
            <a:ext cx="12361771" cy="1019175"/>
          </a:xfrm>
          <a:prstGeom prst="rect">
            <a:avLst/>
          </a:prstGeom>
        </p:spPr>
        <p:txBody>
          <a:bodyPr lIns="0" tIns="0" rIns="0" bIns="0" rtlCol="0" anchor="t">
            <a:spAutoFit/>
          </a:bodyPr>
          <a:lstStyle/>
          <a:p>
            <a:pPr algn="ctr">
              <a:lnSpc>
                <a:spcPts val="8399"/>
              </a:lnSpc>
            </a:pPr>
            <a:r>
              <a:rPr lang="en-US" sz="5999">
                <a:solidFill>
                  <a:srgbClr val="0C6980"/>
                </a:solidFill>
                <a:latin typeface="Alice Bold"/>
                <a:ea typeface="Alice Bold"/>
                <a:cs typeface="Alice Bold"/>
                <a:sym typeface="Alice Bold"/>
              </a:rPr>
              <a:t>References</a:t>
            </a:r>
          </a:p>
        </p:txBody>
      </p:sp>
      <p:sp>
        <p:nvSpPr>
          <p:cNvPr id="12" name="TextBox 12"/>
          <p:cNvSpPr txBox="1"/>
          <p:nvPr/>
        </p:nvSpPr>
        <p:spPr>
          <a:xfrm>
            <a:off x="3228310" y="1649864"/>
            <a:ext cx="12867463" cy="8056881"/>
          </a:xfrm>
          <a:prstGeom prst="rect">
            <a:avLst/>
          </a:prstGeom>
        </p:spPr>
        <p:txBody>
          <a:bodyPr lIns="0" tIns="0" rIns="0" bIns="0" rtlCol="0" anchor="t">
            <a:spAutoFit/>
          </a:bodyPr>
          <a:lstStyle/>
          <a:p>
            <a:pPr algn="l">
              <a:lnSpc>
                <a:spcPts val="4029"/>
              </a:lnSpc>
            </a:pPr>
            <a:r>
              <a:rPr lang="en-US" sz="2599">
                <a:solidFill>
                  <a:srgbClr val="2F5F98"/>
                </a:solidFill>
                <a:latin typeface="Alice"/>
                <a:ea typeface="Alice"/>
                <a:cs typeface="Alice"/>
                <a:sym typeface="Alice"/>
              </a:rPr>
              <a:t>[1] </a:t>
            </a:r>
            <a:r>
              <a:rPr lang="en-US" sz="2599" u="sng">
                <a:solidFill>
                  <a:srgbClr val="2F5F98"/>
                </a:solidFill>
                <a:latin typeface="Alice"/>
                <a:ea typeface="Alice"/>
                <a:cs typeface="Alice"/>
                <a:sym typeface="Alice"/>
                <a:hlinkClick r:id="rId12" tooltip="https://www.researchgate.net/figure/Mechanism-of-Erasure-Coding_fig1_4310455"/>
              </a:rPr>
              <a:t>https://www.researchgate.net/figure/Mechanism-of-Erasure-Coding_fig1_4310455</a:t>
            </a:r>
          </a:p>
          <a:p>
            <a:pPr algn="l">
              <a:lnSpc>
                <a:spcPts val="4029"/>
              </a:lnSpc>
            </a:pPr>
            <a:r>
              <a:rPr lang="en-US" sz="2599">
                <a:solidFill>
                  <a:srgbClr val="2F5F98"/>
                </a:solidFill>
                <a:latin typeface="Alice"/>
                <a:ea typeface="Alice"/>
                <a:cs typeface="Alice"/>
                <a:sym typeface="Alice"/>
              </a:rPr>
              <a:t>[2] </a:t>
            </a:r>
            <a:r>
              <a:rPr lang="en-US" sz="2599" u="sng">
                <a:solidFill>
                  <a:srgbClr val="2F5F98"/>
                </a:solidFill>
                <a:latin typeface="Alice"/>
                <a:ea typeface="Alice"/>
                <a:cs typeface="Alice"/>
                <a:sym typeface="Alice"/>
                <a:hlinkClick r:id="rId13" tooltip="https://www.slideshare.net/slideshow/ant-colony-optimization-aco-%2091879003/91879003#2"/>
              </a:rPr>
              <a:t>https://www.slideshare.net/slideshow/ant-colony-optimization-aco- 91879003/91879003#2</a:t>
            </a:r>
          </a:p>
          <a:p>
            <a:pPr algn="l">
              <a:lnSpc>
                <a:spcPts val="4029"/>
              </a:lnSpc>
            </a:pPr>
            <a:r>
              <a:rPr lang="en-US" sz="2599">
                <a:solidFill>
                  <a:srgbClr val="2F5F98"/>
                </a:solidFill>
                <a:latin typeface="Alice"/>
                <a:ea typeface="Alice"/>
                <a:cs typeface="Alice"/>
                <a:sym typeface="Alice"/>
              </a:rPr>
              <a:t>[3] </a:t>
            </a:r>
            <a:r>
              <a:rPr lang="en-US" sz="2599" u="sng">
                <a:solidFill>
                  <a:srgbClr val="2F5F98"/>
                </a:solidFill>
                <a:latin typeface="Alice"/>
                <a:ea typeface="Alice"/>
                <a:cs typeface="Alice"/>
                <a:sym typeface="Alice"/>
                <a:hlinkClick r:id="rId14" tooltip="https://ieeexplore.ieee.org/abstract/document/9144196"/>
              </a:rPr>
              <a:t>https://ieeexplore.ieee.org/abstract/document/9144196</a:t>
            </a:r>
          </a:p>
          <a:p>
            <a:pPr algn="l">
              <a:lnSpc>
                <a:spcPts val="4029"/>
              </a:lnSpc>
            </a:pPr>
            <a:r>
              <a:rPr lang="en-US" sz="2599">
                <a:solidFill>
                  <a:srgbClr val="2F5F98"/>
                </a:solidFill>
                <a:latin typeface="Alice"/>
                <a:ea typeface="Alice"/>
                <a:cs typeface="Alice"/>
                <a:sym typeface="Alice"/>
              </a:rPr>
              <a:t>[4] </a:t>
            </a:r>
            <a:r>
              <a:rPr lang="en-US" sz="2599" u="sng">
                <a:solidFill>
                  <a:srgbClr val="2F5F98"/>
                </a:solidFill>
                <a:latin typeface="Alice"/>
                <a:ea typeface="Alice"/>
                <a:cs typeface="Alice"/>
                <a:sym typeface="Alice"/>
                <a:hlinkClick r:id="rId15" tooltip="https://www.mdpi.com/1999-4893/13/10/250"/>
              </a:rPr>
              <a:t>https://www.mdpi.com/1999-4893/13/10/250</a:t>
            </a:r>
          </a:p>
          <a:p>
            <a:pPr algn="l">
              <a:lnSpc>
                <a:spcPts val="4029"/>
              </a:lnSpc>
            </a:pPr>
            <a:r>
              <a:rPr lang="en-US" sz="2599">
                <a:solidFill>
                  <a:srgbClr val="2F5F98"/>
                </a:solidFill>
                <a:latin typeface="Alice"/>
                <a:ea typeface="Alice"/>
                <a:cs typeface="Alice"/>
                <a:sym typeface="Alice"/>
              </a:rPr>
              <a:t>[5] </a:t>
            </a:r>
            <a:r>
              <a:rPr lang="en-US" sz="2599" u="sng">
                <a:solidFill>
                  <a:srgbClr val="2F5F98"/>
                </a:solidFill>
                <a:latin typeface="Alice"/>
                <a:ea typeface="Alice"/>
                <a:cs typeface="Alice"/>
                <a:sym typeface="Alice"/>
                <a:hlinkClick r:id="rId16" tooltip="https://www.sciencedirect.com/science/article/pii/S1570870520306739"/>
              </a:rPr>
              <a:t>https://www.sciencedirect.com/science/article/pii/S1570870520306739</a:t>
            </a:r>
          </a:p>
          <a:p>
            <a:pPr algn="l">
              <a:lnSpc>
                <a:spcPts val="4029"/>
              </a:lnSpc>
            </a:pPr>
            <a:r>
              <a:rPr lang="en-US" sz="2599">
                <a:solidFill>
                  <a:srgbClr val="2F5F98"/>
                </a:solidFill>
                <a:latin typeface="Alice"/>
                <a:ea typeface="Alice"/>
                <a:cs typeface="Alice"/>
                <a:sym typeface="Alice"/>
              </a:rPr>
              <a:t>[6] </a:t>
            </a:r>
            <a:r>
              <a:rPr lang="en-US" sz="2599" u="sng">
                <a:solidFill>
                  <a:srgbClr val="2F5F98"/>
                </a:solidFill>
                <a:latin typeface="Alice"/>
                <a:ea typeface="Alice"/>
                <a:cs typeface="Alice"/>
                <a:sym typeface="Alice"/>
                <a:hlinkClick r:id="rId17" tooltip="https://www.beei.org/index.php/EEI/article/view/1492/1083"/>
              </a:rPr>
              <a:t>https://www.beei.org/index.php/EEI/article/view/1492/1083</a:t>
            </a:r>
          </a:p>
          <a:p>
            <a:pPr algn="l">
              <a:lnSpc>
                <a:spcPts val="4029"/>
              </a:lnSpc>
            </a:pPr>
            <a:r>
              <a:rPr lang="en-US" sz="2599">
                <a:solidFill>
                  <a:srgbClr val="2F5F98"/>
                </a:solidFill>
                <a:latin typeface="Alice"/>
                <a:ea typeface="Alice"/>
                <a:cs typeface="Alice"/>
                <a:sym typeface="Alice"/>
              </a:rPr>
              <a:t>[7] </a:t>
            </a:r>
            <a:r>
              <a:rPr lang="en-US" sz="2599" u="sng">
                <a:solidFill>
                  <a:srgbClr val="2F5F98"/>
                </a:solidFill>
                <a:latin typeface="Alice"/>
                <a:ea typeface="Alice"/>
                <a:cs typeface="Alice"/>
                <a:sym typeface="Alice"/>
                <a:hlinkClick r:id="rId14" tooltip="https://ieeexplore.ieee.org/abstract/document/9144196"/>
              </a:rPr>
              <a:t>https://ieeexplore.ieee.org/abstract/document/9144196</a:t>
            </a:r>
          </a:p>
          <a:p>
            <a:pPr algn="l">
              <a:lnSpc>
                <a:spcPts val="4029"/>
              </a:lnSpc>
            </a:pPr>
            <a:r>
              <a:rPr lang="en-US" sz="2599">
                <a:solidFill>
                  <a:srgbClr val="2F5F98"/>
                </a:solidFill>
                <a:latin typeface="Alice"/>
                <a:ea typeface="Alice"/>
                <a:cs typeface="Alice"/>
                <a:sym typeface="Alice"/>
              </a:rPr>
              <a:t>[8] </a:t>
            </a:r>
            <a:r>
              <a:rPr lang="en-US" sz="2599" u="sng">
                <a:solidFill>
                  <a:srgbClr val="2F5F98"/>
                </a:solidFill>
                <a:latin typeface="Alice"/>
                <a:ea typeface="Alice"/>
                <a:cs typeface="Alice"/>
                <a:sym typeface="Alice"/>
                <a:hlinkClick r:id="rId16" tooltip="https://www.sciencedirect.com/science/article/pii/S1570870520306739"/>
              </a:rPr>
              <a:t>https://www.sciencedirect.com/science/article/pii/S1570870520306739</a:t>
            </a:r>
          </a:p>
          <a:p>
            <a:pPr algn="l">
              <a:lnSpc>
                <a:spcPts val="4029"/>
              </a:lnSpc>
            </a:pPr>
            <a:r>
              <a:rPr lang="en-US" sz="2599">
                <a:solidFill>
                  <a:srgbClr val="2F5F98"/>
                </a:solidFill>
                <a:latin typeface="Alice"/>
                <a:ea typeface="Alice"/>
                <a:cs typeface="Alice"/>
                <a:sym typeface="Alice"/>
              </a:rPr>
              <a:t>[9] </a:t>
            </a:r>
            <a:r>
              <a:rPr lang="en-US" sz="2599" u="sng">
                <a:solidFill>
                  <a:srgbClr val="2F5F98"/>
                </a:solidFill>
                <a:latin typeface="Alice"/>
                <a:ea typeface="Alice"/>
                <a:cs typeface="Alice"/>
                <a:sym typeface="Alice"/>
                <a:hlinkClick r:id="rId18" tooltip="https://dl.acm.org/doi/abs/10.1145/3458817.3476204"/>
              </a:rPr>
              <a:t>https://dl.acm.org/doi/abs/10.1145/3458817.3476204</a:t>
            </a:r>
          </a:p>
          <a:p>
            <a:pPr algn="l">
              <a:lnSpc>
                <a:spcPts val="4029"/>
              </a:lnSpc>
            </a:pPr>
            <a:r>
              <a:rPr lang="en-US" sz="2599">
                <a:solidFill>
                  <a:srgbClr val="2F5F98"/>
                </a:solidFill>
                <a:latin typeface="Alice"/>
                <a:ea typeface="Alice"/>
                <a:cs typeface="Alice"/>
                <a:sym typeface="Alice"/>
              </a:rPr>
              <a:t>[10] </a:t>
            </a:r>
            <a:r>
              <a:rPr lang="en-US" sz="2599" u="sng">
                <a:solidFill>
                  <a:srgbClr val="2F5F98"/>
                </a:solidFill>
                <a:latin typeface="Alice"/>
                <a:ea typeface="Alice"/>
                <a:cs typeface="Alice"/>
                <a:sym typeface="Alice"/>
                <a:hlinkClick r:id="rId19" tooltip="https://ieeexplore.ieee.org/abstract/document/9275842"/>
              </a:rPr>
              <a:t>https://ieeexplore.ieee.org/abstract/document/9275842</a:t>
            </a:r>
          </a:p>
          <a:p>
            <a:pPr algn="l">
              <a:lnSpc>
                <a:spcPts val="4029"/>
              </a:lnSpc>
            </a:pPr>
            <a:r>
              <a:rPr lang="en-US" sz="2599">
                <a:solidFill>
                  <a:srgbClr val="2F5F98"/>
                </a:solidFill>
                <a:latin typeface="Alice"/>
                <a:ea typeface="Alice"/>
                <a:cs typeface="Alice"/>
                <a:sym typeface="Alice"/>
              </a:rPr>
              <a:t>[11] </a:t>
            </a:r>
            <a:r>
              <a:rPr lang="en-US" sz="2599" u="sng">
                <a:solidFill>
                  <a:srgbClr val="2F5F98"/>
                </a:solidFill>
                <a:latin typeface="Alice"/>
                <a:ea typeface="Alice"/>
                <a:cs typeface="Alice"/>
                <a:sym typeface="Alice"/>
                <a:hlinkClick r:id="rId20" tooltip="https://www.mdpi.com/2079-9292/12/11/2408"/>
              </a:rPr>
              <a:t>https://www.mdpi.com/2079-9292/12/11/2408</a:t>
            </a:r>
          </a:p>
          <a:p>
            <a:pPr algn="l">
              <a:lnSpc>
                <a:spcPts val="4029"/>
              </a:lnSpc>
            </a:pPr>
            <a:r>
              <a:rPr lang="en-US" sz="2599">
                <a:solidFill>
                  <a:srgbClr val="2F5F98"/>
                </a:solidFill>
                <a:latin typeface="Alice"/>
                <a:ea typeface="Alice"/>
                <a:cs typeface="Alice"/>
                <a:sym typeface="Alice"/>
              </a:rPr>
              <a:t>[12] </a:t>
            </a:r>
            <a:r>
              <a:rPr lang="en-US" sz="2599" u="sng">
                <a:solidFill>
                  <a:srgbClr val="2F5F98"/>
                </a:solidFill>
                <a:latin typeface="Alice"/>
                <a:ea typeface="Alice"/>
                <a:cs typeface="Alice"/>
                <a:sym typeface="Alice"/>
                <a:hlinkClick r:id="rId21" tooltip="https://ieeexplore.ieee.org/abstract/document/9348679"/>
              </a:rPr>
              <a:t>https://ieeexplore.ieee.org/abstract/document/9348679</a:t>
            </a:r>
          </a:p>
          <a:p>
            <a:pPr algn="l">
              <a:lnSpc>
                <a:spcPts val="4029"/>
              </a:lnSpc>
            </a:pPr>
            <a:endParaRPr lang="en-US" sz="2599" u="sng">
              <a:solidFill>
                <a:srgbClr val="2F5F98"/>
              </a:solidFill>
              <a:latin typeface="Alice"/>
              <a:ea typeface="Alice"/>
              <a:cs typeface="Alice"/>
              <a:sym typeface="Alice"/>
              <a:hlinkClick r:id="rId21" tooltip="https://ieeexplore.ieee.org/abstract/document/9348679"/>
            </a:endParaRPr>
          </a:p>
          <a:p>
            <a:pPr algn="l">
              <a:lnSpc>
                <a:spcPts val="4029"/>
              </a:lnSpc>
            </a:pPr>
            <a:endParaRPr lang="en-US" sz="2599" u="sng">
              <a:solidFill>
                <a:srgbClr val="2F5F98"/>
              </a:solidFill>
              <a:latin typeface="Alice"/>
              <a:ea typeface="Alice"/>
              <a:cs typeface="Alice"/>
              <a:sym typeface="Alice"/>
              <a:hlinkClick r:id="rId21" tooltip="https://ieeexplore.ieee.org/abstract/document/9348679"/>
            </a:endParaRPr>
          </a:p>
          <a:p>
            <a:pPr algn="l">
              <a:lnSpc>
                <a:spcPts val="4029"/>
              </a:lnSpc>
            </a:pPr>
            <a:endParaRPr lang="en-US" sz="2599" u="sng">
              <a:solidFill>
                <a:srgbClr val="2F5F98"/>
              </a:solidFill>
              <a:latin typeface="Alice"/>
              <a:ea typeface="Alice"/>
              <a:cs typeface="Alice"/>
              <a:sym typeface="Alice"/>
              <a:hlinkClick r:id="rId21" tooltip="https://ieeexplore.ieee.org/abstract/document/9348679"/>
            </a:endParaRPr>
          </a:p>
        </p:txBody>
      </p:sp>
      <p:sp>
        <p:nvSpPr>
          <p:cNvPr id="13" name="TextBox 13"/>
          <p:cNvSpPr txBox="1"/>
          <p:nvPr/>
        </p:nvSpPr>
        <p:spPr>
          <a:xfrm>
            <a:off x="16753295" y="8961926"/>
            <a:ext cx="880121" cy="1019175"/>
          </a:xfrm>
          <a:prstGeom prst="rect">
            <a:avLst/>
          </a:prstGeom>
        </p:spPr>
        <p:txBody>
          <a:bodyPr lIns="0" tIns="0" rIns="0" bIns="0" rtlCol="0" anchor="t">
            <a:spAutoFit/>
          </a:bodyPr>
          <a:lstStyle/>
          <a:p>
            <a:pPr algn="ctr">
              <a:lnSpc>
                <a:spcPts val="8399"/>
              </a:lnSpc>
              <a:spcBef>
                <a:spcPct val="0"/>
              </a:spcBef>
            </a:pPr>
            <a:r>
              <a:rPr lang="en-US" sz="5999">
                <a:solidFill>
                  <a:srgbClr val="2F5F98"/>
                </a:solidFill>
                <a:latin typeface="Alice Bold"/>
                <a:ea typeface="Alice Bold"/>
                <a:cs typeface="Alice Bold"/>
                <a:sym typeface="Alice Bold"/>
              </a:rPr>
              <a:t>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6FEFF"/>
        </a:solidFill>
        <a:effectLst/>
      </p:bgPr>
    </p:bg>
    <p:spTree>
      <p:nvGrpSpPr>
        <p:cNvPr id="1" name=""/>
        <p:cNvGrpSpPr/>
        <p:nvPr/>
      </p:nvGrpSpPr>
      <p:grpSpPr>
        <a:xfrm>
          <a:off x="0" y="0"/>
          <a:ext cx="0" cy="0"/>
          <a:chOff x="0" y="0"/>
          <a:chExt cx="0" cy="0"/>
        </a:xfrm>
      </p:grpSpPr>
      <p:sp>
        <p:nvSpPr>
          <p:cNvPr id="2" name="Freeform 2"/>
          <p:cNvSpPr/>
          <p:nvPr/>
        </p:nvSpPr>
        <p:spPr>
          <a:xfrm rot="-2423411" flipH="1">
            <a:off x="-1416943" y="-64883"/>
            <a:ext cx="8197766" cy="4352269"/>
          </a:xfrm>
          <a:custGeom>
            <a:avLst/>
            <a:gdLst/>
            <a:ahLst/>
            <a:cxnLst/>
            <a:rect l="l" t="t" r="r" b="b"/>
            <a:pathLst>
              <a:path w="8197766" h="4352269">
                <a:moveTo>
                  <a:pt x="8197766" y="0"/>
                </a:moveTo>
                <a:lnTo>
                  <a:pt x="0" y="0"/>
                </a:lnTo>
                <a:lnTo>
                  <a:pt x="0" y="4352269"/>
                </a:lnTo>
                <a:lnTo>
                  <a:pt x="8197766" y="4352269"/>
                </a:lnTo>
                <a:lnTo>
                  <a:pt x="8197766" y="0"/>
                </a:lnTo>
                <a:close/>
              </a:path>
            </a:pathLst>
          </a:custGeom>
          <a:blipFill>
            <a:blip r:embed="rId2">
              <a:alphaModFix amt="15000"/>
              <a:extLst>
                <a:ext uri="{96DAC541-7B7A-43D3-8B79-37D633B846F1}">
                  <asvg:svgBlip xmlns:asvg="http://schemas.microsoft.com/office/drawing/2016/SVG/main" r:embed="rId3"/>
                </a:ext>
              </a:extLst>
            </a:blip>
            <a:stretch>
              <a:fillRect/>
            </a:stretch>
          </a:blipFill>
        </p:spPr>
      </p:sp>
      <p:sp>
        <p:nvSpPr>
          <p:cNvPr id="3" name="Freeform 3"/>
          <p:cNvSpPr/>
          <p:nvPr/>
        </p:nvSpPr>
        <p:spPr>
          <a:xfrm>
            <a:off x="-1850084" y="2988149"/>
            <a:ext cx="7037171" cy="7803315"/>
          </a:xfrm>
          <a:custGeom>
            <a:avLst/>
            <a:gdLst/>
            <a:ahLst/>
            <a:cxnLst/>
            <a:rect l="l" t="t" r="r" b="b"/>
            <a:pathLst>
              <a:path w="7037171" h="7803315">
                <a:moveTo>
                  <a:pt x="0" y="0"/>
                </a:moveTo>
                <a:lnTo>
                  <a:pt x="7037172" y="0"/>
                </a:lnTo>
                <a:lnTo>
                  <a:pt x="7037172" y="7803315"/>
                </a:lnTo>
                <a:lnTo>
                  <a:pt x="0" y="78033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749044" y="-720289"/>
            <a:ext cx="3472538" cy="3497978"/>
          </a:xfrm>
          <a:custGeom>
            <a:avLst/>
            <a:gdLst/>
            <a:ahLst/>
            <a:cxnLst/>
            <a:rect l="l" t="t" r="r" b="b"/>
            <a:pathLst>
              <a:path w="3472538" h="3497978">
                <a:moveTo>
                  <a:pt x="0" y="0"/>
                </a:moveTo>
                <a:lnTo>
                  <a:pt x="3472538" y="0"/>
                </a:lnTo>
                <a:lnTo>
                  <a:pt x="3472538" y="3497978"/>
                </a:lnTo>
                <a:lnTo>
                  <a:pt x="0" y="34979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1947196">
            <a:off x="14189117" y="8110866"/>
            <a:ext cx="8197766" cy="4352269"/>
          </a:xfrm>
          <a:custGeom>
            <a:avLst/>
            <a:gdLst/>
            <a:ahLst/>
            <a:cxnLst/>
            <a:rect l="l" t="t" r="r" b="b"/>
            <a:pathLst>
              <a:path w="8197766" h="4352269">
                <a:moveTo>
                  <a:pt x="0" y="0"/>
                </a:moveTo>
                <a:lnTo>
                  <a:pt x="8197766" y="0"/>
                </a:lnTo>
                <a:lnTo>
                  <a:pt x="8197766" y="4352268"/>
                </a:lnTo>
                <a:lnTo>
                  <a:pt x="0" y="4352268"/>
                </a:lnTo>
                <a:lnTo>
                  <a:pt x="0" y="0"/>
                </a:lnTo>
                <a:close/>
              </a:path>
            </a:pathLst>
          </a:custGeom>
          <a:blipFill>
            <a:blip r:embed="rId2">
              <a:alphaModFix amt="15000"/>
              <a:extLst>
                <a:ext uri="{96DAC541-7B7A-43D3-8B79-37D633B846F1}">
                  <asvg:svgBlip xmlns:asvg="http://schemas.microsoft.com/office/drawing/2016/SVG/main" r:embed="rId3"/>
                </a:ext>
              </a:extLst>
            </a:blip>
            <a:stretch>
              <a:fillRect/>
            </a:stretch>
          </a:blipFill>
        </p:spPr>
      </p:sp>
      <p:sp>
        <p:nvSpPr>
          <p:cNvPr id="6" name="Freeform 6"/>
          <p:cNvSpPr/>
          <p:nvPr/>
        </p:nvSpPr>
        <p:spPr>
          <a:xfrm rot="2991315">
            <a:off x="-509632" y="1564175"/>
            <a:ext cx="2188739" cy="2427029"/>
          </a:xfrm>
          <a:custGeom>
            <a:avLst/>
            <a:gdLst/>
            <a:ahLst/>
            <a:cxnLst/>
            <a:rect l="l" t="t" r="r" b="b"/>
            <a:pathLst>
              <a:path w="2188739" h="2427029">
                <a:moveTo>
                  <a:pt x="0" y="0"/>
                </a:moveTo>
                <a:lnTo>
                  <a:pt x="2188738" y="0"/>
                </a:lnTo>
                <a:lnTo>
                  <a:pt x="2188738" y="2427028"/>
                </a:lnTo>
                <a:lnTo>
                  <a:pt x="0" y="24270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028700" y="7354877"/>
            <a:ext cx="4095911" cy="4095911"/>
          </a:xfrm>
          <a:custGeom>
            <a:avLst/>
            <a:gdLst/>
            <a:ahLst/>
            <a:cxnLst/>
            <a:rect l="l" t="t" r="r" b="b"/>
            <a:pathLst>
              <a:path w="4095911" h="4095911">
                <a:moveTo>
                  <a:pt x="0" y="0"/>
                </a:moveTo>
                <a:lnTo>
                  <a:pt x="4095911" y="0"/>
                </a:lnTo>
                <a:lnTo>
                  <a:pt x="4095911" y="4095911"/>
                </a:lnTo>
                <a:lnTo>
                  <a:pt x="0" y="409591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a:off x="4161170" y="8453513"/>
            <a:ext cx="2717344" cy="2737251"/>
          </a:xfrm>
          <a:custGeom>
            <a:avLst/>
            <a:gdLst/>
            <a:ahLst/>
            <a:cxnLst/>
            <a:rect l="l" t="t" r="r" b="b"/>
            <a:pathLst>
              <a:path w="2717344" h="2737251">
                <a:moveTo>
                  <a:pt x="0" y="0"/>
                </a:moveTo>
                <a:lnTo>
                  <a:pt x="2717344" y="0"/>
                </a:lnTo>
                <a:lnTo>
                  <a:pt x="2717344" y="2737252"/>
                </a:lnTo>
                <a:lnTo>
                  <a:pt x="0" y="273725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4510024" y="0"/>
            <a:ext cx="3404247" cy="3404247"/>
          </a:xfrm>
          <a:custGeom>
            <a:avLst/>
            <a:gdLst/>
            <a:ahLst/>
            <a:cxnLst/>
            <a:rect l="l" t="t" r="r" b="b"/>
            <a:pathLst>
              <a:path w="3404247" h="3404247">
                <a:moveTo>
                  <a:pt x="0" y="0"/>
                </a:moveTo>
                <a:lnTo>
                  <a:pt x="3404247" y="0"/>
                </a:lnTo>
                <a:lnTo>
                  <a:pt x="3404247" y="3404247"/>
                </a:lnTo>
                <a:lnTo>
                  <a:pt x="0" y="3404247"/>
                </a:lnTo>
                <a:lnTo>
                  <a:pt x="0" y="0"/>
                </a:lnTo>
                <a:close/>
              </a:path>
            </a:pathLst>
          </a:custGeom>
          <a:blipFill>
            <a:blip r:embed="rId10">
              <a:alphaModFix amt="19999"/>
              <a:extLst>
                <a:ext uri="{96DAC541-7B7A-43D3-8B79-37D633B846F1}">
                  <asvg:svgBlip xmlns:asvg="http://schemas.microsoft.com/office/drawing/2016/SVG/main" r:embed="rId11"/>
                </a:ext>
              </a:extLst>
            </a:blip>
            <a:stretch>
              <a:fillRect/>
            </a:stretch>
          </a:blipFill>
        </p:spPr>
      </p:sp>
      <p:sp>
        <p:nvSpPr>
          <p:cNvPr id="10" name="TextBox 10"/>
          <p:cNvSpPr txBox="1"/>
          <p:nvPr/>
        </p:nvSpPr>
        <p:spPr>
          <a:xfrm>
            <a:off x="6040533" y="2647970"/>
            <a:ext cx="9812973" cy="2495530"/>
          </a:xfrm>
          <a:prstGeom prst="rect">
            <a:avLst/>
          </a:prstGeom>
        </p:spPr>
        <p:txBody>
          <a:bodyPr lIns="0" tIns="0" rIns="0" bIns="0" rtlCol="0" anchor="t">
            <a:spAutoFit/>
          </a:bodyPr>
          <a:lstStyle/>
          <a:p>
            <a:pPr algn="l">
              <a:lnSpc>
                <a:spcPts val="20358"/>
              </a:lnSpc>
            </a:pPr>
            <a:r>
              <a:rPr lang="en-US" sz="14541">
                <a:solidFill>
                  <a:srgbClr val="00A8A8"/>
                </a:solidFill>
                <a:latin typeface="Hussar Bold"/>
                <a:ea typeface="Hussar Bold"/>
                <a:cs typeface="Hussar Bold"/>
                <a:sym typeface="Hussar Bold"/>
              </a:rPr>
              <a:t>Thank </a:t>
            </a:r>
          </a:p>
        </p:txBody>
      </p:sp>
      <p:sp>
        <p:nvSpPr>
          <p:cNvPr id="11" name="TextBox 11"/>
          <p:cNvSpPr txBox="1"/>
          <p:nvPr/>
        </p:nvSpPr>
        <p:spPr>
          <a:xfrm>
            <a:off x="6248711" y="5078822"/>
            <a:ext cx="6941162" cy="2415602"/>
          </a:xfrm>
          <a:prstGeom prst="rect">
            <a:avLst/>
          </a:prstGeom>
        </p:spPr>
        <p:txBody>
          <a:bodyPr lIns="0" tIns="0" rIns="0" bIns="0" rtlCol="0" anchor="t">
            <a:spAutoFit/>
          </a:bodyPr>
          <a:lstStyle/>
          <a:p>
            <a:pPr algn="l">
              <a:lnSpc>
                <a:spcPts val="19709"/>
              </a:lnSpc>
            </a:pPr>
            <a:r>
              <a:rPr lang="en-US" sz="14078">
                <a:solidFill>
                  <a:srgbClr val="0C6980"/>
                </a:solidFill>
                <a:latin typeface="Hussar Bold"/>
                <a:ea typeface="Hussar Bold"/>
                <a:cs typeface="Hussar Bold"/>
                <a:sym typeface="Hussar Bold"/>
              </a:rPr>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EFF"/>
        </a:solidFill>
        <a:effectLst/>
      </p:bgPr>
    </p:bg>
    <p:spTree>
      <p:nvGrpSpPr>
        <p:cNvPr id="1" name=""/>
        <p:cNvGrpSpPr/>
        <p:nvPr/>
      </p:nvGrpSpPr>
      <p:grpSpPr>
        <a:xfrm>
          <a:off x="0" y="0"/>
          <a:ext cx="0" cy="0"/>
          <a:chOff x="0" y="0"/>
          <a:chExt cx="0" cy="0"/>
        </a:xfrm>
      </p:grpSpPr>
      <p:sp>
        <p:nvSpPr>
          <p:cNvPr id="2" name="Freeform 2"/>
          <p:cNvSpPr/>
          <p:nvPr/>
        </p:nvSpPr>
        <p:spPr>
          <a:xfrm rot="-2423411" flipH="1">
            <a:off x="-5714567" y="4490345"/>
            <a:ext cx="8197766" cy="4352269"/>
          </a:xfrm>
          <a:custGeom>
            <a:avLst/>
            <a:gdLst/>
            <a:ahLst/>
            <a:cxnLst/>
            <a:rect l="l" t="t" r="r" b="b"/>
            <a:pathLst>
              <a:path w="8197766" h="4352269">
                <a:moveTo>
                  <a:pt x="8197766" y="0"/>
                </a:moveTo>
                <a:lnTo>
                  <a:pt x="0" y="0"/>
                </a:lnTo>
                <a:lnTo>
                  <a:pt x="0" y="4352269"/>
                </a:lnTo>
                <a:lnTo>
                  <a:pt x="8197766" y="4352269"/>
                </a:lnTo>
                <a:lnTo>
                  <a:pt x="8197766" y="0"/>
                </a:lnTo>
                <a:close/>
              </a:path>
            </a:pathLst>
          </a:custGeom>
          <a:blipFill>
            <a:blip r:embed="rId2">
              <a:alphaModFix amt="15000"/>
              <a:extLst>
                <a:ext uri="{96DAC541-7B7A-43D3-8B79-37D633B846F1}">
                  <asvg:svgBlip xmlns:asvg="http://schemas.microsoft.com/office/drawing/2016/SVG/main" r:embed="rId3"/>
                </a:ext>
              </a:extLst>
            </a:blip>
            <a:stretch>
              <a:fillRect/>
            </a:stretch>
          </a:blipFill>
        </p:spPr>
      </p:sp>
      <p:sp>
        <p:nvSpPr>
          <p:cNvPr id="3" name="Freeform 3"/>
          <p:cNvSpPr/>
          <p:nvPr/>
        </p:nvSpPr>
        <p:spPr>
          <a:xfrm>
            <a:off x="-1208178" y="6666480"/>
            <a:ext cx="4080083" cy="4524285"/>
          </a:xfrm>
          <a:custGeom>
            <a:avLst/>
            <a:gdLst/>
            <a:ahLst/>
            <a:cxnLst/>
            <a:rect l="l" t="t" r="r" b="b"/>
            <a:pathLst>
              <a:path w="4080083" h="4524285">
                <a:moveTo>
                  <a:pt x="0" y="0"/>
                </a:moveTo>
                <a:lnTo>
                  <a:pt x="4080082" y="0"/>
                </a:lnTo>
                <a:lnTo>
                  <a:pt x="4080082" y="4524285"/>
                </a:lnTo>
                <a:lnTo>
                  <a:pt x="0" y="45242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749044" y="-720289"/>
            <a:ext cx="3472538" cy="3497978"/>
          </a:xfrm>
          <a:custGeom>
            <a:avLst/>
            <a:gdLst/>
            <a:ahLst/>
            <a:cxnLst/>
            <a:rect l="l" t="t" r="r" b="b"/>
            <a:pathLst>
              <a:path w="3472538" h="3497978">
                <a:moveTo>
                  <a:pt x="0" y="0"/>
                </a:moveTo>
                <a:lnTo>
                  <a:pt x="3472538" y="0"/>
                </a:lnTo>
                <a:lnTo>
                  <a:pt x="3472538" y="3497978"/>
                </a:lnTo>
                <a:lnTo>
                  <a:pt x="0" y="34979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1947196">
            <a:off x="7713590" y="9558565"/>
            <a:ext cx="8197766" cy="4352269"/>
          </a:xfrm>
          <a:custGeom>
            <a:avLst/>
            <a:gdLst/>
            <a:ahLst/>
            <a:cxnLst/>
            <a:rect l="l" t="t" r="r" b="b"/>
            <a:pathLst>
              <a:path w="8197766" h="4352269">
                <a:moveTo>
                  <a:pt x="0" y="0"/>
                </a:moveTo>
                <a:lnTo>
                  <a:pt x="8197767" y="0"/>
                </a:lnTo>
                <a:lnTo>
                  <a:pt x="8197767" y="4352269"/>
                </a:lnTo>
                <a:lnTo>
                  <a:pt x="0" y="4352269"/>
                </a:lnTo>
                <a:lnTo>
                  <a:pt x="0" y="0"/>
                </a:lnTo>
                <a:close/>
              </a:path>
            </a:pathLst>
          </a:custGeom>
          <a:blipFill>
            <a:blip r:embed="rId2">
              <a:alphaModFix amt="15000"/>
              <a:extLst>
                <a:ext uri="{96DAC541-7B7A-43D3-8B79-37D633B846F1}">
                  <asvg:svgBlip xmlns:asvg="http://schemas.microsoft.com/office/drawing/2016/SVG/main" r:embed="rId3"/>
                </a:ext>
              </a:extLst>
            </a:blip>
            <a:stretch>
              <a:fillRect/>
            </a:stretch>
          </a:blipFill>
        </p:spPr>
      </p:sp>
      <p:sp>
        <p:nvSpPr>
          <p:cNvPr id="6" name="Freeform 6"/>
          <p:cNvSpPr/>
          <p:nvPr/>
        </p:nvSpPr>
        <p:spPr>
          <a:xfrm>
            <a:off x="16197112" y="8150499"/>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a:stretch>
          </a:blipFill>
        </p:spPr>
      </p:sp>
      <p:sp>
        <p:nvSpPr>
          <p:cNvPr id="7" name="Freeform 7"/>
          <p:cNvSpPr/>
          <p:nvPr/>
        </p:nvSpPr>
        <p:spPr>
          <a:xfrm>
            <a:off x="2266517" y="9076226"/>
            <a:ext cx="1210774" cy="1210774"/>
          </a:xfrm>
          <a:custGeom>
            <a:avLst/>
            <a:gdLst/>
            <a:ahLst/>
            <a:cxnLst/>
            <a:rect l="l" t="t" r="r" b="b"/>
            <a:pathLst>
              <a:path w="1210774" h="1210774">
                <a:moveTo>
                  <a:pt x="0" y="0"/>
                </a:moveTo>
                <a:lnTo>
                  <a:pt x="1210774" y="0"/>
                </a:lnTo>
                <a:lnTo>
                  <a:pt x="1210774" y="1210774"/>
                </a:lnTo>
                <a:lnTo>
                  <a:pt x="0" y="121077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641551" y="8150499"/>
            <a:ext cx="1544928" cy="1556246"/>
          </a:xfrm>
          <a:custGeom>
            <a:avLst/>
            <a:gdLst/>
            <a:ahLst/>
            <a:cxnLst/>
            <a:rect l="l" t="t" r="r" b="b"/>
            <a:pathLst>
              <a:path w="1544928" h="1556246">
                <a:moveTo>
                  <a:pt x="0" y="0"/>
                </a:moveTo>
                <a:lnTo>
                  <a:pt x="1544928" y="0"/>
                </a:lnTo>
                <a:lnTo>
                  <a:pt x="1544928" y="1556247"/>
                </a:lnTo>
                <a:lnTo>
                  <a:pt x="0" y="155624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720289" y="-943898"/>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a:stretch>
          </a:blipFill>
        </p:spPr>
      </p:sp>
      <p:sp>
        <p:nvSpPr>
          <p:cNvPr id="10" name="Freeform 10"/>
          <p:cNvSpPr/>
          <p:nvPr/>
        </p:nvSpPr>
        <p:spPr>
          <a:xfrm>
            <a:off x="17101564" y="113405"/>
            <a:ext cx="4080083" cy="4524285"/>
          </a:xfrm>
          <a:custGeom>
            <a:avLst/>
            <a:gdLst/>
            <a:ahLst/>
            <a:cxnLst/>
            <a:rect l="l" t="t" r="r" b="b"/>
            <a:pathLst>
              <a:path w="4080083" h="4524285">
                <a:moveTo>
                  <a:pt x="0" y="0"/>
                </a:moveTo>
                <a:lnTo>
                  <a:pt x="4080082" y="0"/>
                </a:lnTo>
                <a:lnTo>
                  <a:pt x="4080082" y="4524285"/>
                </a:lnTo>
                <a:lnTo>
                  <a:pt x="0" y="45242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9739905" y="2930134"/>
            <a:ext cx="6009139" cy="4426732"/>
          </a:xfrm>
          <a:custGeom>
            <a:avLst/>
            <a:gdLst/>
            <a:ahLst/>
            <a:cxnLst/>
            <a:rect l="l" t="t" r="r" b="b"/>
            <a:pathLst>
              <a:path w="6009139" h="4426732">
                <a:moveTo>
                  <a:pt x="0" y="0"/>
                </a:moveTo>
                <a:lnTo>
                  <a:pt x="6009139" y="0"/>
                </a:lnTo>
                <a:lnTo>
                  <a:pt x="6009139" y="4426732"/>
                </a:lnTo>
                <a:lnTo>
                  <a:pt x="0" y="4426732"/>
                </a:lnTo>
                <a:lnTo>
                  <a:pt x="0" y="0"/>
                </a:lnTo>
                <a:close/>
              </a:path>
            </a:pathLst>
          </a:custGeom>
          <a:blipFill>
            <a:blip r:embed="rId12"/>
            <a:stretch>
              <a:fillRect/>
            </a:stretch>
          </a:blipFill>
          <a:ln w="38100" cap="sq">
            <a:solidFill>
              <a:srgbClr val="000000"/>
            </a:solidFill>
            <a:prstDash val="solid"/>
            <a:miter/>
          </a:ln>
        </p:spPr>
      </p:sp>
      <p:sp>
        <p:nvSpPr>
          <p:cNvPr id="12" name="TextBox 12"/>
          <p:cNvSpPr txBox="1"/>
          <p:nvPr/>
        </p:nvSpPr>
        <p:spPr>
          <a:xfrm>
            <a:off x="3228310" y="266611"/>
            <a:ext cx="12361771" cy="1019175"/>
          </a:xfrm>
          <a:prstGeom prst="rect">
            <a:avLst/>
          </a:prstGeom>
        </p:spPr>
        <p:txBody>
          <a:bodyPr lIns="0" tIns="0" rIns="0" bIns="0" rtlCol="0" anchor="t">
            <a:spAutoFit/>
          </a:bodyPr>
          <a:lstStyle/>
          <a:p>
            <a:pPr algn="ctr">
              <a:lnSpc>
                <a:spcPts val="8399"/>
              </a:lnSpc>
            </a:pPr>
            <a:r>
              <a:rPr lang="en-US" sz="5999">
                <a:solidFill>
                  <a:srgbClr val="0C6980"/>
                </a:solidFill>
                <a:latin typeface="Alice Bold"/>
                <a:ea typeface="Alice Bold"/>
                <a:cs typeface="Alice Bold"/>
                <a:sym typeface="Alice Bold"/>
              </a:rPr>
              <a:t>Erasure Coding</a:t>
            </a:r>
          </a:p>
        </p:txBody>
      </p:sp>
      <p:sp>
        <p:nvSpPr>
          <p:cNvPr id="13" name="TextBox 13"/>
          <p:cNvSpPr txBox="1"/>
          <p:nvPr/>
        </p:nvSpPr>
        <p:spPr>
          <a:xfrm>
            <a:off x="2916339" y="1465182"/>
            <a:ext cx="12673742" cy="914923"/>
          </a:xfrm>
          <a:prstGeom prst="rect">
            <a:avLst/>
          </a:prstGeom>
        </p:spPr>
        <p:txBody>
          <a:bodyPr lIns="0" tIns="0" rIns="0" bIns="0" rtlCol="0" anchor="t">
            <a:spAutoFit/>
          </a:bodyPr>
          <a:lstStyle/>
          <a:p>
            <a:pPr algn="just">
              <a:lnSpc>
                <a:spcPts val="3646"/>
              </a:lnSpc>
            </a:pPr>
            <a:r>
              <a:rPr lang="en-US" sz="2604">
                <a:solidFill>
                  <a:srgbClr val="2F5F98"/>
                </a:solidFill>
                <a:latin typeface="Arimo"/>
                <a:ea typeface="Arimo"/>
                <a:cs typeface="Arimo"/>
                <a:sym typeface="Arimo"/>
              </a:rPr>
              <a:t>A fault tolerance technique where data is split into smaller parts and encoded with extra parity pieces, allowing recovery even if some parts are lost</a:t>
            </a:r>
          </a:p>
        </p:txBody>
      </p:sp>
      <p:grpSp>
        <p:nvGrpSpPr>
          <p:cNvPr id="14" name="Group 14"/>
          <p:cNvGrpSpPr/>
          <p:nvPr/>
        </p:nvGrpSpPr>
        <p:grpSpPr>
          <a:xfrm>
            <a:off x="2777689" y="2554080"/>
            <a:ext cx="6882205" cy="2169300"/>
            <a:chOff x="0" y="0"/>
            <a:chExt cx="9176273" cy="2892400"/>
          </a:xfrm>
        </p:grpSpPr>
        <p:sp>
          <p:nvSpPr>
            <p:cNvPr id="15" name="TextBox 15"/>
            <p:cNvSpPr txBox="1"/>
            <p:nvPr/>
          </p:nvSpPr>
          <p:spPr>
            <a:xfrm>
              <a:off x="0" y="-66675"/>
              <a:ext cx="9176273" cy="707566"/>
            </a:xfrm>
            <a:prstGeom prst="rect">
              <a:avLst/>
            </a:prstGeom>
          </p:spPr>
          <p:txBody>
            <a:bodyPr lIns="0" tIns="0" rIns="0" bIns="0" rtlCol="0" anchor="t">
              <a:spAutoFit/>
            </a:bodyPr>
            <a:lstStyle/>
            <a:p>
              <a:pPr algn="l">
                <a:lnSpc>
                  <a:spcPts val="4480"/>
                </a:lnSpc>
              </a:pPr>
              <a:r>
                <a:rPr lang="en-US" sz="3200">
                  <a:solidFill>
                    <a:srgbClr val="0C6980"/>
                  </a:solidFill>
                  <a:latin typeface="Alice"/>
                  <a:ea typeface="Alice"/>
                  <a:cs typeface="Alice"/>
                  <a:sym typeface="Alice"/>
                </a:rPr>
                <a:t>How it works ?</a:t>
              </a:r>
            </a:p>
          </p:txBody>
        </p:sp>
        <p:sp>
          <p:nvSpPr>
            <p:cNvPr id="16" name="TextBox 16"/>
            <p:cNvSpPr txBox="1"/>
            <p:nvPr/>
          </p:nvSpPr>
          <p:spPr>
            <a:xfrm>
              <a:off x="17053" y="475792"/>
              <a:ext cx="9159220" cy="2416608"/>
            </a:xfrm>
            <a:prstGeom prst="rect">
              <a:avLst/>
            </a:prstGeom>
          </p:spPr>
          <p:txBody>
            <a:bodyPr lIns="0" tIns="0" rIns="0" bIns="0" rtlCol="0" anchor="t">
              <a:spAutoFit/>
            </a:bodyPr>
            <a:lstStyle/>
            <a:p>
              <a:pPr marL="562289" lvl="1" indent="-281145" algn="just">
                <a:lnSpc>
                  <a:spcPts val="3646"/>
                </a:lnSpc>
                <a:buFont typeface="Arial"/>
                <a:buChar char="•"/>
              </a:pPr>
              <a:r>
                <a:rPr lang="en-US" sz="2604">
                  <a:solidFill>
                    <a:srgbClr val="2F5F98"/>
                  </a:solidFill>
                  <a:latin typeface="Arimo"/>
                  <a:ea typeface="Arimo"/>
                  <a:cs typeface="Arimo"/>
                  <a:sym typeface="Arimo"/>
                </a:rPr>
                <a:t>Split data into M parts.</a:t>
              </a:r>
            </a:p>
            <a:p>
              <a:pPr marL="562289" lvl="1" indent="-281145" algn="just">
                <a:lnSpc>
                  <a:spcPts val="3646"/>
                </a:lnSpc>
                <a:buFont typeface="Arial"/>
                <a:buChar char="•"/>
              </a:pPr>
              <a:r>
                <a:rPr lang="en-US" sz="2604">
                  <a:solidFill>
                    <a:srgbClr val="2F5F98"/>
                  </a:solidFill>
                  <a:latin typeface="Arimo"/>
                  <a:ea typeface="Arimo"/>
                  <a:cs typeface="Arimo"/>
                  <a:sym typeface="Arimo"/>
                </a:rPr>
                <a:t>Add K parity parts and send K+M packets.</a:t>
              </a:r>
            </a:p>
            <a:p>
              <a:pPr marL="562289" lvl="1" indent="-281145" algn="just">
                <a:lnSpc>
                  <a:spcPts val="3646"/>
                </a:lnSpc>
                <a:buFont typeface="Arial"/>
                <a:buChar char="•"/>
              </a:pPr>
              <a:r>
                <a:rPr lang="en-US" sz="2604">
                  <a:solidFill>
                    <a:srgbClr val="2F5F98"/>
                  </a:solidFill>
                  <a:latin typeface="Arimo"/>
                  <a:ea typeface="Arimo"/>
                  <a:cs typeface="Arimo"/>
                  <a:sym typeface="Arimo"/>
                </a:rPr>
                <a:t>Recover original data from any M out of K+M parts.</a:t>
              </a:r>
            </a:p>
          </p:txBody>
        </p:sp>
      </p:grpSp>
      <p:grpSp>
        <p:nvGrpSpPr>
          <p:cNvPr id="17" name="Group 17"/>
          <p:cNvGrpSpPr/>
          <p:nvPr/>
        </p:nvGrpSpPr>
        <p:grpSpPr>
          <a:xfrm>
            <a:off x="2777689" y="4895029"/>
            <a:ext cx="6882205" cy="1761460"/>
            <a:chOff x="0" y="0"/>
            <a:chExt cx="9176273" cy="2348614"/>
          </a:xfrm>
        </p:grpSpPr>
        <p:sp>
          <p:nvSpPr>
            <p:cNvPr id="18" name="TextBox 18"/>
            <p:cNvSpPr txBox="1"/>
            <p:nvPr/>
          </p:nvSpPr>
          <p:spPr>
            <a:xfrm>
              <a:off x="0" y="-66675"/>
              <a:ext cx="9176273" cy="707600"/>
            </a:xfrm>
            <a:prstGeom prst="rect">
              <a:avLst/>
            </a:prstGeom>
          </p:spPr>
          <p:txBody>
            <a:bodyPr lIns="0" tIns="0" rIns="0" bIns="0" rtlCol="0" anchor="t">
              <a:spAutoFit/>
            </a:bodyPr>
            <a:lstStyle/>
            <a:p>
              <a:pPr algn="l">
                <a:lnSpc>
                  <a:spcPts val="4480"/>
                </a:lnSpc>
              </a:pPr>
              <a:r>
                <a:rPr lang="en-US" sz="3200">
                  <a:solidFill>
                    <a:srgbClr val="0C6980"/>
                  </a:solidFill>
                  <a:latin typeface="Alice"/>
                  <a:ea typeface="Alice"/>
                  <a:cs typeface="Alice"/>
                  <a:sym typeface="Alice"/>
                </a:rPr>
                <a:t>Key Benefits</a:t>
              </a:r>
            </a:p>
          </p:txBody>
        </p:sp>
        <p:sp>
          <p:nvSpPr>
            <p:cNvPr id="19" name="TextBox 19"/>
            <p:cNvSpPr txBox="1"/>
            <p:nvPr/>
          </p:nvSpPr>
          <p:spPr>
            <a:xfrm>
              <a:off x="0" y="541341"/>
              <a:ext cx="9159252" cy="1807273"/>
            </a:xfrm>
            <a:prstGeom prst="rect">
              <a:avLst/>
            </a:prstGeom>
          </p:spPr>
          <p:txBody>
            <a:bodyPr lIns="0" tIns="0" rIns="0" bIns="0" rtlCol="0" anchor="t">
              <a:spAutoFit/>
            </a:bodyPr>
            <a:lstStyle/>
            <a:p>
              <a:pPr marL="562289" lvl="1" indent="-281145" algn="just">
                <a:lnSpc>
                  <a:spcPts val="3646"/>
                </a:lnSpc>
                <a:buFont typeface="Arial"/>
                <a:buChar char="•"/>
              </a:pPr>
              <a:r>
                <a:rPr lang="en-US" sz="2604">
                  <a:solidFill>
                    <a:srgbClr val="2F5F98"/>
                  </a:solidFill>
                  <a:latin typeface="Arimo"/>
                  <a:ea typeface="Arimo"/>
                  <a:cs typeface="Arimo"/>
                  <a:sym typeface="Arimo"/>
                </a:rPr>
                <a:t>Less overhead compared to replication</a:t>
              </a:r>
            </a:p>
            <a:p>
              <a:pPr marL="562289" lvl="1" indent="-281145" algn="just">
                <a:lnSpc>
                  <a:spcPts val="3646"/>
                </a:lnSpc>
                <a:buFont typeface="Arial"/>
                <a:buChar char="•"/>
              </a:pPr>
              <a:r>
                <a:rPr lang="en-US" sz="2604">
                  <a:solidFill>
                    <a:srgbClr val="2F5F98"/>
                  </a:solidFill>
                  <a:latin typeface="Arimo"/>
                  <a:ea typeface="Arimo"/>
                  <a:cs typeface="Arimo"/>
                  <a:sym typeface="Arimo"/>
                </a:rPr>
                <a:t>Data recovery even after multiple packet loss</a:t>
              </a:r>
            </a:p>
          </p:txBody>
        </p:sp>
      </p:grpSp>
      <p:grpSp>
        <p:nvGrpSpPr>
          <p:cNvPr id="20" name="Group 20"/>
          <p:cNvGrpSpPr/>
          <p:nvPr/>
        </p:nvGrpSpPr>
        <p:grpSpPr>
          <a:xfrm>
            <a:off x="2777689" y="6827939"/>
            <a:ext cx="6882205" cy="1331455"/>
            <a:chOff x="0" y="0"/>
            <a:chExt cx="9176273" cy="1775274"/>
          </a:xfrm>
        </p:grpSpPr>
        <p:sp>
          <p:nvSpPr>
            <p:cNvPr id="21" name="TextBox 21"/>
            <p:cNvSpPr txBox="1"/>
            <p:nvPr/>
          </p:nvSpPr>
          <p:spPr>
            <a:xfrm>
              <a:off x="0" y="-66675"/>
              <a:ext cx="9176273" cy="707600"/>
            </a:xfrm>
            <a:prstGeom prst="rect">
              <a:avLst/>
            </a:prstGeom>
          </p:spPr>
          <p:txBody>
            <a:bodyPr lIns="0" tIns="0" rIns="0" bIns="0" rtlCol="0" anchor="t">
              <a:spAutoFit/>
            </a:bodyPr>
            <a:lstStyle/>
            <a:p>
              <a:pPr algn="l">
                <a:lnSpc>
                  <a:spcPts val="4480"/>
                </a:lnSpc>
              </a:pPr>
              <a:r>
                <a:rPr lang="en-US" sz="3200">
                  <a:solidFill>
                    <a:srgbClr val="0C6980"/>
                  </a:solidFill>
                  <a:latin typeface="Alice"/>
                  <a:ea typeface="Alice"/>
                  <a:cs typeface="Alice"/>
                  <a:sym typeface="Alice"/>
                </a:rPr>
                <a:t>Challenge</a:t>
              </a:r>
            </a:p>
          </p:txBody>
        </p:sp>
        <p:sp>
          <p:nvSpPr>
            <p:cNvPr id="22" name="TextBox 22"/>
            <p:cNvSpPr txBox="1"/>
            <p:nvPr/>
          </p:nvSpPr>
          <p:spPr>
            <a:xfrm>
              <a:off x="17021" y="564901"/>
              <a:ext cx="9159252" cy="1210373"/>
            </a:xfrm>
            <a:prstGeom prst="rect">
              <a:avLst/>
            </a:prstGeom>
          </p:spPr>
          <p:txBody>
            <a:bodyPr lIns="0" tIns="0" rIns="0" bIns="0" rtlCol="0" anchor="t">
              <a:spAutoFit/>
            </a:bodyPr>
            <a:lstStyle/>
            <a:p>
              <a:pPr marL="562289" lvl="1" indent="-281145" algn="just">
                <a:lnSpc>
                  <a:spcPts val="3646"/>
                </a:lnSpc>
                <a:buFont typeface="Arial"/>
                <a:buChar char="•"/>
              </a:pPr>
              <a:r>
                <a:rPr lang="en-US" sz="2604">
                  <a:solidFill>
                    <a:srgbClr val="2F5F98"/>
                  </a:solidFill>
                  <a:latin typeface="Arimo"/>
                  <a:ea typeface="Arimo"/>
                  <a:cs typeface="Arimo"/>
                  <a:sym typeface="Arimo"/>
                </a:rPr>
                <a:t>Requires more computation resources for encoding and decoding</a:t>
              </a:r>
            </a:p>
          </p:txBody>
        </p:sp>
      </p:grpSp>
      <p:sp>
        <p:nvSpPr>
          <p:cNvPr id="23" name="TextBox 23"/>
          <p:cNvSpPr txBox="1"/>
          <p:nvPr/>
        </p:nvSpPr>
        <p:spPr>
          <a:xfrm>
            <a:off x="11257979" y="7290191"/>
            <a:ext cx="2972991" cy="457835"/>
          </a:xfrm>
          <a:prstGeom prst="rect">
            <a:avLst/>
          </a:prstGeom>
        </p:spPr>
        <p:txBody>
          <a:bodyPr lIns="0" tIns="0" rIns="0" bIns="0" rtlCol="0" anchor="t">
            <a:spAutoFit/>
          </a:bodyPr>
          <a:lstStyle/>
          <a:p>
            <a:pPr algn="ctr">
              <a:lnSpc>
                <a:spcPts val="3640"/>
              </a:lnSpc>
            </a:pPr>
            <a:r>
              <a:rPr lang="en-US" sz="2600">
                <a:solidFill>
                  <a:srgbClr val="31356E"/>
                </a:solidFill>
                <a:latin typeface="Arimo"/>
                <a:ea typeface="Arimo"/>
                <a:cs typeface="Arimo"/>
                <a:sym typeface="Arimo"/>
              </a:rPr>
              <a:t>Image  Courtesy: [1]</a:t>
            </a:r>
          </a:p>
        </p:txBody>
      </p:sp>
      <p:sp>
        <p:nvSpPr>
          <p:cNvPr id="24" name="TextBox 24"/>
          <p:cNvSpPr txBox="1"/>
          <p:nvPr/>
        </p:nvSpPr>
        <p:spPr>
          <a:xfrm>
            <a:off x="17072211" y="8961926"/>
            <a:ext cx="374179" cy="1019200"/>
          </a:xfrm>
          <a:prstGeom prst="rect">
            <a:avLst/>
          </a:prstGeom>
        </p:spPr>
        <p:txBody>
          <a:bodyPr lIns="0" tIns="0" rIns="0" bIns="0" rtlCol="0" anchor="t">
            <a:spAutoFit/>
          </a:bodyPr>
          <a:lstStyle/>
          <a:p>
            <a:pPr algn="ctr">
              <a:lnSpc>
                <a:spcPts val="8399"/>
              </a:lnSpc>
              <a:spcBef>
                <a:spcPct val="0"/>
              </a:spcBef>
            </a:pPr>
            <a:r>
              <a:rPr lang="en-US" sz="5999">
                <a:solidFill>
                  <a:srgbClr val="2F5F98"/>
                </a:solidFill>
                <a:latin typeface="Alice Bold"/>
                <a:ea typeface="Alice Bold"/>
                <a:cs typeface="Alice Bold"/>
                <a:sym typeface="Alice Bold"/>
              </a:rPr>
              <a:t>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EFF"/>
        </a:solidFill>
        <a:effectLst/>
      </p:bgPr>
    </p:bg>
    <p:spTree>
      <p:nvGrpSpPr>
        <p:cNvPr id="1" name=""/>
        <p:cNvGrpSpPr/>
        <p:nvPr/>
      </p:nvGrpSpPr>
      <p:grpSpPr>
        <a:xfrm>
          <a:off x="0" y="0"/>
          <a:ext cx="0" cy="0"/>
          <a:chOff x="0" y="0"/>
          <a:chExt cx="0" cy="0"/>
        </a:xfrm>
      </p:grpSpPr>
      <p:sp>
        <p:nvSpPr>
          <p:cNvPr id="2" name="Freeform 2"/>
          <p:cNvSpPr/>
          <p:nvPr/>
        </p:nvSpPr>
        <p:spPr>
          <a:xfrm rot="-2423411" flipH="1">
            <a:off x="-5714567" y="4490345"/>
            <a:ext cx="8197766" cy="4352269"/>
          </a:xfrm>
          <a:custGeom>
            <a:avLst/>
            <a:gdLst/>
            <a:ahLst/>
            <a:cxnLst/>
            <a:rect l="l" t="t" r="r" b="b"/>
            <a:pathLst>
              <a:path w="8197766" h="4352269">
                <a:moveTo>
                  <a:pt x="8197766" y="0"/>
                </a:moveTo>
                <a:lnTo>
                  <a:pt x="0" y="0"/>
                </a:lnTo>
                <a:lnTo>
                  <a:pt x="0" y="4352269"/>
                </a:lnTo>
                <a:lnTo>
                  <a:pt x="8197766" y="4352269"/>
                </a:lnTo>
                <a:lnTo>
                  <a:pt x="8197766" y="0"/>
                </a:lnTo>
                <a:close/>
              </a:path>
            </a:pathLst>
          </a:custGeom>
          <a:blipFill>
            <a:blip r:embed="rId2">
              <a:alphaModFix amt="15000"/>
              <a:extLst>
                <a:ext uri="{96DAC541-7B7A-43D3-8B79-37D633B846F1}">
                  <asvg:svgBlip xmlns:asvg="http://schemas.microsoft.com/office/drawing/2016/SVG/main" r:embed="rId3"/>
                </a:ext>
              </a:extLst>
            </a:blip>
            <a:stretch>
              <a:fillRect/>
            </a:stretch>
          </a:blipFill>
        </p:spPr>
      </p:sp>
      <p:sp>
        <p:nvSpPr>
          <p:cNvPr id="3" name="Freeform 3"/>
          <p:cNvSpPr/>
          <p:nvPr/>
        </p:nvSpPr>
        <p:spPr>
          <a:xfrm>
            <a:off x="-1208178" y="6666480"/>
            <a:ext cx="4080083" cy="4524285"/>
          </a:xfrm>
          <a:custGeom>
            <a:avLst/>
            <a:gdLst/>
            <a:ahLst/>
            <a:cxnLst/>
            <a:rect l="l" t="t" r="r" b="b"/>
            <a:pathLst>
              <a:path w="4080083" h="4524285">
                <a:moveTo>
                  <a:pt x="0" y="0"/>
                </a:moveTo>
                <a:lnTo>
                  <a:pt x="4080082" y="0"/>
                </a:lnTo>
                <a:lnTo>
                  <a:pt x="4080082" y="4524285"/>
                </a:lnTo>
                <a:lnTo>
                  <a:pt x="0" y="45242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749044" y="-720289"/>
            <a:ext cx="3472538" cy="3497978"/>
          </a:xfrm>
          <a:custGeom>
            <a:avLst/>
            <a:gdLst/>
            <a:ahLst/>
            <a:cxnLst/>
            <a:rect l="l" t="t" r="r" b="b"/>
            <a:pathLst>
              <a:path w="3472538" h="3497978">
                <a:moveTo>
                  <a:pt x="0" y="0"/>
                </a:moveTo>
                <a:lnTo>
                  <a:pt x="3472538" y="0"/>
                </a:lnTo>
                <a:lnTo>
                  <a:pt x="3472538" y="3497978"/>
                </a:lnTo>
                <a:lnTo>
                  <a:pt x="0" y="34979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1947196">
            <a:off x="7713590" y="9558565"/>
            <a:ext cx="8197766" cy="4352269"/>
          </a:xfrm>
          <a:custGeom>
            <a:avLst/>
            <a:gdLst/>
            <a:ahLst/>
            <a:cxnLst/>
            <a:rect l="l" t="t" r="r" b="b"/>
            <a:pathLst>
              <a:path w="8197766" h="4352269">
                <a:moveTo>
                  <a:pt x="0" y="0"/>
                </a:moveTo>
                <a:lnTo>
                  <a:pt x="8197767" y="0"/>
                </a:lnTo>
                <a:lnTo>
                  <a:pt x="8197767" y="4352269"/>
                </a:lnTo>
                <a:lnTo>
                  <a:pt x="0" y="4352269"/>
                </a:lnTo>
                <a:lnTo>
                  <a:pt x="0" y="0"/>
                </a:lnTo>
                <a:close/>
              </a:path>
            </a:pathLst>
          </a:custGeom>
          <a:blipFill>
            <a:blip r:embed="rId2">
              <a:alphaModFix amt="15000"/>
              <a:extLst>
                <a:ext uri="{96DAC541-7B7A-43D3-8B79-37D633B846F1}">
                  <asvg:svgBlip xmlns:asvg="http://schemas.microsoft.com/office/drawing/2016/SVG/main" r:embed="rId3"/>
                </a:ext>
              </a:extLst>
            </a:blip>
            <a:stretch>
              <a:fillRect/>
            </a:stretch>
          </a:blipFill>
        </p:spPr>
      </p:sp>
      <p:sp>
        <p:nvSpPr>
          <p:cNvPr id="6" name="Freeform 6"/>
          <p:cNvSpPr/>
          <p:nvPr/>
        </p:nvSpPr>
        <p:spPr>
          <a:xfrm>
            <a:off x="16197112" y="8150499"/>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a:stretch>
          </a:blipFill>
        </p:spPr>
      </p:sp>
      <p:sp>
        <p:nvSpPr>
          <p:cNvPr id="7" name="Freeform 7"/>
          <p:cNvSpPr/>
          <p:nvPr/>
        </p:nvSpPr>
        <p:spPr>
          <a:xfrm>
            <a:off x="2266517" y="9076226"/>
            <a:ext cx="1210774" cy="1210774"/>
          </a:xfrm>
          <a:custGeom>
            <a:avLst/>
            <a:gdLst/>
            <a:ahLst/>
            <a:cxnLst/>
            <a:rect l="l" t="t" r="r" b="b"/>
            <a:pathLst>
              <a:path w="1210774" h="1210774">
                <a:moveTo>
                  <a:pt x="0" y="0"/>
                </a:moveTo>
                <a:lnTo>
                  <a:pt x="1210774" y="0"/>
                </a:lnTo>
                <a:lnTo>
                  <a:pt x="1210774" y="1210774"/>
                </a:lnTo>
                <a:lnTo>
                  <a:pt x="0" y="121077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641551" y="8150499"/>
            <a:ext cx="1544928" cy="1556246"/>
          </a:xfrm>
          <a:custGeom>
            <a:avLst/>
            <a:gdLst/>
            <a:ahLst/>
            <a:cxnLst/>
            <a:rect l="l" t="t" r="r" b="b"/>
            <a:pathLst>
              <a:path w="1544928" h="1556246">
                <a:moveTo>
                  <a:pt x="0" y="0"/>
                </a:moveTo>
                <a:lnTo>
                  <a:pt x="1544928" y="0"/>
                </a:lnTo>
                <a:lnTo>
                  <a:pt x="1544928" y="1556247"/>
                </a:lnTo>
                <a:lnTo>
                  <a:pt x="0" y="155624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720289" y="-943898"/>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a:stretch>
          </a:blipFill>
        </p:spPr>
      </p:sp>
      <p:sp>
        <p:nvSpPr>
          <p:cNvPr id="10" name="Freeform 10"/>
          <p:cNvSpPr/>
          <p:nvPr/>
        </p:nvSpPr>
        <p:spPr>
          <a:xfrm>
            <a:off x="17101564" y="113405"/>
            <a:ext cx="4080083" cy="4524285"/>
          </a:xfrm>
          <a:custGeom>
            <a:avLst/>
            <a:gdLst/>
            <a:ahLst/>
            <a:cxnLst/>
            <a:rect l="l" t="t" r="r" b="b"/>
            <a:pathLst>
              <a:path w="4080083" h="4524285">
                <a:moveTo>
                  <a:pt x="0" y="0"/>
                </a:moveTo>
                <a:lnTo>
                  <a:pt x="4080082" y="0"/>
                </a:lnTo>
                <a:lnTo>
                  <a:pt x="4080082" y="4524285"/>
                </a:lnTo>
                <a:lnTo>
                  <a:pt x="0" y="45242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2332656" y="1785248"/>
            <a:ext cx="14153079" cy="5466627"/>
          </a:xfrm>
          <a:custGeom>
            <a:avLst/>
            <a:gdLst/>
            <a:ahLst/>
            <a:cxnLst/>
            <a:rect l="l" t="t" r="r" b="b"/>
            <a:pathLst>
              <a:path w="14153079" h="5466627">
                <a:moveTo>
                  <a:pt x="0" y="0"/>
                </a:moveTo>
                <a:lnTo>
                  <a:pt x="14153079" y="0"/>
                </a:lnTo>
                <a:lnTo>
                  <a:pt x="14153079" y="5466627"/>
                </a:lnTo>
                <a:lnTo>
                  <a:pt x="0" y="5466627"/>
                </a:lnTo>
                <a:lnTo>
                  <a:pt x="0" y="0"/>
                </a:lnTo>
                <a:close/>
              </a:path>
            </a:pathLst>
          </a:custGeom>
          <a:blipFill>
            <a:blip r:embed="rId12"/>
            <a:stretch>
              <a:fillRect/>
            </a:stretch>
          </a:blipFill>
        </p:spPr>
      </p:sp>
      <p:sp>
        <p:nvSpPr>
          <p:cNvPr id="12" name="TextBox 12"/>
          <p:cNvSpPr txBox="1"/>
          <p:nvPr/>
        </p:nvSpPr>
        <p:spPr>
          <a:xfrm>
            <a:off x="3228310" y="266611"/>
            <a:ext cx="12361771" cy="1019175"/>
          </a:xfrm>
          <a:prstGeom prst="rect">
            <a:avLst/>
          </a:prstGeom>
        </p:spPr>
        <p:txBody>
          <a:bodyPr lIns="0" tIns="0" rIns="0" bIns="0" rtlCol="0" anchor="t">
            <a:spAutoFit/>
          </a:bodyPr>
          <a:lstStyle/>
          <a:p>
            <a:pPr algn="ctr">
              <a:lnSpc>
                <a:spcPts val="8399"/>
              </a:lnSpc>
            </a:pPr>
            <a:r>
              <a:rPr lang="en-US" sz="5999">
                <a:solidFill>
                  <a:srgbClr val="0C6980"/>
                </a:solidFill>
                <a:latin typeface="Alice Bold"/>
                <a:ea typeface="Alice Bold"/>
                <a:cs typeface="Alice Bold"/>
                <a:sym typeface="Alice Bold"/>
              </a:rPr>
              <a:t>Ant Colony Optimization (ACO)</a:t>
            </a:r>
          </a:p>
        </p:txBody>
      </p:sp>
      <p:sp>
        <p:nvSpPr>
          <p:cNvPr id="13" name="TextBox 13"/>
          <p:cNvSpPr txBox="1"/>
          <p:nvPr/>
        </p:nvSpPr>
        <p:spPr>
          <a:xfrm>
            <a:off x="17073761" y="8961926"/>
            <a:ext cx="371078" cy="1019200"/>
          </a:xfrm>
          <a:prstGeom prst="rect">
            <a:avLst/>
          </a:prstGeom>
        </p:spPr>
        <p:txBody>
          <a:bodyPr lIns="0" tIns="0" rIns="0" bIns="0" rtlCol="0" anchor="t">
            <a:spAutoFit/>
          </a:bodyPr>
          <a:lstStyle/>
          <a:p>
            <a:pPr algn="ctr">
              <a:lnSpc>
                <a:spcPts val="8399"/>
              </a:lnSpc>
              <a:spcBef>
                <a:spcPct val="0"/>
              </a:spcBef>
            </a:pPr>
            <a:r>
              <a:rPr lang="en-US" sz="5999">
                <a:solidFill>
                  <a:srgbClr val="2F5F98"/>
                </a:solidFill>
                <a:latin typeface="Alice Bold"/>
                <a:ea typeface="Alice Bold"/>
                <a:cs typeface="Alice Bold"/>
                <a:sym typeface="Alice Bold"/>
              </a:rPr>
              <a:t>3</a:t>
            </a:r>
          </a:p>
        </p:txBody>
      </p:sp>
      <p:sp>
        <p:nvSpPr>
          <p:cNvPr id="14" name="TextBox 14"/>
          <p:cNvSpPr txBox="1"/>
          <p:nvPr/>
        </p:nvSpPr>
        <p:spPr>
          <a:xfrm>
            <a:off x="3550822" y="8675917"/>
            <a:ext cx="3018115" cy="448310"/>
          </a:xfrm>
          <a:prstGeom prst="rect">
            <a:avLst/>
          </a:prstGeom>
        </p:spPr>
        <p:txBody>
          <a:bodyPr lIns="0" tIns="0" rIns="0" bIns="0" rtlCol="0" anchor="t">
            <a:spAutoFit/>
          </a:bodyPr>
          <a:lstStyle/>
          <a:p>
            <a:pPr algn="ctr">
              <a:lnSpc>
                <a:spcPts val="3640"/>
              </a:lnSpc>
            </a:pPr>
            <a:r>
              <a:rPr lang="en-US" sz="2600">
                <a:solidFill>
                  <a:srgbClr val="31356E"/>
                </a:solidFill>
                <a:latin typeface="Canva Sans"/>
                <a:ea typeface="Canva Sans"/>
                <a:cs typeface="Canva Sans"/>
                <a:sym typeface="Canva Sans"/>
              </a:rPr>
              <a:t>Image courtesy: [2]</a:t>
            </a:r>
          </a:p>
        </p:txBody>
      </p:sp>
      <p:sp>
        <p:nvSpPr>
          <p:cNvPr id="15" name="TextBox 15"/>
          <p:cNvSpPr txBox="1"/>
          <p:nvPr/>
        </p:nvSpPr>
        <p:spPr>
          <a:xfrm>
            <a:off x="2779250" y="4089937"/>
            <a:ext cx="4253594" cy="800099"/>
          </a:xfrm>
          <a:prstGeom prst="rect">
            <a:avLst/>
          </a:prstGeom>
        </p:spPr>
        <p:txBody>
          <a:bodyPr lIns="0" tIns="0" rIns="0" bIns="0" rtlCol="0" anchor="t">
            <a:spAutoFit/>
          </a:bodyPr>
          <a:lstStyle/>
          <a:p>
            <a:pPr algn="ctr">
              <a:lnSpc>
                <a:spcPts val="3150"/>
              </a:lnSpc>
            </a:pPr>
            <a:r>
              <a:rPr lang="en-US" sz="2250">
                <a:solidFill>
                  <a:srgbClr val="2F5F98"/>
                </a:solidFill>
                <a:latin typeface="Arimo"/>
                <a:ea typeface="Arimo"/>
                <a:cs typeface="Arimo"/>
                <a:sym typeface="Arimo"/>
              </a:rPr>
              <a:t>Two ants start with equal probability of going on each path</a:t>
            </a:r>
          </a:p>
        </p:txBody>
      </p:sp>
      <p:sp>
        <p:nvSpPr>
          <p:cNvPr id="16" name="TextBox 16"/>
          <p:cNvSpPr txBox="1"/>
          <p:nvPr/>
        </p:nvSpPr>
        <p:spPr>
          <a:xfrm>
            <a:off x="7305826" y="4089937"/>
            <a:ext cx="4253594" cy="800099"/>
          </a:xfrm>
          <a:prstGeom prst="rect">
            <a:avLst/>
          </a:prstGeom>
        </p:spPr>
        <p:txBody>
          <a:bodyPr lIns="0" tIns="0" rIns="0" bIns="0" rtlCol="0" anchor="t">
            <a:spAutoFit/>
          </a:bodyPr>
          <a:lstStyle/>
          <a:p>
            <a:pPr algn="ctr">
              <a:lnSpc>
                <a:spcPts val="3150"/>
              </a:lnSpc>
            </a:pPr>
            <a:r>
              <a:rPr lang="en-US" sz="2250">
                <a:solidFill>
                  <a:srgbClr val="2F5F98"/>
                </a:solidFill>
                <a:latin typeface="Arimo"/>
                <a:ea typeface="Arimo"/>
                <a:cs typeface="Arimo"/>
                <a:sym typeface="Arimo"/>
              </a:rPr>
              <a:t>Ant on shorter path has shorter to-and-fro time from nest to food</a:t>
            </a:r>
          </a:p>
        </p:txBody>
      </p:sp>
      <p:sp>
        <p:nvSpPr>
          <p:cNvPr id="17" name="TextBox 17"/>
          <p:cNvSpPr txBox="1"/>
          <p:nvPr/>
        </p:nvSpPr>
        <p:spPr>
          <a:xfrm>
            <a:off x="11835645" y="3969566"/>
            <a:ext cx="4403001" cy="1200149"/>
          </a:xfrm>
          <a:prstGeom prst="rect">
            <a:avLst/>
          </a:prstGeom>
        </p:spPr>
        <p:txBody>
          <a:bodyPr lIns="0" tIns="0" rIns="0" bIns="0" rtlCol="0" anchor="t">
            <a:spAutoFit/>
          </a:bodyPr>
          <a:lstStyle/>
          <a:p>
            <a:pPr algn="ctr">
              <a:lnSpc>
                <a:spcPts val="3150"/>
              </a:lnSpc>
            </a:pPr>
            <a:r>
              <a:rPr lang="en-US" sz="2250">
                <a:solidFill>
                  <a:srgbClr val="2F5F98"/>
                </a:solidFill>
                <a:latin typeface="Arimo"/>
                <a:ea typeface="Arimo"/>
                <a:cs typeface="Arimo"/>
                <a:sym typeface="Arimo"/>
              </a:rPr>
              <a:t>Density of pheromones is higher on shorter path because of two passes by ant</a:t>
            </a:r>
          </a:p>
        </p:txBody>
      </p:sp>
      <p:sp>
        <p:nvSpPr>
          <p:cNvPr id="18" name="TextBox 18"/>
          <p:cNvSpPr txBox="1"/>
          <p:nvPr/>
        </p:nvSpPr>
        <p:spPr>
          <a:xfrm>
            <a:off x="2779250" y="7376615"/>
            <a:ext cx="4253594" cy="800099"/>
          </a:xfrm>
          <a:prstGeom prst="rect">
            <a:avLst/>
          </a:prstGeom>
        </p:spPr>
        <p:txBody>
          <a:bodyPr lIns="0" tIns="0" rIns="0" bIns="0" rtlCol="0" anchor="t">
            <a:spAutoFit/>
          </a:bodyPr>
          <a:lstStyle/>
          <a:p>
            <a:pPr algn="ctr">
              <a:lnSpc>
                <a:spcPts val="3150"/>
              </a:lnSpc>
            </a:pPr>
            <a:r>
              <a:rPr lang="en-US" sz="2250">
                <a:solidFill>
                  <a:srgbClr val="2F5F98"/>
                </a:solidFill>
                <a:latin typeface="Arimo"/>
                <a:ea typeface="Arimo"/>
                <a:cs typeface="Arimo"/>
                <a:sym typeface="Arimo"/>
              </a:rPr>
              <a:t>Next ant takes higher pheromone path (i.e. shorter path)</a:t>
            </a:r>
          </a:p>
        </p:txBody>
      </p:sp>
      <p:sp>
        <p:nvSpPr>
          <p:cNvPr id="19" name="TextBox 19"/>
          <p:cNvSpPr txBox="1"/>
          <p:nvPr/>
        </p:nvSpPr>
        <p:spPr>
          <a:xfrm>
            <a:off x="7337645" y="7376615"/>
            <a:ext cx="3837283" cy="1200149"/>
          </a:xfrm>
          <a:prstGeom prst="rect">
            <a:avLst/>
          </a:prstGeom>
        </p:spPr>
        <p:txBody>
          <a:bodyPr lIns="0" tIns="0" rIns="0" bIns="0" rtlCol="0" anchor="t">
            <a:spAutoFit/>
          </a:bodyPr>
          <a:lstStyle/>
          <a:p>
            <a:pPr algn="ctr">
              <a:lnSpc>
                <a:spcPts val="3150"/>
              </a:lnSpc>
            </a:pPr>
            <a:r>
              <a:rPr lang="en-US" sz="2250">
                <a:solidFill>
                  <a:srgbClr val="2F5F98"/>
                </a:solidFill>
                <a:latin typeface="Arimo"/>
                <a:ea typeface="Arimo"/>
                <a:cs typeface="Arimo"/>
                <a:sym typeface="Arimo"/>
              </a:rPr>
              <a:t>Over many iterations, more ants use higher pheromone path</a:t>
            </a:r>
          </a:p>
        </p:txBody>
      </p:sp>
      <p:sp>
        <p:nvSpPr>
          <p:cNvPr id="20" name="TextBox 20"/>
          <p:cNvSpPr txBox="1"/>
          <p:nvPr/>
        </p:nvSpPr>
        <p:spPr>
          <a:xfrm>
            <a:off x="11835645" y="7376615"/>
            <a:ext cx="3837283" cy="800099"/>
          </a:xfrm>
          <a:prstGeom prst="rect">
            <a:avLst/>
          </a:prstGeom>
        </p:spPr>
        <p:txBody>
          <a:bodyPr lIns="0" tIns="0" rIns="0" bIns="0" rtlCol="0" anchor="t">
            <a:spAutoFit/>
          </a:bodyPr>
          <a:lstStyle/>
          <a:p>
            <a:pPr algn="ctr">
              <a:lnSpc>
                <a:spcPts val="3150"/>
              </a:lnSpc>
            </a:pPr>
            <a:r>
              <a:rPr lang="en-US" sz="2250">
                <a:solidFill>
                  <a:srgbClr val="2F5F98"/>
                </a:solidFill>
                <a:latin typeface="Arimo"/>
                <a:ea typeface="Arimo"/>
                <a:cs typeface="Arimo"/>
                <a:sym typeface="Arimo"/>
              </a:rPr>
              <a:t>After some time, shorter path is almost exclusively used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EFF"/>
        </a:solidFill>
        <a:effectLst/>
      </p:bgPr>
    </p:bg>
    <p:spTree>
      <p:nvGrpSpPr>
        <p:cNvPr id="1" name=""/>
        <p:cNvGrpSpPr/>
        <p:nvPr/>
      </p:nvGrpSpPr>
      <p:grpSpPr>
        <a:xfrm>
          <a:off x="0" y="0"/>
          <a:ext cx="0" cy="0"/>
          <a:chOff x="0" y="0"/>
          <a:chExt cx="0" cy="0"/>
        </a:xfrm>
      </p:grpSpPr>
      <p:sp>
        <p:nvSpPr>
          <p:cNvPr id="2" name="Freeform 2"/>
          <p:cNvSpPr/>
          <p:nvPr/>
        </p:nvSpPr>
        <p:spPr>
          <a:xfrm rot="-2423411" flipH="1">
            <a:off x="-5714567" y="4490345"/>
            <a:ext cx="8197766" cy="4352269"/>
          </a:xfrm>
          <a:custGeom>
            <a:avLst/>
            <a:gdLst/>
            <a:ahLst/>
            <a:cxnLst/>
            <a:rect l="l" t="t" r="r" b="b"/>
            <a:pathLst>
              <a:path w="8197766" h="4352269">
                <a:moveTo>
                  <a:pt x="8197766" y="0"/>
                </a:moveTo>
                <a:lnTo>
                  <a:pt x="0" y="0"/>
                </a:lnTo>
                <a:lnTo>
                  <a:pt x="0" y="4352269"/>
                </a:lnTo>
                <a:lnTo>
                  <a:pt x="8197766" y="4352269"/>
                </a:lnTo>
                <a:lnTo>
                  <a:pt x="8197766" y="0"/>
                </a:lnTo>
                <a:close/>
              </a:path>
            </a:pathLst>
          </a:custGeom>
          <a:blipFill>
            <a:blip r:embed="rId2">
              <a:alphaModFix amt="15000"/>
              <a:extLst>
                <a:ext uri="{96DAC541-7B7A-43D3-8B79-37D633B846F1}">
                  <asvg:svgBlip xmlns:asvg="http://schemas.microsoft.com/office/drawing/2016/SVG/main" r:embed="rId3"/>
                </a:ext>
              </a:extLst>
            </a:blip>
            <a:stretch>
              <a:fillRect/>
            </a:stretch>
          </a:blipFill>
        </p:spPr>
      </p:sp>
      <p:sp>
        <p:nvSpPr>
          <p:cNvPr id="3" name="Freeform 3"/>
          <p:cNvSpPr/>
          <p:nvPr/>
        </p:nvSpPr>
        <p:spPr>
          <a:xfrm>
            <a:off x="-1208178" y="6666480"/>
            <a:ext cx="4080083" cy="4524285"/>
          </a:xfrm>
          <a:custGeom>
            <a:avLst/>
            <a:gdLst/>
            <a:ahLst/>
            <a:cxnLst/>
            <a:rect l="l" t="t" r="r" b="b"/>
            <a:pathLst>
              <a:path w="4080083" h="4524285">
                <a:moveTo>
                  <a:pt x="0" y="0"/>
                </a:moveTo>
                <a:lnTo>
                  <a:pt x="4080082" y="0"/>
                </a:lnTo>
                <a:lnTo>
                  <a:pt x="4080082" y="4524285"/>
                </a:lnTo>
                <a:lnTo>
                  <a:pt x="0" y="45242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947196">
            <a:off x="7713590" y="9558565"/>
            <a:ext cx="8197766" cy="4352269"/>
          </a:xfrm>
          <a:custGeom>
            <a:avLst/>
            <a:gdLst/>
            <a:ahLst/>
            <a:cxnLst/>
            <a:rect l="l" t="t" r="r" b="b"/>
            <a:pathLst>
              <a:path w="8197766" h="4352269">
                <a:moveTo>
                  <a:pt x="0" y="0"/>
                </a:moveTo>
                <a:lnTo>
                  <a:pt x="8197767" y="0"/>
                </a:lnTo>
                <a:lnTo>
                  <a:pt x="8197767" y="4352269"/>
                </a:lnTo>
                <a:lnTo>
                  <a:pt x="0" y="4352269"/>
                </a:lnTo>
                <a:lnTo>
                  <a:pt x="0" y="0"/>
                </a:lnTo>
                <a:close/>
              </a:path>
            </a:pathLst>
          </a:custGeom>
          <a:blipFill>
            <a:blip r:embed="rId2">
              <a:alphaModFix amt="15000"/>
              <a:extLst>
                <a:ext uri="{96DAC541-7B7A-43D3-8B79-37D633B846F1}">
                  <asvg:svgBlip xmlns:asvg="http://schemas.microsoft.com/office/drawing/2016/SVG/main" r:embed="rId3"/>
                </a:ext>
              </a:extLst>
            </a:blip>
            <a:stretch>
              <a:fillRect/>
            </a:stretch>
          </a:blipFill>
        </p:spPr>
      </p:sp>
      <p:sp>
        <p:nvSpPr>
          <p:cNvPr id="5" name="Freeform 5"/>
          <p:cNvSpPr/>
          <p:nvPr/>
        </p:nvSpPr>
        <p:spPr>
          <a:xfrm>
            <a:off x="16197112" y="8150499"/>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6">
              <a:alphaModFix amt="19999"/>
              <a:extLst>
                <a:ext uri="{96DAC541-7B7A-43D3-8B79-37D633B846F1}">
                  <asvg:svgBlip xmlns:asvg="http://schemas.microsoft.com/office/drawing/2016/SVG/main" r:embed="rId7"/>
                </a:ext>
              </a:extLst>
            </a:blip>
            <a:stretch>
              <a:fillRect/>
            </a:stretch>
          </a:blipFill>
        </p:spPr>
      </p:sp>
      <p:sp>
        <p:nvSpPr>
          <p:cNvPr id="6" name="Freeform 6"/>
          <p:cNvSpPr/>
          <p:nvPr/>
        </p:nvSpPr>
        <p:spPr>
          <a:xfrm>
            <a:off x="2266517" y="9076226"/>
            <a:ext cx="1210774" cy="1210774"/>
          </a:xfrm>
          <a:custGeom>
            <a:avLst/>
            <a:gdLst/>
            <a:ahLst/>
            <a:cxnLst/>
            <a:rect l="l" t="t" r="r" b="b"/>
            <a:pathLst>
              <a:path w="1210774" h="1210774">
                <a:moveTo>
                  <a:pt x="0" y="0"/>
                </a:moveTo>
                <a:lnTo>
                  <a:pt x="1210774" y="0"/>
                </a:lnTo>
                <a:lnTo>
                  <a:pt x="1210774" y="1210774"/>
                </a:lnTo>
                <a:lnTo>
                  <a:pt x="0" y="121077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a:off x="641551" y="8150499"/>
            <a:ext cx="1544928" cy="1556246"/>
          </a:xfrm>
          <a:custGeom>
            <a:avLst/>
            <a:gdLst/>
            <a:ahLst/>
            <a:cxnLst/>
            <a:rect l="l" t="t" r="r" b="b"/>
            <a:pathLst>
              <a:path w="1544928" h="1556246">
                <a:moveTo>
                  <a:pt x="0" y="0"/>
                </a:moveTo>
                <a:lnTo>
                  <a:pt x="1544928" y="0"/>
                </a:lnTo>
                <a:lnTo>
                  <a:pt x="1544928" y="1556247"/>
                </a:lnTo>
                <a:lnTo>
                  <a:pt x="0" y="155624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720289" y="-943898"/>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6">
              <a:alphaModFix amt="19999"/>
              <a:extLst>
                <a:ext uri="{96DAC541-7B7A-43D3-8B79-37D633B846F1}">
                  <asvg:svgBlip xmlns:asvg="http://schemas.microsoft.com/office/drawing/2016/SVG/main" r:embed="rId7"/>
                </a:ext>
              </a:extLst>
            </a:blip>
            <a:stretch>
              <a:fillRect/>
            </a:stretch>
          </a:blipFill>
        </p:spPr>
      </p:sp>
      <p:sp>
        <p:nvSpPr>
          <p:cNvPr id="9" name="Freeform 9"/>
          <p:cNvSpPr/>
          <p:nvPr/>
        </p:nvSpPr>
        <p:spPr>
          <a:xfrm>
            <a:off x="15749044" y="-720289"/>
            <a:ext cx="3472538" cy="3497978"/>
          </a:xfrm>
          <a:custGeom>
            <a:avLst/>
            <a:gdLst/>
            <a:ahLst/>
            <a:cxnLst/>
            <a:rect l="l" t="t" r="r" b="b"/>
            <a:pathLst>
              <a:path w="3472538" h="3497978">
                <a:moveTo>
                  <a:pt x="0" y="0"/>
                </a:moveTo>
                <a:lnTo>
                  <a:pt x="3472538" y="0"/>
                </a:lnTo>
                <a:lnTo>
                  <a:pt x="3472538" y="3497978"/>
                </a:lnTo>
                <a:lnTo>
                  <a:pt x="0" y="349797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Freeform 10"/>
          <p:cNvSpPr/>
          <p:nvPr/>
        </p:nvSpPr>
        <p:spPr>
          <a:xfrm>
            <a:off x="17101564" y="113405"/>
            <a:ext cx="4080083" cy="4524285"/>
          </a:xfrm>
          <a:custGeom>
            <a:avLst/>
            <a:gdLst/>
            <a:ahLst/>
            <a:cxnLst/>
            <a:rect l="l" t="t" r="r" b="b"/>
            <a:pathLst>
              <a:path w="4080083" h="4524285">
                <a:moveTo>
                  <a:pt x="0" y="0"/>
                </a:moveTo>
                <a:lnTo>
                  <a:pt x="4080082" y="0"/>
                </a:lnTo>
                <a:lnTo>
                  <a:pt x="4080082" y="4524285"/>
                </a:lnTo>
                <a:lnTo>
                  <a:pt x="0" y="45242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1" name="Group 11"/>
          <p:cNvGrpSpPr/>
          <p:nvPr/>
        </p:nvGrpSpPr>
        <p:grpSpPr>
          <a:xfrm>
            <a:off x="2937748" y="2079559"/>
            <a:ext cx="3515356" cy="1543050"/>
            <a:chOff x="0" y="0"/>
            <a:chExt cx="925855" cy="406400"/>
          </a:xfrm>
        </p:grpSpPr>
        <p:sp>
          <p:nvSpPr>
            <p:cNvPr id="12" name="Freeform 12"/>
            <p:cNvSpPr/>
            <p:nvPr/>
          </p:nvSpPr>
          <p:spPr>
            <a:xfrm>
              <a:off x="0" y="0"/>
              <a:ext cx="925855" cy="406400"/>
            </a:xfrm>
            <a:custGeom>
              <a:avLst/>
              <a:gdLst/>
              <a:ahLst/>
              <a:cxnLst/>
              <a:rect l="l" t="t" r="r" b="b"/>
              <a:pathLst>
                <a:path w="925855" h="406400">
                  <a:moveTo>
                    <a:pt x="74879" y="0"/>
                  </a:moveTo>
                  <a:lnTo>
                    <a:pt x="850976" y="0"/>
                  </a:lnTo>
                  <a:cubicBezTo>
                    <a:pt x="892331" y="0"/>
                    <a:pt x="925855" y="33524"/>
                    <a:pt x="925855" y="74879"/>
                  </a:cubicBezTo>
                  <a:lnTo>
                    <a:pt x="925855" y="331521"/>
                  </a:lnTo>
                  <a:cubicBezTo>
                    <a:pt x="925855" y="372876"/>
                    <a:pt x="892331" y="406400"/>
                    <a:pt x="850976" y="406400"/>
                  </a:cubicBezTo>
                  <a:lnTo>
                    <a:pt x="74879" y="406400"/>
                  </a:lnTo>
                  <a:cubicBezTo>
                    <a:pt x="33524" y="406400"/>
                    <a:pt x="0" y="372876"/>
                    <a:pt x="0" y="331521"/>
                  </a:cubicBezTo>
                  <a:lnTo>
                    <a:pt x="0" y="74879"/>
                  </a:lnTo>
                  <a:cubicBezTo>
                    <a:pt x="0" y="33524"/>
                    <a:pt x="33524" y="0"/>
                    <a:pt x="74879" y="0"/>
                  </a:cubicBezTo>
                  <a:close/>
                </a:path>
              </a:pathLst>
            </a:custGeom>
            <a:solidFill>
              <a:srgbClr val="00A8A8"/>
            </a:solidFill>
          </p:spPr>
        </p:sp>
        <p:sp>
          <p:nvSpPr>
            <p:cNvPr id="13" name="TextBox 13"/>
            <p:cNvSpPr txBox="1"/>
            <p:nvPr/>
          </p:nvSpPr>
          <p:spPr>
            <a:xfrm>
              <a:off x="0" y="-57150"/>
              <a:ext cx="925855" cy="463550"/>
            </a:xfrm>
            <a:prstGeom prst="rect">
              <a:avLst/>
            </a:prstGeom>
          </p:spPr>
          <p:txBody>
            <a:bodyPr lIns="50800" tIns="50800" rIns="50800" bIns="50800" rtlCol="0" anchor="ctr"/>
            <a:lstStyle/>
            <a:p>
              <a:pPr algn="ctr">
                <a:lnSpc>
                  <a:spcPts val="3366"/>
                </a:lnSpc>
              </a:pPr>
              <a:r>
                <a:rPr lang="en-US" sz="2404">
                  <a:solidFill>
                    <a:srgbClr val="F6FEFF"/>
                  </a:solidFill>
                  <a:latin typeface="Arimo"/>
                  <a:ea typeface="Arimo"/>
                  <a:cs typeface="Arimo"/>
                  <a:sym typeface="Arimo"/>
                </a:rPr>
                <a:t>Initialize the sensor node energy levels and pheromones in table</a:t>
              </a:r>
            </a:p>
          </p:txBody>
        </p:sp>
      </p:grpSp>
      <p:sp>
        <p:nvSpPr>
          <p:cNvPr id="14" name="TextBox 14"/>
          <p:cNvSpPr txBox="1"/>
          <p:nvPr/>
        </p:nvSpPr>
        <p:spPr>
          <a:xfrm>
            <a:off x="3228310" y="266611"/>
            <a:ext cx="12361771" cy="1019175"/>
          </a:xfrm>
          <a:prstGeom prst="rect">
            <a:avLst/>
          </a:prstGeom>
        </p:spPr>
        <p:txBody>
          <a:bodyPr lIns="0" tIns="0" rIns="0" bIns="0" rtlCol="0" anchor="t">
            <a:spAutoFit/>
          </a:bodyPr>
          <a:lstStyle/>
          <a:p>
            <a:pPr algn="ctr">
              <a:lnSpc>
                <a:spcPts val="8399"/>
              </a:lnSpc>
            </a:pPr>
            <a:r>
              <a:rPr lang="en-US" sz="5999">
                <a:solidFill>
                  <a:srgbClr val="0C6980"/>
                </a:solidFill>
                <a:latin typeface="Alice Bold"/>
                <a:ea typeface="Alice Bold"/>
                <a:cs typeface="Alice Bold"/>
                <a:sym typeface="Alice Bold"/>
              </a:rPr>
              <a:t>Ant Colony Optimization (ACO)</a:t>
            </a:r>
          </a:p>
        </p:txBody>
      </p:sp>
      <p:grpSp>
        <p:nvGrpSpPr>
          <p:cNvPr id="15" name="Group 15"/>
          <p:cNvGrpSpPr/>
          <p:nvPr/>
        </p:nvGrpSpPr>
        <p:grpSpPr>
          <a:xfrm>
            <a:off x="7596423" y="2079559"/>
            <a:ext cx="3515356" cy="1543050"/>
            <a:chOff x="0" y="0"/>
            <a:chExt cx="925855" cy="406400"/>
          </a:xfrm>
        </p:grpSpPr>
        <p:sp>
          <p:nvSpPr>
            <p:cNvPr id="16" name="Freeform 16"/>
            <p:cNvSpPr/>
            <p:nvPr/>
          </p:nvSpPr>
          <p:spPr>
            <a:xfrm>
              <a:off x="0" y="0"/>
              <a:ext cx="925855" cy="406400"/>
            </a:xfrm>
            <a:custGeom>
              <a:avLst/>
              <a:gdLst/>
              <a:ahLst/>
              <a:cxnLst/>
              <a:rect l="l" t="t" r="r" b="b"/>
              <a:pathLst>
                <a:path w="925855" h="406400">
                  <a:moveTo>
                    <a:pt x="74879" y="0"/>
                  </a:moveTo>
                  <a:lnTo>
                    <a:pt x="850976" y="0"/>
                  </a:lnTo>
                  <a:cubicBezTo>
                    <a:pt x="892331" y="0"/>
                    <a:pt x="925855" y="33524"/>
                    <a:pt x="925855" y="74879"/>
                  </a:cubicBezTo>
                  <a:lnTo>
                    <a:pt x="925855" y="331521"/>
                  </a:lnTo>
                  <a:cubicBezTo>
                    <a:pt x="925855" y="372876"/>
                    <a:pt x="892331" y="406400"/>
                    <a:pt x="850976" y="406400"/>
                  </a:cubicBezTo>
                  <a:lnTo>
                    <a:pt x="74879" y="406400"/>
                  </a:lnTo>
                  <a:cubicBezTo>
                    <a:pt x="33524" y="406400"/>
                    <a:pt x="0" y="372876"/>
                    <a:pt x="0" y="331521"/>
                  </a:cubicBezTo>
                  <a:lnTo>
                    <a:pt x="0" y="74879"/>
                  </a:lnTo>
                  <a:cubicBezTo>
                    <a:pt x="0" y="33524"/>
                    <a:pt x="33524" y="0"/>
                    <a:pt x="74879" y="0"/>
                  </a:cubicBezTo>
                  <a:close/>
                </a:path>
              </a:pathLst>
            </a:custGeom>
            <a:solidFill>
              <a:srgbClr val="0C6980"/>
            </a:solidFill>
          </p:spPr>
        </p:sp>
        <p:sp>
          <p:nvSpPr>
            <p:cNvPr id="17" name="TextBox 17"/>
            <p:cNvSpPr txBox="1"/>
            <p:nvPr/>
          </p:nvSpPr>
          <p:spPr>
            <a:xfrm>
              <a:off x="0" y="-57150"/>
              <a:ext cx="925855" cy="463550"/>
            </a:xfrm>
            <a:prstGeom prst="rect">
              <a:avLst/>
            </a:prstGeom>
          </p:spPr>
          <p:txBody>
            <a:bodyPr lIns="50800" tIns="50800" rIns="50800" bIns="50800" rtlCol="0" anchor="ctr"/>
            <a:lstStyle/>
            <a:p>
              <a:pPr algn="ctr">
                <a:lnSpc>
                  <a:spcPts val="3366"/>
                </a:lnSpc>
              </a:pPr>
              <a:r>
                <a:rPr lang="en-US" sz="2404">
                  <a:solidFill>
                    <a:srgbClr val="F6FEFF"/>
                  </a:solidFill>
                  <a:latin typeface="Arimo"/>
                  <a:ea typeface="Arimo"/>
                  <a:cs typeface="Arimo"/>
                  <a:sym typeface="Arimo"/>
                </a:rPr>
                <a:t>Send multiple ants (data packet) from source node</a:t>
              </a:r>
            </a:p>
          </p:txBody>
        </p:sp>
      </p:grpSp>
      <p:grpSp>
        <p:nvGrpSpPr>
          <p:cNvPr id="18" name="Group 18"/>
          <p:cNvGrpSpPr/>
          <p:nvPr/>
        </p:nvGrpSpPr>
        <p:grpSpPr>
          <a:xfrm>
            <a:off x="12359697" y="4387607"/>
            <a:ext cx="3515356" cy="1543050"/>
            <a:chOff x="0" y="0"/>
            <a:chExt cx="925855" cy="406400"/>
          </a:xfrm>
        </p:grpSpPr>
        <p:sp>
          <p:nvSpPr>
            <p:cNvPr id="19" name="Freeform 19"/>
            <p:cNvSpPr/>
            <p:nvPr/>
          </p:nvSpPr>
          <p:spPr>
            <a:xfrm>
              <a:off x="0" y="0"/>
              <a:ext cx="925855" cy="406400"/>
            </a:xfrm>
            <a:custGeom>
              <a:avLst/>
              <a:gdLst/>
              <a:ahLst/>
              <a:cxnLst/>
              <a:rect l="l" t="t" r="r" b="b"/>
              <a:pathLst>
                <a:path w="925855" h="406400">
                  <a:moveTo>
                    <a:pt x="74879" y="0"/>
                  </a:moveTo>
                  <a:lnTo>
                    <a:pt x="850976" y="0"/>
                  </a:lnTo>
                  <a:cubicBezTo>
                    <a:pt x="892331" y="0"/>
                    <a:pt x="925855" y="33524"/>
                    <a:pt x="925855" y="74879"/>
                  </a:cubicBezTo>
                  <a:lnTo>
                    <a:pt x="925855" y="331521"/>
                  </a:lnTo>
                  <a:cubicBezTo>
                    <a:pt x="925855" y="372876"/>
                    <a:pt x="892331" y="406400"/>
                    <a:pt x="850976" y="406400"/>
                  </a:cubicBezTo>
                  <a:lnTo>
                    <a:pt x="74879" y="406400"/>
                  </a:lnTo>
                  <a:cubicBezTo>
                    <a:pt x="33524" y="406400"/>
                    <a:pt x="0" y="372876"/>
                    <a:pt x="0" y="331521"/>
                  </a:cubicBezTo>
                  <a:lnTo>
                    <a:pt x="0" y="74879"/>
                  </a:lnTo>
                  <a:cubicBezTo>
                    <a:pt x="0" y="33524"/>
                    <a:pt x="33524" y="0"/>
                    <a:pt x="74879" y="0"/>
                  </a:cubicBezTo>
                  <a:close/>
                </a:path>
              </a:pathLst>
            </a:custGeom>
            <a:solidFill>
              <a:srgbClr val="0C6980"/>
            </a:solidFill>
          </p:spPr>
        </p:sp>
        <p:sp>
          <p:nvSpPr>
            <p:cNvPr id="20" name="TextBox 20"/>
            <p:cNvSpPr txBox="1"/>
            <p:nvPr/>
          </p:nvSpPr>
          <p:spPr>
            <a:xfrm>
              <a:off x="0" y="-57150"/>
              <a:ext cx="925855" cy="463550"/>
            </a:xfrm>
            <a:prstGeom prst="rect">
              <a:avLst/>
            </a:prstGeom>
          </p:spPr>
          <p:txBody>
            <a:bodyPr lIns="50800" tIns="50800" rIns="50800" bIns="50800" rtlCol="0" anchor="ctr"/>
            <a:lstStyle/>
            <a:p>
              <a:pPr algn="ctr">
                <a:lnSpc>
                  <a:spcPts val="3366"/>
                </a:lnSpc>
              </a:pPr>
              <a:r>
                <a:rPr lang="en-US" sz="2404">
                  <a:solidFill>
                    <a:srgbClr val="F6FEFF"/>
                  </a:solidFill>
                  <a:latin typeface="Arimo"/>
                  <a:ea typeface="Arimo"/>
                  <a:cs typeface="Arimo"/>
                  <a:sym typeface="Arimo"/>
                </a:rPr>
                <a:t>The ant updates the energy level, hop, distance in its table</a:t>
              </a:r>
            </a:p>
          </p:txBody>
        </p:sp>
      </p:grpSp>
      <p:grpSp>
        <p:nvGrpSpPr>
          <p:cNvPr id="21" name="Group 21"/>
          <p:cNvGrpSpPr/>
          <p:nvPr/>
        </p:nvGrpSpPr>
        <p:grpSpPr>
          <a:xfrm>
            <a:off x="12359697" y="2079559"/>
            <a:ext cx="3515356" cy="1543050"/>
            <a:chOff x="0" y="0"/>
            <a:chExt cx="925855" cy="406400"/>
          </a:xfrm>
        </p:grpSpPr>
        <p:sp>
          <p:nvSpPr>
            <p:cNvPr id="22" name="Freeform 22"/>
            <p:cNvSpPr/>
            <p:nvPr/>
          </p:nvSpPr>
          <p:spPr>
            <a:xfrm>
              <a:off x="0" y="0"/>
              <a:ext cx="925855" cy="406400"/>
            </a:xfrm>
            <a:custGeom>
              <a:avLst/>
              <a:gdLst/>
              <a:ahLst/>
              <a:cxnLst/>
              <a:rect l="l" t="t" r="r" b="b"/>
              <a:pathLst>
                <a:path w="925855" h="406400">
                  <a:moveTo>
                    <a:pt x="74879" y="0"/>
                  </a:moveTo>
                  <a:lnTo>
                    <a:pt x="850976" y="0"/>
                  </a:lnTo>
                  <a:cubicBezTo>
                    <a:pt x="892331" y="0"/>
                    <a:pt x="925855" y="33524"/>
                    <a:pt x="925855" y="74879"/>
                  </a:cubicBezTo>
                  <a:lnTo>
                    <a:pt x="925855" y="331521"/>
                  </a:lnTo>
                  <a:cubicBezTo>
                    <a:pt x="925855" y="372876"/>
                    <a:pt x="892331" y="406400"/>
                    <a:pt x="850976" y="406400"/>
                  </a:cubicBezTo>
                  <a:lnTo>
                    <a:pt x="74879" y="406400"/>
                  </a:lnTo>
                  <a:cubicBezTo>
                    <a:pt x="33524" y="406400"/>
                    <a:pt x="0" y="372876"/>
                    <a:pt x="0" y="331521"/>
                  </a:cubicBezTo>
                  <a:lnTo>
                    <a:pt x="0" y="74879"/>
                  </a:lnTo>
                  <a:cubicBezTo>
                    <a:pt x="0" y="33524"/>
                    <a:pt x="33524" y="0"/>
                    <a:pt x="74879" y="0"/>
                  </a:cubicBezTo>
                  <a:close/>
                </a:path>
              </a:pathLst>
            </a:custGeom>
            <a:solidFill>
              <a:srgbClr val="00A8A8"/>
            </a:solidFill>
          </p:spPr>
        </p:sp>
        <p:sp>
          <p:nvSpPr>
            <p:cNvPr id="23" name="TextBox 23"/>
            <p:cNvSpPr txBox="1"/>
            <p:nvPr/>
          </p:nvSpPr>
          <p:spPr>
            <a:xfrm>
              <a:off x="0" y="-57150"/>
              <a:ext cx="925855" cy="463550"/>
            </a:xfrm>
            <a:prstGeom prst="rect">
              <a:avLst/>
            </a:prstGeom>
          </p:spPr>
          <p:txBody>
            <a:bodyPr lIns="50800" tIns="50800" rIns="50800" bIns="50800" rtlCol="0" anchor="ctr"/>
            <a:lstStyle/>
            <a:p>
              <a:pPr algn="ctr">
                <a:lnSpc>
                  <a:spcPts val="3366"/>
                </a:lnSpc>
              </a:pPr>
              <a:r>
                <a:rPr lang="en-US" sz="2404">
                  <a:solidFill>
                    <a:srgbClr val="F6FEFF"/>
                  </a:solidFill>
                  <a:latin typeface="Arimo"/>
                  <a:ea typeface="Arimo"/>
                  <a:cs typeface="Arimo"/>
                  <a:sym typeface="Arimo"/>
                </a:rPr>
                <a:t>Ant selects next hop based on pheromones, distance and energy</a:t>
              </a:r>
            </a:p>
          </p:txBody>
        </p:sp>
      </p:grpSp>
      <p:grpSp>
        <p:nvGrpSpPr>
          <p:cNvPr id="24" name="Group 24"/>
          <p:cNvGrpSpPr/>
          <p:nvPr/>
        </p:nvGrpSpPr>
        <p:grpSpPr>
          <a:xfrm>
            <a:off x="7672927" y="4387607"/>
            <a:ext cx="3515356" cy="1543050"/>
            <a:chOff x="0" y="0"/>
            <a:chExt cx="925855" cy="406400"/>
          </a:xfrm>
        </p:grpSpPr>
        <p:sp>
          <p:nvSpPr>
            <p:cNvPr id="25" name="Freeform 25"/>
            <p:cNvSpPr/>
            <p:nvPr/>
          </p:nvSpPr>
          <p:spPr>
            <a:xfrm>
              <a:off x="0" y="0"/>
              <a:ext cx="925855" cy="406400"/>
            </a:xfrm>
            <a:custGeom>
              <a:avLst/>
              <a:gdLst/>
              <a:ahLst/>
              <a:cxnLst/>
              <a:rect l="l" t="t" r="r" b="b"/>
              <a:pathLst>
                <a:path w="925855" h="406400">
                  <a:moveTo>
                    <a:pt x="74879" y="0"/>
                  </a:moveTo>
                  <a:lnTo>
                    <a:pt x="850976" y="0"/>
                  </a:lnTo>
                  <a:cubicBezTo>
                    <a:pt x="892331" y="0"/>
                    <a:pt x="925855" y="33524"/>
                    <a:pt x="925855" y="74879"/>
                  </a:cubicBezTo>
                  <a:lnTo>
                    <a:pt x="925855" y="331521"/>
                  </a:lnTo>
                  <a:cubicBezTo>
                    <a:pt x="925855" y="372876"/>
                    <a:pt x="892331" y="406400"/>
                    <a:pt x="850976" y="406400"/>
                  </a:cubicBezTo>
                  <a:lnTo>
                    <a:pt x="74879" y="406400"/>
                  </a:lnTo>
                  <a:cubicBezTo>
                    <a:pt x="33524" y="406400"/>
                    <a:pt x="0" y="372876"/>
                    <a:pt x="0" y="331521"/>
                  </a:cubicBezTo>
                  <a:lnTo>
                    <a:pt x="0" y="74879"/>
                  </a:lnTo>
                  <a:cubicBezTo>
                    <a:pt x="0" y="33524"/>
                    <a:pt x="33524" y="0"/>
                    <a:pt x="74879" y="0"/>
                  </a:cubicBezTo>
                  <a:close/>
                </a:path>
              </a:pathLst>
            </a:custGeom>
            <a:solidFill>
              <a:srgbClr val="00A8A8"/>
            </a:solidFill>
          </p:spPr>
        </p:sp>
        <p:sp>
          <p:nvSpPr>
            <p:cNvPr id="26" name="TextBox 26"/>
            <p:cNvSpPr txBox="1"/>
            <p:nvPr/>
          </p:nvSpPr>
          <p:spPr>
            <a:xfrm>
              <a:off x="0" y="-57150"/>
              <a:ext cx="925855" cy="463550"/>
            </a:xfrm>
            <a:prstGeom prst="rect">
              <a:avLst/>
            </a:prstGeom>
          </p:spPr>
          <p:txBody>
            <a:bodyPr lIns="50800" tIns="50800" rIns="50800" bIns="50800" rtlCol="0" anchor="ctr"/>
            <a:lstStyle/>
            <a:p>
              <a:pPr algn="ctr">
                <a:lnSpc>
                  <a:spcPts val="3366"/>
                </a:lnSpc>
              </a:pPr>
              <a:r>
                <a:rPr lang="en-US" sz="2404">
                  <a:solidFill>
                    <a:srgbClr val="F6FEFF"/>
                  </a:solidFill>
                  <a:latin typeface="Arimo"/>
                  <a:ea typeface="Arimo"/>
                  <a:cs typeface="Arimo"/>
                  <a:sym typeface="Arimo"/>
                </a:rPr>
                <a:t>Ant after reaching base station, generates backward ant </a:t>
              </a:r>
            </a:p>
          </p:txBody>
        </p:sp>
      </p:grpSp>
      <p:grpSp>
        <p:nvGrpSpPr>
          <p:cNvPr id="27" name="Group 27"/>
          <p:cNvGrpSpPr/>
          <p:nvPr/>
        </p:nvGrpSpPr>
        <p:grpSpPr>
          <a:xfrm>
            <a:off x="2985996" y="4387607"/>
            <a:ext cx="3515356" cy="1543050"/>
            <a:chOff x="0" y="0"/>
            <a:chExt cx="925855" cy="406400"/>
          </a:xfrm>
        </p:grpSpPr>
        <p:sp>
          <p:nvSpPr>
            <p:cNvPr id="28" name="Freeform 28"/>
            <p:cNvSpPr/>
            <p:nvPr/>
          </p:nvSpPr>
          <p:spPr>
            <a:xfrm>
              <a:off x="0" y="0"/>
              <a:ext cx="925855" cy="406400"/>
            </a:xfrm>
            <a:custGeom>
              <a:avLst/>
              <a:gdLst/>
              <a:ahLst/>
              <a:cxnLst/>
              <a:rect l="l" t="t" r="r" b="b"/>
              <a:pathLst>
                <a:path w="925855" h="406400">
                  <a:moveTo>
                    <a:pt x="74879" y="0"/>
                  </a:moveTo>
                  <a:lnTo>
                    <a:pt x="850976" y="0"/>
                  </a:lnTo>
                  <a:cubicBezTo>
                    <a:pt x="892331" y="0"/>
                    <a:pt x="925855" y="33524"/>
                    <a:pt x="925855" y="74879"/>
                  </a:cubicBezTo>
                  <a:lnTo>
                    <a:pt x="925855" y="331521"/>
                  </a:lnTo>
                  <a:cubicBezTo>
                    <a:pt x="925855" y="372876"/>
                    <a:pt x="892331" y="406400"/>
                    <a:pt x="850976" y="406400"/>
                  </a:cubicBezTo>
                  <a:lnTo>
                    <a:pt x="74879" y="406400"/>
                  </a:lnTo>
                  <a:cubicBezTo>
                    <a:pt x="33524" y="406400"/>
                    <a:pt x="0" y="372876"/>
                    <a:pt x="0" y="331521"/>
                  </a:cubicBezTo>
                  <a:lnTo>
                    <a:pt x="0" y="74879"/>
                  </a:lnTo>
                  <a:cubicBezTo>
                    <a:pt x="0" y="33524"/>
                    <a:pt x="33524" y="0"/>
                    <a:pt x="74879" y="0"/>
                  </a:cubicBezTo>
                  <a:close/>
                </a:path>
              </a:pathLst>
            </a:custGeom>
            <a:solidFill>
              <a:srgbClr val="0C6980"/>
            </a:solidFill>
          </p:spPr>
        </p:sp>
        <p:sp>
          <p:nvSpPr>
            <p:cNvPr id="29" name="TextBox 29"/>
            <p:cNvSpPr txBox="1"/>
            <p:nvPr/>
          </p:nvSpPr>
          <p:spPr>
            <a:xfrm>
              <a:off x="0" y="-57150"/>
              <a:ext cx="925855" cy="463550"/>
            </a:xfrm>
            <a:prstGeom prst="rect">
              <a:avLst/>
            </a:prstGeom>
          </p:spPr>
          <p:txBody>
            <a:bodyPr lIns="50800" tIns="50800" rIns="50800" bIns="50800" rtlCol="0" anchor="ctr"/>
            <a:lstStyle/>
            <a:p>
              <a:pPr algn="ctr">
                <a:lnSpc>
                  <a:spcPts val="3366"/>
                </a:lnSpc>
              </a:pPr>
              <a:r>
                <a:rPr lang="en-US" sz="2404">
                  <a:solidFill>
                    <a:srgbClr val="F6FEFF"/>
                  </a:solidFill>
                  <a:latin typeface="Arimo"/>
                  <a:ea typeface="Arimo"/>
                  <a:cs typeface="Arimo"/>
                  <a:sym typeface="Arimo"/>
                </a:rPr>
                <a:t>This ant follows the previous path and updates pheromones</a:t>
              </a:r>
            </a:p>
          </p:txBody>
        </p:sp>
      </p:grpSp>
      <p:grpSp>
        <p:nvGrpSpPr>
          <p:cNvPr id="30" name="Group 30"/>
          <p:cNvGrpSpPr/>
          <p:nvPr/>
        </p:nvGrpSpPr>
        <p:grpSpPr>
          <a:xfrm>
            <a:off x="2985996" y="6880419"/>
            <a:ext cx="3515356" cy="1543050"/>
            <a:chOff x="0" y="0"/>
            <a:chExt cx="925855" cy="406400"/>
          </a:xfrm>
        </p:grpSpPr>
        <p:sp>
          <p:nvSpPr>
            <p:cNvPr id="31" name="Freeform 31"/>
            <p:cNvSpPr/>
            <p:nvPr/>
          </p:nvSpPr>
          <p:spPr>
            <a:xfrm>
              <a:off x="0" y="0"/>
              <a:ext cx="925855" cy="406400"/>
            </a:xfrm>
            <a:custGeom>
              <a:avLst/>
              <a:gdLst/>
              <a:ahLst/>
              <a:cxnLst/>
              <a:rect l="l" t="t" r="r" b="b"/>
              <a:pathLst>
                <a:path w="925855" h="406400">
                  <a:moveTo>
                    <a:pt x="74879" y="0"/>
                  </a:moveTo>
                  <a:lnTo>
                    <a:pt x="850976" y="0"/>
                  </a:lnTo>
                  <a:cubicBezTo>
                    <a:pt x="892331" y="0"/>
                    <a:pt x="925855" y="33524"/>
                    <a:pt x="925855" y="74879"/>
                  </a:cubicBezTo>
                  <a:lnTo>
                    <a:pt x="925855" y="331521"/>
                  </a:lnTo>
                  <a:cubicBezTo>
                    <a:pt x="925855" y="372876"/>
                    <a:pt x="892331" y="406400"/>
                    <a:pt x="850976" y="406400"/>
                  </a:cubicBezTo>
                  <a:lnTo>
                    <a:pt x="74879" y="406400"/>
                  </a:lnTo>
                  <a:cubicBezTo>
                    <a:pt x="33524" y="406400"/>
                    <a:pt x="0" y="372876"/>
                    <a:pt x="0" y="331521"/>
                  </a:cubicBezTo>
                  <a:lnTo>
                    <a:pt x="0" y="74879"/>
                  </a:lnTo>
                  <a:cubicBezTo>
                    <a:pt x="0" y="33524"/>
                    <a:pt x="33524" y="0"/>
                    <a:pt x="74879" y="0"/>
                  </a:cubicBezTo>
                  <a:close/>
                </a:path>
              </a:pathLst>
            </a:custGeom>
            <a:solidFill>
              <a:srgbClr val="00A8A8"/>
            </a:solidFill>
          </p:spPr>
        </p:sp>
        <p:sp>
          <p:nvSpPr>
            <p:cNvPr id="32" name="TextBox 32"/>
            <p:cNvSpPr txBox="1"/>
            <p:nvPr/>
          </p:nvSpPr>
          <p:spPr>
            <a:xfrm>
              <a:off x="0" y="-57150"/>
              <a:ext cx="925855" cy="463550"/>
            </a:xfrm>
            <a:prstGeom prst="rect">
              <a:avLst/>
            </a:prstGeom>
          </p:spPr>
          <p:txBody>
            <a:bodyPr lIns="50800" tIns="50800" rIns="50800" bIns="50800" rtlCol="0" anchor="ctr"/>
            <a:lstStyle/>
            <a:p>
              <a:pPr algn="ctr">
                <a:lnSpc>
                  <a:spcPts val="3366"/>
                </a:lnSpc>
              </a:pPr>
              <a:r>
                <a:rPr lang="en-US" sz="2404">
                  <a:solidFill>
                    <a:srgbClr val="F6FEFF"/>
                  </a:solidFill>
                  <a:latin typeface="Arimo"/>
                  <a:ea typeface="Arimo"/>
                  <a:cs typeface="Arimo"/>
                  <a:sym typeface="Arimo"/>
                </a:rPr>
                <a:t>One iteration ends when the backward ant reaches source node </a:t>
              </a:r>
            </a:p>
          </p:txBody>
        </p:sp>
      </p:grpSp>
      <p:grpSp>
        <p:nvGrpSpPr>
          <p:cNvPr id="33" name="Group 33"/>
          <p:cNvGrpSpPr/>
          <p:nvPr/>
        </p:nvGrpSpPr>
        <p:grpSpPr>
          <a:xfrm>
            <a:off x="7672927" y="6880419"/>
            <a:ext cx="3515356" cy="1543050"/>
            <a:chOff x="0" y="0"/>
            <a:chExt cx="925855" cy="406400"/>
          </a:xfrm>
        </p:grpSpPr>
        <p:sp>
          <p:nvSpPr>
            <p:cNvPr id="34" name="Freeform 34"/>
            <p:cNvSpPr/>
            <p:nvPr/>
          </p:nvSpPr>
          <p:spPr>
            <a:xfrm>
              <a:off x="0" y="0"/>
              <a:ext cx="925855" cy="406400"/>
            </a:xfrm>
            <a:custGeom>
              <a:avLst/>
              <a:gdLst/>
              <a:ahLst/>
              <a:cxnLst/>
              <a:rect l="l" t="t" r="r" b="b"/>
              <a:pathLst>
                <a:path w="925855" h="406400">
                  <a:moveTo>
                    <a:pt x="74879" y="0"/>
                  </a:moveTo>
                  <a:lnTo>
                    <a:pt x="850976" y="0"/>
                  </a:lnTo>
                  <a:cubicBezTo>
                    <a:pt x="892331" y="0"/>
                    <a:pt x="925855" y="33524"/>
                    <a:pt x="925855" y="74879"/>
                  </a:cubicBezTo>
                  <a:lnTo>
                    <a:pt x="925855" y="331521"/>
                  </a:lnTo>
                  <a:cubicBezTo>
                    <a:pt x="925855" y="372876"/>
                    <a:pt x="892331" y="406400"/>
                    <a:pt x="850976" y="406400"/>
                  </a:cubicBezTo>
                  <a:lnTo>
                    <a:pt x="74879" y="406400"/>
                  </a:lnTo>
                  <a:cubicBezTo>
                    <a:pt x="33524" y="406400"/>
                    <a:pt x="0" y="372876"/>
                    <a:pt x="0" y="331521"/>
                  </a:cubicBezTo>
                  <a:lnTo>
                    <a:pt x="0" y="74879"/>
                  </a:lnTo>
                  <a:cubicBezTo>
                    <a:pt x="0" y="33524"/>
                    <a:pt x="33524" y="0"/>
                    <a:pt x="74879" y="0"/>
                  </a:cubicBezTo>
                  <a:close/>
                </a:path>
              </a:pathLst>
            </a:custGeom>
            <a:solidFill>
              <a:srgbClr val="0C6980"/>
            </a:solidFill>
          </p:spPr>
        </p:sp>
        <p:sp>
          <p:nvSpPr>
            <p:cNvPr id="35" name="TextBox 35"/>
            <p:cNvSpPr txBox="1"/>
            <p:nvPr/>
          </p:nvSpPr>
          <p:spPr>
            <a:xfrm>
              <a:off x="0" y="-57150"/>
              <a:ext cx="925855" cy="463550"/>
            </a:xfrm>
            <a:prstGeom prst="rect">
              <a:avLst/>
            </a:prstGeom>
          </p:spPr>
          <p:txBody>
            <a:bodyPr lIns="50800" tIns="50800" rIns="50800" bIns="50800" rtlCol="0" anchor="ctr"/>
            <a:lstStyle/>
            <a:p>
              <a:pPr algn="ctr">
                <a:lnSpc>
                  <a:spcPts val="3366"/>
                </a:lnSpc>
              </a:pPr>
              <a:r>
                <a:rPr lang="en-US" sz="2404">
                  <a:solidFill>
                    <a:srgbClr val="F6FEFF"/>
                  </a:solidFill>
                  <a:latin typeface="Arimo"/>
                  <a:ea typeface="Arimo"/>
                  <a:cs typeface="Arimo"/>
                  <a:sym typeface="Arimo"/>
                </a:rPr>
                <a:t>The optimal path converges after multiple iterations</a:t>
              </a:r>
            </a:p>
          </p:txBody>
        </p:sp>
      </p:grpSp>
      <p:grpSp>
        <p:nvGrpSpPr>
          <p:cNvPr id="36" name="Group 36"/>
          <p:cNvGrpSpPr/>
          <p:nvPr/>
        </p:nvGrpSpPr>
        <p:grpSpPr>
          <a:xfrm>
            <a:off x="12359857" y="6880419"/>
            <a:ext cx="3515356" cy="1543050"/>
            <a:chOff x="0" y="0"/>
            <a:chExt cx="925855" cy="406400"/>
          </a:xfrm>
        </p:grpSpPr>
        <p:sp>
          <p:nvSpPr>
            <p:cNvPr id="37" name="Freeform 37"/>
            <p:cNvSpPr/>
            <p:nvPr/>
          </p:nvSpPr>
          <p:spPr>
            <a:xfrm>
              <a:off x="0" y="0"/>
              <a:ext cx="925855" cy="406400"/>
            </a:xfrm>
            <a:custGeom>
              <a:avLst/>
              <a:gdLst/>
              <a:ahLst/>
              <a:cxnLst/>
              <a:rect l="l" t="t" r="r" b="b"/>
              <a:pathLst>
                <a:path w="925855" h="406400">
                  <a:moveTo>
                    <a:pt x="74879" y="0"/>
                  </a:moveTo>
                  <a:lnTo>
                    <a:pt x="850976" y="0"/>
                  </a:lnTo>
                  <a:cubicBezTo>
                    <a:pt x="892331" y="0"/>
                    <a:pt x="925855" y="33524"/>
                    <a:pt x="925855" y="74879"/>
                  </a:cubicBezTo>
                  <a:lnTo>
                    <a:pt x="925855" y="331521"/>
                  </a:lnTo>
                  <a:cubicBezTo>
                    <a:pt x="925855" y="372876"/>
                    <a:pt x="892331" y="406400"/>
                    <a:pt x="850976" y="406400"/>
                  </a:cubicBezTo>
                  <a:lnTo>
                    <a:pt x="74879" y="406400"/>
                  </a:lnTo>
                  <a:cubicBezTo>
                    <a:pt x="33524" y="406400"/>
                    <a:pt x="0" y="372876"/>
                    <a:pt x="0" y="331521"/>
                  </a:cubicBezTo>
                  <a:lnTo>
                    <a:pt x="0" y="74879"/>
                  </a:lnTo>
                  <a:cubicBezTo>
                    <a:pt x="0" y="33524"/>
                    <a:pt x="33524" y="0"/>
                    <a:pt x="74879" y="0"/>
                  </a:cubicBezTo>
                  <a:close/>
                </a:path>
              </a:pathLst>
            </a:custGeom>
            <a:solidFill>
              <a:srgbClr val="00A8A8"/>
            </a:solidFill>
          </p:spPr>
        </p:sp>
        <p:sp>
          <p:nvSpPr>
            <p:cNvPr id="38" name="TextBox 38"/>
            <p:cNvSpPr txBox="1"/>
            <p:nvPr/>
          </p:nvSpPr>
          <p:spPr>
            <a:xfrm>
              <a:off x="0" y="-57150"/>
              <a:ext cx="925855" cy="463550"/>
            </a:xfrm>
            <a:prstGeom prst="rect">
              <a:avLst/>
            </a:prstGeom>
          </p:spPr>
          <p:txBody>
            <a:bodyPr lIns="50800" tIns="50800" rIns="50800" bIns="50800" rtlCol="0" anchor="ctr"/>
            <a:lstStyle/>
            <a:p>
              <a:pPr algn="ctr">
                <a:lnSpc>
                  <a:spcPts val="3366"/>
                </a:lnSpc>
              </a:pPr>
              <a:r>
                <a:rPr lang="en-US" sz="2404">
                  <a:solidFill>
                    <a:srgbClr val="F6FEFF"/>
                  </a:solidFill>
                  <a:latin typeface="Arimo"/>
                  <a:ea typeface="Arimo"/>
                  <a:cs typeface="Arimo"/>
                  <a:sym typeface="Arimo"/>
                </a:rPr>
                <a:t>Send ants periodically to adapt to changes in  network topology</a:t>
              </a:r>
            </a:p>
          </p:txBody>
        </p:sp>
      </p:grpSp>
      <p:sp>
        <p:nvSpPr>
          <p:cNvPr id="39" name="AutoShape 39"/>
          <p:cNvSpPr/>
          <p:nvPr/>
        </p:nvSpPr>
        <p:spPr>
          <a:xfrm>
            <a:off x="6453104" y="2851084"/>
            <a:ext cx="1143319" cy="0"/>
          </a:xfrm>
          <a:prstGeom prst="line">
            <a:avLst/>
          </a:prstGeom>
          <a:ln w="123825" cap="flat">
            <a:solidFill>
              <a:srgbClr val="31356E"/>
            </a:solidFill>
            <a:prstDash val="solid"/>
            <a:headEnd type="none" w="sm" len="sm"/>
            <a:tailEnd type="arrow" w="med" len="sm"/>
          </a:ln>
        </p:spPr>
      </p:sp>
      <p:sp>
        <p:nvSpPr>
          <p:cNvPr id="40" name="AutoShape 40"/>
          <p:cNvSpPr/>
          <p:nvPr/>
        </p:nvSpPr>
        <p:spPr>
          <a:xfrm>
            <a:off x="11111778" y="2851084"/>
            <a:ext cx="1247919" cy="0"/>
          </a:xfrm>
          <a:prstGeom prst="line">
            <a:avLst/>
          </a:prstGeom>
          <a:ln w="123825" cap="flat">
            <a:solidFill>
              <a:srgbClr val="31356E"/>
            </a:solidFill>
            <a:prstDash val="solid"/>
            <a:headEnd type="none" w="sm" len="sm"/>
            <a:tailEnd type="arrow" w="med" len="sm"/>
          </a:ln>
        </p:spPr>
      </p:sp>
      <p:sp>
        <p:nvSpPr>
          <p:cNvPr id="41" name="AutoShape 41"/>
          <p:cNvSpPr/>
          <p:nvPr/>
        </p:nvSpPr>
        <p:spPr>
          <a:xfrm>
            <a:off x="11188282" y="7651944"/>
            <a:ext cx="1171575" cy="0"/>
          </a:xfrm>
          <a:prstGeom prst="line">
            <a:avLst/>
          </a:prstGeom>
          <a:ln w="123825" cap="flat">
            <a:solidFill>
              <a:srgbClr val="31356E"/>
            </a:solidFill>
            <a:prstDash val="solid"/>
            <a:headEnd type="none" w="sm" len="sm"/>
            <a:tailEnd type="arrow" w="med" len="sm"/>
          </a:ln>
        </p:spPr>
      </p:sp>
      <p:sp>
        <p:nvSpPr>
          <p:cNvPr id="42" name="AutoShape 42"/>
          <p:cNvSpPr/>
          <p:nvPr/>
        </p:nvSpPr>
        <p:spPr>
          <a:xfrm>
            <a:off x="6501352" y="7651944"/>
            <a:ext cx="1171575" cy="0"/>
          </a:xfrm>
          <a:prstGeom prst="line">
            <a:avLst/>
          </a:prstGeom>
          <a:ln w="123825" cap="flat">
            <a:solidFill>
              <a:srgbClr val="31356E"/>
            </a:solidFill>
            <a:prstDash val="solid"/>
            <a:headEnd type="none" w="sm" len="sm"/>
            <a:tailEnd type="arrow" w="med" len="sm"/>
          </a:ln>
        </p:spPr>
      </p:sp>
      <p:sp>
        <p:nvSpPr>
          <p:cNvPr id="43" name="AutoShape 43"/>
          <p:cNvSpPr/>
          <p:nvPr/>
        </p:nvSpPr>
        <p:spPr>
          <a:xfrm flipH="1">
            <a:off x="11188282" y="5159132"/>
            <a:ext cx="1171415" cy="0"/>
          </a:xfrm>
          <a:prstGeom prst="line">
            <a:avLst/>
          </a:prstGeom>
          <a:ln w="123825" cap="flat">
            <a:solidFill>
              <a:srgbClr val="31356E"/>
            </a:solidFill>
            <a:prstDash val="solid"/>
            <a:headEnd type="none" w="sm" len="sm"/>
            <a:tailEnd type="arrow" w="med" len="sm"/>
          </a:ln>
        </p:spPr>
      </p:sp>
      <p:sp>
        <p:nvSpPr>
          <p:cNvPr id="44" name="AutoShape 44"/>
          <p:cNvSpPr/>
          <p:nvPr/>
        </p:nvSpPr>
        <p:spPr>
          <a:xfrm flipH="1">
            <a:off x="6501352" y="5159132"/>
            <a:ext cx="1171575" cy="0"/>
          </a:xfrm>
          <a:prstGeom prst="line">
            <a:avLst/>
          </a:prstGeom>
          <a:ln w="123825" cap="flat">
            <a:solidFill>
              <a:srgbClr val="31356E"/>
            </a:solidFill>
            <a:prstDash val="solid"/>
            <a:headEnd type="none" w="sm" len="sm"/>
            <a:tailEnd type="arrow" w="med" len="sm"/>
          </a:ln>
        </p:spPr>
      </p:sp>
      <p:sp>
        <p:nvSpPr>
          <p:cNvPr id="45" name="AutoShape 45"/>
          <p:cNvSpPr/>
          <p:nvPr/>
        </p:nvSpPr>
        <p:spPr>
          <a:xfrm>
            <a:off x="14117375" y="3622609"/>
            <a:ext cx="0" cy="764998"/>
          </a:xfrm>
          <a:prstGeom prst="line">
            <a:avLst/>
          </a:prstGeom>
          <a:ln w="123825" cap="flat">
            <a:solidFill>
              <a:srgbClr val="31356E"/>
            </a:solidFill>
            <a:prstDash val="solid"/>
            <a:headEnd type="none" w="sm" len="sm"/>
            <a:tailEnd type="arrow" w="med" len="sm"/>
          </a:ln>
        </p:spPr>
      </p:sp>
      <p:sp>
        <p:nvSpPr>
          <p:cNvPr id="46" name="AutoShape 46"/>
          <p:cNvSpPr/>
          <p:nvPr/>
        </p:nvSpPr>
        <p:spPr>
          <a:xfrm>
            <a:off x="4743674" y="5930657"/>
            <a:ext cx="0" cy="949761"/>
          </a:xfrm>
          <a:prstGeom prst="line">
            <a:avLst/>
          </a:prstGeom>
          <a:ln w="123825" cap="flat">
            <a:solidFill>
              <a:srgbClr val="31356E"/>
            </a:solidFill>
            <a:prstDash val="solid"/>
            <a:headEnd type="none" w="sm" len="sm"/>
            <a:tailEnd type="arrow" w="med" len="sm"/>
          </a:ln>
        </p:spPr>
      </p:sp>
      <p:sp>
        <p:nvSpPr>
          <p:cNvPr id="47" name="TextBox 47"/>
          <p:cNvSpPr txBox="1"/>
          <p:nvPr/>
        </p:nvSpPr>
        <p:spPr>
          <a:xfrm>
            <a:off x="17070288" y="8961926"/>
            <a:ext cx="378023" cy="1019200"/>
          </a:xfrm>
          <a:prstGeom prst="rect">
            <a:avLst/>
          </a:prstGeom>
        </p:spPr>
        <p:txBody>
          <a:bodyPr lIns="0" tIns="0" rIns="0" bIns="0" rtlCol="0" anchor="t">
            <a:spAutoFit/>
          </a:bodyPr>
          <a:lstStyle/>
          <a:p>
            <a:pPr algn="ctr">
              <a:lnSpc>
                <a:spcPts val="8399"/>
              </a:lnSpc>
              <a:spcBef>
                <a:spcPct val="0"/>
              </a:spcBef>
            </a:pPr>
            <a:r>
              <a:rPr lang="en-US" sz="5999">
                <a:solidFill>
                  <a:srgbClr val="2F5F98"/>
                </a:solidFill>
                <a:latin typeface="Alice Bold"/>
                <a:ea typeface="Alice Bold"/>
                <a:cs typeface="Alice Bold"/>
                <a:sym typeface="Alice Bold"/>
              </a:rPr>
              <a:t>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EFF"/>
        </a:solidFill>
        <a:effectLst/>
      </p:bgPr>
    </p:bg>
    <p:spTree>
      <p:nvGrpSpPr>
        <p:cNvPr id="1" name=""/>
        <p:cNvGrpSpPr/>
        <p:nvPr/>
      </p:nvGrpSpPr>
      <p:grpSpPr>
        <a:xfrm>
          <a:off x="0" y="0"/>
          <a:ext cx="0" cy="0"/>
          <a:chOff x="0" y="0"/>
          <a:chExt cx="0" cy="0"/>
        </a:xfrm>
      </p:grpSpPr>
      <p:sp>
        <p:nvSpPr>
          <p:cNvPr id="2" name="Freeform 2"/>
          <p:cNvSpPr/>
          <p:nvPr/>
        </p:nvSpPr>
        <p:spPr>
          <a:xfrm>
            <a:off x="-1208178" y="6666480"/>
            <a:ext cx="4080083" cy="4524285"/>
          </a:xfrm>
          <a:custGeom>
            <a:avLst/>
            <a:gdLst/>
            <a:ahLst/>
            <a:cxnLst/>
            <a:rect l="l" t="t" r="r" b="b"/>
            <a:pathLst>
              <a:path w="4080083" h="4524285">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423411" flipH="1">
            <a:off x="-5714567" y="4490345"/>
            <a:ext cx="8197766" cy="4352269"/>
          </a:xfrm>
          <a:custGeom>
            <a:avLst/>
            <a:gdLst/>
            <a:ahLst/>
            <a:cxnLst/>
            <a:rect l="l" t="t" r="r" b="b"/>
            <a:pathLst>
              <a:path w="8197766" h="4352269">
                <a:moveTo>
                  <a:pt x="8197766" y="0"/>
                </a:moveTo>
                <a:lnTo>
                  <a:pt x="0" y="0"/>
                </a:lnTo>
                <a:lnTo>
                  <a:pt x="0" y="4352269"/>
                </a:lnTo>
                <a:lnTo>
                  <a:pt x="8197766" y="4352269"/>
                </a:lnTo>
                <a:lnTo>
                  <a:pt x="8197766" y="0"/>
                </a:lnTo>
                <a:close/>
              </a:path>
            </a:pathLst>
          </a:custGeom>
          <a:blipFill>
            <a:blip r:embed="rId4">
              <a:alphaModFix amt="15000"/>
              <a:extLst>
                <a:ext uri="{96DAC541-7B7A-43D3-8B79-37D633B846F1}">
                  <asvg:svgBlip xmlns:asvg="http://schemas.microsoft.com/office/drawing/2016/SVG/main" r:embed="rId5"/>
                </a:ext>
              </a:extLst>
            </a:blip>
            <a:stretch>
              <a:fillRect/>
            </a:stretch>
          </a:blipFill>
        </p:spPr>
      </p:sp>
      <p:sp>
        <p:nvSpPr>
          <p:cNvPr id="4" name="Freeform 4"/>
          <p:cNvSpPr/>
          <p:nvPr/>
        </p:nvSpPr>
        <p:spPr>
          <a:xfrm>
            <a:off x="15749044" y="-720289"/>
            <a:ext cx="3472538" cy="3497978"/>
          </a:xfrm>
          <a:custGeom>
            <a:avLst/>
            <a:gdLst/>
            <a:ahLst/>
            <a:cxnLst/>
            <a:rect l="l" t="t" r="r" b="b"/>
            <a:pathLst>
              <a:path w="3472538" h="3497978">
                <a:moveTo>
                  <a:pt x="0" y="0"/>
                </a:moveTo>
                <a:lnTo>
                  <a:pt x="3472538" y="0"/>
                </a:lnTo>
                <a:lnTo>
                  <a:pt x="3472538" y="3497978"/>
                </a:lnTo>
                <a:lnTo>
                  <a:pt x="0" y="34979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1947196">
            <a:off x="7713590" y="9558565"/>
            <a:ext cx="8197766" cy="4352269"/>
          </a:xfrm>
          <a:custGeom>
            <a:avLst/>
            <a:gdLst/>
            <a:ahLst/>
            <a:cxnLst/>
            <a:rect l="l" t="t" r="r" b="b"/>
            <a:pathLst>
              <a:path w="8197766" h="4352269">
                <a:moveTo>
                  <a:pt x="0" y="0"/>
                </a:moveTo>
                <a:lnTo>
                  <a:pt x="8197767" y="0"/>
                </a:lnTo>
                <a:lnTo>
                  <a:pt x="8197767" y="4352269"/>
                </a:lnTo>
                <a:lnTo>
                  <a:pt x="0" y="4352269"/>
                </a:lnTo>
                <a:lnTo>
                  <a:pt x="0" y="0"/>
                </a:lnTo>
                <a:close/>
              </a:path>
            </a:pathLst>
          </a:custGeom>
          <a:blipFill>
            <a:blip r:embed="rId4">
              <a:alphaModFix amt="15000"/>
              <a:extLst>
                <a:ext uri="{96DAC541-7B7A-43D3-8B79-37D633B846F1}">
                  <asvg:svgBlip xmlns:asvg="http://schemas.microsoft.com/office/drawing/2016/SVG/main" r:embed="rId5"/>
                </a:ext>
              </a:extLst>
            </a:blip>
            <a:stretch>
              <a:fillRect/>
            </a:stretch>
          </a:blipFill>
        </p:spPr>
      </p:sp>
      <p:sp>
        <p:nvSpPr>
          <p:cNvPr id="6" name="Freeform 6"/>
          <p:cNvSpPr/>
          <p:nvPr/>
        </p:nvSpPr>
        <p:spPr>
          <a:xfrm>
            <a:off x="16197112" y="8150499"/>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a:stretch>
          </a:blipFill>
        </p:spPr>
      </p:sp>
      <p:sp>
        <p:nvSpPr>
          <p:cNvPr id="7" name="Freeform 7"/>
          <p:cNvSpPr/>
          <p:nvPr/>
        </p:nvSpPr>
        <p:spPr>
          <a:xfrm>
            <a:off x="2266517" y="9076226"/>
            <a:ext cx="1210774" cy="1210774"/>
          </a:xfrm>
          <a:custGeom>
            <a:avLst/>
            <a:gdLst/>
            <a:ahLst/>
            <a:cxnLst/>
            <a:rect l="l" t="t" r="r" b="b"/>
            <a:pathLst>
              <a:path w="1210774" h="1210774">
                <a:moveTo>
                  <a:pt x="0" y="0"/>
                </a:moveTo>
                <a:lnTo>
                  <a:pt x="1210774" y="0"/>
                </a:lnTo>
                <a:lnTo>
                  <a:pt x="1210774" y="1210774"/>
                </a:lnTo>
                <a:lnTo>
                  <a:pt x="0" y="121077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641551" y="8150499"/>
            <a:ext cx="1544928" cy="1556246"/>
          </a:xfrm>
          <a:custGeom>
            <a:avLst/>
            <a:gdLst/>
            <a:ahLst/>
            <a:cxnLst/>
            <a:rect l="l" t="t" r="r" b="b"/>
            <a:pathLst>
              <a:path w="1544928" h="1556246">
                <a:moveTo>
                  <a:pt x="0" y="0"/>
                </a:moveTo>
                <a:lnTo>
                  <a:pt x="1544928" y="0"/>
                </a:lnTo>
                <a:lnTo>
                  <a:pt x="1544928" y="1556247"/>
                </a:lnTo>
                <a:lnTo>
                  <a:pt x="0" y="155624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720289" y="-943898"/>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a:stretch>
          </a:blipFill>
        </p:spPr>
      </p:sp>
      <p:sp>
        <p:nvSpPr>
          <p:cNvPr id="10" name="Freeform 10"/>
          <p:cNvSpPr/>
          <p:nvPr/>
        </p:nvSpPr>
        <p:spPr>
          <a:xfrm>
            <a:off x="17101564" y="113405"/>
            <a:ext cx="4080083" cy="4524285"/>
          </a:xfrm>
          <a:custGeom>
            <a:avLst/>
            <a:gdLst/>
            <a:ahLst/>
            <a:cxnLst/>
            <a:rect l="l" t="t" r="r" b="b"/>
            <a:pathLst>
              <a:path w="4080083" h="4524285">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TextBox 11"/>
          <p:cNvSpPr txBox="1"/>
          <p:nvPr/>
        </p:nvSpPr>
        <p:spPr>
          <a:xfrm>
            <a:off x="6065362" y="337137"/>
            <a:ext cx="6157277" cy="904158"/>
          </a:xfrm>
          <a:prstGeom prst="rect">
            <a:avLst/>
          </a:prstGeom>
        </p:spPr>
        <p:txBody>
          <a:bodyPr lIns="0" tIns="0" rIns="0" bIns="0" rtlCol="0" anchor="t">
            <a:spAutoFit/>
          </a:bodyPr>
          <a:lstStyle/>
          <a:p>
            <a:pPr algn="ctr">
              <a:lnSpc>
                <a:spcPts val="7389"/>
              </a:lnSpc>
            </a:pPr>
            <a:r>
              <a:rPr lang="en-US" sz="5278">
                <a:solidFill>
                  <a:srgbClr val="0C6980"/>
                </a:solidFill>
                <a:latin typeface="Alice Bold"/>
                <a:ea typeface="Alice Bold"/>
                <a:cs typeface="Alice Bold"/>
                <a:sym typeface="Alice Bold"/>
              </a:rPr>
              <a:t>Related Work</a:t>
            </a:r>
          </a:p>
        </p:txBody>
      </p:sp>
      <p:sp>
        <p:nvSpPr>
          <p:cNvPr id="12" name="TextBox 12"/>
          <p:cNvSpPr txBox="1"/>
          <p:nvPr/>
        </p:nvSpPr>
        <p:spPr>
          <a:xfrm>
            <a:off x="2777689" y="1503382"/>
            <a:ext cx="13131303" cy="1136650"/>
          </a:xfrm>
          <a:prstGeom prst="rect">
            <a:avLst/>
          </a:prstGeom>
        </p:spPr>
        <p:txBody>
          <a:bodyPr lIns="0" tIns="0" rIns="0" bIns="0" rtlCol="0" anchor="t">
            <a:spAutoFit/>
          </a:bodyPr>
          <a:lstStyle/>
          <a:p>
            <a:pPr algn="l">
              <a:lnSpc>
                <a:spcPts val="4549"/>
              </a:lnSpc>
            </a:pPr>
            <a:r>
              <a:rPr lang="en-US" sz="3249">
                <a:solidFill>
                  <a:srgbClr val="00A8A8"/>
                </a:solidFill>
                <a:latin typeface="Alice"/>
                <a:ea typeface="Alice"/>
                <a:cs typeface="Alice"/>
                <a:sym typeface="Alice"/>
              </a:rPr>
              <a:t>A Clustering Routing Algorithm Based on Improved Ant Colony Optimization Algorithms for Underwater Wireless Sensor Networks [3]</a:t>
            </a:r>
          </a:p>
        </p:txBody>
      </p:sp>
      <p:sp>
        <p:nvSpPr>
          <p:cNvPr id="13" name="TextBox 13"/>
          <p:cNvSpPr txBox="1"/>
          <p:nvPr/>
        </p:nvSpPr>
        <p:spPr>
          <a:xfrm>
            <a:off x="2777689" y="3015814"/>
            <a:ext cx="13419423" cy="5037260"/>
          </a:xfrm>
          <a:prstGeom prst="rect">
            <a:avLst/>
          </a:prstGeom>
        </p:spPr>
        <p:txBody>
          <a:bodyPr lIns="0" tIns="0" rIns="0" bIns="0" rtlCol="0" anchor="t">
            <a:spAutoFit/>
          </a:bodyPr>
          <a:lstStyle/>
          <a:p>
            <a:pPr marL="562289" lvl="1" indent="-281145" algn="just">
              <a:lnSpc>
                <a:spcPts val="4036"/>
              </a:lnSpc>
              <a:buFont typeface="Arial"/>
              <a:buChar char="•"/>
            </a:pPr>
            <a:r>
              <a:rPr lang="en-US" sz="2604">
                <a:solidFill>
                  <a:srgbClr val="2F5F98"/>
                </a:solidFill>
                <a:latin typeface="Arimo"/>
                <a:ea typeface="Arimo"/>
                <a:cs typeface="Arimo"/>
                <a:sym typeface="Arimo"/>
              </a:rPr>
              <a:t>This paper aims to address the problem of energy consumption in Underwater Wireless Sensor Networks (UWSNs)</a:t>
            </a:r>
          </a:p>
          <a:p>
            <a:pPr marL="562289" lvl="1" indent="-281145" algn="just">
              <a:lnSpc>
                <a:spcPts val="4036"/>
              </a:lnSpc>
              <a:buFont typeface="Arial"/>
              <a:buChar char="•"/>
            </a:pPr>
            <a:r>
              <a:rPr lang="en-US" sz="2604">
                <a:solidFill>
                  <a:srgbClr val="2F5F98"/>
                </a:solidFill>
                <a:latin typeface="Arimo"/>
                <a:ea typeface="Arimo"/>
                <a:cs typeface="Arimo"/>
                <a:sym typeface="Arimo"/>
              </a:rPr>
              <a:t>Proposes an energy-efficient clustering routing algorithm based on an improved Ant Colony Optimization (ACO) algorithm</a:t>
            </a:r>
          </a:p>
          <a:p>
            <a:pPr marL="562289" lvl="1" indent="-281145" algn="just">
              <a:lnSpc>
                <a:spcPts val="4036"/>
              </a:lnSpc>
              <a:buFont typeface="Arial"/>
              <a:buChar char="•"/>
            </a:pPr>
            <a:r>
              <a:rPr lang="en-US" sz="2604">
                <a:solidFill>
                  <a:srgbClr val="2F5F98"/>
                </a:solidFill>
                <a:latin typeface="Arimo"/>
                <a:ea typeface="Arimo"/>
                <a:cs typeface="Arimo"/>
                <a:sym typeface="Arimo"/>
              </a:rPr>
              <a:t>Optimizes the cluster head selection based on the residual energy of nodes and the distance factor</a:t>
            </a:r>
          </a:p>
          <a:p>
            <a:pPr marL="562289" lvl="1" indent="-281145" algn="just">
              <a:lnSpc>
                <a:spcPts val="4036"/>
              </a:lnSpc>
              <a:buFont typeface="Arial"/>
              <a:buChar char="•"/>
            </a:pPr>
            <a:r>
              <a:rPr lang="en-US" sz="2604">
                <a:solidFill>
                  <a:srgbClr val="2F5F98"/>
                </a:solidFill>
                <a:latin typeface="Arimo"/>
                <a:ea typeface="Arimo"/>
                <a:cs typeface="Arimo"/>
                <a:sym typeface="Arimo"/>
              </a:rPr>
              <a:t>Modifies evaporation parameter for the pheromone update mechanism, and the ant searching scope in the ACO</a:t>
            </a:r>
          </a:p>
          <a:p>
            <a:pPr marL="562289" lvl="1" indent="-281145" algn="just">
              <a:lnSpc>
                <a:spcPts val="4036"/>
              </a:lnSpc>
              <a:buFont typeface="Arial"/>
              <a:buChar char="•"/>
            </a:pPr>
            <a:r>
              <a:rPr lang="en-US" sz="2604">
                <a:solidFill>
                  <a:srgbClr val="2F5F98"/>
                </a:solidFill>
                <a:latin typeface="Arimo"/>
                <a:ea typeface="Arimo"/>
                <a:cs typeface="Arimo"/>
                <a:sym typeface="Arimo"/>
              </a:rPr>
              <a:t>Improvement of the ACO based on the consideration of the residual energy of nodes and the distance factor</a:t>
            </a:r>
          </a:p>
        </p:txBody>
      </p:sp>
      <p:sp>
        <p:nvSpPr>
          <p:cNvPr id="14" name="TextBox 14"/>
          <p:cNvSpPr txBox="1"/>
          <p:nvPr/>
        </p:nvSpPr>
        <p:spPr>
          <a:xfrm>
            <a:off x="17074515" y="8961926"/>
            <a:ext cx="369570" cy="1019175"/>
          </a:xfrm>
          <a:prstGeom prst="rect">
            <a:avLst/>
          </a:prstGeom>
        </p:spPr>
        <p:txBody>
          <a:bodyPr lIns="0" tIns="0" rIns="0" bIns="0" rtlCol="0" anchor="t">
            <a:spAutoFit/>
          </a:bodyPr>
          <a:lstStyle/>
          <a:p>
            <a:pPr algn="ctr">
              <a:lnSpc>
                <a:spcPts val="8399"/>
              </a:lnSpc>
              <a:spcBef>
                <a:spcPct val="0"/>
              </a:spcBef>
            </a:pPr>
            <a:r>
              <a:rPr lang="en-US" sz="5999">
                <a:solidFill>
                  <a:srgbClr val="2F5F98"/>
                </a:solidFill>
                <a:latin typeface="Alice Bold"/>
                <a:ea typeface="Alice Bold"/>
                <a:cs typeface="Alice Bold"/>
                <a:sym typeface="Alice Bold"/>
              </a:rPr>
              <a:t>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EFF"/>
        </a:solidFill>
        <a:effectLst/>
      </p:bgPr>
    </p:bg>
    <p:spTree>
      <p:nvGrpSpPr>
        <p:cNvPr id="1" name=""/>
        <p:cNvGrpSpPr/>
        <p:nvPr/>
      </p:nvGrpSpPr>
      <p:grpSpPr>
        <a:xfrm>
          <a:off x="0" y="0"/>
          <a:ext cx="0" cy="0"/>
          <a:chOff x="0" y="0"/>
          <a:chExt cx="0" cy="0"/>
        </a:xfrm>
      </p:grpSpPr>
      <p:sp>
        <p:nvSpPr>
          <p:cNvPr id="2" name="Freeform 2"/>
          <p:cNvSpPr/>
          <p:nvPr/>
        </p:nvSpPr>
        <p:spPr>
          <a:xfrm>
            <a:off x="-1208178" y="6666480"/>
            <a:ext cx="4080083" cy="4524285"/>
          </a:xfrm>
          <a:custGeom>
            <a:avLst/>
            <a:gdLst/>
            <a:ahLst/>
            <a:cxnLst/>
            <a:rect l="l" t="t" r="r" b="b"/>
            <a:pathLst>
              <a:path w="4080083" h="4524285">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423411" flipH="1">
            <a:off x="-5714567" y="4490345"/>
            <a:ext cx="8197766" cy="4352269"/>
          </a:xfrm>
          <a:custGeom>
            <a:avLst/>
            <a:gdLst/>
            <a:ahLst/>
            <a:cxnLst/>
            <a:rect l="l" t="t" r="r" b="b"/>
            <a:pathLst>
              <a:path w="8197766" h="4352269">
                <a:moveTo>
                  <a:pt x="8197766" y="0"/>
                </a:moveTo>
                <a:lnTo>
                  <a:pt x="0" y="0"/>
                </a:lnTo>
                <a:lnTo>
                  <a:pt x="0" y="4352269"/>
                </a:lnTo>
                <a:lnTo>
                  <a:pt x="8197766" y="4352269"/>
                </a:lnTo>
                <a:lnTo>
                  <a:pt x="8197766" y="0"/>
                </a:lnTo>
                <a:close/>
              </a:path>
            </a:pathLst>
          </a:custGeom>
          <a:blipFill>
            <a:blip r:embed="rId4">
              <a:alphaModFix amt="15000"/>
              <a:extLst>
                <a:ext uri="{96DAC541-7B7A-43D3-8B79-37D633B846F1}">
                  <asvg:svgBlip xmlns:asvg="http://schemas.microsoft.com/office/drawing/2016/SVG/main" r:embed="rId5"/>
                </a:ext>
              </a:extLst>
            </a:blip>
            <a:stretch>
              <a:fillRect/>
            </a:stretch>
          </a:blipFill>
        </p:spPr>
      </p:sp>
      <p:sp>
        <p:nvSpPr>
          <p:cNvPr id="4" name="Freeform 4"/>
          <p:cNvSpPr/>
          <p:nvPr/>
        </p:nvSpPr>
        <p:spPr>
          <a:xfrm>
            <a:off x="15749044" y="-720289"/>
            <a:ext cx="3472538" cy="3497978"/>
          </a:xfrm>
          <a:custGeom>
            <a:avLst/>
            <a:gdLst/>
            <a:ahLst/>
            <a:cxnLst/>
            <a:rect l="l" t="t" r="r" b="b"/>
            <a:pathLst>
              <a:path w="3472538" h="3497978">
                <a:moveTo>
                  <a:pt x="0" y="0"/>
                </a:moveTo>
                <a:lnTo>
                  <a:pt x="3472538" y="0"/>
                </a:lnTo>
                <a:lnTo>
                  <a:pt x="3472538" y="3497978"/>
                </a:lnTo>
                <a:lnTo>
                  <a:pt x="0" y="34979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1947196">
            <a:off x="7713590" y="9558565"/>
            <a:ext cx="8197766" cy="4352269"/>
          </a:xfrm>
          <a:custGeom>
            <a:avLst/>
            <a:gdLst/>
            <a:ahLst/>
            <a:cxnLst/>
            <a:rect l="l" t="t" r="r" b="b"/>
            <a:pathLst>
              <a:path w="8197766" h="4352269">
                <a:moveTo>
                  <a:pt x="0" y="0"/>
                </a:moveTo>
                <a:lnTo>
                  <a:pt x="8197767" y="0"/>
                </a:lnTo>
                <a:lnTo>
                  <a:pt x="8197767" y="4352269"/>
                </a:lnTo>
                <a:lnTo>
                  <a:pt x="0" y="4352269"/>
                </a:lnTo>
                <a:lnTo>
                  <a:pt x="0" y="0"/>
                </a:lnTo>
                <a:close/>
              </a:path>
            </a:pathLst>
          </a:custGeom>
          <a:blipFill>
            <a:blip r:embed="rId4">
              <a:alphaModFix amt="15000"/>
              <a:extLst>
                <a:ext uri="{96DAC541-7B7A-43D3-8B79-37D633B846F1}">
                  <asvg:svgBlip xmlns:asvg="http://schemas.microsoft.com/office/drawing/2016/SVG/main" r:embed="rId5"/>
                </a:ext>
              </a:extLst>
            </a:blip>
            <a:stretch>
              <a:fillRect/>
            </a:stretch>
          </a:blipFill>
        </p:spPr>
      </p:sp>
      <p:sp>
        <p:nvSpPr>
          <p:cNvPr id="6" name="Freeform 6"/>
          <p:cNvSpPr/>
          <p:nvPr/>
        </p:nvSpPr>
        <p:spPr>
          <a:xfrm>
            <a:off x="16197112" y="8150499"/>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a:stretch>
          </a:blipFill>
        </p:spPr>
      </p:sp>
      <p:sp>
        <p:nvSpPr>
          <p:cNvPr id="7" name="Freeform 7"/>
          <p:cNvSpPr/>
          <p:nvPr/>
        </p:nvSpPr>
        <p:spPr>
          <a:xfrm>
            <a:off x="2266517" y="9076226"/>
            <a:ext cx="1210774" cy="1210774"/>
          </a:xfrm>
          <a:custGeom>
            <a:avLst/>
            <a:gdLst/>
            <a:ahLst/>
            <a:cxnLst/>
            <a:rect l="l" t="t" r="r" b="b"/>
            <a:pathLst>
              <a:path w="1210774" h="1210774">
                <a:moveTo>
                  <a:pt x="0" y="0"/>
                </a:moveTo>
                <a:lnTo>
                  <a:pt x="1210774" y="0"/>
                </a:lnTo>
                <a:lnTo>
                  <a:pt x="1210774" y="1210774"/>
                </a:lnTo>
                <a:lnTo>
                  <a:pt x="0" y="121077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641551" y="8150499"/>
            <a:ext cx="1544928" cy="1556246"/>
          </a:xfrm>
          <a:custGeom>
            <a:avLst/>
            <a:gdLst/>
            <a:ahLst/>
            <a:cxnLst/>
            <a:rect l="l" t="t" r="r" b="b"/>
            <a:pathLst>
              <a:path w="1544928" h="1556246">
                <a:moveTo>
                  <a:pt x="0" y="0"/>
                </a:moveTo>
                <a:lnTo>
                  <a:pt x="1544928" y="0"/>
                </a:lnTo>
                <a:lnTo>
                  <a:pt x="1544928" y="1556247"/>
                </a:lnTo>
                <a:lnTo>
                  <a:pt x="0" y="155624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720289" y="-943898"/>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a:stretch>
          </a:blipFill>
        </p:spPr>
      </p:sp>
      <p:sp>
        <p:nvSpPr>
          <p:cNvPr id="10" name="Freeform 10"/>
          <p:cNvSpPr/>
          <p:nvPr/>
        </p:nvSpPr>
        <p:spPr>
          <a:xfrm>
            <a:off x="17101564" y="113405"/>
            <a:ext cx="4080083" cy="4524285"/>
          </a:xfrm>
          <a:custGeom>
            <a:avLst/>
            <a:gdLst/>
            <a:ahLst/>
            <a:cxnLst/>
            <a:rect l="l" t="t" r="r" b="b"/>
            <a:pathLst>
              <a:path w="4080083" h="4524285">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TextBox 11"/>
          <p:cNvSpPr txBox="1"/>
          <p:nvPr/>
        </p:nvSpPr>
        <p:spPr>
          <a:xfrm>
            <a:off x="6065362" y="337137"/>
            <a:ext cx="6157277" cy="904158"/>
          </a:xfrm>
          <a:prstGeom prst="rect">
            <a:avLst/>
          </a:prstGeom>
        </p:spPr>
        <p:txBody>
          <a:bodyPr lIns="0" tIns="0" rIns="0" bIns="0" rtlCol="0" anchor="t">
            <a:spAutoFit/>
          </a:bodyPr>
          <a:lstStyle/>
          <a:p>
            <a:pPr algn="ctr">
              <a:lnSpc>
                <a:spcPts val="7389"/>
              </a:lnSpc>
            </a:pPr>
            <a:r>
              <a:rPr lang="en-US" sz="5278">
                <a:solidFill>
                  <a:srgbClr val="0C6980"/>
                </a:solidFill>
                <a:latin typeface="Alice Bold"/>
                <a:ea typeface="Alice Bold"/>
                <a:cs typeface="Alice Bold"/>
                <a:sym typeface="Alice Bold"/>
              </a:rPr>
              <a:t>Related Work</a:t>
            </a:r>
          </a:p>
        </p:txBody>
      </p:sp>
      <p:sp>
        <p:nvSpPr>
          <p:cNvPr id="12" name="TextBox 12"/>
          <p:cNvSpPr txBox="1"/>
          <p:nvPr/>
        </p:nvSpPr>
        <p:spPr>
          <a:xfrm>
            <a:off x="2777689" y="1503382"/>
            <a:ext cx="12971355" cy="1136650"/>
          </a:xfrm>
          <a:prstGeom prst="rect">
            <a:avLst/>
          </a:prstGeom>
        </p:spPr>
        <p:txBody>
          <a:bodyPr lIns="0" tIns="0" rIns="0" bIns="0" rtlCol="0" anchor="t">
            <a:spAutoFit/>
          </a:bodyPr>
          <a:lstStyle/>
          <a:p>
            <a:pPr algn="l">
              <a:lnSpc>
                <a:spcPts val="4549"/>
              </a:lnSpc>
            </a:pPr>
            <a:r>
              <a:rPr lang="en-US" sz="3249">
                <a:solidFill>
                  <a:srgbClr val="00A8A8"/>
                </a:solidFill>
                <a:latin typeface="Alice"/>
                <a:ea typeface="Alice"/>
                <a:cs typeface="Alice"/>
                <a:sym typeface="Alice"/>
              </a:rPr>
              <a:t>A novel energy‑efficient and reliable ACO‑based routing protocol for WSN‑enabled forest fires detection [4]</a:t>
            </a:r>
          </a:p>
        </p:txBody>
      </p:sp>
      <p:sp>
        <p:nvSpPr>
          <p:cNvPr id="13" name="TextBox 13"/>
          <p:cNvSpPr txBox="1"/>
          <p:nvPr/>
        </p:nvSpPr>
        <p:spPr>
          <a:xfrm>
            <a:off x="2916339" y="3021297"/>
            <a:ext cx="13419423" cy="5176827"/>
          </a:xfrm>
          <a:prstGeom prst="rect">
            <a:avLst/>
          </a:prstGeom>
        </p:spPr>
        <p:txBody>
          <a:bodyPr lIns="0" tIns="0" rIns="0" bIns="0" rtlCol="0" anchor="t">
            <a:spAutoFit/>
          </a:bodyPr>
          <a:lstStyle/>
          <a:p>
            <a:pPr marL="562289" lvl="1" indent="-281145" algn="just">
              <a:lnSpc>
                <a:spcPts val="4062"/>
              </a:lnSpc>
              <a:buFont typeface="Arial"/>
              <a:buChar char="•"/>
            </a:pPr>
            <a:r>
              <a:rPr lang="en-US" sz="2604">
                <a:solidFill>
                  <a:srgbClr val="2F5F98"/>
                </a:solidFill>
                <a:latin typeface="Arimo"/>
                <a:ea typeface="Arimo"/>
                <a:cs typeface="Arimo"/>
                <a:sym typeface="Arimo"/>
              </a:rPr>
              <a:t>This paper addresses the problem of energy efficiency and reliability for forest fires monitored by a distributed bandwidth-constrained Wireless Sensor Network (WSN)</a:t>
            </a:r>
          </a:p>
          <a:p>
            <a:pPr marL="562289" lvl="1" indent="-281145" algn="just">
              <a:lnSpc>
                <a:spcPts val="4062"/>
              </a:lnSpc>
              <a:buFont typeface="Arial"/>
              <a:buChar char="•"/>
            </a:pPr>
            <a:r>
              <a:rPr lang="en-US" sz="2604">
                <a:solidFill>
                  <a:srgbClr val="2F5F98"/>
                </a:solidFill>
                <a:latin typeface="Arimo"/>
                <a:ea typeface="Arimo"/>
                <a:cs typeface="Arimo"/>
                <a:sym typeface="Arimo"/>
              </a:rPr>
              <a:t>They propose a novel Energy-efficient and Reliable ACO-based Routing Protocol (E-RARP) for WSNs</a:t>
            </a:r>
          </a:p>
          <a:p>
            <a:pPr marL="562289" lvl="1" indent="-281145" algn="just">
              <a:lnSpc>
                <a:spcPts val="4062"/>
              </a:lnSpc>
              <a:buFont typeface="Arial"/>
              <a:buChar char="•"/>
            </a:pPr>
            <a:r>
              <a:rPr lang="en-US" sz="2604">
                <a:solidFill>
                  <a:srgbClr val="2F5F98"/>
                </a:solidFill>
                <a:latin typeface="Arimo"/>
                <a:ea typeface="Arimo"/>
                <a:cs typeface="Arimo"/>
                <a:sym typeface="Arimo"/>
              </a:rPr>
              <a:t>It guarantees high quality communication paths in terms of energy efficiency and ensures the communication reliability</a:t>
            </a:r>
          </a:p>
          <a:p>
            <a:pPr marL="562289" lvl="1" indent="-281145" algn="just">
              <a:lnSpc>
                <a:spcPts val="4062"/>
              </a:lnSpc>
              <a:buFont typeface="Arial"/>
              <a:buChar char="•"/>
            </a:pPr>
            <a:r>
              <a:rPr lang="en-US" sz="2604">
                <a:solidFill>
                  <a:srgbClr val="2F5F98"/>
                </a:solidFill>
                <a:latin typeface="Arimo"/>
                <a:ea typeface="Arimo"/>
                <a:cs typeface="Arimo"/>
                <a:sym typeface="Arimo"/>
              </a:rPr>
              <a:t>The algorithm is devised using four new parameters in addition to the pheromone which are hop count, counter of weak-links, neighbor nodes count and residual energy</a:t>
            </a:r>
          </a:p>
          <a:p>
            <a:pPr marL="562289" lvl="1" indent="-281145" algn="just">
              <a:lnSpc>
                <a:spcPts val="4062"/>
              </a:lnSpc>
              <a:buFont typeface="Arial"/>
              <a:buChar char="•"/>
            </a:pPr>
            <a:r>
              <a:rPr lang="en-US" sz="2604">
                <a:solidFill>
                  <a:srgbClr val="2F5F98"/>
                </a:solidFill>
                <a:latin typeface="Arimo"/>
                <a:ea typeface="Arimo"/>
                <a:cs typeface="Arimo"/>
                <a:sym typeface="Arimo"/>
              </a:rPr>
              <a:t>It is a robust routing protocol for delay-intolerant applications such as forest fire detection</a:t>
            </a:r>
          </a:p>
        </p:txBody>
      </p:sp>
      <p:sp>
        <p:nvSpPr>
          <p:cNvPr id="14" name="TextBox 14"/>
          <p:cNvSpPr txBox="1"/>
          <p:nvPr/>
        </p:nvSpPr>
        <p:spPr>
          <a:xfrm>
            <a:off x="17065387" y="8961926"/>
            <a:ext cx="387826" cy="1019175"/>
          </a:xfrm>
          <a:prstGeom prst="rect">
            <a:avLst/>
          </a:prstGeom>
        </p:spPr>
        <p:txBody>
          <a:bodyPr lIns="0" tIns="0" rIns="0" bIns="0" rtlCol="0" anchor="t">
            <a:spAutoFit/>
          </a:bodyPr>
          <a:lstStyle/>
          <a:p>
            <a:pPr algn="ctr">
              <a:lnSpc>
                <a:spcPts val="8399"/>
              </a:lnSpc>
              <a:spcBef>
                <a:spcPct val="0"/>
              </a:spcBef>
            </a:pPr>
            <a:r>
              <a:rPr lang="en-US" sz="5999">
                <a:solidFill>
                  <a:srgbClr val="2F5F98"/>
                </a:solidFill>
                <a:latin typeface="Alice Bold"/>
                <a:ea typeface="Alice Bold"/>
                <a:cs typeface="Alice Bold"/>
                <a:sym typeface="Alice Bold"/>
              </a:rPr>
              <a:t>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EFF"/>
        </a:solidFill>
        <a:effectLst/>
      </p:bgPr>
    </p:bg>
    <p:spTree>
      <p:nvGrpSpPr>
        <p:cNvPr id="1" name=""/>
        <p:cNvGrpSpPr/>
        <p:nvPr/>
      </p:nvGrpSpPr>
      <p:grpSpPr>
        <a:xfrm>
          <a:off x="0" y="0"/>
          <a:ext cx="0" cy="0"/>
          <a:chOff x="0" y="0"/>
          <a:chExt cx="0" cy="0"/>
        </a:xfrm>
      </p:grpSpPr>
      <p:sp>
        <p:nvSpPr>
          <p:cNvPr id="2" name="Freeform 2"/>
          <p:cNvSpPr/>
          <p:nvPr/>
        </p:nvSpPr>
        <p:spPr>
          <a:xfrm>
            <a:off x="-1208178" y="6666480"/>
            <a:ext cx="4080083" cy="4524285"/>
          </a:xfrm>
          <a:custGeom>
            <a:avLst/>
            <a:gdLst/>
            <a:ahLst/>
            <a:cxnLst/>
            <a:rect l="l" t="t" r="r" b="b"/>
            <a:pathLst>
              <a:path w="4080083" h="4524285">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423411" flipH="1">
            <a:off x="-5714567" y="4490345"/>
            <a:ext cx="8197766" cy="4352269"/>
          </a:xfrm>
          <a:custGeom>
            <a:avLst/>
            <a:gdLst/>
            <a:ahLst/>
            <a:cxnLst/>
            <a:rect l="l" t="t" r="r" b="b"/>
            <a:pathLst>
              <a:path w="8197766" h="4352269">
                <a:moveTo>
                  <a:pt x="8197766" y="0"/>
                </a:moveTo>
                <a:lnTo>
                  <a:pt x="0" y="0"/>
                </a:lnTo>
                <a:lnTo>
                  <a:pt x="0" y="4352269"/>
                </a:lnTo>
                <a:lnTo>
                  <a:pt x="8197766" y="4352269"/>
                </a:lnTo>
                <a:lnTo>
                  <a:pt x="8197766" y="0"/>
                </a:lnTo>
                <a:close/>
              </a:path>
            </a:pathLst>
          </a:custGeom>
          <a:blipFill>
            <a:blip r:embed="rId4">
              <a:alphaModFix amt="15000"/>
              <a:extLst>
                <a:ext uri="{96DAC541-7B7A-43D3-8B79-37D633B846F1}">
                  <asvg:svgBlip xmlns:asvg="http://schemas.microsoft.com/office/drawing/2016/SVG/main" r:embed="rId5"/>
                </a:ext>
              </a:extLst>
            </a:blip>
            <a:stretch>
              <a:fillRect/>
            </a:stretch>
          </a:blipFill>
        </p:spPr>
      </p:sp>
      <p:sp>
        <p:nvSpPr>
          <p:cNvPr id="4" name="Freeform 4"/>
          <p:cNvSpPr/>
          <p:nvPr/>
        </p:nvSpPr>
        <p:spPr>
          <a:xfrm>
            <a:off x="15749044" y="-720289"/>
            <a:ext cx="3472538" cy="3497978"/>
          </a:xfrm>
          <a:custGeom>
            <a:avLst/>
            <a:gdLst/>
            <a:ahLst/>
            <a:cxnLst/>
            <a:rect l="l" t="t" r="r" b="b"/>
            <a:pathLst>
              <a:path w="3472538" h="3497978">
                <a:moveTo>
                  <a:pt x="0" y="0"/>
                </a:moveTo>
                <a:lnTo>
                  <a:pt x="3472538" y="0"/>
                </a:lnTo>
                <a:lnTo>
                  <a:pt x="3472538" y="3497978"/>
                </a:lnTo>
                <a:lnTo>
                  <a:pt x="0" y="34979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1947196">
            <a:off x="7713590" y="9558565"/>
            <a:ext cx="8197766" cy="4352269"/>
          </a:xfrm>
          <a:custGeom>
            <a:avLst/>
            <a:gdLst/>
            <a:ahLst/>
            <a:cxnLst/>
            <a:rect l="l" t="t" r="r" b="b"/>
            <a:pathLst>
              <a:path w="8197766" h="4352269">
                <a:moveTo>
                  <a:pt x="0" y="0"/>
                </a:moveTo>
                <a:lnTo>
                  <a:pt x="8197767" y="0"/>
                </a:lnTo>
                <a:lnTo>
                  <a:pt x="8197767" y="4352269"/>
                </a:lnTo>
                <a:lnTo>
                  <a:pt x="0" y="4352269"/>
                </a:lnTo>
                <a:lnTo>
                  <a:pt x="0" y="0"/>
                </a:lnTo>
                <a:close/>
              </a:path>
            </a:pathLst>
          </a:custGeom>
          <a:blipFill>
            <a:blip r:embed="rId4">
              <a:alphaModFix amt="15000"/>
              <a:extLst>
                <a:ext uri="{96DAC541-7B7A-43D3-8B79-37D633B846F1}">
                  <asvg:svgBlip xmlns:asvg="http://schemas.microsoft.com/office/drawing/2016/SVG/main" r:embed="rId5"/>
                </a:ext>
              </a:extLst>
            </a:blip>
            <a:stretch>
              <a:fillRect/>
            </a:stretch>
          </a:blipFill>
        </p:spPr>
      </p:sp>
      <p:sp>
        <p:nvSpPr>
          <p:cNvPr id="6" name="Freeform 6"/>
          <p:cNvSpPr/>
          <p:nvPr/>
        </p:nvSpPr>
        <p:spPr>
          <a:xfrm>
            <a:off x="16197112" y="8150499"/>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a:stretch>
          </a:blipFill>
        </p:spPr>
      </p:sp>
      <p:sp>
        <p:nvSpPr>
          <p:cNvPr id="7" name="Freeform 7"/>
          <p:cNvSpPr/>
          <p:nvPr/>
        </p:nvSpPr>
        <p:spPr>
          <a:xfrm>
            <a:off x="2266517" y="9076226"/>
            <a:ext cx="1210774" cy="1210774"/>
          </a:xfrm>
          <a:custGeom>
            <a:avLst/>
            <a:gdLst/>
            <a:ahLst/>
            <a:cxnLst/>
            <a:rect l="l" t="t" r="r" b="b"/>
            <a:pathLst>
              <a:path w="1210774" h="1210774">
                <a:moveTo>
                  <a:pt x="0" y="0"/>
                </a:moveTo>
                <a:lnTo>
                  <a:pt x="1210774" y="0"/>
                </a:lnTo>
                <a:lnTo>
                  <a:pt x="1210774" y="1210774"/>
                </a:lnTo>
                <a:lnTo>
                  <a:pt x="0" y="121077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641551" y="8150499"/>
            <a:ext cx="1544928" cy="1556246"/>
          </a:xfrm>
          <a:custGeom>
            <a:avLst/>
            <a:gdLst/>
            <a:ahLst/>
            <a:cxnLst/>
            <a:rect l="l" t="t" r="r" b="b"/>
            <a:pathLst>
              <a:path w="1544928" h="1556246">
                <a:moveTo>
                  <a:pt x="0" y="0"/>
                </a:moveTo>
                <a:lnTo>
                  <a:pt x="1544928" y="0"/>
                </a:lnTo>
                <a:lnTo>
                  <a:pt x="1544928" y="1556247"/>
                </a:lnTo>
                <a:lnTo>
                  <a:pt x="0" y="155624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720289" y="-943898"/>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a:stretch>
          </a:blipFill>
        </p:spPr>
      </p:sp>
      <p:sp>
        <p:nvSpPr>
          <p:cNvPr id="10" name="Freeform 10"/>
          <p:cNvSpPr/>
          <p:nvPr/>
        </p:nvSpPr>
        <p:spPr>
          <a:xfrm>
            <a:off x="17101564" y="113405"/>
            <a:ext cx="4080083" cy="4524285"/>
          </a:xfrm>
          <a:custGeom>
            <a:avLst/>
            <a:gdLst/>
            <a:ahLst/>
            <a:cxnLst/>
            <a:rect l="l" t="t" r="r" b="b"/>
            <a:pathLst>
              <a:path w="4080083" h="4524285">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TextBox 11"/>
          <p:cNvSpPr txBox="1"/>
          <p:nvPr/>
        </p:nvSpPr>
        <p:spPr>
          <a:xfrm>
            <a:off x="6065362" y="337137"/>
            <a:ext cx="6157277" cy="904158"/>
          </a:xfrm>
          <a:prstGeom prst="rect">
            <a:avLst/>
          </a:prstGeom>
        </p:spPr>
        <p:txBody>
          <a:bodyPr lIns="0" tIns="0" rIns="0" bIns="0" rtlCol="0" anchor="t">
            <a:spAutoFit/>
          </a:bodyPr>
          <a:lstStyle/>
          <a:p>
            <a:pPr algn="ctr">
              <a:lnSpc>
                <a:spcPts val="7389"/>
              </a:lnSpc>
            </a:pPr>
            <a:r>
              <a:rPr lang="en-US" sz="5278">
                <a:solidFill>
                  <a:srgbClr val="0C6980"/>
                </a:solidFill>
                <a:latin typeface="Alice Bold"/>
                <a:ea typeface="Alice Bold"/>
                <a:cs typeface="Alice Bold"/>
                <a:sym typeface="Alice Bold"/>
              </a:rPr>
              <a:t>Related Work</a:t>
            </a:r>
          </a:p>
        </p:txBody>
      </p:sp>
      <p:sp>
        <p:nvSpPr>
          <p:cNvPr id="12" name="TextBox 12"/>
          <p:cNvSpPr txBox="1"/>
          <p:nvPr/>
        </p:nvSpPr>
        <p:spPr>
          <a:xfrm>
            <a:off x="2777689" y="1503382"/>
            <a:ext cx="12971355" cy="1136650"/>
          </a:xfrm>
          <a:prstGeom prst="rect">
            <a:avLst/>
          </a:prstGeom>
        </p:spPr>
        <p:txBody>
          <a:bodyPr lIns="0" tIns="0" rIns="0" bIns="0" rtlCol="0" anchor="t">
            <a:spAutoFit/>
          </a:bodyPr>
          <a:lstStyle/>
          <a:p>
            <a:pPr algn="l">
              <a:lnSpc>
                <a:spcPts val="4549"/>
              </a:lnSpc>
            </a:pPr>
            <a:r>
              <a:rPr lang="en-US" sz="3249">
                <a:solidFill>
                  <a:srgbClr val="00A8A8"/>
                </a:solidFill>
                <a:latin typeface="Alice"/>
                <a:ea typeface="Alice"/>
                <a:cs typeface="Alice"/>
                <a:sym typeface="Alice"/>
              </a:rPr>
              <a:t>Fast Erasure Coding for Data Storage: A Comprehensive Study of the Acceleration Techniques [5]</a:t>
            </a:r>
          </a:p>
        </p:txBody>
      </p:sp>
      <p:sp>
        <p:nvSpPr>
          <p:cNvPr id="13" name="TextBox 13"/>
          <p:cNvSpPr txBox="1"/>
          <p:nvPr/>
        </p:nvSpPr>
        <p:spPr>
          <a:xfrm>
            <a:off x="2871904" y="3015814"/>
            <a:ext cx="13419423" cy="4100502"/>
          </a:xfrm>
          <a:prstGeom prst="rect">
            <a:avLst/>
          </a:prstGeom>
        </p:spPr>
        <p:txBody>
          <a:bodyPr lIns="0" tIns="0" rIns="0" bIns="0" rtlCol="0" anchor="t">
            <a:spAutoFit/>
          </a:bodyPr>
          <a:lstStyle/>
          <a:p>
            <a:pPr marL="562289" lvl="1" indent="-281145" algn="just">
              <a:lnSpc>
                <a:spcPts val="4062"/>
              </a:lnSpc>
              <a:buFont typeface="Arial"/>
              <a:buChar char="•"/>
            </a:pPr>
            <a:r>
              <a:rPr lang="en-US" sz="2604">
                <a:solidFill>
                  <a:srgbClr val="2F5F98"/>
                </a:solidFill>
                <a:latin typeface="Arimo"/>
                <a:ea typeface="Arimo"/>
                <a:cs typeface="Arimo"/>
                <a:sym typeface="Arimo"/>
              </a:rPr>
              <a:t>In this paper many techniques to improve erasure code computation efficiency has been proposed</a:t>
            </a:r>
          </a:p>
          <a:p>
            <a:pPr marL="562289" lvl="1" indent="-281145" algn="just">
              <a:lnSpc>
                <a:spcPts val="4062"/>
              </a:lnSpc>
              <a:buFont typeface="Arial"/>
              <a:buChar char="•"/>
            </a:pPr>
            <a:r>
              <a:rPr lang="en-US" sz="2604">
                <a:solidFill>
                  <a:srgbClr val="2F5F98"/>
                </a:solidFill>
                <a:latin typeface="Arimo"/>
                <a:ea typeface="Arimo"/>
                <a:cs typeface="Arimo"/>
                <a:sym typeface="Arimo"/>
              </a:rPr>
              <a:t>Most of the discussed Erasure codes use XOR-ing and matrix multiplication</a:t>
            </a:r>
          </a:p>
          <a:p>
            <a:pPr marL="562289" lvl="1" indent="-281145" algn="just">
              <a:lnSpc>
                <a:spcPts val="4062"/>
              </a:lnSpc>
              <a:buFont typeface="Arial"/>
              <a:buChar char="•"/>
            </a:pPr>
            <a:r>
              <a:rPr lang="en-US" sz="2604">
                <a:solidFill>
                  <a:srgbClr val="2F5F98"/>
                </a:solidFill>
                <a:latin typeface="Arimo"/>
                <a:ea typeface="Arimo"/>
                <a:cs typeface="Arimo"/>
                <a:sym typeface="Arimo"/>
              </a:rPr>
              <a:t>Uses XOR reduction and caching management techniques, and apply XOR level vectorization</a:t>
            </a:r>
          </a:p>
          <a:p>
            <a:pPr marL="562289" lvl="1" indent="-281145" algn="just">
              <a:lnSpc>
                <a:spcPts val="4062"/>
              </a:lnSpc>
              <a:buFont typeface="Arial"/>
              <a:buChar char="•"/>
            </a:pPr>
            <a:r>
              <a:rPr lang="en-US" sz="2604">
                <a:solidFill>
                  <a:srgbClr val="2F5F98"/>
                </a:solidFill>
                <a:latin typeface="Arimo"/>
                <a:ea typeface="Arimo"/>
                <a:cs typeface="Arimo"/>
                <a:sym typeface="Arimo"/>
              </a:rPr>
              <a:t>Shows that Cauchy Reed Solomon (CRS) algorithm is more efficient than Reed Solomon algorithm</a:t>
            </a:r>
          </a:p>
          <a:p>
            <a:pPr marL="562289" lvl="1" indent="-281145" algn="just">
              <a:lnSpc>
                <a:spcPts val="4062"/>
              </a:lnSpc>
              <a:buFont typeface="Arial"/>
              <a:buChar char="•"/>
            </a:pPr>
            <a:r>
              <a:rPr lang="en-US" sz="2604">
                <a:solidFill>
                  <a:srgbClr val="2F5F98"/>
                </a:solidFill>
                <a:latin typeface="Arimo"/>
                <a:ea typeface="Arimo"/>
                <a:cs typeface="Arimo"/>
                <a:sym typeface="Arimo"/>
              </a:rPr>
              <a:t>Concludes that using vectorization improves the computer efficiency in the calculations</a:t>
            </a:r>
          </a:p>
        </p:txBody>
      </p:sp>
      <p:sp>
        <p:nvSpPr>
          <p:cNvPr id="14" name="TextBox 14"/>
          <p:cNvSpPr txBox="1"/>
          <p:nvPr/>
        </p:nvSpPr>
        <p:spPr>
          <a:xfrm>
            <a:off x="17096978" y="8961926"/>
            <a:ext cx="324644" cy="1019175"/>
          </a:xfrm>
          <a:prstGeom prst="rect">
            <a:avLst/>
          </a:prstGeom>
        </p:spPr>
        <p:txBody>
          <a:bodyPr lIns="0" tIns="0" rIns="0" bIns="0" rtlCol="0" anchor="t">
            <a:spAutoFit/>
          </a:bodyPr>
          <a:lstStyle/>
          <a:p>
            <a:pPr algn="ctr">
              <a:lnSpc>
                <a:spcPts val="8399"/>
              </a:lnSpc>
              <a:spcBef>
                <a:spcPct val="0"/>
              </a:spcBef>
            </a:pPr>
            <a:r>
              <a:rPr lang="en-US" sz="5999">
                <a:solidFill>
                  <a:srgbClr val="2F5F98"/>
                </a:solidFill>
                <a:latin typeface="Alice Bold"/>
                <a:ea typeface="Alice Bold"/>
                <a:cs typeface="Alice Bold"/>
                <a:sym typeface="Alice Bold"/>
              </a:rPr>
              <a:t>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EFF"/>
        </a:solidFill>
        <a:effectLst/>
      </p:bgPr>
    </p:bg>
    <p:spTree>
      <p:nvGrpSpPr>
        <p:cNvPr id="1" name=""/>
        <p:cNvGrpSpPr/>
        <p:nvPr/>
      </p:nvGrpSpPr>
      <p:grpSpPr>
        <a:xfrm>
          <a:off x="0" y="0"/>
          <a:ext cx="0" cy="0"/>
          <a:chOff x="0" y="0"/>
          <a:chExt cx="0" cy="0"/>
        </a:xfrm>
      </p:grpSpPr>
      <p:sp>
        <p:nvSpPr>
          <p:cNvPr id="2" name="Freeform 2"/>
          <p:cNvSpPr/>
          <p:nvPr/>
        </p:nvSpPr>
        <p:spPr>
          <a:xfrm>
            <a:off x="-1208178" y="6666480"/>
            <a:ext cx="4080083" cy="4524285"/>
          </a:xfrm>
          <a:custGeom>
            <a:avLst/>
            <a:gdLst/>
            <a:ahLst/>
            <a:cxnLst/>
            <a:rect l="l" t="t" r="r" b="b"/>
            <a:pathLst>
              <a:path w="4080083" h="4524285">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423411" flipH="1">
            <a:off x="-5714567" y="4490345"/>
            <a:ext cx="8197766" cy="4352269"/>
          </a:xfrm>
          <a:custGeom>
            <a:avLst/>
            <a:gdLst/>
            <a:ahLst/>
            <a:cxnLst/>
            <a:rect l="l" t="t" r="r" b="b"/>
            <a:pathLst>
              <a:path w="8197766" h="4352269">
                <a:moveTo>
                  <a:pt x="8197766" y="0"/>
                </a:moveTo>
                <a:lnTo>
                  <a:pt x="0" y="0"/>
                </a:lnTo>
                <a:lnTo>
                  <a:pt x="0" y="4352269"/>
                </a:lnTo>
                <a:lnTo>
                  <a:pt x="8197766" y="4352269"/>
                </a:lnTo>
                <a:lnTo>
                  <a:pt x="8197766" y="0"/>
                </a:lnTo>
                <a:close/>
              </a:path>
            </a:pathLst>
          </a:custGeom>
          <a:blipFill>
            <a:blip r:embed="rId4">
              <a:alphaModFix amt="15000"/>
              <a:extLst>
                <a:ext uri="{96DAC541-7B7A-43D3-8B79-37D633B846F1}">
                  <asvg:svgBlip xmlns:asvg="http://schemas.microsoft.com/office/drawing/2016/SVG/main" r:embed="rId5"/>
                </a:ext>
              </a:extLst>
            </a:blip>
            <a:stretch>
              <a:fillRect/>
            </a:stretch>
          </a:blipFill>
        </p:spPr>
      </p:sp>
      <p:sp>
        <p:nvSpPr>
          <p:cNvPr id="4" name="Freeform 4"/>
          <p:cNvSpPr/>
          <p:nvPr/>
        </p:nvSpPr>
        <p:spPr>
          <a:xfrm>
            <a:off x="15749044" y="-720289"/>
            <a:ext cx="3472538" cy="3497978"/>
          </a:xfrm>
          <a:custGeom>
            <a:avLst/>
            <a:gdLst/>
            <a:ahLst/>
            <a:cxnLst/>
            <a:rect l="l" t="t" r="r" b="b"/>
            <a:pathLst>
              <a:path w="3472538" h="3497978">
                <a:moveTo>
                  <a:pt x="0" y="0"/>
                </a:moveTo>
                <a:lnTo>
                  <a:pt x="3472538" y="0"/>
                </a:lnTo>
                <a:lnTo>
                  <a:pt x="3472538" y="3497978"/>
                </a:lnTo>
                <a:lnTo>
                  <a:pt x="0" y="34979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1947196">
            <a:off x="7713590" y="9558565"/>
            <a:ext cx="8197766" cy="4352269"/>
          </a:xfrm>
          <a:custGeom>
            <a:avLst/>
            <a:gdLst/>
            <a:ahLst/>
            <a:cxnLst/>
            <a:rect l="l" t="t" r="r" b="b"/>
            <a:pathLst>
              <a:path w="8197766" h="4352269">
                <a:moveTo>
                  <a:pt x="0" y="0"/>
                </a:moveTo>
                <a:lnTo>
                  <a:pt x="8197767" y="0"/>
                </a:lnTo>
                <a:lnTo>
                  <a:pt x="8197767" y="4352269"/>
                </a:lnTo>
                <a:lnTo>
                  <a:pt x="0" y="4352269"/>
                </a:lnTo>
                <a:lnTo>
                  <a:pt x="0" y="0"/>
                </a:lnTo>
                <a:close/>
              </a:path>
            </a:pathLst>
          </a:custGeom>
          <a:blipFill>
            <a:blip r:embed="rId4">
              <a:alphaModFix amt="15000"/>
              <a:extLst>
                <a:ext uri="{96DAC541-7B7A-43D3-8B79-37D633B846F1}">
                  <asvg:svgBlip xmlns:asvg="http://schemas.microsoft.com/office/drawing/2016/SVG/main" r:embed="rId5"/>
                </a:ext>
              </a:extLst>
            </a:blip>
            <a:stretch>
              <a:fillRect/>
            </a:stretch>
          </a:blipFill>
        </p:spPr>
      </p:sp>
      <p:sp>
        <p:nvSpPr>
          <p:cNvPr id="6" name="Freeform 6"/>
          <p:cNvSpPr/>
          <p:nvPr/>
        </p:nvSpPr>
        <p:spPr>
          <a:xfrm>
            <a:off x="16197112" y="8150499"/>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a:stretch>
          </a:blipFill>
        </p:spPr>
      </p:sp>
      <p:sp>
        <p:nvSpPr>
          <p:cNvPr id="7" name="Freeform 7"/>
          <p:cNvSpPr/>
          <p:nvPr/>
        </p:nvSpPr>
        <p:spPr>
          <a:xfrm>
            <a:off x="2266517" y="9076226"/>
            <a:ext cx="1210774" cy="1210774"/>
          </a:xfrm>
          <a:custGeom>
            <a:avLst/>
            <a:gdLst/>
            <a:ahLst/>
            <a:cxnLst/>
            <a:rect l="l" t="t" r="r" b="b"/>
            <a:pathLst>
              <a:path w="1210774" h="1210774">
                <a:moveTo>
                  <a:pt x="0" y="0"/>
                </a:moveTo>
                <a:lnTo>
                  <a:pt x="1210774" y="0"/>
                </a:lnTo>
                <a:lnTo>
                  <a:pt x="1210774" y="1210774"/>
                </a:lnTo>
                <a:lnTo>
                  <a:pt x="0" y="121077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641551" y="8150499"/>
            <a:ext cx="1544928" cy="1556246"/>
          </a:xfrm>
          <a:custGeom>
            <a:avLst/>
            <a:gdLst/>
            <a:ahLst/>
            <a:cxnLst/>
            <a:rect l="l" t="t" r="r" b="b"/>
            <a:pathLst>
              <a:path w="1544928" h="1556246">
                <a:moveTo>
                  <a:pt x="0" y="0"/>
                </a:moveTo>
                <a:lnTo>
                  <a:pt x="1544928" y="0"/>
                </a:lnTo>
                <a:lnTo>
                  <a:pt x="1544928" y="1556247"/>
                </a:lnTo>
                <a:lnTo>
                  <a:pt x="0" y="155624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720289" y="-943898"/>
            <a:ext cx="3497978" cy="3497978"/>
          </a:xfrm>
          <a:custGeom>
            <a:avLst/>
            <a:gdLst/>
            <a:ahLst/>
            <a:cxnLst/>
            <a:rect l="l" t="t" r="r" b="b"/>
            <a:pathLst>
              <a:path w="3497978" h="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a:stretch>
          </a:blipFill>
        </p:spPr>
      </p:sp>
      <p:sp>
        <p:nvSpPr>
          <p:cNvPr id="10" name="Freeform 10"/>
          <p:cNvSpPr/>
          <p:nvPr/>
        </p:nvSpPr>
        <p:spPr>
          <a:xfrm>
            <a:off x="17101564" y="113405"/>
            <a:ext cx="4080083" cy="4524285"/>
          </a:xfrm>
          <a:custGeom>
            <a:avLst/>
            <a:gdLst/>
            <a:ahLst/>
            <a:cxnLst/>
            <a:rect l="l" t="t" r="r" b="b"/>
            <a:pathLst>
              <a:path w="4080083" h="4524285">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TextBox 11"/>
          <p:cNvSpPr txBox="1"/>
          <p:nvPr/>
        </p:nvSpPr>
        <p:spPr>
          <a:xfrm>
            <a:off x="6065362" y="337137"/>
            <a:ext cx="6157277" cy="904158"/>
          </a:xfrm>
          <a:prstGeom prst="rect">
            <a:avLst/>
          </a:prstGeom>
        </p:spPr>
        <p:txBody>
          <a:bodyPr lIns="0" tIns="0" rIns="0" bIns="0" rtlCol="0" anchor="t">
            <a:spAutoFit/>
          </a:bodyPr>
          <a:lstStyle/>
          <a:p>
            <a:pPr algn="ctr">
              <a:lnSpc>
                <a:spcPts val="7389"/>
              </a:lnSpc>
            </a:pPr>
            <a:r>
              <a:rPr lang="en-US" sz="5278">
                <a:solidFill>
                  <a:srgbClr val="0C6980"/>
                </a:solidFill>
                <a:latin typeface="Alice Bold"/>
                <a:ea typeface="Alice Bold"/>
                <a:cs typeface="Alice Bold"/>
                <a:sym typeface="Alice Bold"/>
              </a:rPr>
              <a:t>Related Work</a:t>
            </a:r>
          </a:p>
        </p:txBody>
      </p:sp>
      <p:sp>
        <p:nvSpPr>
          <p:cNvPr id="12" name="TextBox 12"/>
          <p:cNvSpPr txBox="1"/>
          <p:nvPr/>
        </p:nvSpPr>
        <p:spPr>
          <a:xfrm>
            <a:off x="2777689" y="1503382"/>
            <a:ext cx="12971355" cy="565150"/>
          </a:xfrm>
          <a:prstGeom prst="rect">
            <a:avLst/>
          </a:prstGeom>
        </p:spPr>
        <p:txBody>
          <a:bodyPr lIns="0" tIns="0" rIns="0" bIns="0" rtlCol="0" anchor="t">
            <a:spAutoFit/>
          </a:bodyPr>
          <a:lstStyle/>
          <a:p>
            <a:pPr algn="l">
              <a:lnSpc>
                <a:spcPts val="4549"/>
              </a:lnSpc>
            </a:pPr>
            <a:r>
              <a:rPr lang="en-US" sz="3249">
                <a:solidFill>
                  <a:srgbClr val="00A8A8"/>
                </a:solidFill>
                <a:latin typeface="Alice"/>
                <a:ea typeface="Alice"/>
                <a:cs typeface="Alice"/>
                <a:sym typeface="Alice"/>
              </a:rPr>
              <a:t>A novel bio-inspired routing algorithm based on ACO for WSNs [6]</a:t>
            </a:r>
          </a:p>
        </p:txBody>
      </p:sp>
      <p:sp>
        <p:nvSpPr>
          <p:cNvPr id="13" name="TextBox 13"/>
          <p:cNvSpPr txBox="1"/>
          <p:nvPr/>
        </p:nvSpPr>
        <p:spPr>
          <a:xfrm>
            <a:off x="2871904" y="2449305"/>
            <a:ext cx="13419423" cy="4100502"/>
          </a:xfrm>
          <a:prstGeom prst="rect">
            <a:avLst/>
          </a:prstGeom>
        </p:spPr>
        <p:txBody>
          <a:bodyPr lIns="0" tIns="0" rIns="0" bIns="0" rtlCol="0" anchor="t">
            <a:spAutoFit/>
          </a:bodyPr>
          <a:lstStyle/>
          <a:p>
            <a:pPr marL="562289" lvl="1" indent="-281145" algn="just">
              <a:lnSpc>
                <a:spcPts val="4062"/>
              </a:lnSpc>
              <a:buFont typeface="Arial"/>
              <a:buChar char="•"/>
            </a:pPr>
            <a:r>
              <a:rPr lang="en-US" sz="2604">
                <a:solidFill>
                  <a:srgbClr val="2F5F98"/>
                </a:solidFill>
                <a:latin typeface="Arimo"/>
                <a:ea typeface="Arimo"/>
                <a:cs typeface="Arimo"/>
                <a:sym typeface="Arimo"/>
              </a:rPr>
              <a:t>This paper aims to optimize the traditional ACO algorithm for route discovery for mobile devices</a:t>
            </a:r>
          </a:p>
          <a:p>
            <a:pPr marL="562289" lvl="1" indent="-281145" algn="just">
              <a:lnSpc>
                <a:spcPts val="4062"/>
              </a:lnSpc>
              <a:buFont typeface="Arial"/>
              <a:buChar char="•"/>
            </a:pPr>
            <a:r>
              <a:rPr lang="en-US" sz="2604">
                <a:solidFill>
                  <a:srgbClr val="2F5F98"/>
                </a:solidFill>
                <a:latin typeface="Arimo"/>
                <a:ea typeface="Arimo"/>
                <a:cs typeface="Arimo"/>
                <a:sym typeface="Arimo"/>
              </a:rPr>
              <a:t>Introduces a stability factor based on the average mobility and speed of the nodes</a:t>
            </a:r>
          </a:p>
          <a:p>
            <a:pPr marL="562289" lvl="1" indent="-281145" algn="just">
              <a:lnSpc>
                <a:spcPts val="4062"/>
              </a:lnSpc>
              <a:buFont typeface="Arial"/>
              <a:buChar char="•"/>
            </a:pPr>
            <a:r>
              <a:rPr lang="en-US" sz="2604">
                <a:solidFill>
                  <a:srgbClr val="2F5F98"/>
                </a:solidFill>
                <a:latin typeface="Arimo"/>
                <a:ea typeface="Arimo"/>
                <a:cs typeface="Arimo"/>
                <a:sym typeface="Arimo"/>
              </a:rPr>
              <a:t>Considers parameter like stability, energy and route length when deciding the next hop of ants</a:t>
            </a:r>
          </a:p>
          <a:p>
            <a:pPr marL="562289" lvl="1" indent="-281145" algn="just">
              <a:lnSpc>
                <a:spcPts val="4062"/>
              </a:lnSpc>
              <a:buFont typeface="Arial"/>
              <a:buChar char="•"/>
            </a:pPr>
            <a:r>
              <a:rPr lang="en-US" sz="2604">
                <a:solidFill>
                  <a:srgbClr val="2F5F98"/>
                </a:solidFill>
                <a:latin typeface="Arimo"/>
                <a:ea typeface="Arimo"/>
                <a:cs typeface="Arimo"/>
                <a:sym typeface="Arimo"/>
              </a:rPr>
              <a:t>Shows improved performance in terms of  best cost and in the energy consumption of the nodes per transmission</a:t>
            </a:r>
          </a:p>
          <a:p>
            <a:pPr marL="562289" lvl="1" indent="-281145" algn="just">
              <a:lnSpc>
                <a:spcPts val="4062"/>
              </a:lnSpc>
              <a:buFont typeface="Arial"/>
              <a:buChar char="•"/>
            </a:pPr>
            <a:r>
              <a:rPr lang="en-US" sz="2604">
                <a:solidFill>
                  <a:srgbClr val="2F5F98"/>
                </a:solidFill>
                <a:latin typeface="Arimo"/>
                <a:ea typeface="Arimo"/>
                <a:cs typeface="Arimo"/>
                <a:sym typeface="Arimo"/>
              </a:rPr>
              <a:t>It is shown to converge to best route faster than the traditional ACO algorithm</a:t>
            </a:r>
          </a:p>
        </p:txBody>
      </p:sp>
      <p:sp>
        <p:nvSpPr>
          <p:cNvPr id="14" name="TextBox 14"/>
          <p:cNvSpPr txBox="1"/>
          <p:nvPr/>
        </p:nvSpPr>
        <p:spPr>
          <a:xfrm>
            <a:off x="17063879" y="8961926"/>
            <a:ext cx="390843" cy="1019175"/>
          </a:xfrm>
          <a:prstGeom prst="rect">
            <a:avLst/>
          </a:prstGeom>
        </p:spPr>
        <p:txBody>
          <a:bodyPr lIns="0" tIns="0" rIns="0" bIns="0" rtlCol="0" anchor="t">
            <a:spAutoFit/>
          </a:bodyPr>
          <a:lstStyle/>
          <a:p>
            <a:pPr algn="ctr">
              <a:lnSpc>
                <a:spcPts val="8399"/>
              </a:lnSpc>
              <a:spcBef>
                <a:spcPct val="0"/>
              </a:spcBef>
            </a:pPr>
            <a:r>
              <a:rPr lang="en-US" sz="5999">
                <a:solidFill>
                  <a:srgbClr val="2F5F98"/>
                </a:solidFill>
                <a:latin typeface="Alice Bold"/>
                <a:ea typeface="Alice Bold"/>
                <a:cs typeface="Alice Bold"/>
                <a:sym typeface="Alice Bold"/>
              </a:rPr>
              <a:t>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2405</Words>
  <Application>Microsoft Office PowerPoint</Application>
  <PresentationFormat>Custom</PresentationFormat>
  <Paragraphs>263</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Alice Bold</vt:lpstr>
      <vt:lpstr>Arial</vt:lpstr>
      <vt:lpstr>Hussar Bold</vt:lpstr>
      <vt:lpstr>Arimo Bold</vt:lpstr>
      <vt:lpstr>Calibri</vt:lpstr>
      <vt:lpstr>Alice</vt:lpstr>
      <vt:lpstr>Poppins</vt:lpstr>
      <vt:lpstr>Arimo</vt:lpstr>
      <vt:lpstr>Norwester</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ACO with Erasure coding IOT</dc:title>
  <cp:lastModifiedBy>aryanmaurya swami</cp:lastModifiedBy>
  <cp:revision>2</cp:revision>
  <dcterms:created xsi:type="dcterms:W3CDTF">2006-08-16T00:00:00Z</dcterms:created>
  <dcterms:modified xsi:type="dcterms:W3CDTF">2024-11-16T06:21:40Z</dcterms:modified>
  <dc:identifier>DAGThFiu5Q4</dc:identifier>
</cp:coreProperties>
</file>