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4" r:id="rId5"/>
    <p:sldId id="262" r:id="rId6"/>
    <p:sldId id="263" r:id="rId7"/>
    <p:sldId id="261" r:id="rId8"/>
    <p:sldId id="259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364-6FD5-49B8-9C3A-1B91AF7B3FE3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BCCE-E20E-48E0-B025-FE52331434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88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364-6FD5-49B8-9C3A-1B91AF7B3FE3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BCCE-E20E-48E0-B025-FE52331434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27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364-6FD5-49B8-9C3A-1B91AF7B3FE3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BCCE-E20E-48E0-B025-FE52331434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19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364-6FD5-49B8-9C3A-1B91AF7B3FE3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BCCE-E20E-48E0-B025-FE52331434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92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364-6FD5-49B8-9C3A-1B91AF7B3FE3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BCCE-E20E-48E0-B025-FE52331434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0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364-6FD5-49B8-9C3A-1B91AF7B3FE3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BCCE-E20E-48E0-B025-FE52331434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04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364-6FD5-49B8-9C3A-1B91AF7B3FE3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BCCE-E20E-48E0-B025-FE52331434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09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364-6FD5-49B8-9C3A-1B91AF7B3FE3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BCCE-E20E-48E0-B025-FE52331434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63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364-6FD5-49B8-9C3A-1B91AF7B3FE3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BCCE-E20E-48E0-B025-FE52331434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62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364-6FD5-49B8-9C3A-1B91AF7B3FE3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BCCE-E20E-48E0-B025-FE52331434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04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364-6FD5-49B8-9C3A-1B91AF7B3FE3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BCCE-E20E-48E0-B025-FE52331434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68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A5364-6FD5-49B8-9C3A-1B91AF7B3FE3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DBCCE-E20E-48E0-B025-FE52331434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06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86340"/>
            <a:ext cx="11377749" cy="824003"/>
          </a:xfrm>
        </p:spPr>
        <p:txBody>
          <a:bodyPr>
            <a:normAutofit/>
          </a:bodyPr>
          <a:lstStyle/>
          <a:p>
            <a:r>
              <a:rPr lang="en-IN" sz="4400" b="1" dirty="0"/>
              <a:t>Types of Cloud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1110343"/>
            <a:ext cx="11377749" cy="5133703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There are the following 4 types of cloud that you can deploy according to the organization's </a:t>
            </a:r>
            <a:r>
              <a:rPr lang="en-US" dirty="0" smtClean="0"/>
              <a:t>needs.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491" y="2090057"/>
            <a:ext cx="7772399" cy="344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88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86340"/>
            <a:ext cx="11377749" cy="824003"/>
          </a:xfrm>
        </p:spPr>
        <p:txBody>
          <a:bodyPr>
            <a:normAutofit/>
          </a:bodyPr>
          <a:lstStyle/>
          <a:p>
            <a:r>
              <a:rPr lang="en-IN" sz="4400" b="1" dirty="0" smtClean="0"/>
              <a:t>Disadvantages of Hybrid Cloud</a:t>
            </a:r>
            <a:endParaRPr lang="en-IN" sz="4400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95278" y="1301560"/>
            <a:ext cx="11284176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Hybrid Cloud, the security feature is not as good as the private cloud.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Managing a hybrid cloud is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 because it is difficult to manage more than one type of deployment model.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the hybrid cloud,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reliability of the services depends on cloud service providers. </a:t>
            </a:r>
          </a:p>
        </p:txBody>
      </p:sp>
    </p:spTree>
    <p:extLst>
      <p:ext uri="{BB962C8B-B14F-4D97-AF65-F5344CB8AC3E}">
        <p14:creationId xmlns:p14="http://schemas.microsoft.com/office/powerpoint/2010/main" val="1086772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86340"/>
            <a:ext cx="11377749" cy="824003"/>
          </a:xfrm>
        </p:spPr>
        <p:txBody>
          <a:bodyPr>
            <a:normAutofit/>
          </a:bodyPr>
          <a:lstStyle/>
          <a:p>
            <a:r>
              <a:rPr lang="en-IN" sz="4400" b="1" dirty="0" smtClean="0"/>
              <a:t>Community Cloud</a:t>
            </a:r>
            <a:endParaRPr lang="en-IN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8" y="1110343"/>
            <a:ext cx="11377749" cy="5133703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Community cloud </a:t>
            </a:r>
            <a:r>
              <a:rPr lang="en-US" b="1" dirty="0"/>
              <a:t>allows systems and services to be accessible by a group of several organizations to share the information between the organization and a specific community. </a:t>
            </a:r>
            <a:endParaRPr lang="en-US" b="1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owned, </a:t>
            </a:r>
            <a:r>
              <a:rPr lang="en-US" b="1" dirty="0"/>
              <a:t>managed, and operated by one or more organizations in the community</a:t>
            </a:r>
            <a:r>
              <a:rPr lang="en-US" dirty="0"/>
              <a:t>, a third party, or a combination of them.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5784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86340"/>
            <a:ext cx="11377749" cy="824003"/>
          </a:xfrm>
        </p:spPr>
        <p:txBody>
          <a:bodyPr>
            <a:normAutofit/>
          </a:bodyPr>
          <a:lstStyle/>
          <a:p>
            <a:r>
              <a:rPr lang="en-IN" sz="4400" b="1" dirty="0" smtClean="0"/>
              <a:t>Advantages of Community Cloud</a:t>
            </a:r>
            <a:endParaRPr lang="en-IN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8" y="1110343"/>
            <a:ext cx="11377749" cy="5133703"/>
          </a:xfrm>
        </p:spPr>
        <p:txBody>
          <a:bodyPr/>
          <a:lstStyle/>
          <a:p>
            <a:pPr algn="just"/>
            <a:r>
              <a:rPr lang="en-US" dirty="0"/>
              <a:t>There are the following advantages of Community Cloud -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The community </a:t>
            </a:r>
            <a:r>
              <a:rPr lang="en-US" dirty="0"/>
              <a:t>cloud is </a:t>
            </a:r>
            <a:r>
              <a:rPr lang="en-US" b="1" dirty="0"/>
              <a:t>cost-effective because the whole cloud is being shared by several organizations or communities.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The community </a:t>
            </a:r>
            <a:r>
              <a:rPr lang="en-US" dirty="0"/>
              <a:t>cloud is </a:t>
            </a:r>
            <a:r>
              <a:rPr lang="en-US" b="1" dirty="0"/>
              <a:t>suitable for organizations that want to have a collaborative cloud with more security features than the public cloud.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It provides </a:t>
            </a:r>
            <a:r>
              <a:rPr lang="en-US" b="1" dirty="0"/>
              <a:t>better security than the public cloud.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It </a:t>
            </a:r>
            <a:r>
              <a:rPr lang="en-US" dirty="0" smtClean="0"/>
              <a:t>provides a collaborative </a:t>
            </a:r>
            <a:r>
              <a:rPr lang="en-US" dirty="0"/>
              <a:t>and distributive environment.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Community cloud allows us to share cloud resources, infrastructure, and other capabilities among various organizations.</a:t>
            </a:r>
          </a:p>
        </p:txBody>
      </p:sp>
    </p:spTree>
    <p:extLst>
      <p:ext uri="{BB962C8B-B14F-4D97-AF65-F5344CB8AC3E}">
        <p14:creationId xmlns:p14="http://schemas.microsoft.com/office/powerpoint/2010/main" val="49822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86340"/>
            <a:ext cx="11377749" cy="824003"/>
          </a:xfrm>
        </p:spPr>
        <p:txBody>
          <a:bodyPr>
            <a:normAutofit/>
          </a:bodyPr>
          <a:lstStyle/>
          <a:p>
            <a:r>
              <a:rPr lang="en-IN" sz="4400" b="1" dirty="0" smtClean="0"/>
              <a:t>Disadvantages of Community Cloud</a:t>
            </a:r>
            <a:endParaRPr lang="en-IN" sz="4400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95278" y="1340032"/>
            <a:ext cx="11284176" cy="2139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Community cloud is not a good choice for every organization.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Security features are not as good as the private cloud.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 is not suitable if there is no collaboration.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fixed amount of data storage and bandwidth is shared among all community members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16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279" y="286340"/>
            <a:ext cx="11539670" cy="1053692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Difference between public cloud, private cloud, hybrid cloud, and community cloud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394" y="1734173"/>
            <a:ext cx="9235440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33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86340"/>
            <a:ext cx="11377749" cy="824003"/>
          </a:xfrm>
        </p:spPr>
        <p:txBody>
          <a:bodyPr>
            <a:normAutofit/>
          </a:bodyPr>
          <a:lstStyle/>
          <a:p>
            <a:r>
              <a:rPr lang="en-IN" sz="4400" b="1" dirty="0" smtClean="0"/>
              <a:t>Public Cloud</a:t>
            </a:r>
            <a:endParaRPr lang="en-IN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8" y="1110343"/>
            <a:ext cx="11377749" cy="5133703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The public </a:t>
            </a:r>
            <a:r>
              <a:rPr lang="en-US" dirty="0"/>
              <a:t>cloud is </a:t>
            </a:r>
            <a:r>
              <a:rPr lang="en-US" b="1" dirty="0"/>
              <a:t>open to all</a:t>
            </a:r>
            <a:r>
              <a:rPr lang="en-US" dirty="0"/>
              <a:t> to store and access information via the Internet using the pay-per-usage method.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Public </a:t>
            </a:r>
            <a:r>
              <a:rPr lang="en-US" altLang="en-US" dirty="0">
                <a:latin typeface="Arial" panose="020B0604020202020204" pitchFamily="34" charset="0"/>
              </a:rPr>
              <a:t>Cloud provides a </a:t>
            </a:r>
            <a:r>
              <a:rPr lang="en-US" altLang="en-US" b="1" dirty="0">
                <a:latin typeface="Arial" panose="020B0604020202020204" pitchFamily="34" charset="0"/>
              </a:rPr>
              <a:t>shared platform</a:t>
            </a:r>
            <a:r>
              <a:rPr lang="en-US" altLang="en-US" dirty="0">
                <a:latin typeface="Arial" panose="020B0604020202020204" pitchFamily="34" charset="0"/>
              </a:rPr>
              <a:t> that is accessible to the </a:t>
            </a:r>
            <a:r>
              <a:rPr lang="en-US" altLang="en-US" b="1" dirty="0">
                <a:latin typeface="Arial" panose="020B0604020202020204" pitchFamily="34" charset="0"/>
              </a:rPr>
              <a:t>general public</a:t>
            </a:r>
            <a:r>
              <a:rPr lang="en-US" altLang="en-US" dirty="0">
                <a:latin typeface="Arial" panose="020B0604020202020204" pitchFamily="34" charset="0"/>
              </a:rPr>
              <a:t> through an Internet connection. 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The public </a:t>
            </a:r>
            <a:r>
              <a:rPr lang="en-US" altLang="en-US" dirty="0">
                <a:latin typeface="Arial" panose="020B0604020202020204" pitchFamily="34" charset="0"/>
              </a:rPr>
              <a:t>cloud operated on the </a:t>
            </a:r>
            <a:r>
              <a:rPr lang="en-US" altLang="en-US" b="1" dirty="0">
                <a:latin typeface="Arial" panose="020B0604020202020204" pitchFamily="34" charset="0"/>
              </a:rPr>
              <a:t>pay-as-per-use model</a:t>
            </a:r>
            <a:r>
              <a:rPr lang="en-US" altLang="en-US" dirty="0">
                <a:latin typeface="Arial" panose="020B0604020202020204" pitchFamily="34" charset="0"/>
              </a:rPr>
              <a:t> and </a:t>
            </a:r>
            <a:r>
              <a:rPr lang="en-US" altLang="en-US" dirty="0" smtClean="0">
                <a:latin typeface="Arial" panose="020B0604020202020204" pitchFamily="34" charset="0"/>
              </a:rPr>
              <a:t>is administrated </a:t>
            </a:r>
            <a:r>
              <a:rPr lang="en-US" altLang="en-US" dirty="0">
                <a:latin typeface="Arial" panose="020B0604020202020204" pitchFamily="34" charset="0"/>
              </a:rPr>
              <a:t>by </a:t>
            </a:r>
            <a:r>
              <a:rPr lang="en-US" altLang="en-US" dirty="0" smtClean="0">
                <a:latin typeface="Arial" panose="020B0604020202020204" pitchFamily="34" charset="0"/>
              </a:rPr>
              <a:t>a </a:t>
            </a:r>
            <a:r>
              <a:rPr lang="en-US" altLang="en-US" b="1" dirty="0">
                <a:latin typeface="Arial" panose="020B0604020202020204" pitchFamily="34" charset="0"/>
              </a:rPr>
              <a:t>third party</a:t>
            </a:r>
            <a:r>
              <a:rPr lang="en-US" altLang="en-US" dirty="0">
                <a:latin typeface="Arial" panose="020B0604020202020204" pitchFamily="34" charset="0"/>
              </a:rPr>
              <a:t>, i.e., </a:t>
            </a:r>
            <a:r>
              <a:rPr lang="en-US" altLang="en-US" dirty="0" smtClean="0">
                <a:latin typeface="Arial" panose="020B0604020202020204" pitchFamily="34" charset="0"/>
              </a:rPr>
              <a:t>the Cloud </a:t>
            </a:r>
            <a:r>
              <a:rPr lang="en-US" altLang="en-US" dirty="0">
                <a:latin typeface="Arial" panose="020B0604020202020204" pitchFamily="34" charset="0"/>
              </a:rPr>
              <a:t>service provider. 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In </a:t>
            </a:r>
            <a:r>
              <a:rPr lang="en-US" altLang="en-US" dirty="0">
                <a:latin typeface="Arial" panose="020B0604020202020204" pitchFamily="34" charset="0"/>
              </a:rPr>
              <a:t>the Public cloud, the same storage is being used by multiple users at the same time. 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The public </a:t>
            </a:r>
            <a:r>
              <a:rPr lang="en-US" altLang="en-US" dirty="0">
                <a:latin typeface="Arial" panose="020B0604020202020204" pitchFamily="34" charset="0"/>
              </a:rPr>
              <a:t>cloud is </a:t>
            </a:r>
            <a:r>
              <a:rPr lang="en-US" altLang="en-US" b="1" dirty="0">
                <a:latin typeface="Arial" panose="020B0604020202020204" pitchFamily="34" charset="0"/>
              </a:rPr>
              <a:t>owned, managed,</a:t>
            </a:r>
            <a:r>
              <a:rPr lang="en-US" altLang="en-US" dirty="0">
                <a:latin typeface="Arial" panose="020B0604020202020204" pitchFamily="34" charset="0"/>
              </a:rPr>
              <a:t> and </a:t>
            </a:r>
            <a:r>
              <a:rPr lang="en-US" altLang="en-US" b="1" dirty="0">
                <a:latin typeface="Arial" panose="020B0604020202020204" pitchFamily="34" charset="0"/>
              </a:rPr>
              <a:t>operated</a:t>
            </a:r>
            <a:r>
              <a:rPr lang="en-US" altLang="en-US" dirty="0">
                <a:latin typeface="Arial" panose="020B0604020202020204" pitchFamily="34" charset="0"/>
              </a:rPr>
              <a:t> by businesses, universities, government organizations, or a combination of them.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 smtClean="0"/>
              <a:t>Example</a:t>
            </a:r>
            <a:r>
              <a:rPr lang="en-US" b="1" dirty="0"/>
              <a:t>:</a:t>
            </a:r>
            <a:r>
              <a:rPr lang="en-US" dirty="0"/>
              <a:t> Amazon elastic compute cloud (EC2), IBM </a:t>
            </a:r>
            <a:r>
              <a:rPr lang="en-US" dirty="0" err="1"/>
              <a:t>SmartCloud</a:t>
            </a:r>
            <a:r>
              <a:rPr lang="en-US" dirty="0"/>
              <a:t> Enterprise, Microsoft, Google App Engine, Windows Azure Services Platform.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0727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86340"/>
            <a:ext cx="11377749" cy="824003"/>
          </a:xfrm>
        </p:spPr>
        <p:txBody>
          <a:bodyPr>
            <a:normAutofit/>
          </a:bodyPr>
          <a:lstStyle/>
          <a:p>
            <a:r>
              <a:rPr lang="en-IN" sz="4400" b="1" dirty="0" smtClean="0"/>
              <a:t>Advantages of Public Cloud</a:t>
            </a:r>
            <a:endParaRPr lang="en-IN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8" y="1110343"/>
            <a:ext cx="11377749" cy="5133703"/>
          </a:xfrm>
        </p:spPr>
        <p:txBody>
          <a:bodyPr/>
          <a:lstStyle/>
          <a:p>
            <a:pPr algn="just"/>
            <a:r>
              <a:rPr lang="en-US" dirty="0"/>
              <a:t>There are the following advantages of Public Cloud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Public cloud is </a:t>
            </a:r>
            <a:r>
              <a:rPr lang="en-US" b="1" dirty="0"/>
              <a:t>owned at a lower cost </a:t>
            </a:r>
            <a:r>
              <a:rPr lang="en-US" dirty="0"/>
              <a:t>than the private and hybrid cloud.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Public cloud is </a:t>
            </a:r>
            <a:r>
              <a:rPr lang="en-US" b="1" dirty="0"/>
              <a:t>maintained by the cloud service provider</a:t>
            </a:r>
            <a:r>
              <a:rPr lang="en-US" dirty="0"/>
              <a:t>, so do not need to worry about the maintenance.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Public cloud is </a:t>
            </a:r>
            <a:r>
              <a:rPr lang="en-US" b="1" dirty="0"/>
              <a:t>easier to integrate</a:t>
            </a:r>
            <a:r>
              <a:rPr lang="en-US" dirty="0"/>
              <a:t>. Hence it offers a better flexibility approach to consumers.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Public cloud is </a:t>
            </a:r>
            <a:r>
              <a:rPr lang="en-US" b="1" dirty="0"/>
              <a:t>location independent </a:t>
            </a:r>
            <a:r>
              <a:rPr lang="en-US" dirty="0"/>
              <a:t>because its services are delivered through the internet.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Public cloud is </a:t>
            </a:r>
            <a:r>
              <a:rPr lang="en-US" b="1" dirty="0"/>
              <a:t>highly scalable </a:t>
            </a:r>
            <a:r>
              <a:rPr lang="en-US" dirty="0"/>
              <a:t>as per the requirement of computing resources.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It is accessible by the general public, so there is </a:t>
            </a:r>
            <a:r>
              <a:rPr lang="en-US" b="1" dirty="0"/>
              <a:t>no limit to the number of users.</a:t>
            </a:r>
          </a:p>
        </p:txBody>
      </p:sp>
    </p:spTree>
    <p:extLst>
      <p:ext uri="{BB962C8B-B14F-4D97-AF65-F5344CB8AC3E}">
        <p14:creationId xmlns:p14="http://schemas.microsoft.com/office/powerpoint/2010/main" val="2351941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86340"/>
            <a:ext cx="11377749" cy="824003"/>
          </a:xfrm>
        </p:spPr>
        <p:txBody>
          <a:bodyPr>
            <a:normAutofit/>
          </a:bodyPr>
          <a:lstStyle/>
          <a:p>
            <a:r>
              <a:rPr lang="en-IN" sz="4400" b="1" dirty="0" smtClean="0"/>
              <a:t>Disadvantages of Public Cloud</a:t>
            </a:r>
            <a:endParaRPr lang="en-IN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8" y="1110343"/>
            <a:ext cx="11377749" cy="5133703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Public Cloud is </a:t>
            </a:r>
            <a:r>
              <a:rPr lang="en-US" b="1" dirty="0"/>
              <a:t>less secure </a:t>
            </a:r>
            <a:r>
              <a:rPr lang="en-US" dirty="0"/>
              <a:t>because resources are shared publicly.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Performance depends upon the high-speed</a:t>
            </a:r>
            <a:r>
              <a:rPr lang="en-US" dirty="0"/>
              <a:t> internet network link to the cloud provider.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The Client has no control of data.</a:t>
            </a:r>
          </a:p>
        </p:txBody>
      </p:sp>
    </p:spTree>
    <p:extLst>
      <p:ext uri="{BB962C8B-B14F-4D97-AF65-F5344CB8AC3E}">
        <p14:creationId xmlns:p14="http://schemas.microsoft.com/office/powerpoint/2010/main" val="415426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86340"/>
            <a:ext cx="11377749" cy="824003"/>
          </a:xfrm>
        </p:spPr>
        <p:txBody>
          <a:bodyPr>
            <a:normAutofit/>
          </a:bodyPr>
          <a:lstStyle/>
          <a:p>
            <a:r>
              <a:rPr lang="en-IN" sz="4400" b="1" dirty="0" smtClean="0"/>
              <a:t>Private Cloud</a:t>
            </a:r>
            <a:endParaRPr lang="en-IN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8" y="1110343"/>
            <a:ext cx="11377749" cy="5133703"/>
          </a:xfrm>
        </p:spPr>
        <p:txBody>
          <a:bodyPr>
            <a:normAutofit fontScale="925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A private </a:t>
            </a:r>
            <a:r>
              <a:rPr lang="en-US" sz="2800" dirty="0"/>
              <a:t>cloud is also known as an </a:t>
            </a:r>
            <a:r>
              <a:rPr lang="en-US" sz="2800" b="1" dirty="0"/>
              <a:t>internal cloud</a:t>
            </a:r>
            <a:r>
              <a:rPr lang="en-US" sz="2800" dirty="0"/>
              <a:t> or </a:t>
            </a:r>
            <a:r>
              <a:rPr lang="en-US" sz="2800" b="1" dirty="0"/>
              <a:t>corporate cloud</a:t>
            </a:r>
            <a:r>
              <a:rPr lang="en-US" sz="2800" dirty="0"/>
              <a:t>. It is used by organizations to build and manage their own data centers internally or by </a:t>
            </a:r>
            <a:r>
              <a:rPr lang="en-US" sz="2800" dirty="0" smtClean="0"/>
              <a:t>a </a:t>
            </a:r>
            <a:r>
              <a:rPr lang="en-US" sz="2800" dirty="0"/>
              <a:t>third party. </a:t>
            </a:r>
            <a:endParaRPr lang="en-US" sz="28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It </a:t>
            </a:r>
            <a:r>
              <a:rPr lang="en-US" sz="2800" dirty="0"/>
              <a:t>can be deployed using </a:t>
            </a:r>
            <a:r>
              <a:rPr lang="en-US" sz="2800" dirty="0" smtClean="0"/>
              <a:t>Open source </a:t>
            </a:r>
            <a:r>
              <a:rPr lang="en-US" sz="2800" dirty="0"/>
              <a:t>tools such as </a:t>
            </a:r>
            <a:r>
              <a:rPr lang="en-US" sz="2800" dirty="0" err="1"/>
              <a:t>Openstack</a:t>
            </a:r>
            <a:r>
              <a:rPr lang="en-US" sz="2800" dirty="0"/>
              <a:t> and Eucalyptus</a:t>
            </a:r>
            <a:r>
              <a:rPr lang="en-US" sz="28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The private </a:t>
            </a:r>
            <a:r>
              <a:rPr lang="en-US" sz="2800" dirty="0"/>
              <a:t>cloud provides a </a:t>
            </a:r>
            <a:r>
              <a:rPr lang="en-US" sz="2800" b="1" dirty="0"/>
              <a:t>high level of security</a:t>
            </a:r>
            <a:r>
              <a:rPr lang="en-US" sz="2800" dirty="0"/>
              <a:t> and </a:t>
            </a:r>
            <a:r>
              <a:rPr lang="en-US" sz="2800" b="1" dirty="0"/>
              <a:t>privacy</a:t>
            </a:r>
            <a:r>
              <a:rPr lang="en-US" sz="2800" dirty="0"/>
              <a:t> to data through firewalls and internal hosting. It also ensures that operational and sensitive data are not accessible to third-party providers.</a:t>
            </a:r>
            <a:endParaRPr lang="en-US" sz="28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Examples: </a:t>
            </a:r>
            <a:r>
              <a:rPr lang="en-US" sz="2800" b="1" dirty="0" smtClean="0"/>
              <a:t>HP </a:t>
            </a:r>
            <a:r>
              <a:rPr lang="en-US" sz="2800" b="1" dirty="0"/>
              <a:t>Data Centers, Microsoft, </a:t>
            </a:r>
            <a:r>
              <a:rPr lang="en-US" sz="2800" b="1" dirty="0" err="1"/>
              <a:t>Elastra</a:t>
            </a:r>
            <a:r>
              <a:rPr lang="en-US" sz="2800" b="1" dirty="0"/>
              <a:t>-private cloud, and </a:t>
            </a:r>
            <a:r>
              <a:rPr lang="en-US" sz="2800" b="1" dirty="0" smtClean="0"/>
              <a:t>Ubuntu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Based </a:t>
            </a:r>
            <a:r>
              <a:rPr lang="en-US" sz="2800" dirty="0"/>
              <a:t>on the location and management, </a:t>
            </a:r>
            <a:r>
              <a:rPr lang="en-US" sz="2800" dirty="0" smtClean="0"/>
              <a:t>the National </a:t>
            </a:r>
            <a:r>
              <a:rPr lang="en-US" sz="2800" dirty="0"/>
              <a:t>Institute of Standards and Technology (NIST) </a:t>
            </a:r>
            <a:r>
              <a:rPr lang="en-US" sz="2800" dirty="0" smtClean="0"/>
              <a:t>divides </a:t>
            </a:r>
            <a:r>
              <a:rPr lang="en-US" sz="2800" dirty="0"/>
              <a:t>private cloud into the following two parts-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On-premise private cloud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Outsourced private </a:t>
            </a:r>
            <a:r>
              <a:rPr lang="en-US" sz="2400" dirty="0" smtClean="0"/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313543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86340"/>
            <a:ext cx="11377749" cy="824003"/>
          </a:xfrm>
        </p:spPr>
        <p:txBody>
          <a:bodyPr>
            <a:normAutofit/>
          </a:bodyPr>
          <a:lstStyle/>
          <a:p>
            <a:r>
              <a:rPr lang="en-IN" sz="4400" b="1" dirty="0" smtClean="0"/>
              <a:t>Advantages of Private Cloud</a:t>
            </a:r>
            <a:endParaRPr lang="en-IN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8" y="1110343"/>
            <a:ext cx="11377749" cy="5133703"/>
          </a:xfrm>
        </p:spPr>
        <p:txBody>
          <a:bodyPr/>
          <a:lstStyle/>
          <a:p>
            <a:pPr algn="just"/>
            <a:r>
              <a:rPr lang="en-US" dirty="0"/>
              <a:t>There are the following advantages of the Private Cloud -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Private cloud provides a </a:t>
            </a:r>
            <a:r>
              <a:rPr lang="en-US" b="1" dirty="0"/>
              <a:t>high level of security and privacy to the users.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Private cloud </a:t>
            </a:r>
            <a:r>
              <a:rPr lang="en-US" b="1" dirty="0"/>
              <a:t>offers better performance with improved speed and space capacity.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It </a:t>
            </a:r>
            <a:r>
              <a:rPr lang="en-US" b="1" dirty="0"/>
              <a:t>allows the IT team to quickly allocate and deliver on-demand IT resources.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 organization has </a:t>
            </a:r>
            <a:r>
              <a:rPr lang="en-US" b="1" dirty="0"/>
              <a:t>full control over the cloud because it is managed by the organization itself. </a:t>
            </a:r>
            <a:r>
              <a:rPr lang="en-US" dirty="0"/>
              <a:t>So, there is no need for the organization to depends on anybody.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It is </a:t>
            </a:r>
            <a:r>
              <a:rPr lang="en-US" b="1" dirty="0"/>
              <a:t>suitable for organizations that require a separate cloud for their personal use </a:t>
            </a:r>
            <a:r>
              <a:rPr lang="en-US" dirty="0"/>
              <a:t>and </a:t>
            </a:r>
            <a:r>
              <a:rPr lang="en-US" b="1" dirty="0"/>
              <a:t>data security is the first priority.</a:t>
            </a:r>
          </a:p>
        </p:txBody>
      </p:sp>
    </p:spTree>
    <p:extLst>
      <p:ext uri="{BB962C8B-B14F-4D97-AF65-F5344CB8AC3E}">
        <p14:creationId xmlns:p14="http://schemas.microsoft.com/office/powerpoint/2010/main" val="2745261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86340"/>
            <a:ext cx="11377749" cy="824003"/>
          </a:xfrm>
        </p:spPr>
        <p:txBody>
          <a:bodyPr>
            <a:normAutofit/>
          </a:bodyPr>
          <a:lstStyle/>
          <a:p>
            <a:r>
              <a:rPr lang="en-IN" sz="4400" b="1" dirty="0" smtClean="0"/>
              <a:t>Disadvantages of Private Cloud</a:t>
            </a:r>
            <a:endParaRPr lang="en-IN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8" y="1110343"/>
            <a:ext cx="11377749" cy="5133703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Skilled people are required to manage and operate cloud services.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Private cloud </a:t>
            </a:r>
            <a:r>
              <a:rPr lang="en-US" b="1" dirty="0"/>
              <a:t>is accessible within the organization</a:t>
            </a:r>
            <a:r>
              <a:rPr lang="en-US" dirty="0"/>
              <a:t>, so the area of operations is limited.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Private cloud is </a:t>
            </a:r>
            <a:r>
              <a:rPr lang="en-US" b="1" dirty="0"/>
              <a:t>not suitable for organizations that have a high user base</a:t>
            </a:r>
            <a:r>
              <a:rPr lang="en-US" dirty="0"/>
              <a:t>, and organizations that do not have the prebuilt infrastructure, sufficient manpower to maintain and manage the cloud.</a:t>
            </a:r>
          </a:p>
        </p:txBody>
      </p:sp>
    </p:spTree>
    <p:extLst>
      <p:ext uri="{BB962C8B-B14F-4D97-AF65-F5344CB8AC3E}">
        <p14:creationId xmlns:p14="http://schemas.microsoft.com/office/powerpoint/2010/main" val="466219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86340"/>
            <a:ext cx="11377749" cy="824003"/>
          </a:xfrm>
        </p:spPr>
        <p:txBody>
          <a:bodyPr>
            <a:normAutofit/>
          </a:bodyPr>
          <a:lstStyle/>
          <a:p>
            <a:r>
              <a:rPr lang="en-IN" sz="4400" b="1" dirty="0" smtClean="0"/>
              <a:t>Hybrid Cloud</a:t>
            </a:r>
            <a:endParaRPr lang="en-IN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8" y="1110343"/>
            <a:ext cx="11377749" cy="5133703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A hybrid </a:t>
            </a:r>
            <a:r>
              <a:rPr lang="en-US" dirty="0"/>
              <a:t>Cloud is a combination of the public cloud and the private cloud. we can say:</a:t>
            </a:r>
          </a:p>
          <a:p>
            <a:pPr algn="just"/>
            <a:r>
              <a:rPr lang="en-US" b="1" i="1" dirty="0"/>
              <a:t>Hybrid Cloud = Public Cloud + Private Cloud</a:t>
            </a: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A hybrid </a:t>
            </a:r>
            <a:r>
              <a:rPr lang="en-US" dirty="0"/>
              <a:t>cloud is partially secure because the services which are running on the public cloud can be accessed by anyone, </a:t>
            </a:r>
            <a:r>
              <a:rPr lang="en-US" b="1" dirty="0"/>
              <a:t>while the services which are running on a private cloud can be accessed only by the organization's </a:t>
            </a:r>
            <a:r>
              <a:rPr lang="en-US" b="1" dirty="0" smtClean="0"/>
              <a:t>users.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The </a:t>
            </a:r>
            <a:r>
              <a:rPr lang="en-US" altLang="en-US" dirty="0">
                <a:latin typeface="Arial" panose="020B0604020202020204" pitchFamily="34" charset="0"/>
              </a:rPr>
              <a:t>main aim to combine these cloud (Public and Private) is to create a unified, automated, and well-managed computing environment. 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In </a:t>
            </a:r>
            <a:r>
              <a:rPr lang="en-US" altLang="en-US" dirty="0">
                <a:latin typeface="Arial" panose="020B0604020202020204" pitchFamily="34" charset="0"/>
              </a:rPr>
              <a:t>the Hybrid cloud, </a:t>
            </a:r>
            <a:r>
              <a:rPr lang="en-US" altLang="en-US" b="1" dirty="0">
                <a:latin typeface="Arial" panose="020B0604020202020204" pitchFamily="34" charset="0"/>
              </a:rPr>
              <a:t>non-critical activities</a:t>
            </a:r>
            <a:r>
              <a:rPr lang="en-US" altLang="en-US" dirty="0">
                <a:latin typeface="Arial" panose="020B0604020202020204" pitchFamily="34" charset="0"/>
              </a:rPr>
              <a:t> are performed by the </a:t>
            </a:r>
            <a:r>
              <a:rPr lang="en-US" altLang="en-US" b="1" dirty="0">
                <a:latin typeface="Arial" panose="020B0604020202020204" pitchFamily="34" charset="0"/>
              </a:rPr>
              <a:t>public cloud</a:t>
            </a:r>
            <a:r>
              <a:rPr lang="en-US" altLang="en-US" dirty="0">
                <a:latin typeface="Arial" panose="020B0604020202020204" pitchFamily="34" charset="0"/>
              </a:rPr>
              <a:t> and </a:t>
            </a:r>
            <a:r>
              <a:rPr lang="en-US" altLang="en-US" b="1" dirty="0">
                <a:latin typeface="Arial" panose="020B0604020202020204" pitchFamily="34" charset="0"/>
              </a:rPr>
              <a:t>critical activities</a:t>
            </a:r>
            <a:r>
              <a:rPr lang="en-US" altLang="en-US" dirty="0">
                <a:latin typeface="Arial" panose="020B0604020202020204" pitchFamily="34" charset="0"/>
              </a:rPr>
              <a:t> are performed by the </a:t>
            </a:r>
            <a:r>
              <a:rPr lang="en-US" altLang="en-US" b="1" dirty="0">
                <a:latin typeface="Arial" panose="020B0604020202020204" pitchFamily="34" charset="0"/>
              </a:rPr>
              <a:t>private cloud</a:t>
            </a:r>
            <a:r>
              <a:rPr lang="en-US" altLang="en-US" dirty="0">
                <a:latin typeface="Arial" panose="020B0604020202020204" pitchFamily="34" charset="0"/>
              </a:rPr>
              <a:t>. </a:t>
            </a:r>
            <a:endParaRPr lang="en-US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 smtClean="0"/>
              <a:t>Examples:</a:t>
            </a:r>
            <a:r>
              <a:rPr lang="en-US" dirty="0" smtClean="0"/>
              <a:t> </a:t>
            </a:r>
            <a:r>
              <a:rPr lang="en-US" dirty="0"/>
              <a:t>Google Application Suite (Gmail, Google Apps, and Google Drive), Office 365 (MS Office on the Web and One Drive), Amazon Web Services.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7006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86340"/>
            <a:ext cx="11377749" cy="824003"/>
          </a:xfrm>
        </p:spPr>
        <p:txBody>
          <a:bodyPr>
            <a:normAutofit/>
          </a:bodyPr>
          <a:lstStyle/>
          <a:p>
            <a:r>
              <a:rPr lang="en-IN" sz="4400" b="1" dirty="0" smtClean="0"/>
              <a:t>Advantages of Hybrid Cloud</a:t>
            </a:r>
            <a:endParaRPr lang="en-IN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8" y="1110343"/>
            <a:ext cx="11377749" cy="5133703"/>
          </a:xfrm>
        </p:spPr>
        <p:txBody>
          <a:bodyPr/>
          <a:lstStyle/>
          <a:p>
            <a:pPr algn="just"/>
            <a:r>
              <a:rPr lang="en-US" dirty="0"/>
              <a:t>There are the following advantages of </a:t>
            </a:r>
            <a:r>
              <a:rPr lang="en-US" dirty="0" smtClean="0"/>
              <a:t>a Hybrid </a:t>
            </a:r>
            <a:r>
              <a:rPr lang="en-US" dirty="0"/>
              <a:t>Cloud -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A hybrid </a:t>
            </a:r>
            <a:r>
              <a:rPr lang="en-US" dirty="0"/>
              <a:t>cloud is suitable for organizations that </a:t>
            </a:r>
            <a:r>
              <a:rPr lang="en-US" b="1" dirty="0"/>
              <a:t>require more security </a:t>
            </a:r>
            <a:r>
              <a:rPr lang="en-US" dirty="0"/>
              <a:t>than the public cloud.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The hybrid </a:t>
            </a:r>
            <a:r>
              <a:rPr lang="en-US" dirty="0"/>
              <a:t>cloud helps you to </a:t>
            </a:r>
            <a:r>
              <a:rPr lang="en-US" b="1" dirty="0"/>
              <a:t>deliver new products and services more quickly.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The Hybrid </a:t>
            </a:r>
            <a:r>
              <a:rPr lang="en-US" dirty="0"/>
              <a:t>cloud provides </a:t>
            </a:r>
            <a:r>
              <a:rPr lang="en-US" b="1" dirty="0"/>
              <a:t>an excellent way to reduce </a:t>
            </a:r>
            <a:r>
              <a:rPr lang="en-US" b="1" dirty="0" smtClean="0"/>
              <a:t>risk</a:t>
            </a:r>
            <a:r>
              <a:rPr lang="en-US" b="1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The hybrid </a:t>
            </a:r>
            <a:r>
              <a:rPr lang="en-US" dirty="0"/>
              <a:t>cloud offers </a:t>
            </a:r>
            <a:r>
              <a:rPr lang="en-US" b="1" dirty="0"/>
              <a:t>flexible resources because of the public cloud and secure resources because of the private cloud.</a:t>
            </a:r>
          </a:p>
        </p:txBody>
      </p:sp>
    </p:spTree>
    <p:extLst>
      <p:ext uri="{BB962C8B-B14F-4D97-AF65-F5344CB8AC3E}">
        <p14:creationId xmlns:p14="http://schemas.microsoft.com/office/powerpoint/2010/main" val="68960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1086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Types of Cloud</vt:lpstr>
      <vt:lpstr>Public Cloud</vt:lpstr>
      <vt:lpstr>Advantages of Public Cloud</vt:lpstr>
      <vt:lpstr>Disadvantages of Public Cloud</vt:lpstr>
      <vt:lpstr>Private Cloud</vt:lpstr>
      <vt:lpstr>Advantages of Private Cloud</vt:lpstr>
      <vt:lpstr>Disadvantages of Private Cloud</vt:lpstr>
      <vt:lpstr>Hybrid Cloud</vt:lpstr>
      <vt:lpstr>Advantages of Hybrid Cloud</vt:lpstr>
      <vt:lpstr>Disadvantages of Hybrid Cloud</vt:lpstr>
      <vt:lpstr>Community Cloud</vt:lpstr>
      <vt:lpstr>Advantages of Community Cloud</vt:lpstr>
      <vt:lpstr>Disadvantages of Community Cloud</vt:lpstr>
      <vt:lpstr>Difference between public cloud, private cloud, hybrid cloud, and community cloud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33</cp:revision>
  <dcterms:created xsi:type="dcterms:W3CDTF">2022-08-09T03:06:55Z</dcterms:created>
  <dcterms:modified xsi:type="dcterms:W3CDTF">2023-10-14T12:13:16Z</dcterms:modified>
</cp:coreProperties>
</file>