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4" r:id="rId5"/>
    <p:sldId id="262" r:id="rId6"/>
    <p:sldId id="265" r:id="rId7"/>
    <p:sldId id="266" r:id="rId8"/>
    <p:sldId id="268" r:id="rId9"/>
    <p:sldId id="259" r:id="rId10"/>
    <p:sldId id="269" r:id="rId11"/>
    <p:sldId id="267" r:id="rId12"/>
    <p:sldId id="270" r:id="rId13"/>
    <p:sldId id="271" r:id="rId14"/>
    <p:sldId id="272" r:id="rId15"/>
    <p:sldId id="260" r:id="rId16"/>
    <p:sldId id="274" r:id="rId17"/>
    <p:sldId id="273" r:id="rId18"/>
    <p:sldId id="275" r:id="rId19"/>
    <p:sldId id="276" r:id="rId20"/>
    <p:sldId id="277" r:id="rId21"/>
    <p:sldId id="278" r:id="rId22"/>
    <p:sldId id="279" r:id="rId23"/>
    <p:sldId id="26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94" autoAdjust="0"/>
    <p:restoredTop sz="94660"/>
  </p:normalViewPr>
  <p:slideViewPr>
    <p:cSldViewPr snapToGrid="0">
      <p:cViewPr varScale="1">
        <p:scale>
          <a:sx n="73" d="100"/>
          <a:sy n="73" d="100"/>
        </p:scale>
        <p:origin x="4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2838888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741277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216419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63A5364-6FD5-49B8-9C3A-1B91AF7B3FE3}"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801924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63A5364-6FD5-49B8-9C3A-1B91AF7B3FE3}" type="datetimeFigureOut">
              <a:rPr lang="en-IN" smtClean="0"/>
              <a:t>06-09-2022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61101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63A5364-6FD5-49B8-9C3A-1B91AF7B3FE3}"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196004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63A5364-6FD5-49B8-9C3A-1B91AF7B3FE3}" type="datetimeFigureOut">
              <a:rPr lang="en-IN" smtClean="0"/>
              <a:t>06-09-2022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93109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63A5364-6FD5-49B8-9C3A-1B91AF7B3FE3}" type="datetimeFigureOut">
              <a:rPr lang="en-IN" smtClean="0"/>
              <a:t>06-09-2022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675631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3A5364-6FD5-49B8-9C3A-1B91AF7B3FE3}" type="datetimeFigureOut">
              <a:rPr lang="en-IN" smtClean="0"/>
              <a:t>06-09-2022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240762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3A5364-6FD5-49B8-9C3A-1B91AF7B3FE3}"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355404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63A5364-6FD5-49B8-9C3A-1B91AF7B3FE3}" type="datetimeFigureOut">
              <a:rPr lang="en-IN" smtClean="0"/>
              <a:t>06-09-2022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F8DBCCE-E20E-48E0-B025-FE523314346A}" type="slidenum">
              <a:rPr lang="en-IN" smtClean="0"/>
              <a:t>‹#›</a:t>
            </a:fld>
            <a:endParaRPr lang="en-IN"/>
          </a:p>
        </p:txBody>
      </p:sp>
    </p:spTree>
    <p:extLst>
      <p:ext uri="{BB962C8B-B14F-4D97-AF65-F5344CB8AC3E}">
        <p14:creationId xmlns:p14="http://schemas.microsoft.com/office/powerpoint/2010/main" val="4250689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A5364-6FD5-49B8-9C3A-1B91AF7B3FE3}" type="datetimeFigureOut">
              <a:rPr lang="en-IN" smtClean="0"/>
              <a:t>06-09-2022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8DBCCE-E20E-48E0-B025-FE523314346A}" type="slidenum">
              <a:rPr lang="en-IN" smtClean="0"/>
              <a:t>‹#›</a:t>
            </a:fld>
            <a:endParaRPr lang="en-IN"/>
          </a:p>
        </p:txBody>
      </p:sp>
    </p:spTree>
    <p:extLst>
      <p:ext uri="{BB962C8B-B14F-4D97-AF65-F5344CB8AC3E}">
        <p14:creationId xmlns:p14="http://schemas.microsoft.com/office/powerpoint/2010/main" val="1697063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avatpoint.com/cloud-service-models#PaaS" TargetMode="External"/><Relationship Id="rId2" Type="http://schemas.openxmlformats.org/officeDocument/2006/relationships/hyperlink" Target="https://www.javatpoint.com/cloud-service-models#IaaS" TargetMode="External"/><Relationship Id="rId1" Type="http://schemas.openxmlformats.org/officeDocument/2006/relationships/slideLayout" Target="../slideLayouts/slideLayout1.xml"/><Relationship Id="rId4" Type="http://schemas.openxmlformats.org/officeDocument/2006/relationships/hyperlink" Target="https://www.javatpoint.com/cloud-service-models#Saa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Cloud Service Models</a:t>
            </a:r>
            <a:endParaRPr lang="en-IN" sz="4400" b="1" dirty="0"/>
          </a:p>
        </p:txBody>
      </p:sp>
      <p:sp>
        <p:nvSpPr>
          <p:cNvPr id="3" name="Subtitle 2"/>
          <p:cNvSpPr>
            <a:spLocks noGrp="1"/>
          </p:cNvSpPr>
          <p:nvPr>
            <p:ph type="subTitle" idx="1"/>
          </p:nvPr>
        </p:nvSpPr>
        <p:spPr>
          <a:xfrm>
            <a:off x="457199" y="1110343"/>
            <a:ext cx="11377749" cy="5133703"/>
          </a:xfrm>
        </p:spPr>
        <p:txBody>
          <a:bodyPr/>
          <a:lstStyle/>
          <a:p>
            <a:pPr algn="just"/>
            <a:r>
              <a:rPr lang="en-US" dirty="0"/>
              <a:t>There are the following three types of cloud service models -</a:t>
            </a:r>
          </a:p>
          <a:p>
            <a:pPr marL="342900" indent="-342900" algn="just">
              <a:buFont typeface="Arial" panose="020B0604020202020204" pitchFamily="34" charset="0"/>
              <a:buChar char="•"/>
            </a:pPr>
            <a:r>
              <a:rPr lang="en-US" dirty="0">
                <a:hlinkClick r:id="rId2"/>
              </a:rPr>
              <a:t>Infrastructure as a Service (IaaS)</a:t>
            </a:r>
          </a:p>
          <a:p>
            <a:pPr marL="342900" indent="-342900" algn="just">
              <a:buFont typeface="Arial" panose="020B0604020202020204" pitchFamily="34" charset="0"/>
              <a:buChar char="•"/>
            </a:pPr>
            <a:r>
              <a:rPr lang="en-US" dirty="0">
                <a:hlinkClick r:id="rId3"/>
              </a:rPr>
              <a:t>Platform as a Service (PaaS)</a:t>
            </a:r>
          </a:p>
          <a:p>
            <a:pPr marL="342900" indent="-342900" algn="just">
              <a:buFont typeface="Arial" panose="020B0604020202020204" pitchFamily="34" charset="0"/>
              <a:buChar char="•"/>
            </a:pPr>
            <a:r>
              <a:rPr lang="en-US" dirty="0">
                <a:hlinkClick r:id="rId4"/>
              </a:rPr>
              <a:t>Software as a Service (SaaS)</a:t>
            </a:r>
            <a:endParaRPr lang="en-US" dirty="0"/>
          </a:p>
        </p:txBody>
      </p:sp>
    </p:spTree>
    <p:extLst>
      <p:ext uri="{BB962C8B-B14F-4D97-AF65-F5344CB8AC3E}">
        <p14:creationId xmlns:p14="http://schemas.microsoft.com/office/powerpoint/2010/main" val="2375088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Platform </a:t>
            </a:r>
            <a:r>
              <a:rPr lang="en-IN" sz="4400" b="1" dirty="0"/>
              <a:t>as a Service </a:t>
            </a:r>
            <a:r>
              <a:rPr lang="en-IN" sz="4400" b="1" dirty="0" smtClean="0"/>
              <a:t>(PaaS</a:t>
            </a:r>
            <a:r>
              <a:rPr lang="en-IN" sz="4400" b="1" dirty="0"/>
              <a:t>)</a:t>
            </a:r>
          </a:p>
        </p:txBody>
      </p:sp>
      <p:sp>
        <p:nvSpPr>
          <p:cNvPr id="3" name="Subtitle 2"/>
          <p:cNvSpPr>
            <a:spLocks noGrp="1"/>
          </p:cNvSpPr>
          <p:nvPr>
            <p:ph type="subTitle" idx="1"/>
          </p:nvPr>
        </p:nvSpPr>
        <p:spPr>
          <a:xfrm>
            <a:off x="457198" y="1110343"/>
            <a:ext cx="11377749" cy="5133703"/>
          </a:xfrm>
        </p:spPr>
        <p:txBody>
          <a:bodyPr>
            <a:normAutofit/>
          </a:bodyPr>
          <a:lstStyle/>
          <a:p>
            <a:pPr marL="342900" indent="-342900" algn="just">
              <a:buFont typeface="Arial" panose="020B0604020202020204" pitchFamily="34" charset="0"/>
              <a:buChar char="•"/>
            </a:pPr>
            <a:r>
              <a:rPr lang="en-US" sz="2800" dirty="0"/>
              <a:t>PaaS providers provide the Programming languages, Application frameworks, Databases, and Other tools</a:t>
            </a:r>
            <a:r>
              <a:rPr lang="en-US" sz="2800" dirty="0" smtClean="0"/>
              <a:t>:</a:t>
            </a:r>
          </a:p>
          <a:p>
            <a:pPr lvl="1" algn="just"/>
            <a:r>
              <a:rPr lang="en-US" sz="2400" b="1" dirty="0"/>
              <a:t>1. Programming </a:t>
            </a:r>
            <a:r>
              <a:rPr lang="en-US" sz="2400" b="1" dirty="0" smtClean="0"/>
              <a:t>languages: </a:t>
            </a:r>
            <a:r>
              <a:rPr lang="en-US" sz="2400" dirty="0" smtClean="0"/>
              <a:t>PaaS </a:t>
            </a:r>
            <a:r>
              <a:rPr lang="en-US" sz="2400" dirty="0"/>
              <a:t>providers provide various programming languages for the developers to develop the applications. </a:t>
            </a:r>
            <a:r>
              <a:rPr lang="en-US" sz="2400" b="1" dirty="0"/>
              <a:t>Some popular programming languages provided by PaaS providers are Java, PHP, Ruby, Perl, and Go.</a:t>
            </a:r>
          </a:p>
          <a:p>
            <a:pPr lvl="1" algn="just"/>
            <a:r>
              <a:rPr lang="en-US" sz="2400" b="1" dirty="0"/>
              <a:t>2. Application </a:t>
            </a:r>
            <a:r>
              <a:rPr lang="en-US" sz="2400" b="1" dirty="0" smtClean="0"/>
              <a:t>frameworks: </a:t>
            </a:r>
            <a:r>
              <a:rPr lang="en-US" sz="2400" dirty="0" smtClean="0"/>
              <a:t>PaaS </a:t>
            </a:r>
            <a:r>
              <a:rPr lang="en-US" sz="2400" dirty="0"/>
              <a:t>providers provide application frameworks to easily understand </a:t>
            </a:r>
            <a:r>
              <a:rPr lang="en-US" sz="2400" dirty="0" smtClean="0"/>
              <a:t>application </a:t>
            </a:r>
            <a:r>
              <a:rPr lang="en-US" sz="2400" dirty="0"/>
              <a:t>development. </a:t>
            </a:r>
            <a:r>
              <a:rPr lang="en-US" sz="2400" b="1" dirty="0"/>
              <a:t>Some popular application frameworks provided by PaaS providers are Node.js, Drupal, Joomla, WordPress, Spring, Play, Rack, and Zend.</a:t>
            </a:r>
          </a:p>
          <a:p>
            <a:pPr lvl="1" algn="just"/>
            <a:r>
              <a:rPr lang="en-US" sz="2400" b="1" dirty="0"/>
              <a:t>3. </a:t>
            </a:r>
            <a:r>
              <a:rPr lang="en-US" sz="2400" b="1" dirty="0" smtClean="0"/>
              <a:t>Databases: </a:t>
            </a:r>
            <a:r>
              <a:rPr lang="en-US" sz="2400" dirty="0" smtClean="0"/>
              <a:t>PaaS </a:t>
            </a:r>
            <a:r>
              <a:rPr lang="en-US" sz="2400" dirty="0"/>
              <a:t>providers provide various </a:t>
            </a:r>
            <a:r>
              <a:rPr lang="en-US" sz="2400" b="1" dirty="0"/>
              <a:t>databases such as </a:t>
            </a:r>
            <a:r>
              <a:rPr lang="en-US" sz="2400" b="1" dirty="0" err="1"/>
              <a:t>ClearDB</a:t>
            </a:r>
            <a:r>
              <a:rPr lang="en-US" sz="2400" b="1" dirty="0"/>
              <a:t>, PostgreSQL, MongoDB, and </a:t>
            </a:r>
            <a:r>
              <a:rPr lang="en-US" sz="2400" b="1" dirty="0" err="1"/>
              <a:t>Redis</a:t>
            </a:r>
            <a:r>
              <a:rPr lang="en-US" sz="2400" b="1" dirty="0"/>
              <a:t> to communicate with the applications.</a:t>
            </a:r>
          </a:p>
          <a:p>
            <a:pPr lvl="1" algn="just"/>
            <a:r>
              <a:rPr lang="en-US" sz="2400" b="1" dirty="0"/>
              <a:t>4. Other </a:t>
            </a:r>
            <a:r>
              <a:rPr lang="en-US" sz="2400" b="1" dirty="0" smtClean="0"/>
              <a:t>tools: </a:t>
            </a:r>
            <a:r>
              <a:rPr lang="en-US" sz="2400" dirty="0" smtClean="0"/>
              <a:t>PaaS </a:t>
            </a:r>
            <a:r>
              <a:rPr lang="en-US" sz="2400" dirty="0"/>
              <a:t>providers provide </a:t>
            </a:r>
            <a:r>
              <a:rPr lang="en-US" sz="2400" b="1" dirty="0"/>
              <a:t>various other tools that are required to develop, test, and deploy the applications.</a:t>
            </a:r>
          </a:p>
          <a:p>
            <a:pPr algn="just"/>
            <a:endParaRPr lang="en-US" b="1" dirty="0"/>
          </a:p>
        </p:txBody>
      </p:sp>
    </p:spTree>
    <p:extLst>
      <p:ext uri="{BB962C8B-B14F-4D97-AF65-F5344CB8AC3E}">
        <p14:creationId xmlns:p14="http://schemas.microsoft.com/office/powerpoint/2010/main" val="2659664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Platform </a:t>
            </a:r>
            <a:r>
              <a:rPr lang="en-IN" sz="4400" b="1" dirty="0"/>
              <a:t>as a Service </a:t>
            </a:r>
            <a:r>
              <a:rPr lang="en-IN" sz="4400" b="1" dirty="0" smtClean="0"/>
              <a:t>(PaaS</a:t>
            </a:r>
            <a:r>
              <a:rPr lang="en-IN" sz="4400" b="1" dirty="0"/>
              <a:t>)</a:t>
            </a:r>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b="1" dirty="0" smtClean="0"/>
              <a:t>Characteristics </a:t>
            </a:r>
            <a:r>
              <a:rPr lang="en-US" b="1" dirty="0"/>
              <a:t>of </a:t>
            </a:r>
            <a:r>
              <a:rPr lang="en-US" b="1" dirty="0" smtClean="0"/>
              <a:t>PaaS: </a:t>
            </a:r>
            <a:r>
              <a:rPr lang="en-US" sz="2400" dirty="0" smtClean="0"/>
              <a:t>There </a:t>
            </a:r>
            <a:r>
              <a:rPr lang="en-US" sz="2400" dirty="0"/>
              <a:t>are the following characteristics of PaaS </a:t>
            </a:r>
            <a:r>
              <a:rPr lang="en-US" sz="2400" dirty="0" smtClean="0"/>
              <a:t>:-</a:t>
            </a:r>
            <a:endParaRPr lang="en-US" sz="2400" dirty="0"/>
          </a:p>
          <a:p>
            <a:pPr marL="800100" lvl="1" indent="-342900" algn="just">
              <a:buFont typeface="Arial" panose="020B0604020202020204" pitchFamily="34" charset="0"/>
              <a:buChar char="•"/>
            </a:pPr>
            <a:r>
              <a:rPr lang="en-US" sz="2400" dirty="0"/>
              <a:t>Accessible to various users via </a:t>
            </a:r>
            <a:r>
              <a:rPr lang="en-US" sz="2400" b="1" dirty="0"/>
              <a:t>the same development </a:t>
            </a:r>
            <a:r>
              <a:rPr lang="en-US" sz="2400" b="1" dirty="0" smtClean="0"/>
              <a:t>application</a:t>
            </a:r>
            <a:r>
              <a:rPr lang="en-US" sz="2400" b="1" dirty="0"/>
              <a:t>.</a:t>
            </a:r>
          </a:p>
          <a:p>
            <a:pPr marL="800100" lvl="1" indent="-342900" algn="just">
              <a:buFont typeface="Arial" panose="020B0604020202020204" pitchFamily="34" charset="0"/>
              <a:buChar char="•"/>
            </a:pPr>
            <a:r>
              <a:rPr lang="en-US" sz="2400" dirty="0"/>
              <a:t>Integrates with web services and databases.</a:t>
            </a:r>
          </a:p>
          <a:p>
            <a:pPr marL="800100" lvl="1" indent="-342900" algn="just">
              <a:buFont typeface="Arial" panose="020B0604020202020204" pitchFamily="34" charset="0"/>
              <a:buChar char="•"/>
            </a:pPr>
            <a:r>
              <a:rPr lang="en-US" sz="2400" dirty="0"/>
              <a:t>Builds on </a:t>
            </a:r>
            <a:r>
              <a:rPr lang="en-US" sz="2400" b="1" dirty="0"/>
              <a:t>virtualization technology, so resources can easily be scaled up or down as per the organization's need.</a:t>
            </a:r>
          </a:p>
          <a:p>
            <a:pPr marL="800100" lvl="1" indent="-342900" algn="just">
              <a:buFont typeface="Arial" panose="020B0604020202020204" pitchFamily="34" charset="0"/>
              <a:buChar char="•"/>
            </a:pPr>
            <a:r>
              <a:rPr lang="en-US" sz="2400" dirty="0"/>
              <a:t>Support multiple languages and frameworks.</a:t>
            </a:r>
          </a:p>
          <a:p>
            <a:pPr marL="800100" lvl="1" indent="-342900" algn="just">
              <a:buFont typeface="Arial" panose="020B0604020202020204" pitchFamily="34" charset="0"/>
              <a:buChar char="•"/>
            </a:pPr>
            <a:r>
              <a:rPr lang="en-US" sz="2400" dirty="0"/>
              <a:t>Provides an ability to "</a:t>
            </a:r>
            <a:r>
              <a:rPr lang="en-US" sz="2400" b="1" dirty="0"/>
              <a:t>Auto-scale</a:t>
            </a:r>
            <a:r>
              <a:rPr lang="en-US" sz="2400" dirty="0"/>
              <a:t>".</a:t>
            </a:r>
          </a:p>
          <a:p>
            <a:pPr marL="342900" indent="-342900" algn="just">
              <a:buFont typeface="Arial" panose="020B0604020202020204" pitchFamily="34" charset="0"/>
              <a:buChar char="•"/>
            </a:pPr>
            <a:r>
              <a:rPr lang="en-US" b="1" dirty="0" smtClean="0"/>
              <a:t>Examples:</a:t>
            </a:r>
            <a:r>
              <a:rPr lang="en-US" dirty="0" smtClean="0"/>
              <a:t> </a:t>
            </a:r>
            <a:r>
              <a:rPr lang="en-US" dirty="0"/>
              <a:t>AWS Elastic Beanstalk, Windows Azure, </a:t>
            </a:r>
            <a:r>
              <a:rPr lang="en-US" dirty="0" err="1"/>
              <a:t>Heroku</a:t>
            </a:r>
            <a:r>
              <a:rPr lang="en-US" dirty="0"/>
              <a:t>, Force.com, Google App Engine, Apache </a:t>
            </a:r>
            <a:r>
              <a:rPr lang="en-US" dirty="0" err="1"/>
              <a:t>Stratos</a:t>
            </a:r>
            <a:r>
              <a:rPr lang="en-US" dirty="0"/>
              <a:t>, </a:t>
            </a:r>
            <a:r>
              <a:rPr lang="en-US" dirty="0" err="1"/>
              <a:t>Magento</a:t>
            </a:r>
            <a:r>
              <a:rPr lang="en-US" dirty="0"/>
              <a:t> Commerce Cloud, and </a:t>
            </a:r>
            <a:r>
              <a:rPr lang="en-US" dirty="0" err="1"/>
              <a:t>OpenShift</a:t>
            </a:r>
            <a:r>
              <a:rPr lang="en-US" dirty="0"/>
              <a:t>.</a:t>
            </a:r>
          </a:p>
        </p:txBody>
      </p:sp>
    </p:spTree>
    <p:extLst>
      <p:ext uri="{BB962C8B-B14F-4D97-AF65-F5344CB8AC3E}">
        <p14:creationId xmlns:p14="http://schemas.microsoft.com/office/powerpoint/2010/main" val="150406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Advantages of PaaS</a:t>
            </a:r>
            <a:endParaRPr lang="en-IN" sz="4400" b="1" dirty="0"/>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dirty="0"/>
              <a:t>There are the following advantages of PaaS -</a:t>
            </a:r>
          </a:p>
          <a:p>
            <a:pPr lvl="1" algn="just"/>
            <a:r>
              <a:rPr lang="en-US" sz="2400" b="1" dirty="0"/>
              <a:t>1) Simplified </a:t>
            </a:r>
            <a:r>
              <a:rPr lang="en-US" sz="2400" b="1" dirty="0" smtClean="0"/>
              <a:t>Development</a:t>
            </a:r>
            <a:r>
              <a:rPr lang="en-US" sz="2400" dirty="0" smtClean="0"/>
              <a:t>: PaaS </a:t>
            </a:r>
            <a:r>
              <a:rPr lang="en-US" sz="2400" b="1" dirty="0" smtClean="0"/>
              <a:t>allows developers to focus on development </a:t>
            </a:r>
            <a:r>
              <a:rPr lang="en-US" sz="2400" b="1" dirty="0"/>
              <a:t>and innovation without worrying about infrastructure management.</a:t>
            </a:r>
          </a:p>
          <a:p>
            <a:pPr lvl="1" algn="just"/>
            <a:r>
              <a:rPr lang="en-US" sz="2400" b="1" dirty="0"/>
              <a:t>2) Lower </a:t>
            </a:r>
            <a:r>
              <a:rPr lang="en-US" sz="2400" b="1" dirty="0" smtClean="0"/>
              <a:t>risk: </a:t>
            </a:r>
            <a:r>
              <a:rPr lang="en-US" sz="2400" b="1" dirty="0" smtClean="0"/>
              <a:t>No need for up-front investment in hardware and </a:t>
            </a:r>
            <a:r>
              <a:rPr lang="en-US" sz="2400" b="1" dirty="0"/>
              <a:t>software. </a:t>
            </a:r>
            <a:r>
              <a:rPr lang="en-US" sz="2400" dirty="0" smtClean="0"/>
              <a:t>Developers </a:t>
            </a:r>
            <a:r>
              <a:rPr lang="en-US" sz="2400" dirty="0"/>
              <a:t>only need a PC and an internet connection to start building applications.</a:t>
            </a:r>
          </a:p>
          <a:p>
            <a:pPr lvl="1" algn="just"/>
            <a:r>
              <a:rPr lang="en-US" sz="2400" b="1" dirty="0"/>
              <a:t>3) Prebuilt business </a:t>
            </a:r>
            <a:r>
              <a:rPr lang="en-US" sz="2400" b="1" dirty="0" smtClean="0"/>
              <a:t>functionality</a:t>
            </a:r>
            <a:r>
              <a:rPr lang="en-US" sz="2400" dirty="0" smtClean="0"/>
              <a:t>: Some </a:t>
            </a:r>
            <a:r>
              <a:rPr lang="en-US" sz="2400" dirty="0"/>
              <a:t>PaaS vendors also </a:t>
            </a:r>
            <a:r>
              <a:rPr lang="en-US" sz="2400" b="1" dirty="0"/>
              <a:t>provide already defined business functionality so that users can avoid building everything from very scratch and hence can directly start the projects only.</a:t>
            </a:r>
          </a:p>
          <a:p>
            <a:pPr lvl="1" algn="just"/>
            <a:r>
              <a:rPr lang="en-US" sz="2400" b="1" dirty="0"/>
              <a:t>4) Instant </a:t>
            </a:r>
            <a:r>
              <a:rPr lang="en-US" sz="2400" b="1" dirty="0" smtClean="0"/>
              <a:t>community</a:t>
            </a:r>
            <a:r>
              <a:rPr lang="en-US" sz="2400" dirty="0" smtClean="0"/>
              <a:t>: PaaS </a:t>
            </a:r>
            <a:r>
              <a:rPr lang="en-US" sz="2400" dirty="0"/>
              <a:t>vendors frequently provide online communities where the developer can get </a:t>
            </a:r>
            <a:r>
              <a:rPr lang="en-US" sz="2400" dirty="0" smtClean="0"/>
              <a:t>ideas </a:t>
            </a:r>
            <a:r>
              <a:rPr lang="en-US" sz="2400" dirty="0" smtClean="0"/>
              <a:t>to share </a:t>
            </a:r>
            <a:r>
              <a:rPr lang="en-US" sz="2400" dirty="0"/>
              <a:t>experiences and seek advice from </a:t>
            </a:r>
            <a:r>
              <a:rPr lang="en-US" sz="2400" dirty="0" smtClean="0"/>
              <a:t>others.</a:t>
            </a:r>
          </a:p>
          <a:p>
            <a:pPr lvl="1" algn="just"/>
            <a:r>
              <a:rPr lang="en-US" sz="2400" b="1" dirty="0" smtClean="0"/>
              <a:t>5</a:t>
            </a:r>
            <a:r>
              <a:rPr lang="en-US" sz="2400" b="1" dirty="0"/>
              <a:t>) </a:t>
            </a:r>
            <a:r>
              <a:rPr lang="en-US" sz="2400" b="1" dirty="0" smtClean="0"/>
              <a:t>Scalability</a:t>
            </a:r>
            <a:r>
              <a:rPr lang="en-US" sz="2400" dirty="0" smtClean="0"/>
              <a:t>: Applications </a:t>
            </a:r>
            <a:r>
              <a:rPr lang="en-US" sz="2400" dirty="0"/>
              <a:t>deployed </a:t>
            </a:r>
            <a:r>
              <a:rPr lang="en-US" sz="2400" b="1" dirty="0"/>
              <a:t>can scale from one to thousands of users without any changes to the applications.</a:t>
            </a:r>
          </a:p>
          <a:p>
            <a:pPr lvl="1" algn="just"/>
            <a:endParaRPr lang="en-US" dirty="0"/>
          </a:p>
          <a:p>
            <a:pPr lvl="1"/>
            <a:endParaRPr lang="en-US" dirty="0"/>
          </a:p>
        </p:txBody>
      </p:sp>
    </p:spTree>
    <p:extLst>
      <p:ext uri="{BB962C8B-B14F-4D97-AF65-F5344CB8AC3E}">
        <p14:creationId xmlns:p14="http://schemas.microsoft.com/office/powerpoint/2010/main" val="815883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Disadvantages of PaaS</a:t>
            </a:r>
            <a:endParaRPr lang="en-IN" sz="4400" b="1" dirty="0"/>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dirty="0"/>
              <a:t>There are the following </a:t>
            </a:r>
            <a:r>
              <a:rPr lang="en-US" dirty="0" smtClean="0"/>
              <a:t>disadvantages </a:t>
            </a:r>
            <a:r>
              <a:rPr lang="en-US" dirty="0"/>
              <a:t>of PaaS -</a:t>
            </a:r>
          </a:p>
          <a:p>
            <a:pPr lvl="1" algn="just"/>
            <a:r>
              <a:rPr lang="en-US" sz="2400" b="1" dirty="0" smtClean="0"/>
              <a:t>1) Vendor Lock-in:</a:t>
            </a:r>
            <a:r>
              <a:rPr lang="en-US" sz="2400" dirty="0" smtClean="0"/>
              <a:t> One </a:t>
            </a:r>
            <a:r>
              <a:rPr lang="en-US" sz="2400" dirty="0"/>
              <a:t>has to write the </a:t>
            </a:r>
            <a:r>
              <a:rPr lang="en-US" sz="2400" b="1" dirty="0"/>
              <a:t>applications according to the platform provided by the PaaS vendor</a:t>
            </a:r>
            <a:r>
              <a:rPr lang="en-US" sz="2400" dirty="0"/>
              <a:t>, so the migration of an application to another PaaS vendor would be a problem.</a:t>
            </a:r>
          </a:p>
          <a:p>
            <a:pPr lvl="1" algn="just"/>
            <a:r>
              <a:rPr lang="en-US" sz="2400" b="1" dirty="0"/>
              <a:t>2) Data </a:t>
            </a:r>
            <a:r>
              <a:rPr lang="en-US" sz="2400" b="1" dirty="0" smtClean="0"/>
              <a:t>Privacy</a:t>
            </a:r>
            <a:r>
              <a:rPr lang="en-US" sz="2400" dirty="0" smtClean="0"/>
              <a:t>: Corporate </a:t>
            </a:r>
            <a:r>
              <a:rPr lang="en-US" sz="2400" dirty="0"/>
              <a:t>data, whether it can be critical or not, will be private, so if it is </a:t>
            </a:r>
            <a:r>
              <a:rPr lang="en-US" sz="2400" b="1" dirty="0"/>
              <a:t>not located within the walls of the company, there can be a risk in terms of </a:t>
            </a:r>
            <a:r>
              <a:rPr lang="en-US" sz="2400" b="1" dirty="0" smtClean="0"/>
              <a:t>the privacy </a:t>
            </a:r>
            <a:r>
              <a:rPr lang="en-US" sz="2400" b="1" dirty="0"/>
              <a:t>of data.</a:t>
            </a:r>
          </a:p>
          <a:p>
            <a:pPr lvl="1" algn="just"/>
            <a:r>
              <a:rPr lang="en-US" sz="2400" b="1" dirty="0"/>
              <a:t>3) Integration with the rest of the systems </a:t>
            </a:r>
            <a:r>
              <a:rPr lang="en-US" sz="2400" b="1" dirty="0" smtClean="0"/>
              <a:t>applications</a:t>
            </a:r>
            <a:r>
              <a:rPr lang="en-US" sz="2400" dirty="0" smtClean="0"/>
              <a:t>: It </a:t>
            </a:r>
            <a:r>
              <a:rPr lang="en-US" sz="2400" dirty="0"/>
              <a:t>may happen that some applications are local, and some are in the cloud. So there will </a:t>
            </a:r>
            <a:r>
              <a:rPr lang="en-US" sz="2400" b="1" dirty="0"/>
              <a:t>be chances of increased complexity when we want to use data </a:t>
            </a:r>
            <a:r>
              <a:rPr lang="en-US" sz="2400" b="1" dirty="0" smtClean="0"/>
              <a:t>in </a:t>
            </a:r>
            <a:r>
              <a:rPr lang="en-US" sz="2400" b="1" dirty="0"/>
              <a:t>the cloud with the local data.</a:t>
            </a:r>
          </a:p>
          <a:p>
            <a:pPr lvl="1" algn="just"/>
            <a:endParaRPr lang="en-US" dirty="0"/>
          </a:p>
          <a:p>
            <a:pPr lvl="1"/>
            <a:endParaRPr lang="en-US" dirty="0"/>
          </a:p>
        </p:txBody>
      </p:sp>
    </p:spTree>
    <p:extLst>
      <p:ext uri="{BB962C8B-B14F-4D97-AF65-F5344CB8AC3E}">
        <p14:creationId xmlns:p14="http://schemas.microsoft.com/office/powerpoint/2010/main" val="3832635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Popular PaaS Provider</a:t>
            </a:r>
            <a:endParaRPr lang="en-IN" sz="4400" b="1" dirty="0"/>
          </a:p>
        </p:txBody>
      </p:sp>
      <p:graphicFrame>
        <p:nvGraphicFramePr>
          <p:cNvPr id="4" name="Table 3"/>
          <p:cNvGraphicFramePr>
            <a:graphicFrameLocks noGrp="1"/>
          </p:cNvGraphicFramePr>
          <p:nvPr>
            <p:extLst>
              <p:ext uri="{D42A27DB-BD31-4B8C-83A1-F6EECF244321}">
                <p14:modId xmlns:p14="http://schemas.microsoft.com/office/powerpoint/2010/main" val="1113342381"/>
              </p:ext>
            </p:extLst>
          </p:nvPr>
        </p:nvGraphicFramePr>
        <p:xfrm>
          <a:off x="838200" y="1371596"/>
          <a:ext cx="10515600" cy="4273864"/>
        </p:xfrm>
        <a:graphic>
          <a:graphicData uri="http://schemas.openxmlformats.org/drawingml/2006/table">
            <a:tbl>
              <a:tblPr/>
              <a:tblGrid>
                <a:gridCol w="3459480">
                  <a:extLst>
                    <a:ext uri="{9D8B030D-6E8A-4147-A177-3AD203B41FA5}">
                      <a16:colId xmlns:a16="http://schemas.microsoft.com/office/drawing/2014/main" val="48919407"/>
                    </a:ext>
                  </a:extLst>
                </a:gridCol>
                <a:gridCol w="7056120">
                  <a:extLst>
                    <a:ext uri="{9D8B030D-6E8A-4147-A177-3AD203B41FA5}">
                      <a16:colId xmlns:a16="http://schemas.microsoft.com/office/drawing/2014/main" val="3580719746"/>
                    </a:ext>
                  </a:extLst>
                </a:gridCol>
              </a:tblGrid>
              <a:tr h="457204">
                <a:tc>
                  <a:txBody>
                    <a:bodyPr/>
                    <a:lstStyle/>
                    <a:p>
                      <a:r>
                        <a:rPr lang="en-IN" sz="2000" b="1" dirty="0"/>
                        <a:t>Providers</a:t>
                      </a:r>
                    </a:p>
                  </a:txBody>
                  <a:tcPr anchor="ctr">
                    <a:lnL>
                      <a:noFill/>
                    </a:lnL>
                    <a:lnR>
                      <a:noFill/>
                    </a:lnR>
                    <a:lnT>
                      <a:noFill/>
                    </a:lnT>
                    <a:lnB>
                      <a:noFill/>
                    </a:lnB>
                  </a:tcPr>
                </a:tc>
                <a:tc>
                  <a:txBody>
                    <a:bodyPr/>
                    <a:lstStyle/>
                    <a:p>
                      <a:r>
                        <a:rPr lang="en-IN" sz="2000" b="1" dirty="0"/>
                        <a:t>Services</a:t>
                      </a:r>
                    </a:p>
                  </a:txBody>
                  <a:tcPr anchor="ctr">
                    <a:lnL>
                      <a:noFill/>
                    </a:lnL>
                    <a:lnR>
                      <a:noFill/>
                    </a:lnR>
                    <a:lnT>
                      <a:noFill/>
                    </a:lnT>
                    <a:lnB>
                      <a:noFill/>
                    </a:lnB>
                  </a:tcPr>
                </a:tc>
                <a:extLst>
                  <a:ext uri="{0D108BD9-81ED-4DB2-BD59-A6C34878D82A}">
                    <a16:rowId xmlns:a16="http://schemas.microsoft.com/office/drawing/2014/main" val="150971513"/>
                  </a:ext>
                </a:extLst>
              </a:tr>
              <a:tr h="783771">
                <a:tc>
                  <a:txBody>
                    <a:bodyPr/>
                    <a:lstStyle/>
                    <a:p>
                      <a:r>
                        <a:rPr lang="en-IN" sz="2000" b="1" dirty="0"/>
                        <a:t>Google App Engine (GAE)</a:t>
                      </a:r>
                    </a:p>
                  </a:txBody>
                  <a:tcPr anchor="ctr">
                    <a:lnL>
                      <a:noFill/>
                    </a:lnL>
                    <a:lnR>
                      <a:noFill/>
                    </a:lnR>
                    <a:lnT>
                      <a:noFill/>
                    </a:lnT>
                    <a:lnB>
                      <a:noFill/>
                    </a:lnB>
                  </a:tcPr>
                </a:tc>
                <a:tc>
                  <a:txBody>
                    <a:bodyPr/>
                    <a:lstStyle/>
                    <a:p>
                      <a:r>
                        <a:rPr lang="en-US" sz="2000" dirty="0"/>
                        <a:t>App Identity, URL Fetch, Cloud storage client library, </a:t>
                      </a:r>
                      <a:r>
                        <a:rPr lang="en-US" sz="2000" dirty="0" err="1"/>
                        <a:t>Logservice</a:t>
                      </a:r>
                      <a:endParaRPr lang="en-US" sz="2000" dirty="0"/>
                    </a:p>
                  </a:txBody>
                  <a:tcPr anchor="ctr">
                    <a:lnL>
                      <a:noFill/>
                    </a:lnL>
                    <a:lnR>
                      <a:noFill/>
                    </a:lnR>
                    <a:lnT>
                      <a:noFill/>
                    </a:lnT>
                    <a:lnB>
                      <a:noFill/>
                    </a:lnB>
                  </a:tcPr>
                </a:tc>
                <a:extLst>
                  <a:ext uri="{0D108BD9-81ED-4DB2-BD59-A6C34878D82A}">
                    <a16:rowId xmlns:a16="http://schemas.microsoft.com/office/drawing/2014/main" val="1610654039"/>
                  </a:ext>
                </a:extLst>
              </a:tr>
              <a:tr h="927463">
                <a:tc>
                  <a:txBody>
                    <a:bodyPr/>
                    <a:lstStyle/>
                    <a:p>
                      <a:r>
                        <a:rPr lang="en-IN" sz="2000" b="1" dirty="0"/>
                        <a:t>Salesforce.com</a:t>
                      </a:r>
                    </a:p>
                  </a:txBody>
                  <a:tcPr anchor="ctr">
                    <a:lnL>
                      <a:noFill/>
                    </a:lnL>
                    <a:lnR>
                      <a:noFill/>
                    </a:lnR>
                    <a:lnT>
                      <a:noFill/>
                    </a:lnT>
                    <a:lnB>
                      <a:noFill/>
                    </a:lnB>
                  </a:tcPr>
                </a:tc>
                <a:tc>
                  <a:txBody>
                    <a:bodyPr/>
                    <a:lstStyle/>
                    <a:p>
                      <a:r>
                        <a:rPr lang="en-US" sz="2000" dirty="0"/>
                        <a:t>Faster implementation, Rapid scalability, CRM Services, Sales cloud, Mobile connectivity, Chatter.</a:t>
                      </a:r>
                    </a:p>
                  </a:txBody>
                  <a:tcPr anchor="ctr">
                    <a:lnL>
                      <a:noFill/>
                    </a:lnL>
                    <a:lnR>
                      <a:noFill/>
                    </a:lnR>
                    <a:lnT>
                      <a:noFill/>
                    </a:lnT>
                    <a:lnB>
                      <a:noFill/>
                    </a:lnB>
                  </a:tcPr>
                </a:tc>
                <a:extLst>
                  <a:ext uri="{0D108BD9-81ED-4DB2-BD59-A6C34878D82A}">
                    <a16:rowId xmlns:a16="http://schemas.microsoft.com/office/drawing/2014/main" val="2870895831"/>
                  </a:ext>
                </a:extLst>
              </a:tr>
              <a:tr h="483326">
                <a:tc>
                  <a:txBody>
                    <a:bodyPr/>
                    <a:lstStyle/>
                    <a:p>
                      <a:r>
                        <a:rPr lang="en-IN" sz="2000" b="1"/>
                        <a:t>Windows Azure</a:t>
                      </a:r>
                    </a:p>
                  </a:txBody>
                  <a:tcPr anchor="ctr">
                    <a:lnL>
                      <a:noFill/>
                    </a:lnL>
                    <a:lnR>
                      <a:noFill/>
                    </a:lnR>
                    <a:lnT>
                      <a:noFill/>
                    </a:lnT>
                    <a:lnB>
                      <a:noFill/>
                    </a:lnB>
                  </a:tcPr>
                </a:tc>
                <a:tc>
                  <a:txBody>
                    <a:bodyPr/>
                    <a:lstStyle/>
                    <a:p>
                      <a:r>
                        <a:rPr lang="en-IN" sz="2000" dirty="0"/>
                        <a:t>Compute, security, </a:t>
                      </a:r>
                      <a:r>
                        <a:rPr lang="en-IN" sz="2000" dirty="0" err="1"/>
                        <a:t>IoT</a:t>
                      </a:r>
                      <a:r>
                        <a:rPr lang="en-IN" sz="2000" dirty="0"/>
                        <a:t>, Data Storage.</a:t>
                      </a:r>
                    </a:p>
                  </a:txBody>
                  <a:tcPr anchor="ctr">
                    <a:lnL>
                      <a:noFill/>
                    </a:lnL>
                    <a:lnR>
                      <a:noFill/>
                    </a:lnR>
                    <a:lnT>
                      <a:noFill/>
                    </a:lnT>
                    <a:lnB>
                      <a:noFill/>
                    </a:lnB>
                  </a:tcPr>
                </a:tc>
                <a:extLst>
                  <a:ext uri="{0D108BD9-81ED-4DB2-BD59-A6C34878D82A}">
                    <a16:rowId xmlns:a16="http://schemas.microsoft.com/office/drawing/2014/main" val="76798714"/>
                  </a:ext>
                </a:extLst>
              </a:tr>
              <a:tr h="457200">
                <a:tc>
                  <a:txBody>
                    <a:bodyPr/>
                    <a:lstStyle/>
                    <a:p>
                      <a:r>
                        <a:rPr lang="en-IN" sz="2000" b="1"/>
                        <a:t>AppFog</a:t>
                      </a:r>
                    </a:p>
                  </a:txBody>
                  <a:tcPr anchor="ctr">
                    <a:lnL>
                      <a:noFill/>
                    </a:lnL>
                    <a:lnR>
                      <a:noFill/>
                    </a:lnR>
                    <a:lnT>
                      <a:noFill/>
                    </a:lnT>
                    <a:lnB>
                      <a:noFill/>
                    </a:lnB>
                  </a:tcPr>
                </a:tc>
                <a:tc>
                  <a:txBody>
                    <a:bodyPr/>
                    <a:lstStyle/>
                    <a:p>
                      <a:r>
                        <a:rPr lang="en-IN" sz="2000" dirty="0"/>
                        <a:t>Justcloud.com, SkyDrive, </a:t>
                      </a:r>
                      <a:r>
                        <a:rPr lang="en-IN" sz="2000" dirty="0" err="1"/>
                        <a:t>GoogleDocs</a:t>
                      </a:r>
                      <a:endParaRPr lang="en-IN" sz="2000" dirty="0"/>
                    </a:p>
                  </a:txBody>
                  <a:tcPr anchor="ctr">
                    <a:lnL>
                      <a:noFill/>
                    </a:lnL>
                    <a:lnR>
                      <a:noFill/>
                    </a:lnR>
                    <a:lnT>
                      <a:noFill/>
                    </a:lnT>
                    <a:lnB>
                      <a:noFill/>
                    </a:lnB>
                  </a:tcPr>
                </a:tc>
                <a:extLst>
                  <a:ext uri="{0D108BD9-81ED-4DB2-BD59-A6C34878D82A}">
                    <a16:rowId xmlns:a16="http://schemas.microsoft.com/office/drawing/2014/main" val="1414813254"/>
                  </a:ext>
                </a:extLst>
              </a:tr>
              <a:tr h="582450">
                <a:tc>
                  <a:txBody>
                    <a:bodyPr/>
                    <a:lstStyle/>
                    <a:p>
                      <a:r>
                        <a:rPr lang="en-IN" sz="2000" b="1" dirty="0" err="1"/>
                        <a:t>Openshift</a:t>
                      </a:r>
                      <a:endParaRPr lang="en-IN" sz="2000" b="1" dirty="0"/>
                    </a:p>
                  </a:txBody>
                  <a:tcPr anchor="ctr">
                    <a:lnL>
                      <a:noFill/>
                    </a:lnL>
                    <a:lnR>
                      <a:noFill/>
                    </a:lnR>
                    <a:lnT>
                      <a:noFill/>
                    </a:lnT>
                    <a:lnB>
                      <a:noFill/>
                    </a:lnB>
                  </a:tcPr>
                </a:tc>
                <a:tc>
                  <a:txBody>
                    <a:bodyPr/>
                    <a:lstStyle/>
                    <a:p>
                      <a:r>
                        <a:rPr lang="en-IN" sz="2000" dirty="0" err="1"/>
                        <a:t>RedHat</a:t>
                      </a:r>
                      <a:r>
                        <a:rPr lang="en-IN" sz="2000" dirty="0"/>
                        <a:t>, Microsoft Azure.</a:t>
                      </a:r>
                    </a:p>
                  </a:txBody>
                  <a:tcPr anchor="ctr">
                    <a:lnL>
                      <a:noFill/>
                    </a:lnL>
                    <a:lnR>
                      <a:noFill/>
                    </a:lnR>
                    <a:lnT>
                      <a:noFill/>
                    </a:lnT>
                    <a:lnB>
                      <a:noFill/>
                    </a:lnB>
                  </a:tcPr>
                </a:tc>
                <a:extLst>
                  <a:ext uri="{0D108BD9-81ED-4DB2-BD59-A6C34878D82A}">
                    <a16:rowId xmlns:a16="http://schemas.microsoft.com/office/drawing/2014/main" val="2436029279"/>
                  </a:ext>
                </a:extLst>
              </a:tr>
              <a:tr h="582450">
                <a:tc>
                  <a:txBody>
                    <a:bodyPr/>
                    <a:lstStyle/>
                    <a:p>
                      <a:r>
                        <a:rPr lang="en-IN" sz="2000" b="1" dirty="0"/>
                        <a:t>Cloud Foundry from VMware</a:t>
                      </a:r>
                    </a:p>
                  </a:txBody>
                  <a:tcPr anchor="ctr">
                    <a:lnL>
                      <a:noFill/>
                    </a:lnL>
                    <a:lnR>
                      <a:noFill/>
                    </a:lnR>
                    <a:lnT>
                      <a:noFill/>
                    </a:lnT>
                    <a:lnB>
                      <a:noFill/>
                    </a:lnB>
                  </a:tcPr>
                </a:tc>
                <a:tc>
                  <a:txBody>
                    <a:bodyPr/>
                    <a:lstStyle/>
                    <a:p>
                      <a:r>
                        <a:rPr lang="en-US" sz="2000" dirty="0"/>
                        <a:t>Data, Messaging, and other services.</a:t>
                      </a:r>
                    </a:p>
                  </a:txBody>
                  <a:tcPr anchor="ctr">
                    <a:lnL>
                      <a:noFill/>
                    </a:lnL>
                    <a:lnR>
                      <a:noFill/>
                    </a:lnR>
                    <a:lnT>
                      <a:noFill/>
                    </a:lnT>
                    <a:lnB>
                      <a:noFill/>
                    </a:lnB>
                  </a:tcPr>
                </a:tc>
                <a:extLst>
                  <a:ext uri="{0D108BD9-81ED-4DB2-BD59-A6C34878D82A}">
                    <a16:rowId xmlns:a16="http://schemas.microsoft.com/office/drawing/2014/main" val="987965250"/>
                  </a:ext>
                </a:extLst>
              </a:tr>
            </a:tbl>
          </a:graphicData>
        </a:graphic>
      </p:graphicFrame>
    </p:spTree>
    <p:extLst>
      <p:ext uri="{BB962C8B-B14F-4D97-AF65-F5344CB8AC3E}">
        <p14:creationId xmlns:p14="http://schemas.microsoft.com/office/powerpoint/2010/main" val="1190625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Software </a:t>
            </a:r>
            <a:r>
              <a:rPr lang="en-IN" sz="4400" b="1" dirty="0"/>
              <a:t>as a Service </a:t>
            </a:r>
            <a:r>
              <a:rPr lang="en-IN" sz="4400" b="1" dirty="0" smtClean="0"/>
              <a:t>(SaaS</a:t>
            </a:r>
            <a:r>
              <a:rPr lang="en-IN" sz="4400" b="1" dirty="0"/>
              <a:t>)</a:t>
            </a:r>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b="1" dirty="0"/>
              <a:t>Software as a Service (SaaS)</a:t>
            </a:r>
          </a:p>
          <a:p>
            <a:pPr marL="342900" indent="-342900" algn="just">
              <a:buFont typeface="Arial" panose="020B0604020202020204" pitchFamily="34" charset="0"/>
              <a:buChar char="•"/>
            </a:pPr>
            <a:r>
              <a:rPr lang="en-US" dirty="0"/>
              <a:t>SaaS is also known as "</a:t>
            </a:r>
            <a:r>
              <a:rPr lang="en-US" b="1" dirty="0"/>
              <a:t>on-demand software</a:t>
            </a:r>
            <a:r>
              <a:rPr lang="en-US" dirty="0"/>
              <a:t>". </a:t>
            </a:r>
            <a:endParaRPr lang="en-US" dirty="0" smtClean="0"/>
          </a:p>
          <a:p>
            <a:pPr marL="342900" indent="-342900" algn="just">
              <a:buFont typeface="Arial" panose="020B0604020202020204" pitchFamily="34" charset="0"/>
              <a:buChar char="•"/>
            </a:pPr>
            <a:r>
              <a:rPr lang="en-US" dirty="0" smtClean="0"/>
              <a:t>It </a:t>
            </a:r>
            <a:r>
              <a:rPr lang="en-US" dirty="0"/>
              <a:t>is </a:t>
            </a:r>
            <a:r>
              <a:rPr lang="en-US" dirty="0" smtClean="0"/>
              <a:t>software </a:t>
            </a:r>
            <a:r>
              <a:rPr lang="en-US" dirty="0"/>
              <a:t>in which the </a:t>
            </a:r>
            <a:r>
              <a:rPr lang="en-US" b="1" dirty="0"/>
              <a:t>applications are hosted by a cloud service provider. </a:t>
            </a:r>
            <a:endParaRPr lang="en-US" b="1" dirty="0" smtClean="0"/>
          </a:p>
          <a:p>
            <a:pPr marL="342900" indent="-342900" algn="just">
              <a:buFont typeface="Arial" panose="020B0604020202020204" pitchFamily="34" charset="0"/>
              <a:buChar char="•"/>
            </a:pPr>
            <a:r>
              <a:rPr lang="en-US" dirty="0" smtClean="0"/>
              <a:t>Users </a:t>
            </a:r>
            <a:r>
              <a:rPr lang="en-US" dirty="0"/>
              <a:t>can access these applications with the help of </a:t>
            </a:r>
            <a:r>
              <a:rPr lang="en-US" dirty="0" smtClean="0"/>
              <a:t>an internet </a:t>
            </a:r>
            <a:r>
              <a:rPr lang="en-US" dirty="0"/>
              <a:t>connection and web browser</a:t>
            </a:r>
            <a:r>
              <a:rPr lang="en-US" dirty="0" smtClean="0"/>
              <a:t>.</a:t>
            </a:r>
          </a:p>
          <a:p>
            <a:pPr marL="342900" indent="-342900" algn="just">
              <a:buFont typeface="Arial" panose="020B0604020202020204" pitchFamily="34" charset="0"/>
              <a:buChar char="•"/>
            </a:pPr>
            <a:r>
              <a:rPr lang="en-US" dirty="0" smtClean="0"/>
              <a:t>These </a:t>
            </a:r>
            <a:r>
              <a:rPr lang="en-US" b="1" dirty="0"/>
              <a:t>services are available to end-users over the internet so, the end-users do not need to install any software on their devices to access these services.</a:t>
            </a:r>
          </a:p>
        </p:txBody>
      </p:sp>
    </p:spTree>
    <p:extLst>
      <p:ext uri="{BB962C8B-B14F-4D97-AF65-F5344CB8AC3E}">
        <p14:creationId xmlns:p14="http://schemas.microsoft.com/office/powerpoint/2010/main" val="3890116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Software </a:t>
            </a:r>
            <a:r>
              <a:rPr lang="en-IN" sz="4400" b="1" dirty="0"/>
              <a:t>as a Service </a:t>
            </a:r>
            <a:r>
              <a:rPr lang="en-IN" sz="4400" b="1" dirty="0" smtClean="0"/>
              <a:t>(SaaS</a:t>
            </a:r>
            <a:r>
              <a:rPr lang="en-IN" sz="4400" b="1" dirty="0"/>
              <a:t>)</a:t>
            </a:r>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dirty="0"/>
              <a:t>There are the following services provided by SaaS providers -</a:t>
            </a:r>
          </a:p>
          <a:p>
            <a:pPr marL="800100" lvl="1" indent="-342900" algn="just">
              <a:buFont typeface="Arial" panose="020B0604020202020204" pitchFamily="34" charset="0"/>
              <a:buChar char="•"/>
            </a:pPr>
            <a:r>
              <a:rPr lang="en-US" sz="2400" b="1" dirty="0"/>
              <a:t>Business Services</a:t>
            </a:r>
            <a:r>
              <a:rPr lang="en-US" sz="2400" dirty="0"/>
              <a:t> - SaaS Provider provides various business services to </a:t>
            </a:r>
            <a:r>
              <a:rPr lang="en-US" sz="2400" dirty="0" smtClean="0"/>
              <a:t>start up </a:t>
            </a:r>
            <a:r>
              <a:rPr lang="en-US" sz="2400" dirty="0"/>
              <a:t>the business. The SaaS business services include </a:t>
            </a:r>
            <a:r>
              <a:rPr lang="en-US" sz="2400" b="1" dirty="0"/>
              <a:t>ERP</a:t>
            </a:r>
            <a:r>
              <a:rPr lang="en-US" sz="2400" dirty="0"/>
              <a:t> (Enterprise Resource Planning), </a:t>
            </a:r>
            <a:r>
              <a:rPr lang="en-US" sz="2400" b="1" dirty="0"/>
              <a:t>CRM</a:t>
            </a:r>
            <a:r>
              <a:rPr lang="en-US" sz="2400" dirty="0"/>
              <a:t> (Customer Relationship Management), </a:t>
            </a:r>
            <a:r>
              <a:rPr lang="en-US" sz="2400" b="1" dirty="0"/>
              <a:t>billing</a:t>
            </a:r>
            <a:r>
              <a:rPr lang="en-US" sz="2400" dirty="0"/>
              <a:t>, and </a:t>
            </a:r>
            <a:r>
              <a:rPr lang="en-US" sz="2400" b="1" dirty="0"/>
              <a:t>sales</a:t>
            </a:r>
            <a:r>
              <a:rPr lang="en-US" sz="2400" dirty="0"/>
              <a:t>.</a:t>
            </a:r>
          </a:p>
          <a:p>
            <a:pPr marL="800100" lvl="1" indent="-342900" algn="just">
              <a:buFont typeface="Arial" panose="020B0604020202020204" pitchFamily="34" charset="0"/>
              <a:buChar char="•"/>
            </a:pPr>
            <a:r>
              <a:rPr lang="en-US" sz="2400" b="1" dirty="0"/>
              <a:t>Document Management</a:t>
            </a:r>
            <a:r>
              <a:rPr lang="en-US" sz="2400" dirty="0"/>
              <a:t> - SaaS document management is a </a:t>
            </a:r>
            <a:r>
              <a:rPr lang="en-US" sz="2400" b="1" dirty="0"/>
              <a:t>software application offered by a third party (SaaS providers) to create, manage, and track electronic </a:t>
            </a:r>
            <a:r>
              <a:rPr lang="en-US" sz="2400" b="1" dirty="0" smtClean="0"/>
              <a:t>documents. Examples: </a:t>
            </a:r>
            <a:r>
              <a:rPr lang="en-US" sz="2400" b="1" dirty="0"/>
              <a:t>Slack, </a:t>
            </a:r>
            <a:r>
              <a:rPr lang="en-US" sz="2400" b="1" dirty="0" err="1"/>
              <a:t>Samepage</a:t>
            </a:r>
            <a:r>
              <a:rPr lang="en-US" sz="2400" b="1" dirty="0"/>
              <a:t>, Box, and </a:t>
            </a:r>
            <a:r>
              <a:rPr lang="en-US" sz="2400" b="1" dirty="0" err="1"/>
              <a:t>Zoho</a:t>
            </a:r>
            <a:r>
              <a:rPr lang="en-US" sz="2400" b="1" dirty="0"/>
              <a:t> Forms.</a:t>
            </a:r>
          </a:p>
          <a:p>
            <a:pPr marL="800100" lvl="1" indent="-342900" algn="just">
              <a:buFont typeface="Arial" panose="020B0604020202020204" pitchFamily="34" charset="0"/>
              <a:buChar char="•"/>
            </a:pPr>
            <a:r>
              <a:rPr lang="en-US" sz="2400" b="1" dirty="0"/>
              <a:t>Social Networks</a:t>
            </a:r>
            <a:r>
              <a:rPr lang="en-US" sz="2400" dirty="0"/>
              <a:t> - As we all know, social networking sites are used by the general public, so </a:t>
            </a:r>
            <a:r>
              <a:rPr lang="en-US" sz="2400" b="1" dirty="0"/>
              <a:t>social networking service providers use SaaS for their convenience and handle the general public's information.</a:t>
            </a:r>
          </a:p>
          <a:p>
            <a:pPr marL="800100" lvl="1" indent="-342900" algn="just">
              <a:buFont typeface="Arial" panose="020B0604020202020204" pitchFamily="34" charset="0"/>
              <a:buChar char="•"/>
            </a:pPr>
            <a:r>
              <a:rPr lang="en-US" sz="2400" b="1" dirty="0"/>
              <a:t>Mail Services</a:t>
            </a:r>
            <a:r>
              <a:rPr lang="en-US" sz="2400" dirty="0"/>
              <a:t> - To handle the unpredictable number of users and load on e-mail services, many e-mail providers </a:t>
            </a:r>
            <a:r>
              <a:rPr lang="en-US" sz="2400" dirty="0" smtClean="0"/>
              <a:t>offer </a:t>
            </a:r>
            <a:r>
              <a:rPr lang="en-US" sz="2400" dirty="0"/>
              <a:t>their services using SaaS.</a:t>
            </a:r>
          </a:p>
          <a:p>
            <a:pPr algn="just"/>
            <a:endParaRPr lang="en-US" dirty="0"/>
          </a:p>
        </p:txBody>
      </p:sp>
    </p:spTree>
    <p:extLst>
      <p:ext uri="{BB962C8B-B14F-4D97-AF65-F5344CB8AC3E}">
        <p14:creationId xmlns:p14="http://schemas.microsoft.com/office/powerpoint/2010/main" val="2666570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Software </a:t>
            </a:r>
            <a:r>
              <a:rPr lang="en-IN" sz="4400" b="1" dirty="0"/>
              <a:t>as a Service </a:t>
            </a:r>
            <a:r>
              <a:rPr lang="en-IN" sz="4400" b="1" dirty="0" smtClean="0"/>
              <a:t>(SaaS</a:t>
            </a:r>
            <a:r>
              <a:rPr lang="en-IN" sz="4400" b="1" dirty="0"/>
              <a:t>)</a:t>
            </a:r>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b="1" dirty="0" smtClean="0"/>
              <a:t>Characteristics </a:t>
            </a:r>
            <a:r>
              <a:rPr lang="en-US" b="1" dirty="0"/>
              <a:t>of </a:t>
            </a:r>
            <a:r>
              <a:rPr lang="en-US" b="1" dirty="0" smtClean="0"/>
              <a:t>SaaS: </a:t>
            </a:r>
            <a:r>
              <a:rPr lang="en-US" sz="2400" dirty="0" smtClean="0"/>
              <a:t>There </a:t>
            </a:r>
            <a:r>
              <a:rPr lang="en-US" sz="2400" dirty="0"/>
              <a:t>are the following characteristics of SaaS -</a:t>
            </a:r>
          </a:p>
          <a:p>
            <a:pPr marL="800100" lvl="1" indent="-342900" algn="just">
              <a:buFont typeface="Arial" panose="020B0604020202020204" pitchFamily="34" charset="0"/>
              <a:buChar char="•"/>
            </a:pPr>
            <a:r>
              <a:rPr lang="en-US" sz="2400" dirty="0"/>
              <a:t>Managed from a </a:t>
            </a:r>
            <a:r>
              <a:rPr lang="en-US" sz="2400" b="1" dirty="0"/>
              <a:t>central location</a:t>
            </a:r>
          </a:p>
          <a:p>
            <a:pPr marL="800100" lvl="1" indent="-342900" algn="just">
              <a:buFont typeface="Arial" panose="020B0604020202020204" pitchFamily="34" charset="0"/>
              <a:buChar char="•"/>
            </a:pPr>
            <a:r>
              <a:rPr lang="en-US" sz="2400" dirty="0"/>
              <a:t>Hosted on a </a:t>
            </a:r>
            <a:r>
              <a:rPr lang="en-US" sz="2400" b="1" dirty="0"/>
              <a:t>remote server</a:t>
            </a:r>
          </a:p>
          <a:p>
            <a:pPr marL="800100" lvl="1" indent="-342900" algn="just">
              <a:buFont typeface="Arial" panose="020B0604020202020204" pitchFamily="34" charset="0"/>
              <a:buChar char="•"/>
            </a:pPr>
            <a:r>
              <a:rPr lang="en-US" sz="2400" b="1" dirty="0"/>
              <a:t>Accessible over the internet</a:t>
            </a:r>
          </a:p>
          <a:p>
            <a:pPr marL="800100" lvl="1" indent="-342900" algn="just">
              <a:buFont typeface="Arial" panose="020B0604020202020204" pitchFamily="34" charset="0"/>
              <a:buChar char="•"/>
            </a:pPr>
            <a:r>
              <a:rPr lang="en-US" sz="2400" dirty="0"/>
              <a:t>Users are not responsible for hardware and software updates. Updates are applied automatically.</a:t>
            </a:r>
          </a:p>
          <a:p>
            <a:pPr marL="800100" lvl="1" indent="-342900" algn="just">
              <a:buFont typeface="Arial" panose="020B0604020202020204" pitchFamily="34" charset="0"/>
              <a:buChar char="•"/>
            </a:pPr>
            <a:r>
              <a:rPr lang="en-US" sz="2400" dirty="0"/>
              <a:t>The services are purchased on the </a:t>
            </a:r>
            <a:r>
              <a:rPr lang="en-US" sz="2400" b="1" dirty="0"/>
              <a:t>pay-as-per-use basis</a:t>
            </a:r>
          </a:p>
          <a:p>
            <a:pPr marL="342900" indent="-342900" algn="just">
              <a:buFont typeface="Arial" panose="020B0604020202020204" pitchFamily="34" charset="0"/>
              <a:buChar char="•"/>
            </a:pPr>
            <a:r>
              <a:rPr lang="en-US" b="1" dirty="0"/>
              <a:t>Example:</a:t>
            </a:r>
            <a:r>
              <a:rPr lang="en-US" dirty="0"/>
              <a:t> </a:t>
            </a:r>
            <a:r>
              <a:rPr lang="en-US" dirty="0" err="1"/>
              <a:t>BigCommerce</a:t>
            </a:r>
            <a:r>
              <a:rPr lang="en-US" dirty="0"/>
              <a:t>, Google Apps, Salesforce, Dropbox, </a:t>
            </a:r>
            <a:r>
              <a:rPr lang="en-US" dirty="0" err="1"/>
              <a:t>ZenDesk</a:t>
            </a:r>
            <a:r>
              <a:rPr lang="en-US" dirty="0"/>
              <a:t>, Cisco WebEx, </a:t>
            </a:r>
            <a:r>
              <a:rPr lang="en-US" dirty="0" err="1"/>
              <a:t>ZenDesk</a:t>
            </a:r>
            <a:r>
              <a:rPr lang="en-US" dirty="0"/>
              <a:t>, Slack, and GoToMeeting.</a:t>
            </a:r>
          </a:p>
        </p:txBody>
      </p:sp>
    </p:spTree>
    <p:extLst>
      <p:ext uri="{BB962C8B-B14F-4D97-AF65-F5344CB8AC3E}">
        <p14:creationId xmlns:p14="http://schemas.microsoft.com/office/powerpoint/2010/main" val="332797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Advantages of SaaS</a:t>
            </a:r>
            <a:endParaRPr lang="en-IN" sz="4400" b="1" dirty="0"/>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b="1" dirty="0"/>
              <a:t>1) SaaS is easy to buy</a:t>
            </a:r>
            <a:endParaRPr lang="en-US" dirty="0"/>
          </a:p>
          <a:p>
            <a:pPr marL="342900" indent="-342900" algn="just">
              <a:buFont typeface="Arial" panose="020B0604020202020204" pitchFamily="34" charset="0"/>
              <a:buChar char="•"/>
            </a:pPr>
            <a:r>
              <a:rPr lang="en-US" dirty="0"/>
              <a:t>SaaS pricing is based on a </a:t>
            </a:r>
            <a:r>
              <a:rPr lang="en-US" b="1" dirty="0"/>
              <a:t>monthly fee or annual fee subscription, </a:t>
            </a:r>
            <a:r>
              <a:rPr lang="en-US" dirty="0"/>
              <a:t>so it allows organizations to access business functionality at a low cost, which is less than licensed applications.</a:t>
            </a:r>
          </a:p>
          <a:p>
            <a:pPr marL="342900" indent="-342900" algn="just">
              <a:buFont typeface="Arial" panose="020B0604020202020204" pitchFamily="34" charset="0"/>
              <a:buChar char="•"/>
            </a:pPr>
            <a:r>
              <a:rPr lang="en-US" dirty="0"/>
              <a:t>Unlike traditional software, which is sold as a licensed based with an up-front cost (and often an optional ongoing support fee), SaaS providers are generally pricing the applications using a subscription fee, most commonly a monthly or </a:t>
            </a:r>
            <a:r>
              <a:rPr lang="en-US" dirty="0" smtClean="0"/>
              <a:t>annual </a:t>
            </a:r>
            <a:r>
              <a:rPr lang="en-US" dirty="0"/>
              <a:t>fee.</a:t>
            </a:r>
          </a:p>
          <a:p>
            <a:pPr algn="just"/>
            <a:r>
              <a:rPr lang="en-US" b="1" dirty="0"/>
              <a:t>2. One to Many</a:t>
            </a:r>
            <a:endParaRPr lang="en-US" dirty="0"/>
          </a:p>
          <a:p>
            <a:pPr algn="just"/>
            <a:r>
              <a:rPr lang="en-US" dirty="0"/>
              <a:t>SaaS services are offered as a </a:t>
            </a:r>
            <a:r>
              <a:rPr lang="en-US" b="1" dirty="0"/>
              <a:t>one-to-many model means a single instance of the application is shared by multiple users.</a:t>
            </a:r>
          </a:p>
        </p:txBody>
      </p:sp>
    </p:spTree>
    <p:extLst>
      <p:ext uri="{BB962C8B-B14F-4D97-AF65-F5344CB8AC3E}">
        <p14:creationId xmlns:p14="http://schemas.microsoft.com/office/powerpoint/2010/main" val="1594161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Advantages of </a:t>
            </a:r>
            <a:r>
              <a:rPr lang="en-IN" sz="4400" b="1" dirty="0" smtClean="0"/>
              <a:t>SaaS (</a:t>
            </a:r>
            <a:r>
              <a:rPr lang="en-IN" sz="4400" b="1" dirty="0" err="1" smtClean="0"/>
              <a:t>Cont</a:t>
            </a:r>
            <a:r>
              <a:rPr lang="en-IN" sz="4400" b="1" dirty="0" smtClean="0"/>
              <a:t>…)</a:t>
            </a:r>
            <a:endParaRPr lang="en-IN" sz="4400" b="1" dirty="0"/>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b="1" dirty="0"/>
              <a:t>3. Less hardware required for SaaS</a:t>
            </a:r>
            <a:endParaRPr lang="en-US" dirty="0"/>
          </a:p>
          <a:p>
            <a:pPr algn="just"/>
            <a:r>
              <a:rPr lang="en-US" dirty="0"/>
              <a:t>The software is hosted remotely, so organizations do not need to invest in additional hardware.</a:t>
            </a:r>
          </a:p>
          <a:p>
            <a:pPr algn="just"/>
            <a:r>
              <a:rPr lang="en-US" b="1" dirty="0"/>
              <a:t>4. Low maintenance required for SaaS</a:t>
            </a:r>
            <a:endParaRPr lang="en-US" dirty="0"/>
          </a:p>
          <a:p>
            <a:pPr algn="just"/>
            <a:r>
              <a:rPr lang="en-US" dirty="0"/>
              <a:t>Software as a service removes the need for installation, set-up, and daily maintenance for the organizations. The initial set-up cost for SaaS is typically less than the enterprise software. SaaS vendors are pricing their applications based on some usage parameters, such as a number of users using the application. So SaaS does easy to monitor and automatic updates.</a:t>
            </a:r>
          </a:p>
          <a:p>
            <a:pPr algn="just"/>
            <a:r>
              <a:rPr lang="en-US" b="1" dirty="0"/>
              <a:t>5. No </a:t>
            </a:r>
            <a:r>
              <a:rPr lang="en-US" b="1" dirty="0" smtClean="0"/>
              <a:t>special software or hardware versions required</a:t>
            </a:r>
          </a:p>
          <a:p>
            <a:pPr algn="just"/>
            <a:r>
              <a:rPr lang="en-US" dirty="0"/>
              <a:t>All users will have the same version of the software and typically access it through the web browser. SaaS reduces IT support costs by outsourcing hardware and software maintenance and support to the IaaS provider.</a:t>
            </a:r>
          </a:p>
          <a:p>
            <a:pPr algn="just"/>
            <a:endParaRPr lang="en-US" dirty="0"/>
          </a:p>
        </p:txBody>
      </p:sp>
    </p:spTree>
    <p:extLst>
      <p:ext uri="{BB962C8B-B14F-4D97-AF65-F5344CB8AC3E}">
        <p14:creationId xmlns:p14="http://schemas.microsoft.com/office/powerpoint/2010/main" val="257067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Infrastructure as a Service (IaaS)</a:t>
            </a:r>
          </a:p>
        </p:txBody>
      </p:sp>
      <p:sp>
        <p:nvSpPr>
          <p:cNvPr id="3" name="Subtitle 2"/>
          <p:cNvSpPr>
            <a:spLocks noGrp="1"/>
          </p:cNvSpPr>
          <p:nvPr>
            <p:ph type="subTitle" idx="1"/>
          </p:nvPr>
        </p:nvSpPr>
        <p:spPr>
          <a:xfrm>
            <a:off x="457198" y="1110343"/>
            <a:ext cx="11377749" cy="5133703"/>
          </a:xfrm>
        </p:spPr>
        <p:txBody>
          <a:bodyPr>
            <a:normAutofit/>
          </a:bodyPr>
          <a:lstStyle/>
          <a:p>
            <a:pPr marL="342900" indent="-342900" algn="just">
              <a:buFont typeface="Arial" panose="020B0604020202020204" pitchFamily="34" charset="0"/>
              <a:buChar char="•"/>
            </a:pPr>
            <a:r>
              <a:rPr lang="en-US" dirty="0" smtClean="0"/>
              <a:t>IaaS </a:t>
            </a:r>
            <a:r>
              <a:rPr lang="en-US" dirty="0"/>
              <a:t>is also known as </a:t>
            </a:r>
            <a:r>
              <a:rPr lang="en-US" b="1" dirty="0"/>
              <a:t>Hardware as a Service (</a:t>
            </a:r>
            <a:r>
              <a:rPr lang="en-US" b="1" dirty="0" err="1"/>
              <a:t>HaaS</a:t>
            </a:r>
            <a:r>
              <a:rPr lang="en-US" b="1" dirty="0"/>
              <a:t>)</a:t>
            </a:r>
            <a:r>
              <a:rPr lang="en-US" dirty="0"/>
              <a:t>. </a:t>
            </a:r>
            <a:endParaRPr lang="en-US" dirty="0" smtClean="0"/>
          </a:p>
          <a:p>
            <a:pPr marL="342900" indent="-342900" algn="just">
              <a:buFont typeface="Arial" panose="020B0604020202020204" pitchFamily="34" charset="0"/>
              <a:buChar char="•"/>
            </a:pPr>
            <a:r>
              <a:rPr lang="en-US" dirty="0" smtClean="0"/>
              <a:t>It </a:t>
            </a:r>
            <a:r>
              <a:rPr lang="en-US" dirty="0"/>
              <a:t>is one of the layers of the cloud computing platform. </a:t>
            </a:r>
            <a:endParaRPr lang="en-US" dirty="0" smtClean="0"/>
          </a:p>
          <a:p>
            <a:pPr marL="342900" indent="-342900" algn="just">
              <a:buFont typeface="Arial" panose="020B0604020202020204" pitchFamily="34" charset="0"/>
              <a:buChar char="•"/>
            </a:pPr>
            <a:r>
              <a:rPr lang="en-US" dirty="0" smtClean="0"/>
              <a:t>It </a:t>
            </a:r>
            <a:r>
              <a:rPr lang="en-US" b="1" dirty="0"/>
              <a:t>allows customers to outsource their IT infrastructures such as servers, networking, processing, storage, virtual machines, and other resources. </a:t>
            </a:r>
            <a:endParaRPr lang="en-US" b="1" dirty="0" smtClean="0"/>
          </a:p>
          <a:p>
            <a:pPr marL="342900" indent="-342900" algn="just">
              <a:buFont typeface="Arial" panose="020B0604020202020204" pitchFamily="34" charset="0"/>
              <a:buChar char="•"/>
            </a:pPr>
            <a:r>
              <a:rPr lang="en-US" dirty="0" smtClean="0"/>
              <a:t>Customers </a:t>
            </a:r>
            <a:r>
              <a:rPr lang="en-US" dirty="0"/>
              <a:t>access these resources on the Internet using a </a:t>
            </a:r>
            <a:r>
              <a:rPr lang="en-US" b="1" dirty="0"/>
              <a:t>pay-as-per use model</a:t>
            </a:r>
            <a:r>
              <a:rPr lang="en-US" b="1" dirty="0" smtClean="0"/>
              <a:t>.</a:t>
            </a:r>
          </a:p>
          <a:p>
            <a:pPr marL="342900" indent="-342900" algn="just">
              <a:buFont typeface="Arial" panose="020B0604020202020204" pitchFamily="34" charset="0"/>
              <a:buChar char="•"/>
            </a:pPr>
            <a:r>
              <a:rPr lang="en-US" b="1" dirty="0" smtClean="0"/>
              <a:t>IT </a:t>
            </a:r>
            <a:r>
              <a:rPr lang="en-US" b="1" dirty="0"/>
              <a:t>infrastructure was rented out for a specific period of time, with pre-determined hardware configuration. </a:t>
            </a:r>
            <a:endParaRPr lang="en-US" b="1" dirty="0" smtClean="0"/>
          </a:p>
          <a:p>
            <a:pPr marL="342900" indent="-342900" algn="just">
              <a:buFont typeface="Arial" panose="020B0604020202020204" pitchFamily="34" charset="0"/>
              <a:buChar char="•"/>
            </a:pPr>
            <a:r>
              <a:rPr lang="en-US" b="1" dirty="0" smtClean="0"/>
              <a:t>The </a:t>
            </a:r>
            <a:r>
              <a:rPr lang="en-US" b="1" dirty="0"/>
              <a:t>client paid for the configuration and time, regardless of the actual use. </a:t>
            </a:r>
            <a:endParaRPr lang="en-US" b="1" dirty="0" smtClean="0"/>
          </a:p>
          <a:p>
            <a:pPr marL="342900" indent="-342900" algn="just">
              <a:buFont typeface="Arial" panose="020B0604020202020204" pitchFamily="34" charset="0"/>
              <a:buChar char="•"/>
            </a:pPr>
            <a:r>
              <a:rPr lang="en-US" dirty="0" smtClean="0"/>
              <a:t>With </a:t>
            </a:r>
            <a:r>
              <a:rPr lang="en-US" dirty="0"/>
              <a:t>the help of the IaaS cloud computing platform layer, clients can dynamically scale the configuration to meet changing requirements and are billed only for the services actually used.</a:t>
            </a:r>
          </a:p>
        </p:txBody>
      </p:sp>
    </p:spTree>
    <p:extLst>
      <p:ext uri="{BB962C8B-B14F-4D97-AF65-F5344CB8AC3E}">
        <p14:creationId xmlns:p14="http://schemas.microsoft.com/office/powerpoint/2010/main" val="25807277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Advantages of </a:t>
            </a:r>
            <a:r>
              <a:rPr lang="en-IN" sz="4400" b="1" dirty="0" smtClean="0"/>
              <a:t>SaaS (</a:t>
            </a:r>
            <a:r>
              <a:rPr lang="en-IN" sz="4400" b="1" dirty="0" err="1" smtClean="0"/>
              <a:t>Cont</a:t>
            </a:r>
            <a:r>
              <a:rPr lang="en-IN" sz="4400" b="1" dirty="0" smtClean="0"/>
              <a:t>…)</a:t>
            </a:r>
            <a:endParaRPr lang="en-IN" sz="4400" b="1" dirty="0"/>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b="1" dirty="0"/>
              <a:t>6. </a:t>
            </a:r>
            <a:r>
              <a:rPr lang="en-US" b="1" dirty="0" smtClean="0"/>
              <a:t>Multi-device </a:t>
            </a:r>
            <a:r>
              <a:rPr lang="en-US" b="1" dirty="0"/>
              <a:t>support</a:t>
            </a:r>
            <a:endParaRPr lang="en-US" dirty="0"/>
          </a:p>
          <a:p>
            <a:pPr algn="just"/>
            <a:r>
              <a:rPr lang="en-US" dirty="0"/>
              <a:t>SaaS services can be accessed from any device such as desktops, laptops, tablets, phones, and thin clients.</a:t>
            </a:r>
          </a:p>
          <a:p>
            <a:pPr algn="just"/>
            <a:r>
              <a:rPr lang="en-US" b="1" dirty="0"/>
              <a:t>7. API Integration</a:t>
            </a:r>
            <a:endParaRPr lang="en-US" dirty="0"/>
          </a:p>
          <a:p>
            <a:pPr algn="just"/>
            <a:r>
              <a:rPr lang="en-US" dirty="0"/>
              <a:t>SaaS services easily integrate with other software or services through standard APIs.</a:t>
            </a:r>
          </a:p>
          <a:p>
            <a:pPr algn="just"/>
            <a:r>
              <a:rPr lang="en-US" b="1" dirty="0"/>
              <a:t>8. No client-side installation</a:t>
            </a:r>
            <a:endParaRPr lang="en-US" dirty="0"/>
          </a:p>
          <a:p>
            <a:pPr algn="just"/>
            <a:r>
              <a:rPr lang="en-US" dirty="0"/>
              <a:t>SaaS services are accessed directly from the service provider using the internet connection, so do not need to require any software installation.</a:t>
            </a:r>
          </a:p>
          <a:p>
            <a:pPr algn="just"/>
            <a:endParaRPr lang="en-US" dirty="0"/>
          </a:p>
        </p:txBody>
      </p:sp>
    </p:spTree>
    <p:extLst>
      <p:ext uri="{BB962C8B-B14F-4D97-AF65-F5344CB8AC3E}">
        <p14:creationId xmlns:p14="http://schemas.microsoft.com/office/powerpoint/2010/main" val="3056047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Disadvantages of SaaS</a:t>
            </a:r>
            <a:endParaRPr lang="en-IN" sz="4400" b="1" dirty="0"/>
          </a:p>
        </p:txBody>
      </p:sp>
      <p:sp>
        <p:nvSpPr>
          <p:cNvPr id="3" name="Subtitle 2"/>
          <p:cNvSpPr>
            <a:spLocks noGrp="1"/>
          </p:cNvSpPr>
          <p:nvPr>
            <p:ph type="subTitle" idx="1"/>
          </p:nvPr>
        </p:nvSpPr>
        <p:spPr>
          <a:xfrm>
            <a:off x="457198" y="1110343"/>
            <a:ext cx="11377749" cy="5133703"/>
          </a:xfrm>
        </p:spPr>
        <p:txBody>
          <a:bodyPr>
            <a:normAutofit lnSpcReduction="10000"/>
          </a:bodyPr>
          <a:lstStyle/>
          <a:p>
            <a:pPr algn="just"/>
            <a:r>
              <a:rPr lang="en-US" b="1" dirty="0" smtClean="0"/>
              <a:t>1) </a:t>
            </a:r>
            <a:r>
              <a:rPr lang="en-US" b="1" dirty="0"/>
              <a:t>Security</a:t>
            </a:r>
            <a:endParaRPr lang="en-US" dirty="0"/>
          </a:p>
          <a:p>
            <a:pPr algn="just"/>
            <a:r>
              <a:rPr lang="en-US" dirty="0"/>
              <a:t>Actually, </a:t>
            </a:r>
            <a:r>
              <a:rPr lang="en-US" b="1" dirty="0"/>
              <a:t>data is stored in the cloud, so security may be an issue for some users. However, cloud computing is not more secure than in-house deployment.</a:t>
            </a:r>
          </a:p>
          <a:p>
            <a:pPr algn="just"/>
            <a:r>
              <a:rPr lang="en-US" b="1" dirty="0"/>
              <a:t>2) Latency issue</a:t>
            </a:r>
            <a:endParaRPr lang="en-US" dirty="0"/>
          </a:p>
          <a:p>
            <a:pPr algn="just"/>
            <a:r>
              <a:rPr lang="en-US" dirty="0"/>
              <a:t>Since data and applications are stored in the cloud at a variable distance from the end-user, there is a possibility that there may be greater latency when interacting with the application compared to local deployment. Therefore, the SaaS model is not suitable for applications whose demand response time is in milliseconds.</a:t>
            </a:r>
          </a:p>
          <a:p>
            <a:pPr algn="just"/>
            <a:r>
              <a:rPr lang="en-US" b="1" dirty="0"/>
              <a:t>3) Total Dependency on </a:t>
            </a:r>
            <a:r>
              <a:rPr lang="en-US" b="1" dirty="0" smtClean="0"/>
              <a:t>the Internet</a:t>
            </a:r>
            <a:endParaRPr lang="en-US" b="1" dirty="0" smtClean="0"/>
          </a:p>
          <a:p>
            <a:pPr algn="just"/>
            <a:r>
              <a:rPr lang="en-US" dirty="0"/>
              <a:t>Without an internet connection, most SaaS applications are not usable</a:t>
            </a:r>
            <a:r>
              <a:rPr lang="en-US" dirty="0" smtClean="0"/>
              <a:t>.</a:t>
            </a:r>
          </a:p>
          <a:p>
            <a:pPr algn="just"/>
            <a:r>
              <a:rPr lang="en-US" b="1" dirty="0"/>
              <a:t>4) Switching between SaaS vendors is difficult</a:t>
            </a:r>
            <a:endParaRPr lang="en-US" dirty="0"/>
          </a:p>
          <a:p>
            <a:pPr algn="just"/>
            <a:r>
              <a:rPr lang="en-US" dirty="0"/>
              <a:t>Switching SaaS vendors involves the difficult and slow task of transferring the very large data files over the internet and then converting and importing them into another SaaS also.</a:t>
            </a:r>
          </a:p>
          <a:p>
            <a:pPr algn="just"/>
            <a:endParaRPr lang="en-US" dirty="0"/>
          </a:p>
        </p:txBody>
      </p:sp>
    </p:spTree>
    <p:extLst>
      <p:ext uri="{BB962C8B-B14F-4D97-AF65-F5344CB8AC3E}">
        <p14:creationId xmlns:p14="http://schemas.microsoft.com/office/powerpoint/2010/main" val="4101363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Popular </a:t>
            </a:r>
            <a:r>
              <a:rPr lang="en-IN" sz="4400" b="1" dirty="0" smtClean="0"/>
              <a:t>SaaS Provider</a:t>
            </a:r>
            <a:endParaRPr lang="en-IN" sz="4400" b="1" dirty="0"/>
          </a:p>
        </p:txBody>
      </p:sp>
      <p:graphicFrame>
        <p:nvGraphicFramePr>
          <p:cNvPr id="5" name="Table 4"/>
          <p:cNvGraphicFramePr>
            <a:graphicFrameLocks noGrp="1"/>
          </p:cNvGraphicFramePr>
          <p:nvPr>
            <p:extLst>
              <p:ext uri="{D42A27DB-BD31-4B8C-83A1-F6EECF244321}">
                <p14:modId xmlns:p14="http://schemas.microsoft.com/office/powerpoint/2010/main" val="1122152791"/>
              </p:ext>
            </p:extLst>
          </p:nvPr>
        </p:nvGraphicFramePr>
        <p:xfrm>
          <a:off x="603069" y="1251563"/>
          <a:ext cx="10515600" cy="4785360"/>
        </p:xfrm>
        <a:graphic>
          <a:graphicData uri="http://schemas.openxmlformats.org/drawingml/2006/table">
            <a:tbl>
              <a:tblPr/>
              <a:tblGrid>
                <a:gridCol w="5257800">
                  <a:extLst>
                    <a:ext uri="{9D8B030D-6E8A-4147-A177-3AD203B41FA5}">
                      <a16:colId xmlns:a16="http://schemas.microsoft.com/office/drawing/2014/main" val="642256931"/>
                    </a:ext>
                  </a:extLst>
                </a:gridCol>
                <a:gridCol w="5257800">
                  <a:extLst>
                    <a:ext uri="{9D8B030D-6E8A-4147-A177-3AD203B41FA5}">
                      <a16:colId xmlns:a16="http://schemas.microsoft.com/office/drawing/2014/main" val="267619118"/>
                    </a:ext>
                  </a:extLst>
                </a:gridCol>
              </a:tblGrid>
              <a:tr h="0">
                <a:tc>
                  <a:txBody>
                    <a:bodyPr/>
                    <a:lstStyle/>
                    <a:p>
                      <a:r>
                        <a:rPr lang="en-IN" sz="2000" b="1" dirty="0"/>
                        <a:t>Provider</a:t>
                      </a:r>
                    </a:p>
                  </a:txBody>
                  <a:tcPr anchor="ctr">
                    <a:lnL>
                      <a:noFill/>
                    </a:lnL>
                    <a:lnR>
                      <a:noFill/>
                    </a:lnR>
                    <a:lnT>
                      <a:noFill/>
                    </a:lnT>
                    <a:lnB>
                      <a:noFill/>
                    </a:lnB>
                  </a:tcPr>
                </a:tc>
                <a:tc>
                  <a:txBody>
                    <a:bodyPr/>
                    <a:lstStyle/>
                    <a:p>
                      <a:r>
                        <a:rPr lang="en-IN" sz="2000" b="1" dirty="0"/>
                        <a:t>Services</a:t>
                      </a:r>
                    </a:p>
                  </a:txBody>
                  <a:tcPr anchor="ctr">
                    <a:lnL>
                      <a:noFill/>
                    </a:lnL>
                    <a:lnR>
                      <a:noFill/>
                    </a:lnR>
                    <a:lnT>
                      <a:noFill/>
                    </a:lnT>
                    <a:lnB>
                      <a:noFill/>
                    </a:lnB>
                  </a:tcPr>
                </a:tc>
                <a:extLst>
                  <a:ext uri="{0D108BD9-81ED-4DB2-BD59-A6C34878D82A}">
                    <a16:rowId xmlns:a16="http://schemas.microsoft.com/office/drawing/2014/main" val="347780495"/>
                  </a:ext>
                </a:extLst>
              </a:tr>
              <a:tr h="0">
                <a:tc>
                  <a:txBody>
                    <a:bodyPr/>
                    <a:lstStyle/>
                    <a:p>
                      <a:r>
                        <a:rPr lang="en-IN" sz="2000" b="1" dirty="0"/>
                        <a:t>Salseforce.com</a:t>
                      </a:r>
                    </a:p>
                  </a:txBody>
                  <a:tcPr anchor="ctr">
                    <a:lnL>
                      <a:noFill/>
                    </a:lnL>
                    <a:lnR>
                      <a:noFill/>
                    </a:lnR>
                    <a:lnT>
                      <a:noFill/>
                    </a:lnT>
                    <a:lnB>
                      <a:noFill/>
                    </a:lnB>
                  </a:tcPr>
                </a:tc>
                <a:tc>
                  <a:txBody>
                    <a:bodyPr/>
                    <a:lstStyle/>
                    <a:p>
                      <a:r>
                        <a:rPr lang="en-IN" sz="2000"/>
                        <a:t>On-demand CRM solutions</a:t>
                      </a:r>
                    </a:p>
                  </a:txBody>
                  <a:tcPr anchor="ctr">
                    <a:lnL>
                      <a:noFill/>
                    </a:lnL>
                    <a:lnR>
                      <a:noFill/>
                    </a:lnR>
                    <a:lnT>
                      <a:noFill/>
                    </a:lnT>
                    <a:lnB>
                      <a:noFill/>
                    </a:lnB>
                  </a:tcPr>
                </a:tc>
                <a:extLst>
                  <a:ext uri="{0D108BD9-81ED-4DB2-BD59-A6C34878D82A}">
                    <a16:rowId xmlns:a16="http://schemas.microsoft.com/office/drawing/2014/main" val="400706049"/>
                  </a:ext>
                </a:extLst>
              </a:tr>
              <a:tr h="0">
                <a:tc>
                  <a:txBody>
                    <a:bodyPr/>
                    <a:lstStyle/>
                    <a:p>
                      <a:r>
                        <a:rPr lang="en-IN" sz="2000" b="1" dirty="0"/>
                        <a:t>Microsoft Office 365</a:t>
                      </a:r>
                    </a:p>
                  </a:txBody>
                  <a:tcPr anchor="ctr">
                    <a:lnL>
                      <a:noFill/>
                    </a:lnL>
                    <a:lnR>
                      <a:noFill/>
                    </a:lnR>
                    <a:lnT>
                      <a:noFill/>
                    </a:lnT>
                    <a:lnB>
                      <a:noFill/>
                    </a:lnB>
                  </a:tcPr>
                </a:tc>
                <a:tc>
                  <a:txBody>
                    <a:bodyPr/>
                    <a:lstStyle/>
                    <a:p>
                      <a:r>
                        <a:rPr lang="en-IN" sz="2000"/>
                        <a:t>Online office suite</a:t>
                      </a:r>
                    </a:p>
                  </a:txBody>
                  <a:tcPr anchor="ctr">
                    <a:lnL>
                      <a:noFill/>
                    </a:lnL>
                    <a:lnR>
                      <a:noFill/>
                    </a:lnR>
                    <a:lnT>
                      <a:noFill/>
                    </a:lnT>
                    <a:lnB>
                      <a:noFill/>
                    </a:lnB>
                  </a:tcPr>
                </a:tc>
                <a:extLst>
                  <a:ext uri="{0D108BD9-81ED-4DB2-BD59-A6C34878D82A}">
                    <a16:rowId xmlns:a16="http://schemas.microsoft.com/office/drawing/2014/main" val="3651323650"/>
                  </a:ext>
                </a:extLst>
              </a:tr>
              <a:tr h="0">
                <a:tc>
                  <a:txBody>
                    <a:bodyPr/>
                    <a:lstStyle/>
                    <a:p>
                      <a:r>
                        <a:rPr lang="en-IN" sz="2000" b="1" dirty="0"/>
                        <a:t>Google Apps</a:t>
                      </a:r>
                    </a:p>
                  </a:txBody>
                  <a:tcPr anchor="ctr">
                    <a:lnL>
                      <a:noFill/>
                    </a:lnL>
                    <a:lnR>
                      <a:noFill/>
                    </a:lnR>
                    <a:lnT>
                      <a:noFill/>
                    </a:lnT>
                    <a:lnB>
                      <a:noFill/>
                    </a:lnB>
                  </a:tcPr>
                </a:tc>
                <a:tc>
                  <a:txBody>
                    <a:bodyPr/>
                    <a:lstStyle/>
                    <a:p>
                      <a:r>
                        <a:rPr lang="en-US" sz="2000"/>
                        <a:t>Gmail, Google Calendar, Docs, and sites</a:t>
                      </a:r>
                    </a:p>
                  </a:txBody>
                  <a:tcPr anchor="ctr">
                    <a:lnL>
                      <a:noFill/>
                    </a:lnL>
                    <a:lnR>
                      <a:noFill/>
                    </a:lnR>
                    <a:lnT>
                      <a:noFill/>
                    </a:lnT>
                    <a:lnB>
                      <a:noFill/>
                    </a:lnB>
                  </a:tcPr>
                </a:tc>
                <a:extLst>
                  <a:ext uri="{0D108BD9-81ED-4DB2-BD59-A6C34878D82A}">
                    <a16:rowId xmlns:a16="http://schemas.microsoft.com/office/drawing/2014/main" val="1411005311"/>
                  </a:ext>
                </a:extLst>
              </a:tr>
              <a:tr h="0">
                <a:tc>
                  <a:txBody>
                    <a:bodyPr/>
                    <a:lstStyle/>
                    <a:p>
                      <a:r>
                        <a:rPr lang="en-IN" sz="2000" b="1" dirty="0"/>
                        <a:t>NetSuite</a:t>
                      </a:r>
                    </a:p>
                  </a:txBody>
                  <a:tcPr anchor="ctr">
                    <a:lnL>
                      <a:noFill/>
                    </a:lnL>
                    <a:lnR>
                      <a:noFill/>
                    </a:lnR>
                    <a:lnT>
                      <a:noFill/>
                    </a:lnT>
                    <a:lnB>
                      <a:noFill/>
                    </a:lnB>
                  </a:tcPr>
                </a:tc>
                <a:tc>
                  <a:txBody>
                    <a:bodyPr/>
                    <a:lstStyle/>
                    <a:p>
                      <a:r>
                        <a:rPr lang="en-IN" sz="2000" b="1" dirty="0"/>
                        <a:t>ERP, accounting, order management, CRM, Professionals Services Automation (PSA), and e-commerce applications.</a:t>
                      </a:r>
                    </a:p>
                  </a:txBody>
                  <a:tcPr anchor="ctr">
                    <a:lnL>
                      <a:noFill/>
                    </a:lnL>
                    <a:lnR>
                      <a:noFill/>
                    </a:lnR>
                    <a:lnT>
                      <a:noFill/>
                    </a:lnT>
                    <a:lnB>
                      <a:noFill/>
                    </a:lnB>
                  </a:tcPr>
                </a:tc>
                <a:extLst>
                  <a:ext uri="{0D108BD9-81ED-4DB2-BD59-A6C34878D82A}">
                    <a16:rowId xmlns:a16="http://schemas.microsoft.com/office/drawing/2014/main" val="908546385"/>
                  </a:ext>
                </a:extLst>
              </a:tr>
              <a:tr h="0">
                <a:tc>
                  <a:txBody>
                    <a:bodyPr/>
                    <a:lstStyle/>
                    <a:p>
                      <a:r>
                        <a:rPr lang="en-IN" sz="2000" b="1" dirty="0"/>
                        <a:t>GoToMeeting</a:t>
                      </a:r>
                    </a:p>
                  </a:txBody>
                  <a:tcPr anchor="ctr">
                    <a:lnL>
                      <a:noFill/>
                    </a:lnL>
                    <a:lnR>
                      <a:noFill/>
                    </a:lnR>
                    <a:lnT>
                      <a:noFill/>
                    </a:lnT>
                    <a:lnB>
                      <a:noFill/>
                    </a:lnB>
                  </a:tcPr>
                </a:tc>
                <a:tc>
                  <a:txBody>
                    <a:bodyPr/>
                    <a:lstStyle/>
                    <a:p>
                      <a:r>
                        <a:rPr lang="en-US" sz="2000" dirty="0"/>
                        <a:t>Online meeting and video-conferencing software</a:t>
                      </a:r>
                    </a:p>
                  </a:txBody>
                  <a:tcPr anchor="ctr">
                    <a:lnL>
                      <a:noFill/>
                    </a:lnL>
                    <a:lnR>
                      <a:noFill/>
                    </a:lnR>
                    <a:lnT>
                      <a:noFill/>
                    </a:lnT>
                    <a:lnB>
                      <a:noFill/>
                    </a:lnB>
                  </a:tcPr>
                </a:tc>
                <a:extLst>
                  <a:ext uri="{0D108BD9-81ED-4DB2-BD59-A6C34878D82A}">
                    <a16:rowId xmlns:a16="http://schemas.microsoft.com/office/drawing/2014/main" val="83400168"/>
                  </a:ext>
                </a:extLst>
              </a:tr>
              <a:tr h="0">
                <a:tc>
                  <a:txBody>
                    <a:bodyPr/>
                    <a:lstStyle/>
                    <a:p>
                      <a:r>
                        <a:rPr lang="en-IN" sz="2000" b="1"/>
                        <a:t>Constant Contact</a:t>
                      </a:r>
                    </a:p>
                  </a:txBody>
                  <a:tcPr anchor="ctr">
                    <a:lnL>
                      <a:noFill/>
                    </a:lnL>
                    <a:lnR>
                      <a:noFill/>
                    </a:lnR>
                    <a:lnT>
                      <a:noFill/>
                    </a:lnT>
                    <a:lnB>
                      <a:noFill/>
                    </a:lnB>
                  </a:tcPr>
                </a:tc>
                <a:tc>
                  <a:txBody>
                    <a:bodyPr/>
                    <a:lstStyle/>
                    <a:p>
                      <a:r>
                        <a:rPr lang="en-US" sz="2000" dirty="0"/>
                        <a:t>E-mail marketing, online survey, and event marketing</a:t>
                      </a:r>
                    </a:p>
                  </a:txBody>
                  <a:tcPr anchor="ctr">
                    <a:lnL>
                      <a:noFill/>
                    </a:lnL>
                    <a:lnR>
                      <a:noFill/>
                    </a:lnR>
                    <a:lnT>
                      <a:noFill/>
                    </a:lnT>
                    <a:lnB>
                      <a:noFill/>
                    </a:lnB>
                  </a:tcPr>
                </a:tc>
                <a:extLst>
                  <a:ext uri="{0D108BD9-81ED-4DB2-BD59-A6C34878D82A}">
                    <a16:rowId xmlns:a16="http://schemas.microsoft.com/office/drawing/2014/main" val="1492534752"/>
                  </a:ext>
                </a:extLst>
              </a:tr>
              <a:tr h="0">
                <a:tc>
                  <a:txBody>
                    <a:bodyPr/>
                    <a:lstStyle/>
                    <a:p>
                      <a:r>
                        <a:rPr lang="en-IN" sz="2000" b="1"/>
                        <a:t>Oracle CRM</a:t>
                      </a:r>
                    </a:p>
                  </a:txBody>
                  <a:tcPr anchor="ctr">
                    <a:lnL>
                      <a:noFill/>
                    </a:lnL>
                    <a:lnR>
                      <a:noFill/>
                    </a:lnR>
                    <a:lnT>
                      <a:noFill/>
                    </a:lnT>
                    <a:lnB>
                      <a:noFill/>
                    </a:lnB>
                  </a:tcPr>
                </a:tc>
                <a:tc>
                  <a:txBody>
                    <a:bodyPr/>
                    <a:lstStyle/>
                    <a:p>
                      <a:r>
                        <a:rPr lang="en-IN" sz="2000" dirty="0"/>
                        <a:t>CRM applications</a:t>
                      </a:r>
                    </a:p>
                  </a:txBody>
                  <a:tcPr anchor="ctr">
                    <a:lnL>
                      <a:noFill/>
                    </a:lnL>
                    <a:lnR>
                      <a:noFill/>
                    </a:lnR>
                    <a:lnT>
                      <a:noFill/>
                    </a:lnT>
                    <a:lnB>
                      <a:noFill/>
                    </a:lnB>
                  </a:tcPr>
                </a:tc>
                <a:extLst>
                  <a:ext uri="{0D108BD9-81ED-4DB2-BD59-A6C34878D82A}">
                    <a16:rowId xmlns:a16="http://schemas.microsoft.com/office/drawing/2014/main" val="856855703"/>
                  </a:ext>
                </a:extLst>
              </a:tr>
              <a:tr h="0">
                <a:tc>
                  <a:txBody>
                    <a:bodyPr/>
                    <a:lstStyle/>
                    <a:p>
                      <a:r>
                        <a:rPr lang="en-IN" sz="2000" b="1" dirty="0"/>
                        <a:t>Workday, </a:t>
                      </a:r>
                      <a:r>
                        <a:rPr lang="en-IN" sz="2000" b="1" dirty="0" err="1"/>
                        <a:t>Inc</a:t>
                      </a:r>
                      <a:endParaRPr lang="en-IN" sz="2000" b="1" dirty="0"/>
                    </a:p>
                  </a:txBody>
                  <a:tcPr anchor="ctr">
                    <a:lnL>
                      <a:noFill/>
                    </a:lnL>
                    <a:lnR>
                      <a:noFill/>
                    </a:lnR>
                    <a:lnT>
                      <a:noFill/>
                    </a:lnT>
                    <a:lnB>
                      <a:noFill/>
                    </a:lnB>
                  </a:tcPr>
                </a:tc>
                <a:tc>
                  <a:txBody>
                    <a:bodyPr/>
                    <a:lstStyle/>
                    <a:p>
                      <a:r>
                        <a:rPr lang="en-US" sz="2000" dirty="0"/>
                        <a:t>Human capital management, payroll, and financial management.</a:t>
                      </a:r>
                    </a:p>
                  </a:txBody>
                  <a:tcPr anchor="ctr">
                    <a:lnL>
                      <a:noFill/>
                    </a:lnL>
                    <a:lnR>
                      <a:noFill/>
                    </a:lnR>
                    <a:lnT>
                      <a:noFill/>
                    </a:lnT>
                    <a:lnB>
                      <a:noFill/>
                    </a:lnB>
                  </a:tcPr>
                </a:tc>
                <a:extLst>
                  <a:ext uri="{0D108BD9-81ED-4DB2-BD59-A6C34878D82A}">
                    <a16:rowId xmlns:a16="http://schemas.microsoft.com/office/drawing/2014/main" val="1278366518"/>
                  </a:ext>
                </a:extLst>
              </a:tr>
            </a:tbl>
          </a:graphicData>
        </a:graphic>
      </p:graphicFrame>
    </p:spTree>
    <p:extLst>
      <p:ext uri="{BB962C8B-B14F-4D97-AF65-F5344CB8AC3E}">
        <p14:creationId xmlns:p14="http://schemas.microsoft.com/office/powerpoint/2010/main" val="2403419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US" sz="4400" b="1" dirty="0" smtClean="0"/>
              <a:t>Difference b/w </a:t>
            </a:r>
            <a:r>
              <a:rPr lang="en-US" sz="4400" b="1" dirty="0"/>
              <a:t>I</a:t>
            </a:r>
            <a:r>
              <a:rPr lang="en-US" sz="4400" b="1" dirty="0" smtClean="0"/>
              <a:t>aaS, PaaS and SaaS</a:t>
            </a:r>
            <a:endParaRPr lang="en-IN" sz="4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646" y="1376076"/>
            <a:ext cx="11286308" cy="4105848"/>
          </a:xfrm>
          <a:prstGeom prst="rect">
            <a:avLst/>
          </a:prstGeom>
        </p:spPr>
      </p:pic>
    </p:spTree>
    <p:extLst>
      <p:ext uri="{BB962C8B-B14F-4D97-AF65-F5344CB8AC3E}">
        <p14:creationId xmlns:p14="http://schemas.microsoft.com/office/powerpoint/2010/main" val="3371599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Infrastructure as a Service (IaaS</a:t>
            </a:r>
            <a:r>
              <a:rPr lang="en-IN" sz="4400" b="1" dirty="0" smtClean="0"/>
              <a:t>)</a:t>
            </a:r>
            <a:endParaRPr lang="en-IN" sz="4400" b="1" dirty="0"/>
          </a:p>
        </p:txBody>
      </p:sp>
      <p:sp>
        <p:nvSpPr>
          <p:cNvPr id="3" name="Subtitle 2"/>
          <p:cNvSpPr>
            <a:spLocks noGrp="1"/>
          </p:cNvSpPr>
          <p:nvPr>
            <p:ph type="subTitle" idx="1"/>
          </p:nvPr>
        </p:nvSpPr>
        <p:spPr>
          <a:xfrm>
            <a:off x="457198" y="1110343"/>
            <a:ext cx="11377749" cy="5133703"/>
          </a:xfrm>
        </p:spPr>
        <p:txBody>
          <a:bodyPr>
            <a:normAutofit/>
          </a:bodyPr>
          <a:lstStyle/>
          <a:p>
            <a:pPr marL="342900" indent="-342900" algn="just">
              <a:buFont typeface="Arial" panose="020B0604020202020204" pitchFamily="34" charset="0"/>
              <a:buChar char="•"/>
            </a:pPr>
            <a:r>
              <a:rPr lang="en-US" dirty="0"/>
              <a:t>IaaS is offered in </a:t>
            </a:r>
            <a:r>
              <a:rPr lang="en-US" b="1" dirty="0"/>
              <a:t>three models: public, private, and hybrid cloud. </a:t>
            </a:r>
            <a:endParaRPr lang="en-US" b="1" dirty="0" smtClean="0"/>
          </a:p>
          <a:p>
            <a:pPr marL="342900" indent="-342900" algn="just">
              <a:buFont typeface="Arial" panose="020B0604020202020204" pitchFamily="34" charset="0"/>
              <a:buChar char="•"/>
            </a:pPr>
            <a:r>
              <a:rPr lang="en-US" dirty="0" smtClean="0"/>
              <a:t>The </a:t>
            </a:r>
            <a:r>
              <a:rPr lang="en-US" b="1" dirty="0"/>
              <a:t>private cloud implies that the infrastructure resides at the customer-premise</a:t>
            </a:r>
            <a:r>
              <a:rPr lang="en-US" dirty="0"/>
              <a:t>. </a:t>
            </a:r>
            <a:endParaRPr lang="en-US" dirty="0" smtClean="0"/>
          </a:p>
          <a:p>
            <a:pPr marL="342900" indent="-342900" algn="just">
              <a:buFont typeface="Arial" panose="020B0604020202020204" pitchFamily="34" charset="0"/>
              <a:buChar char="•"/>
            </a:pPr>
            <a:r>
              <a:rPr lang="en-US" dirty="0" smtClean="0"/>
              <a:t>In </a:t>
            </a:r>
            <a:r>
              <a:rPr lang="en-US" dirty="0"/>
              <a:t>the case of </a:t>
            </a:r>
            <a:r>
              <a:rPr lang="en-US" b="1" dirty="0"/>
              <a:t>public cloud, it is located at the cloud computing platform vendor's data center</a:t>
            </a:r>
            <a:r>
              <a:rPr lang="en-US" dirty="0"/>
              <a:t>, and the </a:t>
            </a:r>
            <a:r>
              <a:rPr lang="en-US" b="1" dirty="0"/>
              <a:t>hybrid cloud is a combination of the two in which the customer selects the best of both public cloud or private cloud.</a:t>
            </a:r>
          </a:p>
        </p:txBody>
      </p:sp>
    </p:spTree>
    <p:extLst>
      <p:ext uri="{BB962C8B-B14F-4D97-AF65-F5344CB8AC3E}">
        <p14:creationId xmlns:p14="http://schemas.microsoft.com/office/powerpoint/2010/main" val="3370499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Infrastructure as a Service (IaaS)</a:t>
            </a:r>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dirty="0"/>
              <a:t>IaaS provider provides the following services -</a:t>
            </a:r>
          </a:p>
          <a:p>
            <a:pPr marL="342900" indent="-342900" algn="just">
              <a:buFont typeface="Arial" panose="020B0604020202020204" pitchFamily="34" charset="0"/>
              <a:buChar char="•"/>
            </a:pPr>
            <a:r>
              <a:rPr lang="en-US" b="1" dirty="0"/>
              <a:t>Compute:</a:t>
            </a:r>
            <a:r>
              <a:rPr lang="en-US" dirty="0"/>
              <a:t> Computing as a Service </a:t>
            </a:r>
            <a:r>
              <a:rPr lang="en-US" b="1" dirty="0"/>
              <a:t>includes virtual central processing units and virtual main memory for the </a:t>
            </a:r>
            <a:r>
              <a:rPr lang="en-US" b="1" dirty="0" smtClean="0"/>
              <a:t>VMs </a:t>
            </a:r>
            <a:r>
              <a:rPr lang="en-US" b="1" dirty="0"/>
              <a:t>that is provisioned to the end- users.</a:t>
            </a:r>
          </a:p>
          <a:p>
            <a:pPr marL="342900" indent="-342900" algn="just">
              <a:buFont typeface="Arial" panose="020B0604020202020204" pitchFamily="34" charset="0"/>
              <a:buChar char="•"/>
            </a:pPr>
            <a:r>
              <a:rPr lang="en-US" b="1" dirty="0"/>
              <a:t>Storage:</a:t>
            </a:r>
            <a:r>
              <a:rPr lang="en-US" dirty="0"/>
              <a:t> IaaS provider provides </a:t>
            </a:r>
            <a:r>
              <a:rPr lang="en-US" b="1" dirty="0"/>
              <a:t>back-end storage for storing files.</a:t>
            </a:r>
          </a:p>
          <a:p>
            <a:pPr marL="342900" indent="-342900" algn="just">
              <a:buFont typeface="Arial" panose="020B0604020202020204" pitchFamily="34" charset="0"/>
              <a:buChar char="•"/>
            </a:pPr>
            <a:r>
              <a:rPr lang="en-US" b="1" dirty="0"/>
              <a:t>Network:</a:t>
            </a:r>
            <a:r>
              <a:rPr lang="en-US" dirty="0"/>
              <a:t> Network as a Service (</a:t>
            </a:r>
            <a:r>
              <a:rPr lang="en-US" dirty="0" err="1"/>
              <a:t>NaaS</a:t>
            </a:r>
            <a:r>
              <a:rPr lang="en-US" dirty="0"/>
              <a:t>) </a:t>
            </a:r>
            <a:r>
              <a:rPr lang="en-US" b="1" dirty="0"/>
              <a:t>provides networking components such as routers, switches, and bridges for the </a:t>
            </a:r>
            <a:r>
              <a:rPr lang="en-US" b="1" dirty="0" smtClean="0"/>
              <a:t>VMs</a:t>
            </a:r>
            <a:r>
              <a:rPr lang="en-US" b="1" dirty="0"/>
              <a:t>.</a:t>
            </a:r>
          </a:p>
          <a:p>
            <a:pPr marL="342900" indent="-342900" algn="just">
              <a:buFont typeface="Arial" panose="020B0604020202020204" pitchFamily="34" charset="0"/>
              <a:buChar char="•"/>
            </a:pPr>
            <a:r>
              <a:rPr lang="en-US" b="1" dirty="0"/>
              <a:t>Load balancers:</a:t>
            </a:r>
            <a:r>
              <a:rPr lang="en-US" dirty="0"/>
              <a:t> It provides </a:t>
            </a:r>
            <a:r>
              <a:rPr lang="en-US" b="1" dirty="0"/>
              <a:t>load balancing capability at the infrastructure layer.</a:t>
            </a:r>
          </a:p>
        </p:txBody>
      </p:sp>
    </p:spTree>
    <p:extLst>
      <p:ext uri="{BB962C8B-B14F-4D97-AF65-F5344CB8AC3E}">
        <p14:creationId xmlns:p14="http://schemas.microsoft.com/office/powerpoint/2010/main" val="1764152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Infrastructure as a Service (IaaS)</a:t>
            </a:r>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b="1" dirty="0" smtClean="0"/>
              <a:t>Characteristics </a:t>
            </a:r>
            <a:r>
              <a:rPr lang="en-US" b="1" dirty="0"/>
              <a:t>of </a:t>
            </a:r>
            <a:r>
              <a:rPr lang="en-US" b="1" dirty="0" smtClean="0"/>
              <a:t>IaaS: </a:t>
            </a:r>
            <a:r>
              <a:rPr lang="en-US" sz="2400" dirty="0" smtClean="0"/>
              <a:t>There </a:t>
            </a:r>
            <a:r>
              <a:rPr lang="en-US" sz="2400" dirty="0"/>
              <a:t>are the following characteristics of IaaS -</a:t>
            </a:r>
          </a:p>
          <a:p>
            <a:pPr marL="800100" lvl="1" indent="-342900" algn="just">
              <a:buFont typeface="Arial" panose="020B0604020202020204" pitchFamily="34" charset="0"/>
              <a:buChar char="•"/>
            </a:pPr>
            <a:r>
              <a:rPr lang="en-US" sz="2400" b="1" dirty="0"/>
              <a:t>Resources are available as a service</a:t>
            </a:r>
          </a:p>
          <a:p>
            <a:pPr marL="800100" lvl="1" indent="-342900" algn="just">
              <a:buFont typeface="Arial" panose="020B0604020202020204" pitchFamily="34" charset="0"/>
              <a:buChar char="•"/>
            </a:pPr>
            <a:r>
              <a:rPr lang="en-US" sz="2400" dirty="0"/>
              <a:t>Services are </a:t>
            </a:r>
            <a:r>
              <a:rPr lang="en-US" sz="2400" b="1" dirty="0"/>
              <a:t>highly scalable</a:t>
            </a:r>
          </a:p>
          <a:p>
            <a:pPr marL="800100" lvl="1" indent="-342900" algn="just">
              <a:buFont typeface="Arial" panose="020B0604020202020204" pitchFamily="34" charset="0"/>
              <a:buChar char="•"/>
            </a:pPr>
            <a:r>
              <a:rPr lang="en-US" sz="2400" b="1" dirty="0"/>
              <a:t>Dynamic and flexible</a:t>
            </a:r>
          </a:p>
          <a:p>
            <a:pPr marL="800100" lvl="1" indent="-342900" algn="just">
              <a:buFont typeface="Arial" panose="020B0604020202020204" pitchFamily="34" charset="0"/>
              <a:buChar char="•"/>
            </a:pPr>
            <a:r>
              <a:rPr lang="en-US" sz="2400" b="1" dirty="0"/>
              <a:t>GUI and API-based access</a:t>
            </a:r>
          </a:p>
          <a:p>
            <a:pPr marL="800100" lvl="1" indent="-342900" algn="just">
              <a:buFont typeface="Arial" panose="020B0604020202020204" pitchFamily="34" charset="0"/>
              <a:buChar char="•"/>
            </a:pPr>
            <a:r>
              <a:rPr lang="en-US" sz="2400" dirty="0"/>
              <a:t>Automated administrative tasks</a:t>
            </a:r>
          </a:p>
          <a:p>
            <a:pPr marL="342900" indent="-342900" algn="just">
              <a:buFont typeface="Arial" panose="020B0604020202020204" pitchFamily="34" charset="0"/>
              <a:buChar char="•"/>
            </a:pPr>
            <a:r>
              <a:rPr lang="en-US" b="1" dirty="0"/>
              <a:t>Example:</a:t>
            </a:r>
            <a:r>
              <a:rPr lang="en-US" dirty="0"/>
              <a:t> </a:t>
            </a:r>
            <a:r>
              <a:rPr lang="en-US" dirty="0" err="1"/>
              <a:t>DigitalOcean</a:t>
            </a:r>
            <a:r>
              <a:rPr lang="en-US" dirty="0"/>
              <a:t>, </a:t>
            </a:r>
            <a:r>
              <a:rPr lang="en-US" dirty="0" err="1"/>
              <a:t>Linode</a:t>
            </a:r>
            <a:r>
              <a:rPr lang="en-US" dirty="0"/>
              <a:t>, Amazon Web Services (AWS), Microsoft Azure, Google Compute Engine (GCE), Rackspace, and Cisco </a:t>
            </a:r>
            <a:r>
              <a:rPr lang="en-US" dirty="0" err="1"/>
              <a:t>Metacloud</a:t>
            </a:r>
            <a:r>
              <a:rPr lang="en-US" dirty="0"/>
              <a:t>.</a:t>
            </a:r>
          </a:p>
        </p:txBody>
      </p:sp>
    </p:spTree>
    <p:extLst>
      <p:ext uri="{BB962C8B-B14F-4D97-AF65-F5344CB8AC3E}">
        <p14:creationId xmlns:p14="http://schemas.microsoft.com/office/powerpoint/2010/main" val="263470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Infrastructure as a Service (IaaS)</a:t>
            </a:r>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sz="2800" b="1" dirty="0"/>
              <a:t>Advantages of IaaS cloud computing layer</a:t>
            </a:r>
          </a:p>
          <a:p>
            <a:pPr algn="just"/>
            <a:r>
              <a:rPr lang="en-US" sz="2800" dirty="0"/>
              <a:t>There are the following advantages of IaaS computing layer -</a:t>
            </a:r>
          </a:p>
          <a:p>
            <a:pPr lvl="1" algn="just"/>
            <a:r>
              <a:rPr lang="en-US" sz="2400" b="1" dirty="0"/>
              <a:t>1. Shared </a:t>
            </a:r>
            <a:r>
              <a:rPr lang="en-US" sz="2400" b="1" dirty="0" smtClean="0"/>
              <a:t>infrastructure</a:t>
            </a:r>
            <a:r>
              <a:rPr lang="en-US" sz="2400" dirty="0" smtClean="0"/>
              <a:t>: IaaS </a:t>
            </a:r>
            <a:r>
              <a:rPr lang="en-US" sz="2400" dirty="0"/>
              <a:t>allows </a:t>
            </a:r>
            <a:r>
              <a:rPr lang="en-US" sz="2400" b="1" dirty="0"/>
              <a:t>multiple users to share the same physical infrastructure.</a:t>
            </a:r>
          </a:p>
          <a:p>
            <a:pPr lvl="1" algn="just"/>
            <a:r>
              <a:rPr lang="en-US" sz="2400" b="1" dirty="0"/>
              <a:t>2. Web access to the </a:t>
            </a:r>
            <a:r>
              <a:rPr lang="en-US" sz="2400" b="1" dirty="0" smtClean="0"/>
              <a:t>resources</a:t>
            </a:r>
            <a:r>
              <a:rPr lang="en-US" sz="2400" dirty="0" smtClean="0"/>
              <a:t>: </a:t>
            </a:r>
            <a:r>
              <a:rPr lang="en-US" sz="2400" b="1" dirty="0" smtClean="0"/>
              <a:t>IaaS </a:t>
            </a:r>
            <a:r>
              <a:rPr lang="en-US" sz="2400" b="1" dirty="0"/>
              <a:t>allows IT users to access resources over the internet.</a:t>
            </a:r>
          </a:p>
          <a:p>
            <a:pPr lvl="1" algn="just"/>
            <a:r>
              <a:rPr lang="en-US" sz="2400" b="1" dirty="0"/>
              <a:t>3. Pay-as-per-use </a:t>
            </a:r>
            <a:r>
              <a:rPr lang="en-US" sz="2400" b="1" dirty="0" smtClean="0"/>
              <a:t>model</a:t>
            </a:r>
            <a:r>
              <a:rPr lang="en-US" sz="2400" dirty="0" smtClean="0"/>
              <a:t>: IaaS </a:t>
            </a:r>
            <a:r>
              <a:rPr lang="en-US" sz="2400" dirty="0"/>
              <a:t>providers </a:t>
            </a:r>
            <a:r>
              <a:rPr lang="en-US" sz="2400" b="1" dirty="0"/>
              <a:t>provide services based on the pay-as-per-use basis. The users are required to pay for what they have </a:t>
            </a:r>
            <a:r>
              <a:rPr lang="en-US" sz="2400" b="1" dirty="0" smtClean="0"/>
              <a:t>used. </a:t>
            </a:r>
          </a:p>
          <a:p>
            <a:pPr lvl="1" algn="just"/>
            <a:r>
              <a:rPr lang="en-US" sz="2400" b="1" dirty="0" smtClean="0"/>
              <a:t>4</a:t>
            </a:r>
            <a:r>
              <a:rPr lang="en-US" sz="2400" b="1" dirty="0"/>
              <a:t>. Focus on the core </a:t>
            </a:r>
            <a:r>
              <a:rPr lang="en-US" sz="2400" b="1" dirty="0" smtClean="0"/>
              <a:t>business</a:t>
            </a:r>
            <a:r>
              <a:rPr lang="en-US" sz="2400" dirty="0" smtClean="0"/>
              <a:t>: IaaS </a:t>
            </a:r>
            <a:r>
              <a:rPr lang="en-US" sz="2400" dirty="0"/>
              <a:t>providers focus on the organization's core business rather than on IT </a:t>
            </a:r>
            <a:r>
              <a:rPr lang="en-US" sz="2400" dirty="0" smtClean="0"/>
              <a:t>infrastructure. </a:t>
            </a:r>
          </a:p>
          <a:p>
            <a:pPr lvl="1" algn="just"/>
            <a:r>
              <a:rPr lang="en-US" sz="2400" b="1" dirty="0" smtClean="0"/>
              <a:t>5</a:t>
            </a:r>
            <a:r>
              <a:rPr lang="en-US" sz="2400" b="1" dirty="0"/>
              <a:t>. On-demand </a:t>
            </a:r>
            <a:r>
              <a:rPr lang="en-US" sz="2400" b="1" dirty="0" smtClean="0"/>
              <a:t>scalability</a:t>
            </a:r>
            <a:r>
              <a:rPr lang="en-US" sz="2400" dirty="0" smtClean="0"/>
              <a:t>: On-demand </a:t>
            </a:r>
            <a:r>
              <a:rPr lang="en-US" sz="2400" dirty="0"/>
              <a:t>scalability is one of the biggest advantages of IaaS. Using IaaS, </a:t>
            </a:r>
            <a:r>
              <a:rPr lang="en-US" sz="2400" b="1" dirty="0"/>
              <a:t>users do not worry about to upgrade software and troubleshoot the issues related to hardware components.</a:t>
            </a:r>
          </a:p>
          <a:p>
            <a:pPr lvl="1" algn="just"/>
            <a:endParaRPr lang="en-US" b="1" dirty="0"/>
          </a:p>
          <a:p>
            <a:pPr lvl="1" algn="just"/>
            <a:endParaRPr lang="en-US" b="1" dirty="0"/>
          </a:p>
        </p:txBody>
      </p:sp>
    </p:spTree>
    <p:extLst>
      <p:ext uri="{BB962C8B-B14F-4D97-AF65-F5344CB8AC3E}">
        <p14:creationId xmlns:p14="http://schemas.microsoft.com/office/powerpoint/2010/main" val="1897683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a:t>Infrastructure as a Service (IaaS)</a:t>
            </a:r>
          </a:p>
        </p:txBody>
      </p:sp>
      <p:sp>
        <p:nvSpPr>
          <p:cNvPr id="3" name="Subtitle 2"/>
          <p:cNvSpPr>
            <a:spLocks noGrp="1"/>
          </p:cNvSpPr>
          <p:nvPr>
            <p:ph type="subTitle" idx="1"/>
          </p:nvPr>
        </p:nvSpPr>
        <p:spPr>
          <a:xfrm>
            <a:off x="457198" y="1110343"/>
            <a:ext cx="11377749" cy="5133703"/>
          </a:xfrm>
        </p:spPr>
        <p:txBody>
          <a:bodyPr>
            <a:normAutofit/>
          </a:bodyPr>
          <a:lstStyle/>
          <a:p>
            <a:pPr algn="just"/>
            <a:r>
              <a:rPr lang="en-US" b="1" dirty="0"/>
              <a:t>Disadvantages of IaaS cloud computing layer</a:t>
            </a:r>
          </a:p>
          <a:p>
            <a:pPr marL="457200" indent="-457200" algn="just">
              <a:buAutoNum type="arabicPeriod"/>
            </a:pPr>
            <a:r>
              <a:rPr lang="en-US" b="1" dirty="0" smtClean="0"/>
              <a:t>Security</a:t>
            </a:r>
            <a:r>
              <a:rPr lang="en-US" dirty="0" smtClean="0"/>
              <a:t>: Security </a:t>
            </a:r>
            <a:r>
              <a:rPr lang="en-US" dirty="0"/>
              <a:t>is one of the biggest issues in IaaS. Most of the IaaS providers are not able to provide 100% </a:t>
            </a:r>
            <a:r>
              <a:rPr lang="en-US" dirty="0" smtClean="0"/>
              <a:t>security.</a:t>
            </a:r>
          </a:p>
          <a:p>
            <a:pPr marL="457200" indent="-457200" algn="just">
              <a:buAutoNum type="arabicPeriod"/>
            </a:pPr>
            <a:r>
              <a:rPr lang="en-US" b="1" dirty="0" smtClean="0"/>
              <a:t>Maintenance </a:t>
            </a:r>
            <a:r>
              <a:rPr lang="en-US" b="1" dirty="0"/>
              <a:t>&amp; </a:t>
            </a:r>
            <a:r>
              <a:rPr lang="en-US" b="1" dirty="0" smtClean="0"/>
              <a:t>Upgrade</a:t>
            </a:r>
            <a:r>
              <a:rPr lang="en-US" dirty="0" smtClean="0"/>
              <a:t>: Although </a:t>
            </a:r>
            <a:r>
              <a:rPr lang="en-US" dirty="0"/>
              <a:t>IaaS service providers maintain the software, but </a:t>
            </a:r>
            <a:r>
              <a:rPr lang="en-US" b="1" dirty="0"/>
              <a:t>they do not upgrade the software for some </a:t>
            </a:r>
            <a:r>
              <a:rPr lang="en-US" b="1" dirty="0" smtClean="0"/>
              <a:t>organizations.</a:t>
            </a:r>
          </a:p>
          <a:p>
            <a:pPr marL="457200" indent="-457200" algn="just">
              <a:buAutoNum type="arabicPeriod"/>
            </a:pPr>
            <a:r>
              <a:rPr lang="en-US" b="1" dirty="0" smtClean="0"/>
              <a:t>Interoperability issues</a:t>
            </a:r>
            <a:r>
              <a:rPr lang="en-US" dirty="0" smtClean="0"/>
              <a:t>: It </a:t>
            </a:r>
            <a:r>
              <a:rPr lang="en-US" dirty="0"/>
              <a:t>is difficult to migrate VM from one IaaS provider to the other, so the customers might face </a:t>
            </a:r>
            <a:r>
              <a:rPr lang="en-US" dirty="0" smtClean="0"/>
              <a:t>problems </a:t>
            </a:r>
            <a:r>
              <a:rPr lang="en-US" dirty="0"/>
              <a:t>related to vendor lock-in.</a:t>
            </a:r>
          </a:p>
          <a:p>
            <a:pPr marL="457200" indent="-457200" algn="just">
              <a:buAutoNum type="arabicPeriod"/>
            </a:pPr>
            <a:endParaRPr lang="en-US" dirty="0"/>
          </a:p>
          <a:p>
            <a:pPr lvl="1" algn="just"/>
            <a:endParaRPr lang="en-US" b="1" dirty="0"/>
          </a:p>
        </p:txBody>
      </p:sp>
    </p:spTree>
    <p:extLst>
      <p:ext uri="{BB962C8B-B14F-4D97-AF65-F5344CB8AC3E}">
        <p14:creationId xmlns:p14="http://schemas.microsoft.com/office/powerpoint/2010/main" val="2430597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Popular IaaS Provider</a:t>
            </a:r>
            <a:endParaRPr lang="en-IN" sz="4400" b="1" dirty="0"/>
          </a:p>
        </p:txBody>
      </p:sp>
      <p:graphicFrame>
        <p:nvGraphicFramePr>
          <p:cNvPr id="4" name="Table 3"/>
          <p:cNvGraphicFramePr>
            <a:graphicFrameLocks noGrp="1"/>
          </p:cNvGraphicFramePr>
          <p:nvPr>
            <p:extLst>
              <p:ext uri="{D42A27DB-BD31-4B8C-83A1-F6EECF244321}">
                <p14:modId xmlns:p14="http://schemas.microsoft.com/office/powerpoint/2010/main" val="2937330286"/>
              </p:ext>
            </p:extLst>
          </p:nvPr>
        </p:nvGraphicFramePr>
        <p:xfrm>
          <a:off x="313507" y="1110343"/>
          <a:ext cx="11665131" cy="4934219"/>
        </p:xfrm>
        <a:graphic>
          <a:graphicData uri="http://schemas.openxmlformats.org/drawingml/2006/table">
            <a:tbl>
              <a:tblPr/>
              <a:tblGrid>
                <a:gridCol w="2011679">
                  <a:extLst>
                    <a:ext uri="{9D8B030D-6E8A-4147-A177-3AD203B41FA5}">
                      <a16:colId xmlns:a16="http://schemas.microsoft.com/office/drawing/2014/main" val="875702431"/>
                    </a:ext>
                  </a:extLst>
                </a:gridCol>
                <a:gridCol w="3448594">
                  <a:extLst>
                    <a:ext uri="{9D8B030D-6E8A-4147-A177-3AD203B41FA5}">
                      <a16:colId xmlns:a16="http://schemas.microsoft.com/office/drawing/2014/main" val="3861902938"/>
                    </a:ext>
                  </a:extLst>
                </a:gridCol>
                <a:gridCol w="6204858">
                  <a:extLst>
                    <a:ext uri="{9D8B030D-6E8A-4147-A177-3AD203B41FA5}">
                      <a16:colId xmlns:a16="http://schemas.microsoft.com/office/drawing/2014/main" val="269456657"/>
                    </a:ext>
                  </a:extLst>
                </a:gridCol>
              </a:tblGrid>
              <a:tr h="220958">
                <a:tc>
                  <a:txBody>
                    <a:bodyPr/>
                    <a:lstStyle/>
                    <a:p>
                      <a:r>
                        <a:rPr lang="en-IN" sz="1600" b="1" dirty="0"/>
                        <a:t>IaaS Vendor</a:t>
                      </a:r>
                    </a:p>
                  </a:txBody>
                  <a:tcPr marL="43513" marR="43513" marT="21757" marB="21757" anchor="ctr">
                    <a:lnL>
                      <a:noFill/>
                    </a:lnL>
                    <a:lnR>
                      <a:noFill/>
                    </a:lnR>
                    <a:lnT>
                      <a:noFill/>
                    </a:lnT>
                    <a:lnB>
                      <a:noFill/>
                    </a:lnB>
                  </a:tcPr>
                </a:tc>
                <a:tc>
                  <a:txBody>
                    <a:bodyPr/>
                    <a:lstStyle/>
                    <a:p>
                      <a:r>
                        <a:rPr lang="en-IN" sz="1600" b="1" dirty="0" err="1"/>
                        <a:t>Iaas</a:t>
                      </a:r>
                      <a:r>
                        <a:rPr lang="en-IN" sz="1600" b="1" dirty="0"/>
                        <a:t> Solution</a:t>
                      </a:r>
                    </a:p>
                  </a:txBody>
                  <a:tcPr marL="43513" marR="43513" marT="21757" marB="21757" anchor="ctr">
                    <a:lnL>
                      <a:noFill/>
                    </a:lnL>
                    <a:lnR>
                      <a:noFill/>
                    </a:lnR>
                    <a:lnT>
                      <a:noFill/>
                    </a:lnT>
                    <a:lnB>
                      <a:noFill/>
                    </a:lnB>
                  </a:tcPr>
                </a:tc>
                <a:tc>
                  <a:txBody>
                    <a:bodyPr/>
                    <a:lstStyle/>
                    <a:p>
                      <a:r>
                        <a:rPr lang="en-IN" sz="1600" b="1" dirty="0"/>
                        <a:t>Details</a:t>
                      </a:r>
                    </a:p>
                  </a:txBody>
                  <a:tcPr marL="43513" marR="43513" marT="21757" marB="21757" anchor="ctr">
                    <a:lnL>
                      <a:noFill/>
                    </a:lnL>
                    <a:lnR>
                      <a:noFill/>
                    </a:lnR>
                    <a:lnT>
                      <a:noFill/>
                    </a:lnT>
                    <a:lnB>
                      <a:noFill/>
                    </a:lnB>
                  </a:tcPr>
                </a:tc>
                <a:extLst>
                  <a:ext uri="{0D108BD9-81ED-4DB2-BD59-A6C34878D82A}">
                    <a16:rowId xmlns:a16="http://schemas.microsoft.com/office/drawing/2014/main" val="989316214"/>
                  </a:ext>
                </a:extLst>
              </a:tr>
              <a:tr h="722840">
                <a:tc>
                  <a:txBody>
                    <a:bodyPr/>
                    <a:lstStyle/>
                    <a:p>
                      <a:r>
                        <a:rPr lang="en-IN" sz="1600" b="1" dirty="0"/>
                        <a:t>Amazon Web Services</a:t>
                      </a:r>
                    </a:p>
                  </a:txBody>
                  <a:tcPr marL="43513" marR="43513" marT="21757" marB="21757" anchor="ctr">
                    <a:lnL>
                      <a:noFill/>
                    </a:lnL>
                    <a:lnR>
                      <a:noFill/>
                    </a:lnR>
                    <a:lnT>
                      <a:noFill/>
                    </a:lnT>
                    <a:lnB>
                      <a:noFill/>
                    </a:lnB>
                  </a:tcPr>
                </a:tc>
                <a:tc>
                  <a:txBody>
                    <a:bodyPr/>
                    <a:lstStyle/>
                    <a:p>
                      <a:r>
                        <a:rPr lang="en-IN" sz="1600" dirty="0" smtClean="0"/>
                        <a:t>Elastic </a:t>
                      </a:r>
                      <a:r>
                        <a:rPr lang="en-IN" sz="1600" dirty="0"/>
                        <a:t>Compute Cloud (EC2) </a:t>
                      </a:r>
                      <a:r>
                        <a:rPr lang="en-IN" sz="1600" dirty="0" err="1"/>
                        <a:t>MapReduce</a:t>
                      </a:r>
                      <a:r>
                        <a:rPr lang="en-IN" sz="1600" dirty="0"/>
                        <a:t>, Route 53, Virtual Private Cloud, etc. </a:t>
                      </a:r>
                    </a:p>
                  </a:txBody>
                  <a:tcPr marL="43513" marR="43513" marT="21757" marB="21757" anchor="ctr">
                    <a:lnL>
                      <a:noFill/>
                    </a:lnL>
                    <a:lnR>
                      <a:noFill/>
                    </a:lnR>
                    <a:lnT>
                      <a:noFill/>
                    </a:lnT>
                    <a:lnB>
                      <a:noFill/>
                    </a:lnB>
                  </a:tcPr>
                </a:tc>
                <a:tc>
                  <a:txBody>
                    <a:bodyPr/>
                    <a:lstStyle/>
                    <a:p>
                      <a:r>
                        <a:rPr lang="en-US" sz="1600" dirty="0"/>
                        <a:t>The cloud computing platform pioneer, </a:t>
                      </a:r>
                      <a:r>
                        <a:rPr lang="en-US" sz="1600" b="1" dirty="0"/>
                        <a:t>Amazon offers auto scaling, cloud monitoring, and load balancing features as part of its portfolio</a:t>
                      </a:r>
                      <a:r>
                        <a:rPr lang="en-US" sz="1600" dirty="0"/>
                        <a:t>.</a:t>
                      </a:r>
                    </a:p>
                  </a:txBody>
                  <a:tcPr marL="43513" marR="43513" marT="21757" marB="21757" anchor="ctr">
                    <a:lnL>
                      <a:noFill/>
                    </a:lnL>
                    <a:lnR>
                      <a:noFill/>
                    </a:lnR>
                    <a:lnT>
                      <a:noFill/>
                    </a:lnT>
                    <a:lnB>
                      <a:noFill/>
                    </a:lnB>
                  </a:tcPr>
                </a:tc>
                <a:extLst>
                  <a:ext uri="{0D108BD9-81ED-4DB2-BD59-A6C34878D82A}">
                    <a16:rowId xmlns:a16="http://schemas.microsoft.com/office/drawing/2014/main" val="1013753598"/>
                  </a:ext>
                </a:extLst>
              </a:tr>
              <a:tr h="653143">
                <a:tc>
                  <a:txBody>
                    <a:bodyPr/>
                    <a:lstStyle/>
                    <a:p>
                      <a:r>
                        <a:rPr lang="en-IN" sz="1600" b="1" dirty="0" err="1"/>
                        <a:t>Netmagic</a:t>
                      </a:r>
                      <a:r>
                        <a:rPr lang="en-IN" sz="1600" b="1" dirty="0"/>
                        <a:t> Solutions </a:t>
                      </a:r>
                    </a:p>
                  </a:txBody>
                  <a:tcPr marL="43513" marR="43513" marT="21757" marB="21757" anchor="ctr">
                    <a:lnL>
                      <a:noFill/>
                    </a:lnL>
                    <a:lnR>
                      <a:noFill/>
                    </a:lnR>
                    <a:lnT>
                      <a:noFill/>
                    </a:lnT>
                    <a:lnB>
                      <a:noFill/>
                    </a:lnB>
                  </a:tcPr>
                </a:tc>
                <a:tc>
                  <a:txBody>
                    <a:bodyPr/>
                    <a:lstStyle/>
                    <a:p>
                      <a:r>
                        <a:rPr lang="en-IN" sz="1600" dirty="0" err="1"/>
                        <a:t>Netmagic</a:t>
                      </a:r>
                      <a:r>
                        <a:rPr lang="en-IN" sz="1600" dirty="0"/>
                        <a:t> IaaS Cloud</a:t>
                      </a:r>
                    </a:p>
                  </a:txBody>
                  <a:tcPr marL="43513" marR="43513" marT="21757" marB="21757" anchor="ctr">
                    <a:lnL>
                      <a:noFill/>
                    </a:lnL>
                    <a:lnR>
                      <a:noFill/>
                    </a:lnR>
                    <a:lnT>
                      <a:noFill/>
                    </a:lnT>
                    <a:lnB>
                      <a:noFill/>
                    </a:lnB>
                  </a:tcPr>
                </a:tc>
                <a:tc>
                  <a:txBody>
                    <a:bodyPr/>
                    <a:lstStyle/>
                    <a:p>
                      <a:r>
                        <a:rPr lang="en-US" sz="1600" b="1" dirty="0" err="1"/>
                        <a:t>Netmagic</a:t>
                      </a:r>
                      <a:r>
                        <a:rPr lang="en-US" sz="1600" b="1" dirty="0"/>
                        <a:t> runs from data centers in Mumbai, Chennai, and Bangalore, and a virtual data center in the United States. </a:t>
                      </a:r>
                      <a:r>
                        <a:rPr lang="en-US" sz="1600" dirty="0"/>
                        <a:t>Plans are underway to extend services to West Asia.</a:t>
                      </a:r>
                    </a:p>
                  </a:txBody>
                  <a:tcPr marL="43513" marR="43513" marT="21757" marB="21757" anchor="ctr">
                    <a:lnL>
                      <a:noFill/>
                    </a:lnL>
                    <a:lnR>
                      <a:noFill/>
                    </a:lnR>
                    <a:lnT>
                      <a:noFill/>
                    </a:lnT>
                    <a:lnB>
                      <a:noFill/>
                    </a:lnB>
                  </a:tcPr>
                </a:tc>
                <a:extLst>
                  <a:ext uri="{0D108BD9-81ED-4DB2-BD59-A6C34878D82A}">
                    <a16:rowId xmlns:a16="http://schemas.microsoft.com/office/drawing/2014/main" val="188297928"/>
                  </a:ext>
                </a:extLst>
              </a:tr>
              <a:tr h="374498">
                <a:tc>
                  <a:txBody>
                    <a:bodyPr/>
                    <a:lstStyle/>
                    <a:p>
                      <a:r>
                        <a:rPr lang="en-IN" sz="1600" b="1"/>
                        <a:t>Rackspace</a:t>
                      </a:r>
                    </a:p>
                  </a:txBody>
                  <a:tcPr marL="43513" marR="43513" marT="21757" marB="21757" anchor="ctr">
                    <a:lnL>
                      <a:noFill/>
                    </a:lnL>
                    <a:lnR>
                      <a:noFill/>
                    </a:lnR>
                    <a:lnT>
                      <a:noFill/>
                    </a:lnT>
                    <a:lnB>
                      <a:noFill/>
                    </a:lnB>
                  </a:tcPr>
                </a:tc>
                <a:tc>
                  <a:txBody>
                    <a:bodyPr/>
                    <a:lstStyle/>
                    <a:p>
                      <a:r>
                        <a:rPr lang="fr-FR" sz="1600" dirty="0"/>
                        <a:t>Cloud servers, cloud files, cloud sites, etc.</a:t>
                      </a:r>
                    </a:p>
                  </a:txBody>
                  <a:tcPr marL="43513" marR="43513" marT="21757" marB="21757" anchor="ctr">
                    <a:lnL>
                      <a:noFill/>
                    </a:lnL>
                    <a:lnR>
                      <a:noFill/>
                    </a:lnR>
                    <a:lnT>
                      <a:noFill/>
                    </a:lnT>
                    <a:lnB>
                      <a:noFill/>
                    </a:lnB>
                  </a:tcPr>
                </a:tc>
                <a:tc>
                  <a:txBody>
                    <a:bodyPr/>
                    <a:lstStyle/>
                    <a:p>
                      <a:r>
                        <a:rPr lang="en-US" sz="1600" b="1" dirty="0" smtClean="0"/>
                        <a:t>The cloud computing platform vendor focuses primarily on enterprise-level hosting services.</a:t>
                      </a:r>
                      <a:endParaRPr lang="en-US" sz="1600" b="1" dirty="0"/>
                    </a:p>
                  </a:txBody>
                  <a:tcPr marL="43513" marR="43513" marT="21757" marB="21757" anchor="ctr">
                    <a:lnL>
                      <a:noFill/>
                    </a:lnL>
                    <a:lnR>
                      <a:noFill/>
                    </a:lnR>
                    <a:lnT>
                      <a:noFill/>
                    </a:lnT>
                    <a:lnB>
                      <a:noFill/>
                    </a:lnB>
                  </a:tcPr>
                </a:tc>
                <a:extLst>
                  <a:ext uri="{0D108BD9-81ED-4DB2-BD59-A6C34878D82A}">
                    <a16:rowId xmlns:a16="http://schemas.microsoft.com/office/drawing/2014/main" val="1707066273"/>
                  </a:ext>
                </a:extLst>
              </a:tr>
              <a:tr h="779475">
                <a:tc>
                  <a:txBody>
                    <a:bodyPr/>
                    <a:lstStyle/>
                    <a:p>
                      <a:r>
                        <a:rPr lang="en-IN" sz="1600" b="1"/>
                        <a:t>Reliance Communications </a:t>
                      </a:r>
                    </a:p>
                  </a:txBody>
                  <a:tcPr marL="43513" marR="43513" marT="21757" marB="21757" anchor="ctr">
                    <a:lnL>
                      <a:noFill/>
                    </a:lnL>
                    <a:lnR>
                      <a:noFill/>
                    </a:lnR>
                    <a:lnT>
                      <a:noFill/>
                    </a:lnT>
                    <a:lnB>
                      <a:noFill/>
                    </a:lnB>
                  </a:tcPr>
                </a:tc>
                <a:tc>
                  <a:txBody>
                    <a:bodyPr/>
                    <a:lstStyle/>
                    <a:p>
                      <a:r>
                        <a:rPr lang="en-IN" sz="1600" dirty="0"/>
                        <a:t>Reliance Internet Data </a:t>
                      </a:r>
                      <a:r>
                        <a:rPr lang="en-IN" sz="1600" dirty="0" err="1"/>
                        <a:t>Center</a:t>
                      </a:r>
                      <a:r>
                        <a:rPr lang="en-IN" sz="1600" dirty="0"/>
                        <a:t> </a:t>
                      </a:r>
                    </a:p>
                  </a:txBody>
                  <a:tcPr marL="43513" marR="43513" marT="21757" marB="21757" anchor="ctr">
                    <a:lnL>
                      <a:noFill/>
                    </a:lnL>
                    <a:lnR>
                      <a:noFill/>
                    </a:lnR>
                    <a:lnT>
                      <a:noFill/>
                    </a:lnT>
                    <a:lnB>
                      <a:noFill/>
                    </a:lnB>
                  </a:tcPr>
                </a:tc>
                <a:tc>
                  <a:txBody>
                    <a:bodyPr/>
                    <a:lstStyle/>
                    <a:p>
                      <a:r>
                        <a:rPr lang="en-US" sz="1600" dirty="0"/>
                        <a:t>RIDC </a:t>
                      </a:r>
                      <a:r>
                        <a:rPr lang="en-US" sz="1600" b="1" dirty="0"/>
                        <a:t>supports both traditional hosting and cloud services, with data centers in Mumbai, Bangalore, Hyderabad, and Chennai. The cloud services offered by RIDC include IaaS and SaaS.</a:t>
                      </a:r>
                    </a:p>
                  </a:txBody>
                  <a:tcPr marL="43513" marR="43513" marT="21757" marB="21757" anchor="ctr">
                    <a:lnL>
                      <a:noFill/>
                    </a:lnL>
                    <a:lnR>
                      <a:noFill/>
                    </a:lnR>
                    <a:lnT>
                      <a:noFill/>
                    </a:lnT>
                    <a:lnB>
                      <a:noFill/>
                    </a:lnB>
                  </a:tcPr>
                </a:tc>
                <a:extLst>
                  <a:ext uri="{0D108BD9-81ED-4DB2-BD59-A6C34878D82A}">
                    <a16:rowId xmlns:a16="http://schemas.microsoft.com/office/drawing/2014/main" val="2581951245"/>
                  </a:ext>
                </a:extLst>
              </a:tr>
              <a:tr h="535577">
                <a:tc>
                  <a:txBody>
                    <a:bodyPr/>
                    <a:lstStyle/>
                    <a:p>
                      <a:r>
                        <a:rPr lang="en-IN" sz="1600" b="1"/>
                        <a:t>Sify Technologies</a:t>
                      </a:r>
                    </a:p>
                  </a:txBody>
                  <a:tcPr marL="43513" marR="43513" marT="21757" marB="21757" anchor="ctr">
                    <a:lnL>
                      <a:noFill/>
                    </a:lnL>
                    <a:lnR>
                      <a:noFill/>
                    </a:lnR>
                    <a:lnT>
                      <a:noFill/>
                    </a:lnT>
                    <a:lnB>
                      <a:noFill/>
                    </a:lnB>
                  </a:tcPr>
                </a:tc>
                <a:tc>
                  <a:txBody>
                    <a:bodyPr/>
                    <a:lstStyle/>
                    <a:p>
                      <a:r>
                        <a:rPr lang="en-IN" sz="1600" dirty="0" err="1"/>
                        <a:t>Sify</a:t>
                      </a:r>
                      <a:r>
                        <a:rPr lang="en-IN" sz="1600" dirty="0"/>
                        <a:t> IaaS</a:t>
                      </a:r>
                    </a:p>
                  </a:txBody>
                  <a:tcPr marL="43513" marR="43513" marT="21757" marB="21757" anchor="ctr">
                    <a:lnL>
                      <a:noFill/>
                    </a:lnL>
                    <a:lnR>
                      <a:noFill/>
                    </a:lnR>
                    <a:lnT>
                      <a:noFill/>
                    </a:lnT>
                    <a:lnB>
                      <a:noFill/>
                    </a:lnB>
                  </a:tcPr>
                </a:tc>
                <a:tc>
                  <a:txBody>
                    <a:bodyPr/>
                    <a:lstStyle/>
                    <a:p>
                      <a:r>
                        <a:rPr lang="en-US" sz="1600" dirty="0" err="1"/>
                        <a:t>Sify's</a:t>
                      </a:r>
                      <a:r>
                        <a:rPr lang="en-US" sz="1600" dirty="0"/>
                        <a:t> cloud computing platform is </a:t>
                      </a:r>
                      <a:r>
                        <a:rPr lang="en-US" sz="1600" b="1" dirty="0"/>
                        <a:t>powered by HP's converged infrastructure. The vendor offers all three types of cloud services: IaaS, PaaS, and SaaS.</a:t>
                      </a:r>
                    </a:p>
                  </a:txBody>
                  <a:tcPr marL="43513" marR="43513" marT="21757" marB="21757" anchor="ctr">
                    <a:lnL>
                      <a:noFill/>
                    </a:lnL>
                    <a:lnR>
                      <a:noFill/>
                    </a:lnR>
                    <a:lnT>
                      <a:noFill/>
                    </a:lnT>
                    <a:lnB>
                      <a:noFill/>
                    </a:lnB>
                  </a:tcPr>
                </a:tc>
                <a:extLst>
                  <a:ext uri="{0D108BD9-81ED-4DB2-BD59-A6C34878D82A}">
                    <a16:rowId xmlns:a16="http://schemas.microsoft.com/office/drawing/2014/main" val="2891343290"/>
                  </a:ext>
                </a:extLst>
              </a:tr>
              <a:tr h="1011094">
                <a:tc>
                  <a:txBody>
                    <a:bodyPr/>
                    <a:lstStyle/>
                    <a:p>
                      <a:r>
                        <a:rPr lang="en-IN" sz="1600" b="1" dirty="0"/>
                        <a:t>Tata Communications </a:t>
                      </a:r>
                    </a:p>
                  </a:txBody>
                  <a:tcPr marL="43513" marR="43513" marT="21757" marB="21757" anchor="ctr">
                    <a:lnL>
                      <a:noFill/>
                    </a:lnL>
                    <a:lnR>
                      <a:noFill/>
                    </a:lnR>
                    <a:lnT>
                      <a:noFill/>
                    </a:lnT>
                    <a:lnB>
                      <a:noFill/>
                    </a:lnB>
                  </a:tcPr>
                </a:tc>
                <a:tc>
                  <a:txBody>
                    <a:bodyPr/>
                    <a:lstStyle/>
                    <a:p>
                      <a:r>
                        <a:rPr lang="en-IN" sz="1600" dirty="0" err="1"/>
                        <a:t>InstaCompute</a:t>
                      </a:r>
                      <a:endParaRPr lang="en-IN" sz="1600" dirty="0"/>
                    </a:p>
                  </a:txBody>
                  <a:tcPr marL="43513" marR="43513" marT="21757" marB="21757" anchor="ctr">
                    <a:lnL>
                      <a:noFill/>
                    </a:lnL>
                    <a:lnR>
                      <a:noFill/>
                    </a:lnR>
                    <a:lnT>
                      <a:noFill/>
                    </a:lnT>
                    <a:lnB>
                      <a:noFill/>
                    </a:lnB>
                  </a:tcPr>
                </a:tc>
                <a:tc>
                  <a:txBody>
                    <a:bodyPr/>
                    <a:lstStyle/>
                    <a:p>
                      <a:r>
                        <a:rPr lang="en-US" sz="1600" b="1" dirty="0" err="1"/>
                        <a:t>InstaCompute</a:t>
                      </a:r>
                      <a:r>
                        <a:rPr lang="en-US" sz="1600" b="1" dirty="0"/>
                        <a:t> is Tata Communications' IaaS offering. </a:t>
                      </a:r>
                      <a:r>
                        <a:rPr lang="en-US" sz="1600" b="1" dirty="0" err="1"/>
                        <a:t>InstaCompute</a:t>
                      </a:r>
                      <a:r>
                        <a:rPr lang="en-US" sz="1600" b="1" dirty="0"/>
                        <a:t> data centers are located in Hyderabad and Singapore, with operations in both countries.</a:t>
                      </a:r>
                    </a:p>
                  </a:txBody>
                  <a:tcPr marL="43513" marR="43513" marT="21757" marB="21757" anchor="ctr">
                    <a:lnL>
                      <a:noFill/>
                    </a:lnL>
                    <a:lnR>
                      <a:noFill/>
                    </a:lnR>
                    <a:lnT>
                      <a:noFill/>
                    </a:lnT>
                    <a:lnB>
                      <a:noFill/>
                    </a:lnB>
                  </a:tcPr>
                </a:tc>
                <a:extLst>
                  <a:ext uri="{0D108BD9-81ED-4DB2-BD59-A6C34878D82A}">
                    <a16:rowId xmlns:a16="http://schemas.microsoft.com/office/drawing/2014/main" val="2475827457"/>
                  </a:ext>
                </a:extLst>
              </a:tr>
            </a:tbl>
          </a:graphicData>
        </a:graphic>
      </p:graphicFrame>
    </p:spTree>
    <p:extLst>
      <p:ext uri="{BB962C8B-B14F-4D97-AF65-F5344CB8AC3E}">
        <p14:creationId xmlns:p14="http://schemas.microsoft.com/office/powerpoint/2010/main" val="230135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199" y="286340"/>
            <a:ext cx="11377749" cy="824003"/>
          </a:xfrm>
        </p:spPr>
        <p:txBody>
          <a:bodyPr>
            <a:normAutofit/>
          </a:bodyPr>
          <a:lstStyle/>
          <a:p>
            <a:r>
              <a:rPr lang="en-IN" sz="4400" b="1" dirty="0" smtClean="0"/>
              <a:t>Platform </a:t>
            </a:r>
            <a:r>
              <a:rPr lang="en-IN" sz="4400" b="1" dirty="0"/>
              <a:t>as a Service </a:t>
            </a:r>
            <a:r>
              <a:rPr lang="en-IN" sz="4400" b="1" dirty="0" smtClean="0"/>
              <a:t>(PaaS</a:t>
            </a:r>
            <a:r>
              <a:rPr lang="en-IN" sz="4400" b="1" dirty="0"/>
              <a:t>)</a:t>
            </a:r>
          </a:p>
        </p:txBody>
      </p:sp>
      <p:sp>
        <p:nvSpPr>
          <p:cNvPr id="3" name="Subtitle 2"/>
          <p:cNvSpPr>
            <a:spLocks noGrp="1"/>
          </p:cNvSpPr>
          <p:nvPr>
            <p:ph type="subTitle" idx="1"/>
          </p:nvPr>
        </p:nvSpPr>
        <p:spPr>
          <a:xfrm>
            <a:off x="457198" y="1110343"/>
            <a:ext cx="11377749" cy="5133703"/>
          </a:xfrm>
        </p:spPr>
        <p:txBody>
          <a:bodyPr>
            <a:normAutofit/>
          </a:bodyPr>
          <a:lstStyle/>
          <a:p>
            <a:pPr marL="342900" indent="-342900" algn="just">
              <a:buFont typeface="Arial" panose="020B0604020202020204" pitchFamily="34" charset="0"/>
              <a:buChar char="•"/>
            </a:pPr>
            <a:r>
              <a:rPr lang="en-US" dirty="0"/>
              <a:t>Platform as a Service </a:t>
            </a:r>
            <a:r>
              <a:rPr lang="en-US" b="1" dirty="0"/>
              <a:t>(PaaS) provides a runtime environment</a:t>
            </a:r>
            <a:r>
              <a:rPr lang="en-US" dirty="0"/>
              <a:t>. </a:t>
            </a:r>
            <a:endParaRPr lang="en-US" dirty="0" smtClean="0"/>
          </a:p>
          <a:p>
            <a:pPr marL="342900" indent="-342900" algn="just">
              <a:buFont typeface="Arial" panose="020B0604020202020204" pitchFamily="34" charset="0"/>
              <a:buChar char="•"/>
            </a:pPr>
            <a:r>
              <a:rPr lang="en-US" dirty="0" smtClean="0"/>
              <a:t>It </a:t>
            </a:r>
            <a:r>
              <a:rPr lang="en-US" b="1" dirty="0"/>
              <a:t>allows programmers to easily create, test, run, and deploy web applications</a:t>
            </a:r>
            <a:r>
              <a:rPr lang="en-US" dirty="0"/>
              <a:t>. </a:t>
            </a:r>
            <a:endParaRPr lang="en-US" dirty="0" smtClean="0"/>
          </a:p>
          <a:p>
            <a:pPr marL="342900" indent="-342900" algn="just">
              <a:buFont typeface="Arial" panose="020B0604020202020204" pitchFamily="34" charset="0"/>
              <a:buChar char="•"/>
            </a:pPr>
            <a:r>
              <a:rPr lang="en-US" dirty="0" smtClean="0"/>
              <a:t>You </a:t>
            </a:r>
            <a:r>
              <a:rPr lang="en-US" dirty="0"/>
              <a:t>can </a:t>
            </a:r>
            <a:r>
              <a:rPr lang="en-US" b="1" dirty="0"/>
              <a:t>purchase these applications from a cloud service provider on a pay-as-per use basis and access them using the Internet connection</a:t>
            </a:r>
            <a:r>
              <a:rPr lang="en-US" dirty="0"/>
              <a:t>. </a:t>
            </a:r>
            <a:endParaRPr lang="en-US" dirty="0" smtClean="0"/>
          </a:p>
          <a:p>
            <a:pPr marL="342900" indent="-342900" algn="just">
              <a:buFont typeface="Arial" panose="020B0604020202020204" pitchFamily="34" charset="0"/>
              <a:buChar char="•"/>
            </a:pPr>
            <a:r>
              <a:rPr lang="en-US" dirty="0" smtClean="0"/>
              <a:t>In </a:t>
            </a:r>
            <a:r>
              <a:rPr lang="en-US" dirty="0"/>
              <a:t>PaaS</a:t>
            </a:r>
            <a:r>
              <a:rPr lang="en-US" b="1" dirty="0"/>
              <a:t>, </a:t>
            </a:r>
            <a:r>
              <a:rPr lang="en-US" b="1" dirty="0" smtClean="0"/>
              <a:t>back-end </a:t>
            </a:r>
            <a:r>
              <a:rPr lang="en-US" b="1" dirty="0"/>
              <a:t>scalability is managed by the cloud service provider</a:t>
            </a:r>
            <a:r>
              <a:rPr lang="en-US" dirty="0"/>
              <a:t>, so </a:t>
            </a:r>
            <a:r>
              <a:rPr lang="en-US" dirty="0" smtClean="0"/>
              <a:t>end-users </a:t>
            </a:r>
            <a:r>
              <a:rPr lang="en-US" dirty="0"/>
              <a:t>do not need to worry about managing the infrastructure. </a:t>
            </a:r>
          </a:p>
          <a:p>
            <a:pPr marL="342900" indent="-342900" algn="just">
              <a:buFont typeface="Arial" panose="020B0604020202020204" pitchFamily="34" charset="0"/>
              <a:buChar char="•"/>
            </a:pPr>
            <a:r>
              <a:rPr lang="en-US" dirty="0" smtClean="0"/>
              <a:t>PaaS </a:t>
            </a:r>
            <a:r>
              <a:rPr lang="en-US" dirty="0"/>
              <a:t>cloud computing platform is </a:t>
            </a:r>
            <a:r>
              <a:rPr lang="en-US" b="1" dirty="0"/>
              <a:t>created for the programmer to develop, test, run, and manage the applications</a:t>
            </a:r>
            <a:r>
              <a:rPr lang="en-US" b="1" dirty="0" smtClean="0"/>
              <a:t>.</a:t>
            </a:r>
          </a:p>
          <a:p>
            <a:pPr marL="342900" indent="-342900" algn="just">
              <a:buFont typeface="Arial" panose="020B0604020202020204" pitchFamily="34" charset="0"/>
              <a:buChar char="•"/>
            </a:pPr>
            <a:r>
              <a:rPr lang="en-IN" dirty="0"/>
              <a:t>PaaS includes infrastructure (servers, storage, and networking) and platform (middleware, development tools, database management systems, business intelligence, and more) to support the web application life cycle.</a:t>
            </a:r>
          </a:p>
          <a:p>
            <a:pPr algn="just"/>
            <a:r>
              <a:rPr lang="en-IN" b="1" dirty="0"/>
              <a:t>Example:</a:t>
            </a:r>
            <a:r>
              <a:rPr lang="en-IN" dirty="0"/>
              <a:t> Google App Engine, Force.com, </a:t>
            </a:r>
            <a:r>
              <a:rPr lang="en-IN" dirty="0" err="1"/>
              <a:t>Joyent</a:t>
            </a:r>
            <a:r>
              <a:rPr lang="en-IN" dirty="0"/>
              <a:t>, Azure.</a:t>
            </a:r>
          </a:p>
          <a:p>
            <a:pPr marL="342900" indent="-342900" algn="just">
              <a:buFont typeface="Arial" panose="020B0604020202020204" pitchFamily="34" charset="0"/>
              <a:buChar char="•"/>
            </a:pPr>
            <a:endParaRPr lang="en-US" b="1" dirty="0"/>
          </a:p>
        </p:txBody>
      </p:sp>
    </p:spTree>
    <p:extLst>
      <p:ext uri="{BB962C8B-B14F-4D97-AF65-F5344CB8AC3E}">
        <p14:creationId xmlns:p14="http://schemas.microsoft.com/office/powerpoint/2010/main" val="3717426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2500</Words>
  <Application>Microsoft Office PowerPoint</Application>
  <PresentationFormat>Widescreen</PresentationFormat>
  <Paragraphs>184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Cloud Service Models</vt:lpstr>
      <vt:lpstr>Infrastructure as a Service (IaaS)</vt:lpstr>
      <vt:lpstr>Infrastructure as a Service (IaaS)</vt:lpstr>
      <vt:lpstr>Infrastructure as a Service (IaaS)</vt:lpstr>
      <vt:lpstr>Infrastructure as a Service (IaaS)</vt:lpstr>
      <vt:lpstr>Infrastructure as a Service (IaaS)</vt:lpstr>
      <vt:lpstr>Infrastructure as a Service (IaaS)</vt:lpstr>
      <vt:lpstr>Popular IaaS Provider</vt:lpstr>
      <vt:lpstr>Platform as a Service (PaaS)</vt:lpstr>
      <vt:lpstr>Platform as a Service (PaaS)</vt:lpstr>
      <vt:lpstr>Platform as a Service (PaaS)</vt:lpstr>
      <vt:lpstr>Advantages of PaaS</vt:lpstr>
      <vt:lpstr>Disadvantages of PaaS</vt:lpstr>
      <vt:lpstr>Popular PaaS Provider</vt:lpstr>
      <vt:lpstr>Software as a Service (SaaS)</vt:lpstr>
      <vt:lpstr>Software as a Service (SaaS)</vt:lpstr>
      <vt:lpstr>Software as a Service (SaaS)</vt:lpstr>
      <vt:lpstr>Advantages of SaaS</vt:lpstr>
      <vt:lpstr>Advantages of SaaS (Cont…)</vt:lpstr>
      <vt:lpstr>Advantages of SaaS (Cont…)</vt:lpstr>
      <vt:lpstr>Disadvantages of SaaS</vt:lpstr>
      <vt:lpstr>Popular SaaS Provider</vt:lpstr>
      <vt:lpstr>Difference b/w IaaS, PaaS and SaaS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49</cp:revision>
  <dcterms:created xsi:type="dcterms:W3CDTF">2022-08-09T03:06:55Z</dcterms:created>
  <dcterms:modified xsi:type="dcterms:W3CDTF">2022-09-06T08:35:52Z</dcterms:modified>
</cp:coreProperties>
</file>