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888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27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190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1924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0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041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109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31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620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040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8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3A5364-6FD5-49B8-9C3A-1B91AF7B3FE3}" type="datetimeFigureOut">
              <a:rPr lang="en-IN" smtClean="0"/>
              <a:t>08-09-2022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DBCCE-E20E-48E0-B025-FE5233143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063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smtClean="0"/>
              <a:t>Cloud Service Providers (CSPs)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 lnSpcReduction="10000"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Cloud Service providers (CSP) offers various services such as </a:t>
            </a:r>
            <a:r>
              <a:rPr lang="en-US" b="1" dirty="0"/>
              <a:t>Software as a Service</a:t>
            </a:r>
            <a:r>
              <a:rPr lang="en-US" dirty="0"/>
              <a:t>, </a:t>
            </a:r>
            <a:r>
              <a:rPr lang="en-US" b="1" dirty="0"/>
              <a:t>Platform as a service</a:t>
            </a:r>
            <a:r>
              <a:rPr lang="en-US" dirty="0"/>
              <a:t>, </a:t>
            </a:r>
            <a:r>
              <a:rPr lang="en-US" b="1" dirty="0"/>
              <a:t>Infrastructure as a service</a:t>
            </a:r>
            <a:r>
              <a:rPr lang="en-US" dirty="0"/>
              <a:t>, </a:t>
            </a:r>
            <a:r>
              <a:rPr lang="en-US" b="1" dirty="0"/>
              <a:t>network services</a:t>
            </a:r>
            <a:r>
              <a:rPr lang="en-US" dirty="0"/>
              <a:t>, </a:t>
            </a:r>
            <a:r>
              <a:rPr lang="en-US" b="1" dirty="0"/>
              <a:t>business applications</a:t>
            </a:r>
            <a:r>
              <a:rPr lang="en-US" dirty="0"/>
              <a:t>, </a:t>
            </a:r>
            <a:r>
              <a:rPr lang="en-US" b="1" dirty="0"/>
              <a:t>mobile applications</a:t>
            </a:r>
            <a:r>
              <a:rPr lang="en-US" dirty="0"/>
              <a:t>, and </a:t>
            </a:r>
            <a:r>
              <a:rPr lang="en-US" b="1" dirty="0"/>
              <a:t>infrastructure</a:t>
            </a:r>
            <a:r>
              <a:rPr lang="en-US" dirty="0"/>
              <a:t> in the cloud.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cloud service providers </a:t>
            </a:r>
            <a:r>
              <a:rPr lang="en-US" b="1" dirty="0"/>
              <a:t>host these services in a data center, and users can access these services through cloud provider companies using an </a:t>
            </a:r>
            <a:r>
              <a:rPr lang="en-US" b="1" dirty="0" smtClean="0"/>
              <a:t>Internet </a:t>
            </a:r>
            <a:r>
              <a:rPr lang="en-US" b="1" dirty="0"/>
              <a:t>connection</a:t>
            </a:r>
            <a:r>
              <a:rPr lang="en-US" b="1" dirty="0" smtClean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There are the following Cloud Service Providers </a:t>
            </a:r>
            <a:r>
              <a:rPr lang="en-US" dirty="0" smtClean="0"/>
              <a:t>Companies: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Amazon Web Services (AWS)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Microsoft </a:t>
            </a:r>
            <a:r>
              <a:rPr lang="en-IN" b="1" dirty="0" smtClean="0"/>
              <a:t>Azure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Google Cloud Platform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IBM Cloud Services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VMware Cloud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Oracle cloud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Red Hat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b="1" dirty="0" err="1" smtClean="0"/>
              <a:t>DigitalOcean</a:t>
            </a:r>
            <a:endParaRPr lang="en-IN" b="1" dirty="0" smtClean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b="1" dirty="0" err="1"/>
              <a:t>Rackspace</a:t>
            </a:r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IN" b="1" dirty="0"/>
              <a:t>Alibaba </a:t>
            </a:r>
            <a:r>
              <a:rPr lang="en-IN" b="1" dirty="0" smtClean="0"/>
              <a:t>Cloud</a:t>
            </a:r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07277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 err="1"/>
              <a:t>DigitalOcean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DigitalOcean</a:t>
            </a:r>
            <a:r>
              <a:rPr lang="en-US" dirty="0"/>
              <a:t> is the unique cloud provider that offers computing services to the organization.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was founded in </a:t>
            </a:r>
            <a:r>
              <a:rPr lang="en-US" b="1" dirty="0"/>
              <a:t>2011 by </a:t>
            </a:r>
            <a:r>
              <a:rPr lang="en-US" b="1" dirty="0" err="1"/>
              <a:t>Moisey</a:t>
            </a:r>
            <a:r>
              <a:rPr lang="en-US" b="1" dirty="0"/>
              <a:t> </a:t>
            </a:r>
            <a:r>
              <a:rPr lang="en-US" b="1" dirty="0" err="1"/>
              <a:t>Uretsky</a:t>
            </a:r>
            <a:r>
              <a:rPr lang="en-US" b="1" dirty="0"/>
              <a:t> and Ben. </a:t>
            </a:r>
            <a:endParaRPr lang="en-US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one of the best cloud </a:t>
            </a:r>
            <a:r>
              <a:rPr lang="en-US" dirty="0" smtClean="0"/>
              <a:t>providers </a:t>
            </a:r>
            <a:r>
              <a:rPr lang="en-US" dirty="0"/>
              <a:t>that allows us to manage and deploy web </a:t>
            </a:r>
            <a:r>
              <a:rPr lang="en-US" dirty="0" smtClean="0"/>
              <a:t>applications.</a:t>
            </a:r>
          </a:p>
          <a:p>
            <a:pPr algn="just"/>
            <a:r>
              <a:rPr lang="en-US" b="1" dirty="0"/>
              <a:t>Features of </a:t>
            </a:r>
            <a:r>
              <a:rPr lang="en-US" b="1" dirty="0" err="1"/>
              <a:t>DigitalOcean</a:t>
            </a:r>
            <a:endParaRPr lang="en-US" b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uses the </a:t>
            </a:r>
            <a:r>
              <a:rPr lang="en-US" b="1" dirty="0"/>
              <a:t>KVM hypervisor to allocate physical resources to the virtual servers.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provides </a:t>
            </a:r>
            <a:r>
              <a:rPr lang="en-US" b="1" dirty="0"/>
              <a:t>high-quality performance.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offers </a:t>
            </a:r>
            <a:r>
              <a:rPr lang="en-US" dirty="0" smtClean="0"/>
              <a:t>a digital community platform that </a:t>
            </a:r>
            <a:r>
              <a:rPr lang="en-US" b="1" dirty="0"/>
              <a:t>helps to answer </a:t>
            </a:r>
            <a:r>
              <a:rPr lang="en-US" b="1" dirty="0" smtClean="0"/>
              <a:t>queries </a:t>
            </a:r>
            <a:r>
              <a:rPr lang="en-US" b="1" dirty="0"/>
              <a:t>and </a:t>
            </a:r>
            <a:r>
              <a:rPr lang="en-US" b="1" dirty="0" smtClean="0"/>
              <a:t>hold feedback.</a:t>
            </a:r>
            <a:endParaRPr lang="en-US" b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allows </a:t>
            </a:r>
            <a:r>
              <a:rPr lang="en-US" b="1" dirty="0"/>
              <a:t>developers to use cloud servers to quickly create new virtual machines for their projects.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offers one-click apps for droplets. </a:t>
            </a:r>
            <a:r>
              <a:rPr lang="en-US" b="1" dirty="0"/>
              <a:t>These apps include MySQL, Docker, MongoDB, </a:t>
            </a:r>
            <a:r>
              <a:rPr lang="en-US" b="1" dirty="0" smtClean="0"/>
              <a:t>WordPress, </a:t>
            </a:r>
            <a:r>
              <a:rPr lang="en-US" b="1" dirty="0" err="1"/>
              <a:t>PhpMyAdmin</a:t>
            </a:r>
            <a:r>
              <a:rPr lang="en-US" b="1" dirty="0"/>
              <a:t>, LAMP stack, Ghost, and Machine Learning.</a:t>
            </a:r>
          </a:p>
          <a:p>
            <a:pPr lvl="1"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402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US" sz="4400" b="1" dirty="0"/>
              <a:t>Rackspace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069" y="1110343"/>
            <a:ext cx="11717381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Rackspace </a:t>
            </a:r>
            <a:r>
              <a:rPr lang="en-US" dirty="0"/>
              <a:t>offers cloud </a:t>
            </a:r>
            <a:r>
              <a:rPr lang="en-US" dirty="0" smtClean="0"/>
              <a:t>computing services </a:t>
            </a:r>
            <a:r>
              <a:rPr lang="en-US" dirty="0"/>
              <a:t>such as </a:t>
            </a:r>
            <a:r>
              <a:rPr lang="en-US" b="1" dirty="0"/>
              <a:t>hosting web applications, Cloud Backup, Cloud Block Storage, Databases, and Cloud Servers. </a:t>
            </a:r>
            <a:endParaRPr lang="en-US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The </a:t>
            </a:r>
            <a:r>
              <a:rPr lang="en-US" dirty="0"/>
              <a:t>main aim </a:t>
            </a:r>
            <a:r>
              <a:rPr lang="en-US" dirty="0" smtClean="0"/>
              <a:t>of </a:t>
            </a:r>
            <a:r>
              <a:rPr lang="en-US" b="1" dirty="0"/>
              <a:t>designing Rackspace is to easily manage private and public cloud deployments. Its data centers </a:t>
            </a:r>
            <a:r>
              <a:rPr lang="en-US" b="1" dirty="0" smtClean="0"/>
              <a:t>operate </a:t>
            </a:r>
            <a:r>
              <a:rPr lang="en-US" b="1" dirty="0"/>
              <a:t>in the USA, UK, Hong Kong, and Australia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/>
              <a:t>Features of Rackspace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Rackspace provides various tools that </a:t>
            </a:r>
            <a:r>
              <a:rPr lang="en-US" b="1" dirty="0"/>
              <a:t>help organizations to collaborate and communicate more efficiently.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We can access files that are stored on the </a:t>
            </a:r>
            <a:r>
              <a:rPr lang="en-US" b="1" dirty="0"/>
              <a:t>Rackspace cloud drive, anywhere, anytime using any device.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offers 6 </a:t>
            </a:r>
            <a:r>
              <a:rPr lang="en-US" dirty="0" smtClean="0"/>
              <a:t>global </a:t>
            </a:r>
            <a:r>
              <a:rPr lang="en-US" dirty="0"/>
              <a:t>data centers</a:t>
            </a:r>
            <a:r>
              <a:rPr lang="en-US" dirty="0" smtClean="0"/>
              <a:t>. 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can </a:t>
            </a:r>
            <a:r>
              <a:rPr lang="en-US" b="1" dirty="0"/>
              <a:t>manage both virtual servers and dedicated physical servers on the same network.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provides </a:t>
            </a:r>
            <a:r>
              <a:rPr lang="en-US" b="1" dirty="0"/>
              <a:t>better performance at a lower cost.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5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/>
              <a:t>Alibaba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Alibaba Cloud is used to </a:t>
            </a:r>
            <a:r>
              <a:rPr lang="en-US" b="1" dirty="0" smtClean="0"/>
              <a:t>develop data management and highly scalable cloud computing services. It offers various services, including Elastic Computing, Storage, Networking, Security, Database Services, </a:t>
            </a:r>
            <a:r>
              <a:rPr lang="en-US" b="1" dirty="0"/>
              <a:t>Application Services, Media Services, Cloud Communication, and </a:t>
            </a:r>
            <a:r>
              <a:rPr lang="en-US" b="1" dirty="0" smtClean="0"/>
              <a:t>the Internet </a:t>
            </a:r>
            <a:r>
              <a:rPr lang="en-US" b="1" dirty="0"/>
              <a:t>of Things</a:t>
            </a:r>
            <a:r>
              <a:rPr lang="en-US" b="1" dirty="0" smtClean="0"/>
              <a:t>.</a:t>
            </a:r>
            <a:endParaRPr lang="en-US" b="1" dirty="0" smtClean="0"/>
          </a:p>
          <a:p>
            <a:pPr algn="just"/>
            <a:r>
              <a:rPr lang="en-US" b="1" dirty="0" smtClean="0"/>
              <a:t>Features </a:t>
            </a:r>
            <a:r>
              <a:rPr lang="en-US" b="1" dirty="0"/>
              <a:t>of Alibaba Cloud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Alibaba </a:t>
            </a:r>
            <a:r>
              <a:rPr lang="en-US" dirty="0" smtClean="0"/>
              <a:t>Cloud </a:t>
            </a:r>
            <a:r>
              <a:rPr lang="en-US" dirty="0"/>
              <a:t>offers a suite of </a:t>
            </a:r>
            <a:r>
              <a:rPr lang="en-US" b="1" dirty="0"/>
              <a:t>global cloud computing services for both international customers and Alibaba Group's e-commerce ecosystem.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Its services are </a:t>
            </a:r>
            <a:r>
              <a:rPr lang="en-US" b="1" dirty="0"/>
              <a:t>available on a pay-as-per-use basis.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globally deals with its </a:t>
            </a:r>
            <a:r>
              <a:rPr lang="en-US" b="1" dirty="0"/>
              <a:t>14 data centers.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It offers scalable and reliable data storage.</a:t>
            </a:r>
          </a:p>
        </p:txBody>
      </p:sp>
    </p:spTree>
    <p:extLst>
      <p:ext uri="{BB962C8B-B14F-4D97-AF65-F5344CB8AC3E}">
        <p14:creationId xmlns:p14="http://schemas.microsoft.com/office/powerpoint/2010/main" val="550994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US" sz="4400" b="1" dirty="0"/>
              <a:t>Amazon Web Services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AWS (Amazon </a:t>
            </a:r>
            <a:r>
              <a:rPr lang="en-US" dirty="0"/>
              <a:t>Web Services) is a </a:t>
            </a:r>
            <a:r>
              <a:rPr lang="en-US" b="1" dirty="0"/>
              <a:t>secure cloud service platform</a:t>
            </a:r>
            <a:r>
              <a:rPr lang="en-US" dirty="0"/>
              <a:t> provided by </a:t>
            </a:r>
            <a:r>
              <a:rPr lang="en-US" b="1" dirty="0"/>
              <a:t>Amazon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b="1" dirty="0"/>
              <a:t>offers various services such as database storage, computing power, content delivery, Relational Database, Simple Email, Simple Queue, and other functionality to increase the organization's growth</a:t>
            </a:r>
            <a:r>
              <a:rPr lang="en-US" b="1" dirty="0" smtClean="0"/>
              <a:t>.</a:t>
            </a:r>
          </a:p>
          <a:p>
            <a:pPr algn="just"/>
            <a:r>
              <a:rPr lang="en-US" b="1" dirty="0"/>
              <a:t>Features of AWS</a:t>
            </a:r>
          </a:p>
          <a:p>
            <a:pPr algn="just"/>
            <a:r>
              <a:rPr lang="en-US" dirty="0"/>
              <a:t>AWS provides various powerful features for building scalable, cost-effective, enterprise </a:t>
            </a:r>
            <a:r>
              <a:rPr lang="en-US" dirty="0" smtClean="0"/>
              <a:t>applications</a:t>
            </a:r>
            <a:r>
              <a:rPr lang="en-US" dirty="0"/>
              <a:t> </a:t>
            </a:r>
            <a:r>
              <a:rPr lang="en-US" dirty="0" smtClean="0"/>
              <a:t>as below: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AWS is </a:t>
            </a:r>
            <a:r>
              <a:rPr lang="en-US" b="1" dirty="0"/>
              <a:t>scalable</a:t>
            </a:r>
            <a:r>
              <a:rPr lang="en-US" dirty="0"/>
              <a:t> because it has </a:t>
            </a:r>
            <a:r>
              <a:rPr lang="en-US" dirty="0" smtClean="0"/>
              <a:t>the </a:t>
            </a:r>
            <a:r>
              <a:rPr lang="en-US" dirty="0"/>
              <a:t>ability to scale the computing resources up or down according to the organization's demand.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AWS is </a:t>
            </a:r>
            <a:r>
              <a:rPr lang="en-US" b="1" dirty="0"/>
              <a:t>cost-effective</a:t>
            </a:r>
            <a:r>
              <a:rPr lang="en-US" dirty="0"/>
              <a:t> as it works on a </a:t>
            </a:r>
            <a:r>
              <a:rPr lang="en-US" b="1" dirty="0"/>
              <a:t>pay-as-you-go</a:t>
            </a:r>
            <a:r>
              <a:rPr lang="en-US" dirty="0"/>
              <a:t> pricing model.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 smtClean="0"/>
              <a:t>It </a:t>
            </a:r>
            <a:r>
              <a:rPr lang="en-US" dirty="0"/>
              <a:t>offers various </a:t>
            </a:r>
            <a:r>
              <a:rPr lang="en-US" b="1" dirty="0"/>
              <a:t>security services</a:t>
            </a:r>
            <a:r>
              <a:rPr lang="en-US" dirty="0"/>
              <a:t> such as infrastructure security, data encryption, monitoring &amp; logging, identity &amp; access control, penetration testing, and </a:t>
            </a:r>
            <a:r>
              <a:rPr lang="en-US" dirty="0" err="1"/>
              <a:t>DDoS</a:t>
            </a:r>
            <a:r>
              <a:rPr lang="en-US" dirty="0"/>
              <a:t> attacks.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can </a:t>
            </a:r>
            <a:r>
              <a:rPr lang="en-US" b="1" dirty="0"/>
              <a:t>efficiently manage and secure Windows workloads.</a:t>
            </a:r>
          </a:p>
          <a:p>
            <a:pPr marL="914400" lvl="1" indent="-457200" algn="just">
              <a:buFont typeface="+mj-lt"/>
              <a:buAutoNum type="arabicPeriod"/>
            </a:pPr>
            <a:endParaRPr lang="en-US" dirty="0" smtClean="0"/>
          </a:p>
          <a:p>
            <a:pPr marL="914400" lvl="1" indent="-4572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591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/>
              <a:t>Microsoft Azure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Microsoft </a:t>
            </a:r>
            <a:r>
              <a:rPr lang="en-US" dirty="0" smtClean="0"/>
              <a:t>Azure is </a:t>
            </a:r>
            <a:r>
              <a:rPr lang="en-US" dirty="0"/>
              <a:t>also known as </a:t>
            </a:r>
            <a:r>
              <a:rPr lang="en-US" b="1" dirty="0"/>
              <a:t>Windows Azure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supports </a:t>
            </a:r>
            <a:r>
              <a:rPr lang="en-US" b="1" dirty="0"/>
              <a:t>various operating systems, databases, programming languages, </a:t>
            </a:r>
            <a:r>
              <a:rPr lang="en-US" b="1" dirty="0" smtClean="0"/>
              <a:t>and frameworks </a:t>
            </a:r>
            <a:r>
              <a:rPr lang="en-US" b="1" dirty="0"/>
              <a:t>that allow </a:t>
            </a:r>
            <a:r>
              <a:rPr lang="en-US" b="1" dirty="0" smtClean="0"/>
              <a:t>IT professionals </a:t>
            </a:r>
            <a:r>
              <a:rPr lang="en-US" b="1" dirty="0"/>
              <a:t>to </a:t>
            </a:r>
            <a:r>
              <a:rPr lang="en-US" b="1" dirty="0" smtClean="0"/>
              <a:t>easily </a:t>
            </a:r>
            <a:r>
              <a:rPr lang="en-US" b="1" dirty="0"/>
              <a:t>build, </a:t>
            </a:r>
            <a:r>
              <a:rPr lang="en-US" b="1" dirty="0" smtClean="0"/>
              <a:t>deploy </a:t>
            </a:r>
            <a:r>
              <a:rPr lang="en-US" b="1" dirty="0"/>
              <a:t>and manage applications through a worldwide network. </a:t>
            </a:r>
            <a:r>
              <a:rPr lang="en-US" dirty="0"/>
              <a:t>It also allows users to create different groups for related utilities</a:t>
            </a:r>
            <a:r>
              <a:rPr lang="en-US" dirty="0" smtClean="0"/>
              <a:t>.</a:t>
            </a:r>
          </a:p>
          <a:p>
            <a:pPr algn="just"/>
            <a:r>
              <a:rPr lang="en-US" b="1" dirty="0"/>
              <a:t>Features of Microsoft Azure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Microsoft Azure provides </a:t>
            </a:r>
            <a:r>
              <a:rPr lang="en-US" b="1" dirty="0"/>
              <a:t>scalable</a:t>
            </a:r>
            <a:r>
              <a:rPr lang="en-US" dirty="0"/>
              <a:t>, </a:t>
            </a:r>
            <a:r>
              <a:rPr lang="en-US" b="1" dirty="0"/>
              <a:t>flexible</a:t>
            </a:r>
            <a:r>
              <a:rPr lang="en-US" dirty="0"/>
              <a:t>, and </a:t>
            </a:r>
            <a:r>
              <a:rPr lang="en-US" b="1" dirty="0"/>
              <a:t>cost-effective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allows developers to </a:t>
            </a:r>
            <a:r>
              <a:rPr lang="en-US" b="1" dirty="0"/>
              <a:t>quickly manage applications and websites.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managed </a:t>
            </a:r>
            <a:r>
              <a:rPr lang="en-US" b="1" dirty="0"/>
              <a:t>each resource individually.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Its IaaS infrastructure allows us to launch a general-purpose virtual machine in different platforms such as Windows and Linux.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offers a </a:t>
            </a:r>
            <a:r>
              <a:rPr lang="en-US" b="1" dirty="0"/>
              <a:t>Content Delivery System (CDS)</a:t>
            </a:r>
            <a:r>
              <a:rPr lang="en-US" dirty="0"/>
              <a:t> for delivering the Images, videos, audios, and applications.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671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/>
              <a:t>Google Cloud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consists of a set of physical devices, such as </a:t>
            </a:r>
            <a:r>
              <a:rPr lang="en-US" b="1" dirty="0"/>
              <a:t>computers, hard disk drives, and virtual machines. It also helps organizations to simplify the migration process. </a:t>
            </a:r>
            <a:endParaRPr lang="en-US" b="1" dirty="0" smtClean="0"/>
          </a:p>
          <a:p>
            <a:pPr algn="just"/>
            <a:r>
              <a:rPr lang="en-IN" b="1" dirty="0"/>
              <a:t>Features of Google Cloud 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Google cloud includes various </a:t>
            </a:r>
            <a:r>
              <a:rPr lang="en-IN" b="1" dirty="0"/>
              <a:t>big data services</a:t>
            </a:r>
            <a:r>
              <a:rPr lang="en-IN" dirty="0"/>
              <a:t> such as </a:t>
            </a:r>
            <a:r>
              <a:rPr lang="en-IN" b="1" dirty="0"/>
              <a:t>Google </a:t>
            </a:r>
            <a:r>
              <a:rPr lang="en-IN" b="1" dirty="0" err="1"/>
              <a:t>BigQuery</a:t>
            </a:r>
            <a:r>
              <a:rPr lang="en-IN" b="1" dirty="0"/>
              <a:t>, Google </a:t>
            </a:r>
            <a:r>
              <a:rPr lang="en-IN" b="1" dirty="0" err="1"/>
              <a:t>CloudDataproc</a:t>
            </a:r>
            <a:r>
              <a:rPr lang="en-IN" b="1" dirty="0"/>
              <a:t>, Google </a:t>
            </a:r>
            <a:r>
              <a:rPr lang="en-IN" b="1" dirty="0" smtClean="0"/>
              <a:t>Cloud </a:t>
            </a:r>
            <a:r>
              <a:rPr lang="en-IN" b="1" dirty="0" err="1" smtClean="0"/>
              <a:t>Datalab</a:t>
            </a:r>
            <a:r>
              <a:rPr lang="en-IN" b="1" dirty="0"/>
              <a:t>, and Google Cloud Pub/Sub.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It provides various services related to </a:t>
            </a:r>
            <a:r>
              <a:rPr lang="en-IN" b="1" dirty="0"/>
              <a:t>networking</a:t>
            </a:r>
            <a:r>
              <a:rPr lang="en-IN" dirty="0"/>
              <a:t>, including </a:t>
            </a:r>
            <a:r>
              <a:rPr lang="en-IN" b="1" dirty="0"/>
              <a:t>Google Virtual Private Cloud (VPC), Content Delivery Network, Google Cloud Load Balancing, Google Cloud Interconnect, and Google Cloud DNS.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It offers various </a:t>
            </a:r>
            <a:r>
              <a:rPr lang="en-IN" b="1" dirty="0"/>
              <a:t>scalable</a:t>
            </a:r>
            <a:r>
              <a:rPr lang="en-IN" dirty="0"/>
              <a:t> and </a:t>
            </a:r>
            <a:r>
              <a:rPr lang="en-IN" b="1" dirty="0"/>
              <a:t>high-performance</a:t>
            </a:r>
            <a:endParaRPr lang="en-IN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GCP provides various </a:t>
            </a:r>
            <a:r>
              <a:rPr lang="en-IN" b="1" dirty="0" err="1" smtClean="0"/>
              <a:t>serverless</a:t>
            </a:r>
            <a:r>
              <a:rPr lang="en-IN" b="1" dirty="0" smtClean="0"/>
              <a:t> </a:t>
            </a:r>
            <a:r>
              <a:rPr lang="en-IN" b="1" dirty="0"/>
              <a:t>services</a:t>
            </a:r>
            <a:r>
              <a:rPr lang="en-IN" dirty="0"/>
              <a:t> such as </a:t>
            </a:r>
            <a:r>
              <a:rPr lang="en-IN" b="1" dirty="0"/>
              <a:t>Messaging, Data Warehouse, Database, Compute, Storage, Data Processing, and Machine learning (ML</a:t>
            </a:r>
            <a:r>
              <a:rPr lang="en-IN" b="1" dirty="0" smtClean="0"/>
              <a:t>).</a:t>
            </a:r>
            <a:endParaRPr lang="en-IN" b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IN" dirty="0"/>
              <a:t>It provides a free </a:t>
            </a:r>
            <a:r>
              <a:rPr lang="en-IN" b="1" dirty="0"/>
              <a:t>cloud shell environment with Boost Mode.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 smtClean="0"/>
          </a:p>
          <a:p>
            <a:pPr lvl="1" algn="just"/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091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/>
              <a:t>IBM Cloud 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/>
              <a:t>IBM Cloud is an open-source</a:t>
            </a:r>
            <a:r>
              <a:rPr lang="en-US" dirty="0"/>
              <a:t>, </a:t>
            </a:r>
            <a:r>
              <a:rPr lang="en-US" b="1" dirty="0"/>
              <a:t>faster, and more reliable platform</a:t>
            </a:r>
            <a:r>
              <a:rPr lang="en-US" dirty="0"/>
              <a:t>. It is built with a suite of advanced data and </a:t>
            </a:r>
            <a:r>
              <a:rPr lang="en-US" dirty="0" smtClean="0"/>
              <a:t>AI tools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offers various services such as Infrastructure as a </a:t>
            </a:r>
            <a:r>
              <a:rPr lang="en-US" dirty="0" smtClean="0"/>
              <a:t>service, </a:t>
            </a:r>
            <a:r>
              <a:rPr lang="en-US" dirty="0"/>
              <a:t>Software as a </a:t>
            </a:r>
            <a:r>
              <a:rPr lang="en-US" dirty="0" smtClean="0"/>
              <a:t>service, </a:t>
            </a:r>
            <a:r>
              <a:rPr lang="en-US" dirty="0"/>
              <a:t>and platform as a </a:t>
            </a:r>
            <a:r>
              <a:rPr lang="en-US" dirty="0" smtClean="0"/>
              <a:t>service.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You </a:t>
            </a:r>
            <a:r>
              <a:rPr lang="en-US" dirty="0"/>
              <a:t>can access its services </a:t>
            </a:r>
            <a:r>
              <a:rPr lang="en-US" b="1" dirty="0"/>
              <a:t>like compute power, cloud data &amp; Analytics, cloud use cases, and storage networking using </a:t>
            </a:r>
            <a:r>
              <a:rPr lang="en-US" b="1" dirty="0" smtClean="0"/>
              <a:t>an internet </a:t>
            </a:r>
            <a:r>
              <a:rPr lang="en-US" b="1" dirty="0"/>
              <a:t>connection</a:t>
            </a:r>
            <a:r>
              <a:rPr lang="en-US" b="1" dirty="0" smtClean="0"/>
              <a:t>.</a:t>
            </a:r>
            <a:endParaRPr lang="en-US" b="1" dirty="0"/>
          </a:p>
          <a:p>
            <a:pPr algn="just"/>
            <a:r>
              <a:rPr lang="en-US" b="1" dirty="0"/>
              <a:t>Feature of IBM Cloud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IBM cloud improves operational efficiency.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Its </a:t>
            </a:r>
            <a:r>
              <a:rPr lang="en-US" b="1" dirty="0"/>
              <a:t>speed and agility improve the customer's satisfaction.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offers </a:t>
            </a:r>
            <a:r>
              <a:rPr lang="en-US" b="1" dirty="0"/>
              <a:t>Infrastructure as a Service (IaaS), Platform as a Service (PaaS), as well as Software as a Service (SaaS</a:t>
            </a:r>
            <a:r>
              <a:rPr lang="en-US" b="1" dirty="0" smtClean="0"/>
              <a:t>).</a:t>
            </a:r>
            <a:endParaRPr lang="en-US" b="1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offers various cloud communications services to our IT environment.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3624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/>
              <a:t>VMware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VMware cloud is a </a:t>
            </a:r>
            <a:r>
              <a:rPr lang="en-US" b="1" dirty="0"/>
              <a:t>Software-Defined Data Center (</a:t>
            </a:r>
            <a:r>
              <a:rPr lang="en-US" b="1" dirty="0" smtClean="0"/>
              <a:t>SDDC</a:t>
            </a:r>
            <a:r>
              <a:rPr lang="en-US" b="1" dirty="0"/>
              <a:t>) </a:t>
            </a:r>
            <a:r>
              <a:rPr lang="en-US" dirty="0"/>
              <a:t>unified platform for the Hybrid Cloud. It allows cloud providers to build agile, flexible, efficient, and robust cloud services. </a:t>
            </a:r>
            <a:endParaRPr lang="en-US" dirty="0" smtClean="0"/>
          </a:p>
          <a:p>
            <a:pPr algn="just"/>
            <a:r>
              <a:rPr lang="en-US" b="1" dirty="0"/>
              <a:t>Features of VMware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VMware cloud works on the </a:t>
            </a:r>
            <a:r>
              <a:rPr lang="en-US" b="1" dirty="0"/>
              <a:t>pay-as-per-use</a:t>
            </a:r>
            <a:r>
              <a:rPr lang="en-US" dirty="0"/>
              <a:t> model and </a:t>
            </a:r>
            <a:r>
              <a:rPr lang="en-US" b="1" dirty="0"/>
              <a:t>monthly subscription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provides better customer satisfaction by protecting the user's data.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can easily create a new VMware </a:t>
            </a:r>
            <a:r>
              <a:rPr lang="en-US" b="1" dirty="0"/>
              <a:t>Software</a:t>
            </a:r>
            <a:r>
              <a:rPr lang="en-US" dirty="0"/>
              <a:t>-</a:t>
            </a:r>
            <a:r>
              <a:rPr lang="en-US" b="1" dirty="0"/>
              <a:t>Defined Data Center (SDDC)</a:t>
            </a:r>
            <a:r>
              <a:rPr lang="en-US" dirty="0"/>
              <a:t> cluster on AWS cloud by utilizing a RESTful API.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provides </a:t>
            </a:r>
            <a:r>
              <a:rPr lang="en-US" b="1" dirty="0"/>
              <a:t>flexible storage options</a:t>
            </a:r>
            <a:r>
              <a:rPr lang="en-US" dirty="0"/>
              <a:t>. We can manage our application storage on a per-application basis.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provides a dedicated </a:t>
            </a:r>
            <a:r>
              <a:rPr lang="en-US" b="1" dirty="0"/>
              <a:t>high-performance network for managing the application traffic and also supports multicast networking.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b="1" dirty="0"/>
              <a:t>It eliminates the time and cost complexity.</a:t>
            </a:r>
          </a:p>
          <a:p>
            <a:pPr algn="just"/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1383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IN" sz="4400" b="1" dirty="0"/>
              <a:t>Oracle cloud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Oracle cloud </a:t>
            </a:r>
            <a:r>
              <a:rPr lang="en-US" dirty="0"/>
              <a:t>platform is offered by the </a:t>
            </a:r>
            <a:r>
              <a:rPr lang="en-US" b="1" dirty="0"/>
              <a:t>Oracle Corporation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combines </a:t>
            </a:r>
            <a:r>
              <a:rPr lang="en-US" b="1" dirty="0"/>
              <a:t>Platform as a Service, Infrastructure as a Service, Software as a Service, and Data as a Service with cloud infrastructure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used to perform tasks such as </a:t>
            </a:r>
            <a:r>
              <a:rPr lang="en-US" b="1" dirty="0"/>
              <a:t>moving applications to the cloud, managing development environment in the cloud, and </a:t>
            </a:r>
            <a:r>
              <a:rPr lang="en-US" b="1" dirty="0" smtClean="0"/>
              <a:t>optimizing </a:t>
            </a:r>
            <a:r>
              <a:rPr lang="en-US" b="1" dirty="0"/>
              <a:t>connection performance. </a:t>
            </a:r>
            <a:endParaRPr lang="en-US" b="1" dirty="0" smtClean="0"/>
          </a:p>
          <a:p>
            <a:pPr algn="just"/>
            <a:r>
              <a:rPr lang="en-US" b="1" dirty="0"/>
              <a:t>Features of Oracle cloud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Oracle </a:t>
            </a:r>
            <a:r>
              <a:rPr lang="en-US" dirty="0" smtClean="0"/>
              <a:t>Cloud </a:t>
            </a:r>
            <a:r>
              <a:rPr lang="en-US" dirty="0"/>
              <a:t>provides </a:t>
            </a:r>
            <a:r>
              <a:rPr lang="en-US" b="1" dirty="0"/>
              <a:t>various tools for build, integrate, monitor, and secure the applications</a:t>
            </a:r>
            <a:r>
              <a:rPr lang="en-US" dirty="0"/>
              <a:t>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Its infrastructure uses </a:t>
            </a:r>
            <a:r>
              <a:rPr lang="en-US" b="1" dirty="0"/>
              <a:t>various languages including, Java, Ruby, PHP, Node.js.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integrates with </a:t>
            </a:r>
            <a:r>
              <a:rPr lang="en-US" b="1" dirty="0"/>
              <a:t>Docker, VMware, and other DevOps tools.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Oracle database not only provides unparalleled integration between IaaS, PaaS, and SaaS, </a:t>
            </a:r>
            <a:r>
              <a:rPr lang="en-US" b="1" dirty="0"/>
              <a:t>but also integrates with the on-premises platform to improve operational efficiency.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maximizes the value of IT investments.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offers </a:t>
            </a:r>
            <a:r>
              <a:rPr lang="en-US" b="1" dirty="0"/>
              <a:t>customizable Virtual Cloud Networks, firewalls, and IP addresses to securely support private networks.</a:t>
            </a:r>
          </a:p>
          <a:p>
            <a:pPr algn="just"/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687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Red Hat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/>
              <a:t>Red Hat </a:t>
            </a:r>
            <a:r>
              <a:rPr lang="en-US" dirty="0" smtClean="0"/>
              <a:t>Virtualization </a:t>
            </a:r>
            <a:r>
              <a:rPr lang="en-US" dirty="0"/>
              <a:t>is an </a:t>
            </a:r>
            <a:r>
              <a:rPr lang="en-US" b="1" dirty="0"/>
              <a:t>open standard and desktop virtualization platform produced by Red Hat. </a:t>
            </a:r>
            <a:endParaRPr lang="en-US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is very popular for the </a:t>
            </a:r>
            <a:r>
              <a:rPr lang="en-US" dirty="0" smtClean="0"/>
              <a:t>Linux environment </a:t>
            </a:r>
            <a:r>
              <a:rPr lang="en-US" dirty="0"/>
              <a:t>to provide various infrastructure solutions for virtualized servers as well as technical workstations. </a:t>
            </a:r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b="1" dirty="0" smtClean="0"/>
              <a:t>Most of the </a:t>
            </a:r>
            <a:r>
              <a:rPr lang="en-US" b="1" dirty="0"/>
              <a:t>small and medium-sized organizations use Red Hat to run their organizations smoothly. </a:t>
            </a:r>
            <a:endParaRPr lang="en-US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offers </a:t>
            </a:r>
            <a:r>
              <a:rPr lang="en-US" b="1" dirty="0"/>
              <a:t>higher density, better performance, agility, and security to the resources. </a:t>
            </a:r>
            <a:endParaRPr lang="en-US" b="1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It </a:t>
            </a:r>
            <a:r>
              <a:rPr lang="en-US" dirty="0"/>
              <a:t>also </a:t>
            </a:r>
            <a:r>
              <a:rPr lang="en-US" b="1" dirty="0"/>
              <a:t>improves the organization's economy by providing cheaper and easier management capabilities. </a:t>
            </a:r>
            <a:endParaRPr lang="en-IN" b="1" dirty="0"/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668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286340"/>
            <a:ext cx="11377749" cy="824003"/>
          </a:xfrm>
        </p:spPr>
        <p:txBody>
          <a:bodyPr>
            <a:normAutofit/>
          </a:bodyPr>
          <a:lstStyle/>
          <a:p>
            <a:r>
              <a:rPr lang="en-US" sz="4400" b="1" dirty="0" smtClean="0"/>
              <a:t>Red Hat (</a:t>
            </a:r>
            <a:r>
              <a:rPr lang="en-US" sz="4400" b="1" dirty="0" err="1" smtClean="0"/>
              <a:t>Cont</a:t>
            </a:r>
            <a:r>
              <a:rPr lang="en-US" sz="4400" b="1" dirty="0" smtClean="0"/>
              <a:t>…)</a:t>
            </a:r>
            <a:endParaRPr lang="en-IN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8" y="1110343"/>
            <a:ext cx="11377749" cy="5551714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Features of Rad Hat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Red Hat </a:t>
            </a:r>
            <a:r>
              <a:rPr lang="en-US" b="1" dirty="0"/>
              <a:t>provides secure, certified, and updated container images via the Red Hat Container catalog.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Red Hat cloud includes </a:t>
            </a:r>
            <a:r>
              <a:rPr lang="en-US" b="1" dirty="0" err="1"/>
              <a:t>OpenShift</a:t>
            </a:r>
            <a:r>
              <a:rPr lang="en-US" b="1" dirty="0"/>
              <a:t>,</a:t>
            </a:r>
            <a:r>
              <a:rPr lang="en-US" dirty="0"/>
              <a:t> which is an app development platform that allows developers to </a:t>
            </a:r>
            <a:r>
              <a:rPr lang="en-US" b="1" dirty="0"/>
              <a:t>access</a:t>
            </a:r>
            <a:r>
              <a:rPr lang="en-US" dirty="0"/>
              <a:t>, </a:t>
            </a:r>
            <a:r>
              <a:rPr lang="en-US" b="1" dirty="0"/>
              <a:t>modernize</a:t>
            </a:r>
            <a:r>
              <a:rPr lang="en-US" dirty="0"/>
              <a:t>, and </a:t>
            </a:r>
            <a:r>
              <a:rPr lang="en-US" b="1" dirty="0"/>
              <a:t>deploy apps</a:t>
            </a:r>
            <a:endParaRPr lang="en-US" dirty="0"/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supports up to </a:t>
            </a:r>
            <a:r>
              <a:rPr lang="en-US" b="1" dirty="0"/>
              <a:t>16 virtual machines, each having up to 256GB of RAM.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offers </a:t>
            </a:r>
            <a:r>
              <a:rPr lang="en-US" b="1" dirty="0"/>
              <a:t>better reliability, availability, and serviceability.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It provides </a:t>
            </a:r>
            <a:r>
              <a:rPr lang="en-US" b="1" dirty="0"/>
              <a:t>flexible storage capabilities, including very large SAN-based storage, better management of memory allocations, high availability of LVMs, and support for particularly roll-back.</a:t>
            </a:r>
          </a:p>
          <a:p>
            <a:pPr marL="914400" lvl="1" indent="-457200" algn="just">
              <a:buFont typeface="+mj-lt"/>
              <a:buAutoNum type="arabicPeriod"/>
            </a:pPr>
            <a:r>
              <a:rPr lang="en-US" dirty="0"/>
              <a:t>In the Desktop environment, </a:t>
            </a:r>
            <a:r>
              <a:rPr lang="en-US" b="1" dirty="0"/>
              <a:t>it includes features like New on-screen keyboard, GNOME software, which allows us to install applications, </a:t>
            </a:r>
            <a:r>
              <a:rPr lang="en-US" b="1" dirty="0" smtClean="0"/>
              <a:t>and update </a:t>
            </a:r>
            <a:r>
              <a:rPr lang="en-US" b="1" dirty="0"/>
              <a:t>application, as well as extended device support.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75292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4618</TotalTime>
  <Words>1513</Words>
  <Application>Microsoft Office PowerPoint</Application>
  <PresentationFormat>Widescreen</PresentationFormat>
  <Paragraphs>116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Cloud Service Providers (CSPs)</vt:lpstr>
      <vt:lpstr>Amazon Web Services</vt:lpstr>
      <vt:lpstr>Microsoft Azure</vt:lpstr>
      <vt:lpstr>Google Cloud Platform</vt:lpstr>
      <vt:lpstr>IBM Cloud Services</vt:lpstr>
      <vt:lpstr>VMware Cloud</vt:lpstr>
      <vt:lpstr>Oracle cloud</vt:lpstr>
      <vt:lpstr>Red Hat</vt:lpstr>
      <vt:lpstr>Red Hat (Cont…)</vt:lpstr>
      <vt:lpstr>DigitalOcean</vt:lpstr>
      <vt:lpstr>Rackspace</vt:lpstr>
      <vt:lpstr>Alibaba Cloud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42</cp:revision>
  <dcterms:created xsi:type="dcterms:W3CDTF">2022-08-09T03:06:55Z</dcterms:created>
  <dcterms:modified xsi:type="dcterms:W3CDTF">2022-09-08T05:48:56Z</dcterms:modified>
</cp:coreProperties>
</file>