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0" r:id="rId14"/>
    <p:sldId id="272" r:id="rId15"/>
    <p:sldId id="273" r:id="rId16"/>
    <p:sldId id="274" r:id="rId17"/>
    <p:sldId id="275" r:id="rId18"/>
    <p:sldId id="276" r:id="rId19"/>
    <p:sldId id="277" r:id="rId20"/>
    <p:sldId id="278" r:id="rId21"/>
    <p:sldId id="303" r:id="rId22"/>
    <p:sldId id="279" r:id="rId23"/>
    <p:sldId id="271" r:id="rId24"/>
    <p:sldId id="280" r:id="rId25"/>
    <p:sldId id="281" r:id="rId26"/>
    <p:sldId id="282" r:id="rId27"/>
    <p:sldId id="283" r:id="rId28"/>
    <p:sldId id="285" r:id="rId29"/>
    <p:sldId id="286" r:id="rId30"/>
    <p:sldId id="287" r:id="rId31"/>
    <p:sldId id="289" r:id="rId32"/>
    <p:sldId id="290" r:id="rId33"/>
    <p:sldId id="291" r:id="rId34"/>
    <p:sldId id="292" r:id="rId35"/>
    <p:sldId id="293" r:id="rId36"/>
    <p:sldId id="295" r:id="rId37"/>
    <p:sldId id="297" r:id="rId38"/>
    <p:sldId id="298" r:id="rId39"/>
    <p:sldId id="299" r:id="rId40"/>
    <p:sldId id="301" r:id="rId41"/>
    <p:sldId id="30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0366" autoAdjust="0"/>
  </p:normalViewPr>
  <p:slideViewPr>
    <p:cSldViewPr snapToGrid="0">
      <p:cViewPr varScale="1">
        <p:scale>
          <a:sx n="55" d="100"/>
          <a:sy n="55" d="100"/>
        </p:scale>
        <p:origin x="10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5B846-B7B2-4C33-B7CB-B7E4D4DAC088}" type="datetimeFigureOut">
              <a:rPr lang="en-IN" smtClean="0"/>
              <a:t>01-11-2022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87131B-F28D-48E5-8E95-A7D6EF7FE970}" type="slidenum">
              <a:rPr lang="en-IN" smtClean="0"/>
              <a:t>‹#›</a:t>
            </a:fld>
            <a:endParaRPr lang="en-IN"/>
          </a:p>
        </p:txBody>
      </p:sp>
    </p:spTree>
    <p:extLst>
      <p:ext uri="{BB962C8B-B14F-4D97-AF65-F5344CB8AC3E}">
        <p14:creationId xmlns:p14="http://schemas.microsoft.com/office/powerpoint/2010/main" val="345146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archmidmarketsecurity.techtarget.com/definition/remote-access" TargetMode="External"/><Relationship Id="rId3" Type="http://schemas.openxmlformats.org/officeDocument/2006/relationships/hyperlink" Target="http://searchsoa.techtarget.com/definition/user-interface" TargetMode="External"/><Relationship Id="rId7" Type="http://schemas.openxmlformats.org/officeDocument/2006/relationships/hyperlink" Target="http://searchservervirtualization.techtarget.com/definition/virtualiz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archcloudcomputing.techtarget.com/definition/cloud-computing" TargetMode="External"/><Relationship Id="rId5" Type="http://schemas.openxmlformats.org/officeDocument/2006/relationships/hyperlink" Target="http://whatis.techtarget.com/definition/code" TargetMode="External"/><Relationship Id="rId4" Type="http://schemas.openxmlformats.org/officeDocument/2006/relationships/hyperlink" Target="http://whatis.techtarget.com/definition/business-rule" TargetMode="External"/><Relationship Id="rId9" Type="http://schemas.openxmlformats.org/officeDocument/2006/relationships/hyperlink" Target="http://whatis.techtarget.com/definition/Saa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7131B-F28D-48E5-8E95-A7D6EF7FE970}" type="slidenum">
              <a:rPr lang="en-IN" smtClean="0"/>
              <a:t>1</a:t>
            </a:fld>
            <a:endParaRPr lang="en-IN"/>
          </a:p>
        </p:txBody>
      </p:sp>
    </p:spTree>
    <p:extLst>
      <p:ext uri="{BB962C8B-B14F-4D97-AF65-F5344CB8AC3E}">
        <p14:creationId xmlns:p14="http://schemas.microsoft.com/office/powerpoint/2010/main" val="2200704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Availability is a measure of the </a:t>
            </a:r>
            <a:r>
              <a:rPr lang="en-US" sz="1200" b="1" i="0" kern="1200" dirty="0" smtClean="0">
                <a:solidFill>
                  <a:schemeClr val="tx1"/>
                </a:solidFill>
                <a:effectLst/>
                <a:latin typeface="+mn-lt"/>
                <a:ea typeface="+mn-ea"/>
                <a:cs typeface="+mn-cs"/>
              </a:rPr>
              <a:t>% of time the equipment is in an operable state while reliability is a measure of how long the item performs its intended function</a:t>
            </a:r>
            <a:r>
              <a:rPr lang="en-US" sz="1200" b="0" i="0" kern="1200" dirty="0" smtClean="0">
                <a:solidFill>
                  <a:schemeClr val="tx1"/>
                </a:solidFill>
                <a:effectLst/>
                <a:latin typeface="+mn-lt"/>
                <a:ea typeface="+mn-ea"/>
                <a:cs typeface="+mn-cs"/>
              </a:rPr>
              <a:t>. We can refine these definitions by considering the desired performance standards.</a:t>
            </a:r>
          </a:p>
          <a:p>
            <a:r>
              <a:rPr lang="en-US" sz="1200" b="0" i="0" kern="1200" dirty="0" smtClean="0">
                <a:solidFill>
                  <a:schemeClr val="tx1"/>
                </a:solidFill>
                <a:effectLst/>
                <a:latin typeface="+mn-lt"/>
                <a:ea typeface="+mn-ea"/>
                <a:cs typeface="+mn-cs"/>
              </a:rPr>
              <a:t>Availability is an </a:t>
            </a:r>
            <a:r>
              <a:rPr lang="en-US" sz="1200" b="1" i="0" kern="1200" dirty="0" smtClean="0">
                <a:solidFill>
                  <a:schemeClr val="tx1"/>
                </a:solidFill>
                <a:effectLst/>
                <a:latin typeface="+mn-lt"/>
                <a:ea typeface="+mn-ea"/>
                <a:cs typeface="+mn-cs"/>
              </a:rPr>
              <a:t>Operations parameter </a:t>
            </a:r>
            <a:r>
              <a:rPr lang="en-US" sz="1200" b="0" i="0" kern="1200" dirty="0" smtClean="0">
                <a:solidFill>
                  <a:schemeClr val="tx1"/>
                </a:solidFill>
                <a:effectLst/>
                <a:latin typeface="+mn-lt"/>
                <a:ea typeface="+mn-ea"/>
                <a:cs typeface="+mn-cs"/>
              </a:rPr>
              <a:t>as, presumably, if the equipment is </a:t>
            </a:r>
            <a:r>
              <a:rPr lang="en-US" sz="1200" b="1" i="0" kern="1200" dirty="0" smtClean="0">
                <a:solidFill>
                  <a:schemeClr val="tx1"/>
                </a:solidFill>
                <a:effectLst/>
                <a:latin typeface="+mn-lt"/>
                <a:ea typeface="+mn-ea"/>
                <a:cs typeface="+mn-cs"/>
              </a:rPr>
              <a:t>available 85% of the time, we are producing at 85% of the equipment's technical limit</a:t>
            </a:r>
            <a:r>
              <a:rPr lang="en-US" sz="1200" b="0" i="0" kern="1200" dirty="0" smtClean="0">
                <a:solidFill>
                  <a:schemeClr val="tx1"/>
                </a:solidFill>
                <a:effectLst/>
                <a:latin typeface="+mn-lt"/>
                <a:ea typeface="+mn-ea"/>
                <a:cs typeface="+mn-cs"/>
              </a:rPr>
              <a:t>. This usually equates to the </a:t>
            </a:r>
            <a:r>
              <a:rPr lang="en-US" sz="1200" b="1" i="0" kern="1200" dirty="0" smtClean="0">
                <a:solidFill>
                  <a:schemeClr val="tx1"/>
                </a:solidFill>
                <a:effectLst/>
                <a:latin typeface="+mn-lt"/>
                <a:ea typeface="+mn-ea"/>
                <a:cs typeface="+mn-cs"/>
              </a:rPr>
              <a:t>financial performance of the asset</a:t>
            </a:r>
            <a:r>
              <a:rPr lang="en-US" sz="1200" b="0" i="0" kern="1200" dirty="0" smtClean="0">
                <a:solidFill>
                  <a:schemeClr val="tx1"/>
                </a:solidFill>
                <a:effectLst/>
                <a:latin typeface="+mn-lt"/>
                <a:ea typeface="+mn-ea"/>
                <a:cs typeface="+mn-cs"/>
              </a:rPr>
              <a:t>. Of course quality and machine speed need to be considered in order to have a proper representation of how close we are to this technical limit. This is called OEE. </a:t>
            </a:r>
            <a:r>
              <a:rPr lang="en-US" sz="1200" b="1" i="0" kern="1200" dirty="0" smtClean="0">
                <a:solidFill>
                  <a:schemeClr val="tx1"/>
                </a:solidFill>
                <a:effectLst/>
                <a:latin typeface="+mn-lt"/>
                <a:ea typeface="+mn-ea"/>
                <a:cs typeface="+mn-cs"/>
              </a:rPr>
              <a:t>Availability can be measured as: Uptime / Total time (Uptime + Downtime).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Reliability is a measure of the </a:t>
            </a:r>
            <a:r>
              <a:rPr lang="en-US" sz="1200" b="1" i="0" kern="1200" dirty="0" smtClean="0">
                <a:solidFill>
                  <a:schemeClr val="tx1"/>
                </a:solidFill>
                <a:effectLst/>
                <a:latin typeface="+mn-lt"/>
                <a:ea typeface="+mn-ea"/>
                <a:cs typeface="+mn-cs"/>
              </a:rPr>
              <a:t>probability that an item will perform its intended function for a specified interval under stated conditions. </a:t>
            </a:r>
            <a:r>
              <a:rPr lang="en-US" sz="1200" b="0" i="0" kern="1200" dirty="0" smtClean="0">
                <a:solidFill>
                  <a:schemeClr val="tx1"/>
                </a:solidFill>
                <a:effectLst/>
                <a:latin typeface="+mn-lt"/>
                <a:ea typeface="+mn-ea"/>
                <a:cs typeface="+mn-cs"/>
              </a:rPr>
              <a:t>There are two commonly used measures of reliability:</a:t>
            </a: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Mean Time Between Failure (MTBF), which is defined as: total time in service / number of failures </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 Failure Rate (λ), which is defined as: number of failures / total time in service.</a:t>
            </a:r>
          </a:p>
          <a:p>
            <a:endParaRPr lang="en-IN" dirty="0"/>
          </a:p>
        </p:txBody>
      </p:sp>
      <p:sp>
        <p:nvSpPr>
          <p:cNvPr id="4" name="Slide Number Placeholder 3"/>
          <p:cNvSpPr>
            <a:spLocks noGrp="1"/>
          </p:cNvSpPr>
          <p:nvPr>
            <p:ph type="sldNum" sz="quarter" idx="10"/>
          </p:nvPr>
        </p:nvSpPr>
        <p:spPr/>
        <p:txBody>
          <a:bodyPr/>
          <a:lstStyle/>
          <a:p>
            <a:fld id="{F387131B-F28D-48E5-8E95-A7D6EF7FE970}" type="slidenum">
              <a:rPr lang="en-IN" smtClean="0"/>
              <a:t>22</a:t>
            </a:fld>
            <a:endParaRPr lang="en-IN"/>
          </a:p>
        </p:txBody>
      </p:sp>
    </p:spTree>
    <p:extLst>
      <p:ext uri="{BB962C8B-B14F-4D97-AF65-F5344CB8AC3E}">
        <p14:creationId xmlns:p14="http://schemas.microsoft.com/office/powerpoint/2010/main" val="3921681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387131B-F28D-48E5-8E95-A7D6EF7FE970}" type="slidenum">
              <a:rPr lang="en-IN" smtClean="0"/>
              <a:t>30</a:t>
            </a:fld>
            <a:endParaRPr lang="en-IN"/>
          </a:p>
        </p:txBody>
      </p:sp>
    </p:spTree>
    <p:extLst>
      <p:ext uri="{BB962C8B-B14F-4D97-AF65-F5344CB8AC3E}">
        <p14:creationId xmlns:p14="http://schemas.microsoft.com/office/powerpoint/2010/main" val="538887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load balancing is focused on keeping the available resources equally  busy and avoid overload of one machine with many tasks. The advantage is not only in terms of using more computational power (because in bad load balancing it can be that all the machines are used but some have many more tasks and one have just a few) but also of spending less time in switching between tasks. It is also usually considering the problem as instantaneous and considering that there are enough resources to work on all the tasks simultaneously</a:t>
            </a:r>
          </a:p>
          <a:p>
            <a:r>
              <a:rPr lang="en-US" sz="1200" b="0" i="0" kern="1200" dirty="0" smtClean="0">
                <a:solidFill>
                  <a:schemeClr val="tx1"/>
                </a:solidFill>
                <a:effectLst/>
                <a:latin typeface="+mn-lt"/>
                <a:ea typeface="+mn-ea"/>
                <a:cs typeface="+mn-cs"/>
              </a:rPr>
              <a:t>2) scheduling regards deciding the sequence of execution of the task. In this case the assumption that there are enough computational resources for each task fails. Load balancing can be considered as a part of scheduling where time is not considered, but I would see the two approaches as working on two different levels of abstraction, with scheduling not considering switching cost but deciding just which task will be executed, and load balancing as </a:t>
            </a:r>
            <a:r>
              <a:rPr lang="en-US" sz="1200" b="0" i="0" kern="1200" dirty="0" err="1" smtClean="0">
                <a:solidFill>
                  <a:schemeClr val="tx1"/>
                </a:solidFill>
                <a:effectLst/>
                <a:latin typeface="+mn-lt"/>
                <a:ea typeface="+mn-ea"/>
                <a:cs typeface="+mn-cs"/>
              </a:rPr>
              <a:t>optimising</a:t>
            </a:r>
            <a:r>
              <a:rPr lang="en-US" sz="1200" b="0" i="0" kern="1200" dirty="0" smtClean="0">
                <a:solidFill>
                  <a:schemeClr val="tx1"/>
                </a:solidFill>
                <a:effectLst/>
                <a:latin typeface="+mn-lt"/>
                <a:ea typeface="+mn-ea"/>
                <a:cs typeface="+mn-cs"/>
              </a:rPr>
              <a:t> how the selected tasks will be mapped to the resources at each time step.</a:t>
            </a:r>
          </a:p>
          <a:p>
            <a:endParaRPr lang="en-IN" dirty="0"/>
          </a:p>
        </p:txBody>
      </p:sp>
      <p:sp>
        <p:nvSpPr>
          <p:cNvPr id="4" name="Slide Number Placeholder 3"/>
          <p:cNvSpPr>
            <a:spLocks noGrp="1"/>
          </p:cNvSpPr>
          <p:nvPr>
            <p:ph type="sldNum" sz="quarter" idx="10"/>
          </p:nvPr>
        </p:nvSpPr>
        <p:spPr/>
        <p:txBody>
          <a:bodyPr/>
          <a:lstStyle/>
          <a:p>
            <a:fld id="{F387131B-F28D-48E5-8E95-A7D6EF7FE970}" type="slidenum">
              <a:rPr lang="en-IN" smtClean="0"/>
              <a:t>38</a:t>
            </a:fld>
            <a:endParaRPr lang="en-IN"/>
          </a:p>
        </p:txBody>
      </p:sp>
    </p:spTree>
    <p:extLst>
      <p:ext uri="{BB962C8B-B14F-4D97-AF65-F5344CB8AC3E}">
        <p14:creationId xmlns:p14="http://schemas.microsoft.com/office/powerpoint/2010/main" val="1994582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7131B-F28D-48E5-8E95-A7D6EF7FE970}" type="slidenum">
              <a:rPr lang="en-IN" smtClean="0"/>
              <a:t>39</a:t>
            </a:fld>
            <a:endParaRPr lang="en-IN"/>
          </a:p>
        </p:txBody>
      </p:sp>
    </p:spTree>
    <p:extLst>
      <p:ext uri="{BB962C8B-B14F-4D97-AF65-F5344CB8AC3E}">
        <p14:creationId xmlns:p14="http://schemas.microsoft.com/office/powerpoint/2010/main" val="128370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This vision of computing utilities based on a </a:t>
            </a:r>
            <a:r>
              <a:rPr lang="en-IN" sz="1200" b="1" dirty="0" smtClean="0">
                <a:latin typeface="Times New Roman" panose="02020603050405020304" pitchFamily="18" charset="0"/>
                <a:cs typeface="Times New Roman" panose="02020603050405020304" pitchFamily="18" charset="0"/>
              </a:rPr>
              <a:t>service-provisioning model</a:t>
            </a:r>
            <a:r>
              <a:rPr lang="en-IN" sz="1200" dirty="0" smtClean="0">
                <a:latin typeface="Times New Roman" panose="02020603050405020304" pitchFamily="18" charset="0"/>
                <a:cs typeface="Times New Roman" panose="02020603050405020304" pitchFamily="18" charset="0"/>
              </a:rPr>
              <a:t> anticipated the massive transformation of the entire computing industry in the 21st century, whereby computing services will be readily available on demand, just as other utility services such as water, electricity, tele-phone, and gas are available in today’s society. Similarly, users (consumers) need to pay providers only when they access the computing services. In addition, consumers no longer need to invest heavily or encounter difficulties in building and maintaining complex IT infrastructure.</a:t>
            </a:r>
          </a:p>
          <a:p>
            <a:endParaRPr lang="en-IN" dirty="0"/>
          </a:p>
        </p:txBody>
      </p:sp>
      <p:sp>
        <p:nvSpPr>
          <p:cNvPr id="4" name="Slide Number Placeholder 3"/>
          <p:cNvSpPr>
            <a:spLocks noGrp="1"/>
          </p:cNvSpPr>
          <p:nvPr>
            <p:ph type="sldNum" sz="quarter" idx="10"/>
          </p:nvPr>
        </p:nvSpPr>
        <p:spPr/>
        <p:txBody>
          <a:bodyPr/>
          <a:lstStyle/>
          <a:p>
            <a:fld id="{F387131B-F28D-48E5-8E95-A7D6EF7FE970}" type="slidenum">
              <a:rPr lang="en-IN" smtClean="0"/>
              <a:t>3</a:t>
            </a:fld>
            <a:endParaRPr lang="en-IN"/>
          </a:p>
        </p:txBody>
      </p:sp>
    </p:spTree>
    <p:extLst>
      <p:ext uri="{BB962C8B-B14F-4D97-AF65-F5344CB8AC3E}">
        <p14:creationId xmlns:p14="http://schemas.microsoft.com/office/powerpoint/2010/main" val="123907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387131B-F28D-48E5-8E95-A7D6EF7FE970}" type="slidenum">
              <a:rPr lang="en-IN" smtClean="0"/>
              <a:t>4</a:t>
            </a:fld>
            <a:endParaRPr lang="en-IN"/>
          </a:p>
        </p:txBody>
      </p:sp>
    </p:spTree>
    <p:extLst>
      <p:ext uri="{BB962C8B-B14F-4D97-AF65-F5344CB8AC3E}">
        <p14:creationId xmlns:p14="http://schemas.microsoft.com/office/powerpoint/2010/main" val="322457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Utility computing is a </a:t>
            </a:r>
            <a:r>
              <a:rPr lang="en-US" sz="1200" b="1" i="0" kern="1200" dirty="0" smtClean="0">
                <a:solidFill>
                  <a:schemeClr val="tx1"/>
                </a:solidFill>
                <a:effectLst/>
                <a:latin typeface="+mn-lt"/>
                <a:ea typeface="+mn-ea"/>
                <a:cs typeface="+mn-cs"/>
              </a:rPr>
              <a:t>service</a:t>
            </a:r>
            <a:r>
              <a:rPr lang="en-US" sz="1200" b="1" i="0" kern="1200" baseline="0" dirty="0" smtClean="0">
                <a:solidFill>
                  <a:schemeClr val="tx1"/>
                </a:solidFill>
                <a:effectLst/>
                <a:latin typeface="+mn-lt"/>
                <a:ea typeface="+mn-ea"/>
                <a:cs typeface="+mn-cs"/>
              </a:rPr>
              <a:t> provisioning </a:t>
            </a:r>
            <a:r>
              <a:rPr lang="en-US" sz="1200" b="1" i="0" kern="1200" dirty="0" smtClean="0">
                <a:solidFill>
                  <a:schemeClr val="tx1"/>
                </a:solidFill>
                <a:effectLst/>
                <a:latin typeface="+mn-lt"/>
                <a:ea typeface="+mn-ea"/>
                <a:cs typeface="+mn-cs"/>
              </a:rPr>
              <a:t>model </a:t>
            </a:r>
            <a:r>
              <a:rPr lang="en-US" sz="1200" b="0" i="0" kern="1200" dirty="0" smtClean="0">
                <a:solidFill>
                  <a:schemeClr val="tx1"/>
                </a:solidFill>
                <a:effectLst/>
                <a:latin typeface="+mn-lt"/>
                <a:ea typeface="+mn-ea"/>
                <a:cs typeface="+mn-cs"/>
              </a:rPr>
              <a:t>in which a service provider makes </a:t>
            </a:r>
            <a:r>
              <a:rPr lang="en-US" sz="1200" b="1" i="0" kern="1200" dirty="0" smtClean="0">
                <a:solidFill>
                  <a:schemeClr val="tx1"/>
                </a:solidFill>
                <a:effectLst/>
                <a:latin typeface="+mn-lt"/>
                <a:ea typeface="+mn-ea"/>
                <a:cs typeface="+mn-cs"/>
              </a:rPr>
              <a:t>computing resources and infrastructure management available to the customer </a:t>
            </a:r>
            <a:r>
              <a:rPr lang="en-US" sz="1200" b="0" i="0" kern="1200" dirty="0" smtClean="0">
                <a:solidFill>
                  <a:schemeClr val="tx1"/>
                </a:solidFill>
                <a:effectLst/>
                <a:latin typeface="+mn-lt"/>
                <a:ea typeface="+mn-ea"/>
                <a:cs typeface="+mn-cs"/>
              </a:rPr>
              <a:t>as needed, and </a:t>
            </a:r>
            <a:r>
              <a:rPr lang="en-US" sz="1200" b="1" i="0" kern="1200" dirty="0" smtClean="0">
                <a:solidFill>
                  <a:schemeClr val="tx1"/>
                </a:solidFill>
                <a:effectLst/>
                <a:latin typeface="+mn-lt"/>
                <a:ea typeface="+mn-ea"/>
                <a:cs typeface="+mn-cs"/>
              </a:rPr>
              <a:t>charges them for specific usage rather than a flat rate</a:t>
            </a:r>
            <a:r>
              <a:rPr lang="en-US" sz="1200" b="0" i="0" kern="1200" dirty="0" smtClean="0">
                <a:solidFill>
                  <a:schemeClr val="tx1"/>
                </a:solidFill>
                <a:effectLst/>
                <a:latin typeface="+mn-lt"/>
                <a:ea typeface="+mn-ea"/>
                <a:cs typeface="+mn-cs"/>
              </a:rPr>
              <a:t>. Like other types of on</a:t>
            </a:r>
            <a:r>
              <a:rPr lang="en-US" sz="1200" b="0" i="0" kern="1200" baseline="0" dirty="0" smtClean="0">
                <a:solidFill>
                  <a:schemeClr val="tx1"/>
                </a:solidFill>
                <a:effectLst/>
                <a:latin typeface="+mn-lt"/>
                <a:ea typeface="+mn-ea"/>
                <a:cs typeface="+mn-cs"/>
              </a:rPr>
              <a:t> demand computing (such as Grid Computing</a:t>
            </a:r>
            <a:r>
              <a:rPr lang="en-US" sz="1200" b="0" i="0" kern="1200" dirty="0" smtClean="0">
                <a:solidFill>
                  <a:schemeClr val="tx1"/>
                </a:solidFill>
                <a:effectLst/>
                <a:latin typeface="+mn-lt"/>
                <a:ea typeface="+mn-ea"/>
                <a:cs typeface="+mn-cs"/>
              </a:rPr>
              <a:t>), the utility model seeks to </a:t>
            </a:r>
            <a:r>
              <a:rPr lang="en-US" sz="1200" b="1" i="0" kern="1200" dirty="0" smtClean="0">
                <a:solidFill>
                  <a:schemeClr val="tx1"/>
                </a:solidFill>
                <a:effectLst/>
                <a:latin typeface="+mn-lt"/>
                <a:ea typeface="+mn-ea"/>
                <a:cs typeface="+mn-cs"/>
              </a:rPr>
              <a:t>maximize the efficient use of resources and/or minimize associated costs.</a:t>
            </a:r>
          </a:p>
          <a:p>
            <a:r>
              <a:rPr lang="en-US" sz="1200" b="0" i="0" kern="1200" dirty="0" smtClean="0">
                <a:solidFill>
                  <a:schemeClr val="tx1"/>
                </a:solidFill>
                <a:effectLst/>
                <a:latin typeface="+mn-lt"/>
                <a:ea typeface="+mn-ea"/>
                <a:cs typeface="+mn-cs"/>
              </a:rPr>
              <a:t>The word </a:t>
            </a:r>
            <a:r>
              <a:rPr lang="en-US" sz="1200" b="0" i="1" kern="1200" dirty="0" smtClean="0">
                <a:solidFill>
                  <a:schemeClr val="tx1"/>
                </a:solidFill>
                <a:effectLst/>
                <a:latin typeface="+mn-lt"/>
                <a:ea typeface="+mn-ea"/>
                <a:cs typeface="+mn-cs"/>
              </a:rPr>
              <a:t>utility</a:t>
            </a:r>
            <a:r>
              <a:rPr lang="en-US" sz="1200" b="0" i="0" kern="1200" dirty="0" smtClean="0">
                <a:solidFill>
                  <a:schemeClr val="tx1"/>
                </a:solidFill>
                <a:effectLst/>
                <a:latin typeface="+mn-lt"/>
                <a:ea typeface="+mn-ea"/>
                <a:cs typeface="+mn-cs"/>
              </a:rPr>
              <a:t> is used to make an analogy to other services, such as electrical power, that seek to meet fluctuating customer needs, and charge for the resources based on usage rather than on a flat-rate basis. This approach, sometimes known as </a:t>
            </a:r>
            <a:r>
              <a:rPr lang="en-US" sz="1200" b="1" i="1" kern="1200" dirty="0" smtClean="0">
                <a:solidFill>
                  <a:schemeClr val="tx1"/>
                </a:solidFill>
                <a:effectLst/>
                <a:latin typeface="+mn-lt"/>
                <a:ea typeface="+mn-ea"/>
                <a:cs typeface="+mn-cs"/>
              </a:rPr>
              <a:t>pay-per-use</a:t>
            </a:r>
            <a:r>
              <a:rPr lang="en-US" sz="1200" b="1" i="0" kern="1200" dirty="0" smtClean="0">
                <a:solidFill>
                  <a:schemeClr val="tx1"/>
                </a:solidFill>
                <a:effectLst/>
                <a:latin typeface="+mn-lt"/>
                <a:ea typeface="+mn-ea"/>
                <a:cs typeface="+mn-cs"/>
              </a:rPr>
              <a:t> or metered</a:t>
            </a:r>
            <a:r>
              <a:rPr lang="en-US" sz="1200" b="1" i="0" kern="1200" baseline="0" dirty="0" smtClean="0">
                <a:solidFill>
                  <a:schemeClr val="tx1"/>
                </a:solidFill>
                <a:effectLst/>
                <a:latin typeface="+mn-lt"/>
                <a:ea typeface="+mn-ea"/>
                <a:cs typeface="+mn-cs"/>
              </a:rPr>
              <a:t> services</a:t>
            </a:r>
            <a:r>
              <a:rPr lang="en-US" sz="1200" b="1" i="0" kern="1200" dirty="0" smtClean="0">
                <a:solidFill>
                  <a:schemeClr val="tx1"/>
                </a:solidFill>
                <a:effectLst/>
                <a:latin typeface="+mn-lt"/>
                <a:ea typeface="+mn-ea"/>
                <a:cs typeface="+mn-cs"/>
              </a:rPr>
              <a:t> is becoming increasingly common in enterprise computing and is sometimes used for the consumer market as well, for Internet service, Web site access, file</a:t>
            </a:r>
            <a:r>
              <a:rPr lang="en-US" sz="1200" b="1" i="0" kern="1200" baseline="0" dirty="0" smtClean="0">
                <a:solidFill>
                  <a:schemeClr val="tx1"/>
                </a:solidFill>
                <a:effectLst/>
                <a:latin typeface="+mn-lt"/>
                <a:ea typeface="+mn-ea"/>
                <a:cs typeface="+mn-cs"/>
              </a:rPr>
              <a:t> sharing</a:t>
            </a:r>
            <a:r>
              <a:rPr lang="en-US" sz="1200" b="1" i="0" kern="1200" dirty="0" smtClean="0">
                <a:solidFill>
                  <a:schemeClr val="tx1"/>
                </a:solidFill>
                <a:effectLst/>
                <a:latin typeface="+mn-lt"/>
                <a:ea typeface="+mn-ea"/>
                <a:cs typeface="+mn-cs"/>
              </a:rPr>
              <a:t>, and other applications.</a:t>
            </a:r>
          </a:p>
          <a:p>
            <a:r>
              <a:rPr lang="en-US" sz="1200" b="0" i="0" kern="1200" dirty="0" smtClean="0">
                <a:solidFill>
                  <a:schemeClr val="tx1"/>
                </a:solidFill>
                <a:effectLst/>
                <a:latin typeface="+mn-lt"/>
                <a:ea typeface="+mn-ea"/>
                <a:cs typeface="+mn-cs"/>
              </a:rPr>
              <a:t>Another version of utility computing is carried out within an enterprise. In a </a:t>
            </a:r>
            <a:r>
              <a:rPr lang="en-US" sz="1200" b="1" i="1" kern="1200" dirty="0" smtClean="0">
                <a:solidFill>
                  <a:schemeClr val="tx1"/>
                </a:solidFill>
                <a:effectLst/>
                <a:latin typeface="+mn-lt"/>
                <a:ea typeface="+mn-ea"/>
                <a:cs typeface="+mn-cs"/>
              </a:rPr>
              <a:t>shared pool</a:t>
            </a:r>
            <a:r>
              <a:rPr lang="en-US" sz="1200" b="1" i="0" kern="1200" dirty="0" smtClean="0">
                <a:solidFill>
                  <a:schemeClr val="tx1"/>
                </a:solidFill>
                <a:effectLst/>
                <a:latin typeface="+mn-lt"/>
                <a:ea typeface="+mn-ea"/>
                <a:cs typeface="+mn-cs"/>
              </a:rPr>
              <a:t> utility model, an enterprise centralizes its computing resources to serve a larger number of users without unnecessary redundancy.</a:t>
            </a:r>
          </a:p>
          <a:p>
            <a:endParaRPr lang="en-IN" dirty="0"/>
          </a:p>
        </p:txBody>
      </p:sp>
      <p:sp>
        <p:nvSpPr>
          <p:cNvPr id="4" name="Slide Number Placeholder 3"/>
          <p:cNvSpPr>
            <a:spLocks noGrp="1"/>
          </p:cNvSpPr>
          <p:nvPr>
            <p:ph type="sldNum" sz="quarter" idx="10"/>
          </p:nvPr>
        </p:nvSpPr>
        <p:spPr/>
        <p:txBody>
          <a:bodyPr/>
          <a:lstStyle/>
          <a:p>
            <a:fld id="{F387131B-F28D-48E5-8E95-A7D6EF7FE970}" type="slidenum">
              <a:rPr lang="en-IN" smtClean="0"/>
              <a:t>9</a:t>
            </a:fld>
            <a:endParaRPr lang="en-IN"/>
          </a:p>
        </p:txBody>
      </p:sp>
    </p:spTree>
    <p:extLst>
      <p:ext uri="{BB962C8B-B14F-4D97-AF65-F5344CB8AC3E}">
        <p14:creationId xmlns:p14="http://schemas.microsoft.com/office/powerpoint/2010/main" val="2901168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The Web is the primary interface through which cloud computing delivers its services. At present, the Web </a:t>
            </a:r>
            <a:r>
              <a:rPr lang="en-IN" sz="1200" b="1" kern="1200" dirty="0" smtClean="0">
                <a:solidFill>
                  <a:schemeClr val="tx1"/>
                </a:solidFill>
                <a:effectLst/>
                <a:latin typeface="+mn-lt"/>
                <a:ea typeface="+mn-ea"/>
                <a:cs typeface="+mn-cs"/>
              </a:rPr>
              <a:t>encompasses a set of technologies and services that facilitate interactive information sharing, collaboration, user-</a:t>
            </a:r>
            <a:r>
              <a:rPr lang="en-IN" sz="1200" b="1" kern="1200" dirty="0" err="1" smtClean="0">
                <a:solidFill>
                  <a:schemeClr val="tx1"/>
                </a:solidFill>
                <a:effectLst/>
                <a:latin typeface="+mn-lt"/>
                <a:ea typeface="+mn-ea"/>
                <a:cs typeface="+mn-cs"/>
              </a:rPr>
              <a:t>centered</a:t>
            </a:r>
            <a:r>
              <a:rPr lang="en-IN" sz="1200" b="1" kern="1200" dirty="0" smtClean="0">
                <a:solidFill>
                  <a:schemeClr val="tx1"/>
                </a:solidFill>
                <a:effectLst/>
                <a:latin typeface="+mn-lt"/>
                <a:ea typeface="+mn-ea"/>
                <a:cs typeface="+mn-cs"/>
              </a:rPr>
              <a:t> design, and application composition</a:t>
            </a:r>
            <a:r>
              <a:rPr lang="en-IN" sz="1200" kern="1200" dirty="0" smtClean="0">
                <a:solidFill>
                  <a:schemeClr val="tx1"/>
                </a:solidFill>
                <a:effectLst/>
                <a:latin typeface="+mn-lt"/>
                <a:ea typeface="+mn-ea"/>
                <a:cs typeface="+mn-cs"/>
              </a:rPr>
              <a:t>. This evolution has trans-formed the </a:t>
            </a:r>
            <a:r>
              <a:rPr lang="en-IN" sz="1200" b="1" kern="1200" dirty="0" smtClean="0">
                <a:solidFill>
                  <a:schemeClr val="tx1"/>
                </a:solidFill>
                <a:effectLst/>
                <a:latin typeface="+mn-lt"/>
                <a:ea typeface="+mn-ea"/>
                <a:cs typeface="+mn-cs"/>
              </a:rPr>
              <a:t>Web into a rich platform for application development and is known as Web 2.0.</a:t>
            </a:r>
          </a:p>
          <a:p>
            <a:r>
              <a:rPr lang="en-IN" sz="1200" kern="1200" dirty="0" smtClean="0">
                <a:solidFill>
                  <a:schemeClr val="tx1"/>
                </a:solidFill>
                <a:effectLst/>
                <a:latin typeface="+mn-lt"/>
                <a:ea typeface="+mn-ea"/>
                <a:cs typeface="+mn-cs"/>
              </a:rPr>
              <a:t>Web 2.0 brings interactivity and flexibility into Web pages, providing enhanced user experience by gaining Web-based access to all the functions that are normally found in desktop applications. These capabilities are obtained by integrating a collection of standards and technologies such as </a:t>
            </a:r>
            <a:r>
              <a:rPr lang="en-IN" sz="1200" b="1" kern="1200" dirty="0" smtClean="0">
                <a:solidFill>
                  <a:schemeClr val="tx1"/>
                </a:solidFill>
                <a:effectLst/>
                <a:latin typeface="+mn-lt"/>
                <a:ea typeface="+mn-ea"/>
                <a:cs typeface="+mn-cs"/>
              </a:rPr>
              <a:t>XML, Asynchronous JavaScript and XML (AJAX), Web Services, and others. </a:t>
            </a:r>
            <a:r>
              <a:rPr lang="en-IN" sz="1200" kern="1200" dirty="0" smtClean="0">
                <a:solidFill>
                  <a:schemeClr val="tx1"/>
                </a:solidFill>
                <a:effectLst/>
                <a:latin typeface="+mn-lt"/>
                <a:ea typeface="+mn-ea"/>
                <a:cs typeface="+mn-cs"/>
              </a:rPr>
              <a:t>These technologies allow us to build applications leveraging the contribution of users, who now become providers of content. </a:t>
            </a:r>
          </a:p>
          <a:p>
            <a:r>
              <a:rPr lang="en-IN" sz="1200" kern="1200" dirty="0" smtClean="0">
                <a:solidFill>
                  <a:schemeClr val="tx1"/>
                </a:solidFill>
                <a:effectLst/>
                <a:latin typeface="+mn-lt"/>
                <a:ea typeface="+mn-ea"/>
                <a:cs typeface="+mn-cs"/>
              </a:rPr>
              <a:t>Furthermore, the capillary diffusion of the Internet opens new opportunities and markets for the Web, the services of which can now be accessed from a variety of devices: mobile phones, car dashboards, TV sets, and others. These new scenarios require an increased dynamism for </a:t>
            </a:r>
            <a:r>
              <a:rPr lang="en-IN" sz="1200" kern="1200" dirty="0" err="1" smtClean="0">
                <a:solidFill>
                  <a:schemeClr val="tx1"/>
                </a:solidFill>
                <a:effectLst/>
                <a:latin typeface="+mn-lt"/>
                <a:ea typeface="+mn-ea"/>
                <a:cs typeface="+mn-cs"/>
              </a:rPr>
              <a:t>appli</a:t>
            </a:r>
            <a:r>
              <a:rPr lang="en-IN" sz="1200" kern="1200" dirty="0" smtClean="0">
                <a:solidFill>
                  <a:schemeClr val="tx1"/>
                </a:solidFill>
                <a:effectLst/>
                <a:latin typeface="+mn-lt"/>
                <a:ea typeface="+mn-ea"/>
                <a:cs typeface="+mn-cs"/>
              </a:rPr>
              <a:t>-cations, which is another key element of this technology. Web 2.0 applications are extremely dynamic: they improve continuously, and new updates and features are integrated at a constant rate by following the usage trend of the community. There is no need to deploy new software releases on the installed base at the client side. Users can take advantage of the new software features sim-ply by interacting with cloud applications. </a:t>
            </a:r>
          </a:p>
          <a:p>
            <a:r>
              <a:rPr lang="en-IN" sz="1200" kern="1200" dirty="0" smtClean="0">
                <a:solidFill>
                  <a:schemeClr val="tx1"/>
                </a:solidFill>
                <a:effectLst/>
                <a:latin typeface="+mn-lt"/>
                <a:ea typeface="+mn-ea"/>
                <a:cs typeface="+mn-cs"/>
              </a:rPr>
              <a:t>Examples of Web 2.0 applications are </a:t>
            </a:r>
            <a:r>
              <a:rPr lang="en-IN" sz="1200" b="1" kern="1200" dirty="0" smtClean="0">
                <a:solidFill>
                  <a:schemeClr val="tx1"/>
                </a:solidFill>
                <a:effectLst/>
                <a:latin typeface="+mn-lt"/>
                <a:ea typeface="+mn-ea"/>
                <a:cs typeface="+mn-cs"/>
              </a:rPr>
              <a:t>Google Documents, Google Maps, Flickr, Facebook, Twitter, YouTube, Blogger, and Wikipedia</a:t>
            </a:r>
            <a:r>
              <a:rPr lang="en-IN" sz="1200" kern="1200" dirty="0" smtClean="0">
                <a:solidFill>
                  <a:schemeClr val="tx1"/>
                </a:solidFill>
                <a:effectLst/>
                <a:latin typeface="+mn-lt"/>
                <a:ea typeface="+mn-ea"/>
                <a:cs typeface="+mn-cs"/>
              </a:rPr>
              <a:t>. In particular, social networking Websites take the biggest advantage of Web 2.0. The level of interaction in Websites such as Facebook or Flickr would not have been possible without the support of AJAX, Really Simple Syndication (RSS), and other tools that make the user experience incredibly interactive.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From a social perspective, Web 2.0 applications definitely contributed to making people more accustomed to the use of the Internet in their everyday lives and opened the path to the acceptance of cloud computing as a paradigm, whereby even the IT infrastructure is offered through a Web interface.</a:t>
            </a:r>
          </a:p>
          <a:p>
            <a:endParaRPr lang="en-IN" dirty="0"/>
          </a:p>
        </p:txBody>
      </p:sp>
      <p:sp>
        <p:nvSpPr>
          <p:cNvPr id="4" name="Slide Number Placeholder 3"/>
          <p:cNvSpPr>
            <a:spLocks noGrp="1"/>
          </p:cNvSpPr>
          <p:nvPr>
            <p:ph type="sldNum" sz="quarter" idx="10"/>
          </p:nvPr>
        </p:nvSpPr>
        <p:spPr/>
        <p:txBody>
          <a:bodyPr/>
          <a:lstStyle/>
          <a:p>
            <a:fld id="{F387131B-F28D-48E5-8E95-A7D6EF7FE970}" type="slidenum">
              <a:rPr lang="en-IN" smtClean="0"/>
              <a:t>10</a:t>
            </a:fld>
            <a:endParaRPr lang="en-IN"/>
          </a:p>
        </p:txBody>
      </p:sp>
    </p:spTree>
    <p:extLst>
      <p:ext uri="{BB962C8B-B14F-4D97-AF65-F5344CB8AC3E}">
        <p14:creationId xmlns:p14="http://schemas.microsoft.com/office/powerpoint/2010/main" val="2630264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Service orientation is the core reference model for cloud computing systems. This approach adopts the </a:t>
            </a:r>
            <a:r>
              <a:rPr lang="en-IN" sz="1200" b="1" kern="1200" dirty="0" smtClean="0">
                <a:solidFill>
                  <a:schemeClr val="tx1"/>
                </a:solidFill>
                <a:effectLst/>
                <a:latin typeface="+mn-lt"/>
                <a:ea typeface="+mn-ea"/>
                <a:cs typeface="+mn-cs"/>
              </a:rPr>
              <a:t>concept of services as the main building blocks of application and system development.</a:t>
            </a:r>
            <a:r>
              <a:rPr lang="en-IN" sz="1200" kern="1200" dirty="0" smtClean="0">
                <a:solidFill>
                  <a:schemeClr val="tx1"/>
                </a:solidFill>
                <a:effectLst/>
                <a:latin typeface="+mn-lt"/>
                <a:ea typeface="+mn-ea"/>
                <a:cs typeface="+mn-cs"/>
              </a:rPr>
              <a:t> Service-oriented computing (SOC) supports the development of </a:t>
            </a:r>
            <a:r>
              <a:rPr lang="en-IN" sz="1200" b="1" kern="1200" dirty="0" smtClean="0">
                <a:solidFill>
                  <a:schemeClr val="tx1"/>
                </a:solidFill>
                <a:effectLst/>
                <a:latin typeface="+mn-lt"/>
                <a:ea typeface="+mn-ea"/>
                <a:cs typeface="+mn-cs"/>
              </a:rPr>
              <a:t>rapid, low-cost, flexible, interoperable, and evolvable applications and systems </a:t>
            </a:r>
            <a:r>
              <a:rPr lang="en-IN" sz="1200" kern="1200" dirty="0" smtClean="0">
                <a:solidFill>
                  <a:schemeClr val="tx1"/>
                </a:solidFill>
                <a:effectLst/>
                <a:latin typeface="+mn-lt"/>
                <a:ea typeface="+mn-ea"/>
                <a:cs typeface="+mn-cs"/>
              </a:rPr>
              <a:t>.</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A service is an abstraction representing a </a:t>
            </a:r>
            <a:r>
              <a:rPr lang="en-IN" sz="1200" b="1" kern="1200" dirty="0" smtClean="0">
                <a:solidFill>
                  <a:schemeClr val="tx1"/>
                </a:solidFill>
                <a:effectLst/>
                <a:latin typeface="+mn-lt"/>
                <a:ea typeface="+mn-ea"/>
                <a:cs typeface="+mn-cs"/>
              </a:rPr>
              <a:t>self-describing and platform-agnostic component that can perform any function—anything from a simple function to a complex business process</a:t>
            </a:r>
            <a:r>
              <a:rPr lang="en-IN" sz="1200" kern="1200" dirty="0" smtClean="0">
                <a:solidFill>
                  <a:schemeClr val="tx1"/>
                </a:solidFill>
                <a:effectLst/>
                <a:latin typeface="+mn-lt"/>
                <a:ea typeface="+mn-ea"/>
                <a:cs typeface="+mn-cs"/>
              </a:rPr>
              <a:t>. Virtually any piece of code that performs a task can be turned into a service and expose its functionalities through a network-accessible protocol. A service is supposed to be loosely coupled, reusable, programming language independent, and location transparent. </a:t>
            </a:r>
          </a:p>
          <a:p>
            <a:r>
              <a:rPr lang="en-IN" sz="1200" kern="1200" dirty="0" smtClean="0">
                <a:solidFill>
                  <a:schemeClr val="tx1"/>
                </a:solidFill>
                <a:effectLst/>
                <a:latin typeface="+mn-lt"/>
                <a:ea typeface="+mn-ea"/>
                <a:cs typeface="+mn-cs"/>
              </a:rPr>
              <a:t>Loose coupling allows services to serve different scenarios more easily and makes them reusable.</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Independence from a specific platform increases </a:t>
            </a:r>
            <a:r>
              <a:rPr lang="en-IN" sz="1200" b="1" kern="1200" dirty="0" smtClean="0">
                <a:solidFill>
                  <a:schemeClr val="tx1"/>
                </a:solidFill>
                <a:effectLst/>
                <a:latin typeface="+mn-lt"/>
                <a:ea typeface="+mn-ea"/>
                <a:cs typeface="+mn-cs"/>
              </a:rPr>
              <a:t>services accessibility</a:t>
            </a:r>
            <a:r>
              <a:rPr lang="en-IN" sz="1200" kern="1200" dirty="0" smtClean="0">
                <a:solidFill>
                  <a:schemeClr val="tx1"/>
                </a:solidFill>
                <a:effectLst/>
                <a:latin typeface="+mn-lt"/>
                <a:ea typeface="+mn-ea"/>
                <a:cs typeface="+mn-cs"/>
              </a:rPr>
              <a:t>. Thus, a wider range of clients, which can look up services in global registries and consume them in a location-transparent manner, can be served. </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Services are composed and aggregated into a service-oriented architecture (SOA), which is a logical way of organizing software systems to provide end users or other entities distributed over the network with services through published and discoverable interfaces.</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One of the most popular expressions of service orientation is represented by Web Services (WS) . </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These introduce the concepts of SOC into the World Wide Web, by making it consumable by applications and not only humans. </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Web services are software components that expose functionalities accessible using a method invocation pattern that goes over the </a:t>
            </a:r>
            <a:r>
              <a:rPr lang="en-IN" sz="1200" b="1" kern="1200" dirty="0" err="1" smtClean="0">
                <a:solidFill>
                  <a:schemeClr val="tx1"/>
                </a:solidFill>
                <a:effectLst/>
                <a:latin typeface="+mn-lt"/>
                <a:ea typeface="+mn-ea"/>
                <a:cs typeface="+mn-cs"/>
              </a:rPr>
              <a:t>HyperText</a:t>
            </a:r>
            <a:r>
              <a:rPr lang="en-IN" sz="1200" b="1" kern="1200" dirty="0" smtClean="0">
                <a:solidFill>
                  <a:schemeClr val="tx1"/>
                </a:solidFill>
                <a:effectLst/>
                <a:latin typeface="+mn-lt"/>
                <a:ea typeface="+mn-ea"/>
                <a:cs typeface="+mn-cs"/>
              </a:rPr>
              <a:t> Transfer Protocol (HTTP). The interface of a Web service can be programmatically inferred by metadata expressed through the Web Service Description Language (WSDL) ; this is an XML language that defines the characteristics of the service and all the methods, together with parameters, descriptions, and return type, exposed by the service. </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 interaction with Web services happens through </a:t>
            </a:r>
            <a:r>
              <a:rPr lang="en-IN" sz="1200" b="1" kern="1200" dirty="0" smtClean="0">
                <a:solidFill>
                  <a:schemeClr val="tx1"/>
                </a:solidFill>
                <a:effectLst/>
                <a:latin typeface="+mn-lt"/>
                <a:ea typeface="+mn-ea"/>
                <a:cs typeface="+mn-cs"/>
              </a:rPr>
              <a:t>Simple Object Access Protocol (SOAP). </a:t>
            </a:r>
            <a:r>
              <a:rPr lang="en-IN" sz="1200" kern="1200" dirty="0" smtClean="0">
                <a:solidFill>
                  <a:schemeClr val="tx1"/>
                </a:solidFill>
                <a:effectLst/>
                <a:latin typeface="+mn-lt"/>
                <a:ea typeface="+mn-ea"/>
                <a:cs typeface="+mn-cs"/>
              </a:rPr>
              <a:t>This is an XML language that defines how to invoke a Web service method and collect the result. </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Using SOAP and WSDL over HTTP, Web services become platform independent and accessible to the World Wide Web. The standards and specifications concerning Web services are controlled by the World Wide Web Consortium (W3C). Among the most popular architectures for developing Web services we can note ASP.NET  and Axis </a:t>
            </a:r>
          </a:p>
          <a:p>
            <a:endParaRPr lang="en-IN" dirty="0"/>
          </a:p>
        </p:txBody>
      </p:sp>
      <p:sp>
        <p:nvSpPr>
          <p:cNvPr id="4" name="Slide Number Placeholder 3"/>
          <p:cNvSpPr>
            <a:spLocks noGrp="1"/>
          </p:cNvSpPr>
          <p:nvPr>
            <p:ph type="sldNum" sz="quarter" idx="10"/>
          </p:nvPr>
        </p:nvSpPr>
        <p:spPr/>
        <p:txBody>
          <a:bodyPr/>
          <a:lstStyle/>
          <a:p>
            <a:fld id="{F387131B-F28D-48E5-8E95-A7D6EF7FE970}" type="slidenum">
              <a:rPr lang="en-IN" smtClean="0"/>
              <a:t>11</a:t>
            </a:fld>
            <a:endParaRPr lang="en-IN"/>
          </a:p>
        </p:txBody>
      </p:sp>
    </p:spTree>
    <p:extLst>
      <p:ext uri="{BB962C8B-B14F-4D97-AF65-F5344CB8AC3E}">
        <p14:creationId xmlns:p14="http://schemas.microsoft.com/office/powerpoint/2010/main" val="278412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387131B-F28D-48E5-8E95-A7D6EF7FE970}" type="slidenum">
              <a:rPr lang="en-IN" smtClean="0"/>
              <a:t>12</a:t>
            </a:fld>
            <a:endParaRPr lang="en-IN"/>
          </a:p>
        </p:txBody>
      </p:sp>
    </p:spTree>
    <p:extLst>
      <p:ext uri="{BB962C8B-B14F-4D97-AF65-F5344CB8AC3E}">
        <p14:creationId xmlns:p14="http://schemas.microsoft.com/office/powerpoint/2010/main" val="2270496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Scalability is the ability of the system to accommodate larger loads just by adding resources either </a:t>
            </a:r>
            <a:r>
              <a:rPr lang="en-US" sz="1200" b="1" i="0" kern="1200" dirty="0" smtClean="0">
                <a:solidFill>
                  <a:schemeClr val="tx1"/>
                </a:solidFill>
                <a:effectLst/>
                <a:latin typeface="+mn-lt"/>
                <a:ea typeface="+mn-ea"/>
                <a:cs typeface="+mn-cs"/>
              </a:rPr>
              <a:t>making hardware stronger </a:t>
            </a:r>
            <a:r>
              <a:rPr lang="en-US" sz="1200" b="0" i="0" kern="1200" dirty="0" smtClean="0">
                <a:solidFill>
                  <a:schemeClr val="tx1"/>
                </a:solidFill>
                <a:effectLst/>
                <a:latin typeface="+mn-lt"/>
                <a:ea typeface="+mn-ea"/>
                <a:cs typeface="+mn-cs"/>
              </a:rPr>
              <a:t>(scale up) or </a:t>
            </a:r>
            <a:r>
              <a:rPr lang="en-US" sz="1200" b="1" i="0" kern="1200" dirty="0" smtClean="0">
                <a:solidFill>
                  <a:schemeClr val="tx1"/>
                </a:solidFill>
                <a:effectLst/>
                <a:latin typeface="+mn-lt"/>
                <a:ea typeface="+mn-ea"/>
                <a:cs typeface="+mn-cs"/>
              </a:rPr>
              <a:t>adding additional nodes </a:t>
            </a:r>
            <a:r>
              <a:rPr lang="en-US" sz="1200" b="0" i="0" kern="1200" dirty="0" smtClean="0">
                <a:solidFill>
                  <a:schemeClr val="tx1"/>
                </a:solidFill>
                <a:effectLst/>
                <a:latin typeface="+mn-lt"/>
                <a:ea typeface="+mn-ea"/>
                <a:cs typeface="+mn-cs"/>
              </a:rPr>
              <a:t>(scale out).</a:t>
            </a:r>
          </a:p>
          <a:p>
            <a:pPr fontAlgn="base"/>
            <a:r>
              <a:rPr lang="en-US" sz="1200" b="0" i="0" kern="1200" dirty="0" smtClean="0">
                <a:solidFill>
                  <a:schemeClr val="tx1"/>
                </a:solidFill>
                <a:effectLst/>
                <a:latin typeface="+mn-lt"/>
                <a:ea typeface="+mn-ea"/>
                <a:cs typeface="+mn-cs"/>
              </a:rPr>
              <a:t>Elasticity is the ability to fit the resources needed to cope with loads dynamically usually </a:t>
            </a:r>
            <a:r>
              <a:rPr lang="en-US" sz="1200" b="1" i="0" kern="1200" dirty="0" smtClean="0">
                <a:solidFill>
                  <a:schemeClr val="tx1"/>
                </a:solidFill>
                <a:effectLst/>
                <a:latin typeface="+mn-lt"/>
                <a:ea typeface="+mn-ea"/>
                <a:cs typeface="+mn-cs"/>
              </a:rPr>
              <a:t>in relation to scale out. </a:t>
            </a:r>
            <a:r>
              <a:rPr lang="en-US" sz="1200" b="0" i="0" kern="1200" dirty="0" smtClean="0">
                <a:solidFill>
                  <a:schemeClr val="tx1"/>
                </a:solidFill>
                <a:effectLst/>
                <a:latin typeface="+mn-lt"/>
                <a:ea typeface="+mn-ea"/>
                <a:cs typeface="+mn-cs"/>
              </a:rPr>
              <a:t>So that when the load increases you scale by adding more resources and when demand wanes you </a:t>
            </a:r>
            <a:r>
              <a:rPr lang="en-US" sz="1200" b="1" i="0" kern="1200" dirty="0" smtClean="0">
                <a:solidFill>
                  <a:schemeClr val="tx1"/>
                </a:solidFill>
                <a:effectLst/>
                <a:latin typeface="+mn-lt"/>
                <a:ea typeface="+mn-ea"/>
                <a:cs typeface="+mn-cs"/>
              </a:rPr>
              <a:t>shrink back and remove unneeded resources</a:t>
            </a:r>
            <a:r>
              <a:rPr lang="en-US" sz="1200" b="0" i="0" kern="1200" dirty="0" smtClean="0">
                <a:solidFill>
                  <a:schemeClr val="tx1"/>
                </a:solidFill>
                <a:effectLst/>
                <a:latin typeface="+mn-lt"/>
                <a:ea typeface="+mn-ea"/>
                <a:cs typeface="+mn-cs"/>
              </a:rPr>
              <a:t>. Elasticity is mostly important in Cloud environments where you pay-per-use and don't want to pay for resources you do not currently need on the one hand, and want to meet rising demand when needed on the other hand.</a:t>
            </a:r>
          </a:p>
          <a:p>
            <a:endParaRPr lang="en-IN" dirty="0"/>
          </a:p>
        </p:txBody>
      </p:sp>
      <p:sp>
        <p:nvSpPr>
          <p:cNvPr id="4" name="Slide Number Placeholder 3"/>
          <p:cNvSpPr>
            <a:spLocks noGrp="1"/>
          </p:cNvSpPr>
          <p:nvPr>
            <p:ph type="sldNum" sz="quarter" idx="10"/>
          </p:nvPr>
        </p:nvSpPr>
        <p:spPr/>
        <p:txBody>
          <a:bodyPr/>
          <a:lstStyle/>
          <a:p>
            <a:fld id="{F387131B-F28D-48E5-8E95-A7D6EF7FE970}" type="slidenum">
              <a:rPr lang="en-IN" smtClean="0"/>
              <a:t>15</a:t>
            </a:fld>
            <a:endParaRPr lang="en-IN"/>
          </a:p>
        </p:txBody>
      </p:sp>
    </p:spTree>
    <p:extLst>
      <p:ext uri="{BB962C8B-B14F-4D97-AF65-F5344CB8AC3E}">
        <p14:creationId xmlns:p14="http://schemas.microsoft.com/office/powerpoint/2010/main" val="1374620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Multi-tenancy is an architecture in which a single instance of a software application serves multiple customers. Each customer is called a tenant. Tenants may be given the ability to customize some parts of the application, such as color of the user interface (</a:t>
            </a:r>
            <a:r>
              <a:rPr lang="en-US" sz="1200" u="sng" kern="1200" dirty="0" smtClean="0">
                <a:solidFill>
                  <a:schemeClr val="tx1"/>
                </a:solidFill>
                <a:effectLst/>
                <a:latin typeface="+mn-lt"/>
                <a:ea typeface="+mn-ea"/>
                <a:cs typeface="+mn-cs"/>
                <a:hlinkClick r:id="rId3"/>
              </a:rPr>
              <a:t>UI</a:t>
            </a:r>
            <a:r>
              <a:rPr lang="en-US" sz="1200" kern="1200" dirty="0" smtClean="0">
                <a:solidFill>
                  <a:schemeClr val="tx1"/>
                </a:solidFill>
                <a:effectLst/>
                <a:latin typeface="+mn-lt"/>
                <a:ea typeface="+mn-ea"/>
                <a:cs typeface="+mn-cs"/>
              </a:rPr>
              <a:t>) or </a:t>
            </a:r>
            <a:r>
              <a:rPr lang="en-US" sz="1200" u="sng" kern="1200" dirty="0" smtClean="0">
                <a:solidFill>
                  <a:schemeClr val="tx1"/>
                </a:solidFill>
                <a:effectLst/>
                <a:latin typeface="+mn-lt"/>
                <a:ea typeface="+mn-ea"/>
                <a:cs typeface="+mn-cs"/>
                <a:hlinkClick r:id="rId4"/>
              </a:rPr>
              <a:t>business rules</a:t>
            </a:r>
            <a:r>
              <a:rPr lang="en-US" sz="1200" kern="1200" dirty="0" smtClean="0">
                <a:solidFill>
                  <a:schemeClr val="tx1"/>
                </a:solidFill>
                <a:effectLst/>
                <a:latin typeface="+mn-lt"/>
                <a:ea typeface="+mn-ea"/>
                <a:cs typeface="+mn-cs"/>
              </a:rPr>
              <a:t>, but they cannot customize the application's </a:t>
            </a:r>
            <a:r>
              <a:rPr lang="en-US" sz="1200" u="sng" kern="1200" dirty="0" smtClean="0">
                <a:solidFill>
                  <a:schemeClr val="tx1"/>
                </a:solidFill>
                <a:effectLst/>
                <a:latin typeface="+mn-lt"/>
                <a:ea typeface="+mn-ea"/>
                <a:cs typeface="+mn-cs"/>
                <a:hlinkClick r:id="rId5"/>
              </a:rPr>
              <a:t>code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Multi-tenancy can be economical because software development and maintenance costs are shared. It can be contrasted with single-tenancy, an architecture in which each customer has their own software instance and may be given access to code. With a multi-tenancy architecture, the provider only has to make updates once. With a single-tenancy architecture, the provider has to touch multiple instances of the software in order to make updates.</a:t>
            </a:r>
          </a:p>
          <a:p>
            <a:r>
              <a:rPr lang="en-US" sz="1200" kern="1200" dirty="0" smtClean="0">
                <a:solidFill>
                  <a:schemeClr val="tx1"/>
                </a:solidFill>
                <a:effectLst/>
                <a:latin typeface="+mn-lt"/>
                <a:ea typeface="+mn-ea"/>
                <a:cs typeface="+mn-cs"/>
              </a:rPr>
              <a:t>In </a:t>
            </a:r>
            <a:r>
              <a:rPr lang="en-US" sz="1200" u="sng" kern="1200" dirty="0" smtClean="0">
                <a:solidFill>
                  <a:schemeClr val="tx1"/>
                </a:solidFill>
                <a:effectLst/>
                <a:latin typeface="+mn-lt"/>
                <a:ea typeface="+mn-ea"/>
                <a:cs typeface="+mn-cs"/>
                <a:hlinkClick r:id="rId6"/>
              </a:rPr>
              <a:t>cloud computing</a:t>
            </a:r>
            <a:r>
              <a:rPr lang="en-US" sz="1200" kern="1200" dirty="0" smtClean="0">
                <a:solidFill>
                  <a:schemeClr val="tx1"/>
                </a:solidFill>
                <a:effectLst/>
                <a:latin typeface="+mn-lt"/>
                <a:ea typeface="+mn-ea"/>
                <a:cs typeface="+mn-cs"/>
              </a:rPr>
              <a:t>, the meaning of multi-tenancy architecture has broadened because of new service models that take advantage of </a:t>
            </a:r>
            <a:r>
              <a:rPr lang="en-US" sz="1200" u="sng" kern="1200" dirty="0" smtClean="0">
                <a:solidFill>
                  <a:schemeClr val="tx1"/>
                </a:solidFill>
                <a:effectLst/>
                <a:latin typeface="+mn-lt"/>
                <a:ea typeface="+mn-ea"/>
                <a:cs typeface="+mn-cs"/>
                <a:hlinkClick r:id="rId7"/>
              </a:rPr>
              <a:t>virtualization</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hlinkClick r:id="rId8"/>
              </a:rPr>
              <a:t>remote access</a:t>
            </a:r>
            <a:r>
              <a:rPr lang="en-US" sz="1200" kern="1200" dirty="0" smtClean="0">
                <a:solidFill>
                  <a:schemeClr val="tx1"/>
                </a:solidFill>
                <a:effectLst/>
                <a:latin typeface="+mn-lt"/>
                <a:ea typeface="+mn-ea"/>
                <a:cs typeface="+mn-cs"/>
              </a:rPr>
              <a:t>. A software-as-a-service (</a:t>
            </a:r>
            <a:r>
              <a:rPr lang="en-US" sz="1200" u="sng" kern="1200" dirty="0" smtClean="0">
                <a:solidFill>
                  <a:schemeClr val="tx1"/>
                </a:solidFill>
                <a:effectLst/>
                <a:latin typeface="+mn-lt"/>
                <a:ea typeface="+mn-ea"/>
                <a:cs typeface="+mn-cs"/>
                <a:hlinkClick r:id="rId9"/>
              </a:rPr>
              <a:t>SaaS</a:t>
            </a:r>
            <a:r>
              <a:rPr lang="en-US" sz="1200" kern="1200" dirty="0" smtClean="0">
                <a:solidFill>
                  <a:schemeClr val="tx1"/>
                </a:solidFill>
                <a:effectLst/>
                <a:latin typeface="+mn-lt"/>
                <a:ea typeface="+mn-ea"/>
                <a:cs typeface="+mn-cs"/>
              </a:rPr>
              <a:t>) provider, for example, can run one instance of its application on one instance of a database and provide web access to multiple customers. In such a scenario, each tenant's data is isolated and remains invisible to other tenants.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Single Tenancy</a:t>
            </a:r>
          </a:p>
          <a:p>
            <a:r>
              <a:rPr lang="en-US" sz="1200" b="0" i="0" kern="1200" dirty="0" smtClean="0">
                <a:solidFill>
                  <a:schemeClr val="tx1"/>
                </a:solidFill>
                <a:effectLst/>
                <a:latin typeface="+mn-lt"/>
                <a:ea typeface="+mn-ea"/>
                <a:cs typeface="+mn-cs"/>
              </a:rPr>
              <a:t>Single-tenant architecture, as the very name suggests, is a system wherein each customer has their own independent database and instance of the software. It is a scenario wherein only a single instance of software is allowed to run on the SaaS server per client. This sort of tenancy implies that there’s essentially no sharing of any instance among clients.</a:t>
            </a:r>
          </a:p>
          <a:p>
            <a:r>
              <a:rPr lang="en-US" sz="1200" b="0" i="0" kern="1200" dirty="0" smtClean="0">
                <a:solidFill>
                  <a:schemeClr val="tx1"/>
                </a:solidFill>
                <a:effectLst/>
                <a:latin typeface="+mn-lt"/>
                <a:ea typeface="+mn-ea"/>
                <a:cs typeface="+mn-cs"/>
              </a:rPr>
              <a:t>Though not many SaaS providers today offer single-tenant SaaS, security, data backup, and ease of migration to a self-hosted environment are some advantages that this architecture ensures.</a:t>
            </a:r>
          </a:p>
          <a:p>
            <a:r>
              <a:rPr lang="en-US" sz="1200" b="1" i="0" kern="1200" dirty="0" smtClean="0">
                <a:solidFill>
                  <a:schemeClr val="tx1"/>
                </a:solidFill>
                <a:effectLst/>
                <a:latin typeface="+mn-lt"/>
                <a:ea typeface="+mn-ea"/>
                <a:cs typeface="+mn-cs"/>
              </a:rPr>
              <a:t>Multi-Tenancy</a:t>
            </a:r>
          </a:p>
          <a:p>
            <a:r>
              <a:rPr lang="en-US" sz="1200" b="0" i="0" kern="1200" dirty="0" smtClean="0">
                <a:solidFill>
                  <a:schemeClr val="tx1"/>
                </a:solidFill>
                <a:effectLst/>
                <a:latin typeface="+mn-lt"/>
                <a:ea typeface="+mn-ea"/>
                <a:cs typeface="+mn-cs"/>
              </a:rPr>
              <a:t>Multi-tenant SaaS tenancy, on the other hand, implies centralized administration to maintain a common code-based application and run a common instance(s) of the application for multiple tenants (organizations/businesses). However, the confidential data for each tenant is secured from any other tenant.</a:t>
            </a:r>
          </a:p>
          <a:p>
            <a:r>
              <a:rPr lang="en-US" sz="1200" b="0" i="0" kern="1200" dirty="0" smtClean="0">
                <a:solidFill>
                  <a:schemeClr val="tx1"/>
                </a:solidFill>
                <a:effectLst/>
                <a:latin typeface="+mn-lt"/>
                <a:ea typeface="+mn-ea"/>
                <a:cs typeface="+mn-cs"/>
              </a:rPr>
              <a:t>Apart from the software application, each customer also shares a multi-tenant database. As for the data, each set of data is tagged as belonging to each customer. The software is pre-programmed to segregate and secure the data for each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10"/>
          </p:nvPr>
        </p:nvSpPr>
        <p:spPr/>
        <p:txBody>
          <a:bodyPr/>
          <a:lstStyle/>
          <a:p>
            <a:fld id="{F387131B-F28D-48E5-8E95-A7D6EF7FE970}" type="slidenum">
              <a:rPr lang="en-IN" smtClean="0"/>
              <a:t>20</a:t>
            </a:fld>
            <a:endParaRPr lang="en-IN"/>
          </a:p>
        </p:txBody>
      </p:sp>
    </p:spTree>
    <p:extLst>
      <p:ext uri="{BB962C8B-B14F-4D97-AF65-F5344CB8AC3E}">
        <p14:creationId xmlns:p14="http://schemas.microsoft.com/office/powerpoint/2010/main" val="14769517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DAF118-700C-45AB-832D-EAD5372EF53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A8C696C-5E7C-4CF0-BD61-68B185677CED}" type="slidenum">
              <a:rPr lang="en-IN" smtClean="0"/>
              <a:t>‹#›</a:t>
            </a:fld>
            <a:endParaRPr lang="en-IN"/>
          </a:p>
        </p:txBody>
      </p:sp>
    </p:spTree>
    <p:extLst>
      <p:ext uri="{BB962C8B-B14F-4D97-AF65-F5344CB8AC3E}">
        <p14:creationId xmlns:p14="http://schemas.microsoft.com/office/powerpoint/2010/main" val="164120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DAF118-700C-45AB-832D-EAD5372EF53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8C696C-5E7C-4CF0-BD61-68B185677CED}" type="slidenum">
              <a:rPr lang="en-IN" smtClean="0"/>
              <a:t>‹#›</a:t>
            </a:fld>
            <a:endParaRPr lang="en-IN"/>
          </a:p>
        </p:txBody>
      </p:sp>
    </p:spTree>
    <p:extLst>
      <p:ext uri="{BB962C8B-B14F-4D97-AF65-F5344CB8AC3E}">
        <p14:creationId xmlns:p14="http://schemas.microsoft.com/office/powerpoint/2010/main" val="2549961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DAF118-700C-45AB-832D-EAD5372EF53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8C696C-5E7C-4CF0-BD61-68B185677CED}" type="slidenum">
              <a:rPr lang="en-IN" smtClean="0"/>
              <a:t>‹#›</a:t>
            </a:fld>
            <a:endParaRPr lang="en-IN"/>
          </a:p>
        </p:txBody>
      </p:sp>
    </p:spTree>
    <p:extLst>
      <p:ext uri="{BB962C8B-B14F-4D97-AF65-F5344CB8AC3E}">
        <p14:creationId xmlns:p14="http://schemas.microsoft.com/office/powerpoint/2010/main" val="209426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DAF118-700C-45AB-832D-EAD5372EF53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8C696C-5E7C-4CF0-BD61-68B185677CED}" type="slidenum">
              <a:rPr lang="en-IN" smtClean="0"/>
              <a:t>‹#›</a:t>
            </a:fld>
            <a:endParaRPr lang="en-IN"/>
          </a:p>
        </p:txBody>
      </p:sp>
    </p:spTree>
    <p:extLst>
      <p:ext uri="{BB962C8B-B14F-4D97-AF65-F5344CB8AC3E}">
        <p14:creationId xmlns:p14="http://schemas.microsoft.com/office/powerpoint/2010/main" val="172051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40DAF118-700C-45AB-832D-EAD5372EF535}" type="datetimeFigureOut">
              <a:rPr lang="en-IN" smtClean="0"/>
              <a:t>01-11-2022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A8C696C-5E7C-4CF0-BD61-68B185677CED}" type="slidenum">
              <a:rPr lang="en-IN" smtClean="0"/>
              <a:t>‹#›</a:t>
            </a:fld>
            <a:endParaRPr lang="en-IN"/>
          </a:p>
        </p:txBody>
      </p:sp>
    </p:spTree>
    <p:extLst>
      <p:ext uri="{BB962C8B-B14F-4D97-AF65-F5344CB8AC3E}">
        <p14:creationId xmlns:p14="http://schemas.microsoft.com/office/powerpoint/2010/main" val="258794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DAF118-700C-45AB-832D-EAD5372EF535}"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8C696C-5E7C-4CF0-BD61-68B185677CED}" type="slidenum">
              <a:rPr lang="en-IN" smtClean="0"/>
              <a:t>‹#›</a:t>
            </a:fld>
            <a:endParaRPr lang="en-IN"/>
          </a:p>
        </p:txBody>
      </p:sp>
    </p:spTree>
    <p:extLst>
      <p:ext uri="{BB962C8B-B14F-4D97-AF65-F5344CB8AC3E}">
        <p14:creationId xmlns:p14="http://schemas.microsoft.com/office/powerpoint/2010/main" val="71228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DAF118-700C-45AB-832D-EAD5372EF535}" type="datetimeFigureOut">
              <a:rPr lang="en-IN" smtClean="0"/>
              <a:t>01-11-2022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8C696C-5E7C-4CF0-BD61-68B185677CED}" type="slidenum">
              <a:rPr lang="en-IN" smtClean="0"/>
              <a:t>‹#›</a:t>
            </a:fld>
            <a:endParaRPr lang="en-IN"/>
          </a:p>
        </p:txBody>
      </p:sp>
    </p:spTree>
    <p:extLst>
      <p:ext uri="{BB962C8B-B14F-4D97-AF65-F5344CB8AC3E}">
        <p14:creationId xmlns:p14="http://schemas.microsoft.com/office/powerpoint/2010/main" val="300566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DAF118-700C-45AB-832D-EAD5372EF535}" type="datetimeFigureOut">
              <a:rPr lang="en-IN" smtClean="0"/>
              <a:t>01-11-2022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8C696C-5E7C-4CF0-BD61-68B185677CED}" type="slidenum">
              <a:rPr lang="en-IN" smtClean="0"/>
              <a:t>‹#›</a:t>
            </a:fld>
            <a:endParaRPr lang="en-IN"/>
          </a:p>
        </p:txBody>
      </p:sp>
    </p:spTree>
    <p:extLst>
      <p:ext uri="{BB962C8B-B14F-4D97-AF65-F5344CB8AC3E}">
        <p14:creationId xmlns:p14="http://schemas.microsoft.com/office/powerpoint/2010/main" val="357106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F118-700C-45AB-832D-EAD5372EF535}" type="datetimeFigureOut">
              <a:rPr lang="en-IN" smtClean="0"/>
              <a:t>01-11-2022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8C696C-5E7C-4CF0-BD61-68B185677CED}" type="slidenum">
              <a:rPr lang="en-IN" smtClean="0"/>
              <a:t>‹#›</a:t>
            </a:fld>
            <a:endParaRPr lang="en-IN"/>
          </a:p>
        </p:txBody>
      </p:sp>
    </p:spTree>
    <p:extLst>
      <p:ext uri="{BB962C8B-B14F-4D97-AF65-F5344CB8AC3E}">
        <p14:creationId xmlns:p14="http://schemas.microsoft.com/office/powerpoint/2010/main" val="271554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DAF118-700C-45AB-832D-EAD5372EF535}"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A8C696C-5E7C-4CF0-BD61-68B185677CED}" type="slidenum">
              <a:rPr lang="en-IN" smtClean="0"/>
              <a:t>‹#›</a:t>
            </a:fld>
            <a:endParaRPr lang="en-IN"/>
          </a:p>
        </p:txBody>
      </p:sp>
    </p:spTree>
    <p:extLst>
      <p:ext uri="{BB962C8B-B14F-4D97-AF65-F5344CB8AC3E}">
        <p14:creationId xmlns:p14="http://schemas.microsoft.com/office/powerpoint/2010/main" val="262077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DAF118-700C-45AB-832D-EAD5372EF535}" type="datetimeFigureOut">
              <a:rPr lang="en-IN" smtClean="0"/>
              <a:t>01-11-2022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A8C696C-5E7C-4CF0-BD61-68B185677CED}" type="slidenum">
              <a:rPr lang="en-IN" smtClean="0"/>
              <a:t>‹#›</a:t>
            </a:fld>
            <a:endParaRPr lang="en-IN"/>
          </a:p>
        </p:txBody>
      </p:sp>
    </p:spTree>
    <p:extLst>
      <p:ext uri="{BB962C8B-B14F-4D97-AF65-F5344CB8AC3E}">
        <p14:creationId xmlns:p14="http://schemas.microsoft.com/office/powerpoint/2010/main" val="135352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0DAF118-700C-45AB-832D-EAD5372EF535}" type="datetimeFigureOut">
              <a:rPr lang="en-IN" smtClean="0"/>
              <a:t>01-11-2022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A8C696C-5E7C-4CF0-BD61-68B185677CED}" type="slidenum">
              <a:rPr lang="en-IN" smtClean="0"/>
              <a:t>‹#›</a:t>
            </a:fld>
            <a:endParaRPr lang="en-IN"/>
          </a:p>
        </p:txBody>
      </p:sp>
    </p:spTree>
    <p:extLst>
      <p:ext uri="{BB962C8B-B14F-4D97-AF65-F5344CB8AC3E}">
        <p14:creationId xmlns:p14="http://schemas.microsoft.com/office/powerpoint/2010/main" val="2697972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uyya.com/photos/albacete_2006.jpg"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Introduction to Cloud computing</a:t>
            </a:r>
            <a:endParaRPr lang="en-IN" dirty="0"/>
          </a:p>
        </p:txBody>
      </p:sp>
      <p:sp>
        <p:nvSpPr>
          <p:cNvPr id="3" name="Subtitle 2"/>
          <p:cNvSpPr>
            <a:spLocks noGrp="1"/>
          </p:cNvSpPr>
          <p:nvPr>
            <p:ph type="subTitle" idx="1"/>
          </p:nvPr>
        </p:nvSpPr>
        <p:spPr>
          <a:xfrm>
            <a:off x="1069848" y="4389119"/>
            <a:ext cx="9948672" cy="2364377"/>
          </a:xfrm>
        </p:spPr>
        <p:txBody>
          <a:bodyPr>
            <a:normAutofit/>
          </a:bodyPr>
          <a:lstStyle/>
          <a:p>
            <a:r>
              <a:rPr lang="en-IN" dirty="0" smtClean="0"/>
              <a:t>Prepared by:</a:t>
            </a:r>
          </a:p>
          <a:p>
            <a:r>
              <a:rPr lang="en-IN" dirty="0" smtClean="0"/>
              <a:t> AVITA KATAL</a:t>
            </a:r>
          </a:p>
          <a:p>
            <a:r>
              <a:rPr lang="en-IN" dirty="0" smtClean="0"/>
              <a:t>ASSISTANT PROFESSOR(SS)</a:t>
            </a:r>
          </a:p>
          <a:p>
            <a:r>
              <a:rPr lang="en-IN" dirty="0" err="1" smtClean="0"/>
              <a:t>Systemics</a:t>
            </a:r>
            <a:r>
              <a:rPr lang="en-IN" dirty="0" smtClean="0"/>
              <a:t> Cluster</a:t>
            </a:r>
          </a:p>
          <a:p>
            <a:r>
              <a:rPr lang="en-IN" dirty="0" smtClean="0"/>
              <a:t>SCS,UPES</a:t>
            </a:r>
            <a:endParaRPr lang="en-IN" dirty="0"/>
          </a:p>
        </p:txBody>
      </p:sp>
    </p:spTree>
    <p:extLst>
      <p:ext uri="{BB962C8B-B14F-4D97-AF65-F5344CB8AC3E}">
        <p14:creationId xmlns:p14="http://schemas.microsoft.com/office/powerpoint/2010/main" val="21743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65760"/>
            <a:ext cx="10396728" cy="944880"/>
          </a:xfrm>
        </p:spPr>
        <p:txBody>
          <a:bodyPr>
            <a:normAutofit/>
          </a:bodyPr>
          <a:lstStyle/>
          <a:p>
            <a:r>
              <a:rPr lang="en-IN" dirty="0"/>
              <a:t>3.1. Central </a:t>
            </a:r>
            <a:r>
              <a:rPr lang="en-IN" dirty="0" smtClean="0"/>
              <a:t>IDEAS 				</a:t>
            </a:r>
            <a:r>
              <a:rPr lang="en-IN" sz="2500" dirty="0" err="1" smtClean="0"/>
              <a:t>contd</a:t>
            </a:r>
            <a:r>
              <a:rPr lang="en-IN" sz="2500" dirty="0" smtClean="0"/>
              <a:t>…</a:t>
            </a:r>
            <a:endParaRPr lang="en-IN" sz="2500" dirty="0"/>
          </a:p>
        </p:txBody>
      </p:sp>
      <p:sp>
        <p:nvSpPr>
          <p:cNvPr id="3" name="Content Placeholder 2"/>
          <p:cNvSpPr>
            <a:spLocks noGrp="1"/>
          </p:cNvSpPr>
          <p:nvPr>
            <p:ph idx="1"/>
          </p:nvPr>
        </p:nvSpPr>
        <p:spPr>
          <a:xfrm>
            <a:off x="1069848" y="1310640"/>
            <a:ext cx="10058400" cy="4861560"/>
          </a:xfrm>
        </p:spPr>
        <p:txBody>
          <a:bodyPr>
            <a:noAutofit/>
          </a:bodyPr>
          <a:lstStyle/>
          <a:p>
            <a:pPr marL="0" indent="0" algn="just">
              <a:buNone/>
            </a:pPr>
            <a:r>
              <a:rPr lang="en-US" sz="2400" b="1" i="1" dirty="0">
                <a:latin typeface="Times New Roman" panose="02020603050405020304" pitchFamily="18" charset="0"/>
                <a:cs typeface="Times New Roman" panose="02020603050405020304" pitchFamily="18" charset="0"/>
              </a:rPr>
              <a:t>B</a:t>
            </a:r>
            <a:r>
              <a:rPr lang="en-US" sz="2400" b="1" i="1" dirty="0" smtClean="0">
                <a:latin typeface="Times New Roman" panose="02020603050405020304" pitchFamily="18" charset="0"/>
                <a:cs typeface="Times New Roman" panose="02020603050405020304" pitchFamily="18" charset="0"/>
              </a:rPr>
              <a:t>. SERVICE </a:t>
            </a:r>
            <a:r>
              <a:rPr lang="en-US" sz="2400" b="1" i="1" dirty="0">
                <a:latin typeface="Times New Roman" panose="02020603050405020304" pitchFamily="18" charset="0"/>
                <a:cs typeface="Times New Roman" panose="02020603050405020304" pitchFamily="18" charset="0"/>
              </a:rPr>
              <a:t>ORIENTED ARCHITECTURE(SOA</a:t>
            </a:r>
            <a:r>
              <a:rPr lang="en-US" sz="2400" b="1" i="1" dirty="0" smtClean="0">
                <a:latin typeface="Times New Roman" panose="02020603050405020304" pitchFamily="18" charset="0"/>
                <a:cs typeface="Times New Roman" panose="02020603050405020304" pitchFamily="18" charset="0"/>
              </a:rPr>
              <a:t>)</a:t>
            </a:r>
            <a:endParaRPr lang="en-US" sz="2400" b="1" i="1" dirty="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Service-oriented </a:t>
            </a:r>
            <a:r>
              <a:rPr lang="en-US" sz="2400" b="1" dirty="0">
                <a:latin typeface="Times New Roman" panose="02020603050405020304" pitchFamily="18" charset="0"/>
                <a:cs typeface="Times New Roman" panose="02020603050405020304" pitchFamily="18" charset="0"/>
              </a:rPr>
              <a:t>architecture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SOA</a:t>
            </a:r>
            <a:r>
              <a:rPr lang="en-US" sz="2400" dirty="0">
                <a:latin typeface="Times New Roman" panose="02020603050405020304" pitchFamily="18" charset="0"/>
                <a:cs typeface="Times New Roman" panose="02020603050405020304" pitchFamily="18" charset="0"/>
              </a:rPr>
              <a:t>) is a style of software design where </a:t>
            </a:r>
            <a:r>
              <a:rPr lang="en-US" sz="2400" b="1" dirty="0">
                <a:solidFill>
                  <a:srgbClr val="FF0000"/>
                </a:solidFill>
                <a:latin typeface="Times New Roman" panose="02020603050405020304" pitchFamily="18" charset="0"/>
                <a:cs typeface="Times New Roman" panose="02020603050405020304" pitchFamily="18" charset="0"/>
              </a:rPr>
              <a:t>services are provided to the other components by application components, through a communication protocol over a network. </a:t>
            </a:r>
            <a:r>
              <a:rPr lang="en-US" sz="2400" dirty="0">
                <a:latin typeface="Times New Roman" panose="02020603050405020304" pitchFamily="18" charset="0"/>
                <a:cs typeface="Times New Roman" panose="02020603050405020304" pitchFamily="18" charset="0"/>
              </a:rPr>
              <a:t>The basic principles of service-oriented architecture are independent of vendors, products and technologies</a:t>
            </a:r>
            <a:r>
              <a:rPr lang="en-US" sz="2400" dirty="0" smtClean="0">
                <a:latin typeface="Times New Roman" panose="02020603050405020304" pitchFamily="18" charset="0"/>
                <a:cs typeface="Times New Roman" panose="02020603050405020304" pitchFamily="18" charset="0"/>
              </a:rPr>
              <a:t>.</a:t>
            </a:r>
          </a:p>
          <a:p>
            <a:pPr algn="just"/>
            <a:r>
              <a:rPr lang="en-US" sz="2400" i="1" dirty="0">
                <a:latin typeface="Times New Roman" panose="02020603050405020304" pitchFamily="18" charset="0"/>
                <a:cs typeface="Times New Roman" panose="02020603050405020304" pitchFamily="18" charset="0"/>
              </a:rPr>
              <a:t>Services</a:t>
            </a:r>
            <a:r>
              <a:rPr lang="en-US" sz="2400" dirty="0">
                <a:latin typeface="Times New Roman" panose="02020603050405020304" pitchFamily="18" charset="0"/>
                <a:cs typeface="Times New Roman" panose="02020603050405020304" pitchFamily="18" charset="0"/>
              </a:rPr>
              <a:t> are what you connect together using Web Services. A service is the endpoint of a connection. Also, a service has </a:t>
            </a:r>
            <a:r>
              <a:rPr lang="en-US" sz="2400" b="1" dirty="0">
                <a:latin typeface="Times New Roman" panose="02020603050405020304" pitchFamily="18" charset="0"/>
                <a:cs typeface="Times New Roman" panose="02020603050405020304" pitchFamily="18" charset="0"/>
              </a:rPr>
              <a:t>some type of underlying computer system that supports the connection </a:t>
            </a:r>
            <a:r>
              <a:rPr lang="en-US" sz="2400" b="1" dirty="0" smtClean="0">
                <a:latin typeface="Times New Roman" panose="02020603050405020304" pitchFamily="18" charset="0"/>
                <a:cs typeface="Times New Roman" panose="02020603050405020304" pitchFamily="18" charset="0"/>
              </a:rPr>
              <a:t>offered such </a:t>
            </a:r>
            <a:r>
              <a:rPr lang="en-US" sz="2400" b="1" dirty="0">
                <a:latin typeface="Times New Roman" panose="02020603050405020304" pitchFamily="18" charset="0"/>
                <a:cs typeface="Times New Roman" panose="02020603050405020304" pitchFamily="18" charset="0"/>
              </a:rPr>
              <a:t>as retrieving a credit card statement online.</a:t>
            </a: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service is a function that is </a:t>
            </a:r>
          </a:p>
          <a:p>
            <a:pPr lvl="1" algn="just"/>
            <a:r>
              <a:rPr lang="en-US" sz="2400" b="1" dirty="0">
                <a:latin typeface="Times New Roman" panose="02020603050405020304" pitchFamily="18" charset="0"/>
                <a:cs typeface="Times New Roman" panose="02020603050405020304" pitchFamily="18" charset="0"/>
              </a:rPr>
              <a:t>well-defined</a:t>
            </a:r>
          </a:p>
          <a:p>
            <a:pPr lvl="1" algn="just"/>
            <a:r>
              <a:rPr lang="en-US" sz="2400" b="1" dirty="0" smtClean="0">
                <a:latin typeface="Times New Roman" panose="02020603050405020304" pitchFamily="18" charset="0"/>
                <a:cs typeface="Times New Roman" panose="02020603050405020304" pitchFamily="18" charset="0"/>
              </a:rPr>
              <a:t>self-contained</a:t>
            </a:r>
          </a:p>
          <a:p>
            <a:pPr lvl="1" algn="just"/>
            <a:r>
              <a:rPr lang="en-US" sz="2400" b="1" dirty="0" smtClean="0">
                <a:latin typeface="Times New Roman" panose="02020603050405020304" pitchFamily="18" charset="0"/>
                <a:cs typeface="Times New Roman" panose="02020603050405020304" pitchFamily="18" charset="0"/>
              </a:rPr>
              <a:t>does </a:t>
            </a:r>
            <a:r>
              <a:rPr lang="en-US" sz="2400" b="1" dirty="0">
                <a:latin typeface="Times New Roman" panose="02020603050405020304" pitchFamily="18" charset="0"/>
                <a:cs typeface="Times New Roman" panose="02020603050405020304" pitchFamily="18" charset="0"/>
              </a:rPr>
              <a:t>not depend on the context or state of other services.</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024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32232"/>
            <a:ext cx="10058400" cy="859259"/>
          </a:xfrm>
        </p:spPr>
        <p:txBody>
          <a:bodyPr/>
          <a:lstStyle/>
          <a:p>
            <a:r>
              <a:rPr lang="en-IN" dirty="0"/>
              <a:t>3.1. Central IDEAS 				</a:t>
            </a:r>
            <a:r>
              <a:rPr lang="en-IN" sz="2500" dirty="0" err="1"/>
              <a:t>contd</a:t>
            </a:r>
            <a:r>
              <a:rPr lang="en-IN" sz="2500" dirty="0"/>
              <a:t>…</a:t>
            </a:r>
            <a:endParaRPr lang="en-IN" dirty="0"/>
          </a:p>
        </p:txBody>
      </p:sp>
      <p:sp>
        <p:nvSpPr>
          <p:cNvPr id="3" name="Content Placeholder 2"/>
          <p:cNvSpPr>
            <a:spLocks noGrp="1"/>
          </p:cNvSpPr>
          <p:nvPr>
            <p:ph idx="1"/>
          </p:nvPr>
        </p:nvSpPr>
        <p:spPr>
          <a:xfrm>
            <a:off x="1069848" y="1357745"/>
            <a:ext cx="10058400" cy="4814455"/>
          </a:xfrm>
        </p:spPr>
        <p:txBody>
          <a:bodyPr>
            <a:normAutofit/>
          </a:bodyPr>
          <a:lstStyle/>
          <a:p>
            <a:pPr marL="0" indent="0" algn="just">
              <a:buNone/>
            </a:pPr>
            <a:r>
              <a:rPr lang="en-US" sz="2300" b="1" i="1" dirty="0">
                <a:latin typeface="Times New Roman" panose="02020603050405020304" pitchFamily="18" charset="0"/>
                <a:cs typeface="Times New Roman" panose="02020603050405020304" pitchFamily="18" charset="0"/>
              </a:rPr>
              <a:t>B. SERVICE ORIENTED ARCHITECTURE(SOA</a:t>
            </a:r>
            <a:r>
              <a:rPr lang="en-US" sz="2300" b="1" i="1" dirty="0" smtClean="0">
                <a:latin typeface="Times New Roman" panose="02020603050405020304" pitchFamily="18" charset="0"/>
                <a:cs typeface="Times New Roman" panose="02020603050405020304" pitchFamily="18" charset="0"/>
              </a:rPr>
              <a:t>)</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technology of Web Services is the most likely connection technology of service-oriented architectures. </a:t>
            </a:r>
            <a:endParaRPr lang="en-US" sz="2300" dirty="0" smtClean="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S</a:t>
            </a:r>
            <a:r>
              <a:rPr lang="en-US" sz="2300" dirty="0" smtClean="0">
                <a:latin typeface="Times New Roman" panose="02020603050405020304" pitchFamily="18" charset="0"/>
                <a:cs typeface="Times New Roman" panose="02020603050405020304" pitchFamily="18" charset="0"/>
              </a:rPr>
              <a:t>ervice </a:t>
            </a:r>
            <a:r>
              <a:rPr lang="en-US" sz="2300" dirty="0">
                <a:latin typeface="Times New Roman" panose="02020603050405020304" pitchFamily="18" charset="0"/>
                <a:cs typeface="Times New Roman" panose="02020603050405020304" pitchFamily="18" charset="0"/>
              </a:rPr>
              <a:t>consumer at the right sending a service request message to a service provider at the left. The service provider returns a response message to the service consumer. </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request and subsequent response connections are defined in some way that is understandable </a:t>
            </a:r>
            <a:r>
              <a:rPr lang="en-US" sz="2300" b="1" dirty="0">
                <a:latin typeface="Times New Roman" panose="02020603050405020304" pitchFamily="18" charset="0"/>
                <a:cs typeface="Times New Roman" panose="02020603050405020304" pitchFamily="18" charset="0"/>
              </a:rPr>
              <a:t>to both the service consumer and service </a:t>
            </a:r>
            <a:r>
              <a:rPr lang="en-US" sz="2300" b="1" dirty="0" smtClean="0">
                <a:latin typeface="Times New Roman" panose="02020603050405020304" pitchFamily="18" charset="0"/>
                <a:cs typeface="Times New Roman" panose="02020603050405020304" pitchFamily="18" charset="0"/>
              </a:rPr>
              <a:t>provider. </a:t>
            </a:r>
            <a:r>
              <a:rPr lang="en-US" sz="2300" dirty="0" smtClean="0">
                <a:latin typeface="Times New Roman" panose="02020603050405020304" pitchFamily="18" charset="0"/>
                <a:cs typeface="Times New Roman" panose="02020603050405020304" pitchFamily="18" charset="0"/>
              </a:rPr>
              <a:t>A </a:t>
            </a:r>
            <a:r>
              <a:rPr lang="en-US" sz="2300" dirty="0">
                <a:latin typeface="Times New Roman" panose="02020603050405020304" pitchFamily="18" charset="0"/>
                <a:cs typeface="Times New Roman" panose="02020603050405020304" pitchFamily="18" charset="0"/>
              </a:rPr>
              <a:t>service provider can also be a service consumer</a:t>
            </a:r>
            <a:r>
              <a:rPr lang="en-US" sz="2300" dirty="0" smtClean="0">
                <a:latin typeface="Times New Roman" panose="02020603050405020304" pitchFamily="18" charset="0"/>
                <a:cs typeface="Times New Roman" panose="02020603050405020304" pitchFamily="18" charset="0"/>
              </a:rPr>
              <a:t>.</a:t>
            </a:r>
          </a:p>
          <a:p>
            <a:pPr algn="just"/>
            <a:endParaRPr lang="en-IN" sz="2300" dirty="0">
              <a:latin typeface="Times New Roman" panose="02020603050405020304" pitchFamily="18" charset="0"/>
              <a:cs typeface="Times New Roman" panose="02020603050405020304" pitchFamily="18" charset="0"/>
            </a:endParaRPr>
          </a:p>
        </p:txBody>
      </p:sp>
      <p:pic>
        <p:nvPicPr>
          <p:cNvPr id="13" name="Picture 12" descr="service-oriented_architecture_basics.jpg"/>
          <p:cNvPicPr>
            <a:picLocks noChangeAspect="1"/>
          </p:cNvPicPr>
          <p:nvPr/>
        </p:nvPicPr>
        <p:blipFill>
          <a:blip r:embed="rId3" cstate="print"/>
          <a:stretch>
            <a:fillRect/>
          </a:stretch>
        </p:blipFill>
        <p:spPr>
          <a:xfrm>
            <a:off x="2845279" y="4828032"/>
            <a:ext cx="6832121" cy="1371600"/>
          </a:xfrm>
          <a:prstGeom prst="rect">
            <a:avLst/>
          </a:prstGeom>
        </p:spPr>
      </p:pic>
    </p:spTree>
    <p:extLst>
      <p:ext uri="{BB962C8B-B14F-4D97-AF65-F5344CB8AC3E}">
        <p14:creationId xmlns:p14="http://schemas.microsoft.com/office/powerpoint/2010/main" val="3484778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6982"/>
            <a:ext cx="10058400" cy="1094509"/>
          </a:xfrm>
        </p:spPr>
        <p:txBody>
          <a:bodyPr/>
          <a:lstStyle/>
          <a:p>
            <a:r>
              <a:rPr lang="en-IN" dirty="0"/>
              <a:t>3.1. Central IDEAS 				</a:t>
            </a:r>
            <a:r>
              <a:rPr lang="en-IN" sz="2500" dirty="0" err="1"/>
              <a:t>contd</a:t>
            </a:r>
            <a:r>
              <a:rPr lang="en-IN" sz="2500" dirty="0"/>
              <a:t>…</a:t>
            </a:r>
            <a:endParaRPr lang="en-IN" dirty="0"/>
          </a:p>
        </p:txBody>
      </p:sp>
      <p:sp>
        <p:nvSpPr>
          <p:cNvPr id="3" name="Content Placeholder 2"/>
          <p:cNvSpPr>
            <a:spLocks noGrp="1"/>
          </p:cNvSpPr>
          <p:nvPr>
            <p:ph idx="1"/>
          </p:nvPr>
        </p:nvSpPr>
        <p:spPr>
          <a:xfrm>
            <a:off x="1069848" y="997527"/>
            <a:ext cx="10058400" cy="5174673"/>
          </a:xfrm>
        </p:spPr>
        <p:txBody>
          <a:bodyPr>
            <a:noAutofit/>
          </a:bodyPr>
          <a:lstStyle/>
          <a:p>
            <a:pPr marL="0" indent="0">
              <a:buNone/>
            </a:pPr>
            <a:r>
              <a:rPr lang="en-IN" sz="2200" dirty="0" smtClean="0">
                <a:latin typeface="Times New Roman" panose="02020603050405020304" pitchFamily="18" charset="0"/>
                <a:cs typeface="Times New Roman" panose="02020603050405020304" pitchFamily="18" charset="0"/>
              </a:rPr>
              <a:t>C</a:t>
            </a:r>
            <a:r>
              <a:rPr lang="en-IN" sz="2200" i="1" dirty="0" smtClean="0">
                <a:latin typeface="Times New Roman" panose="02020603050405020304" pitchFamily="18" charset="0"/>
                <a:cs typeface="Times New Roman" panose="02020603050405020304" pitchFamily="18" charset="0"/>
              </a:rPr>
              <a:t>. </a:t>
            </a:r>
            <a:r>
              <a:rPr lang="en-IN" sz="2200" b="1" i="1" dirty="0" smtClean="0">
                <a:latin typeface="Times New Roman" panose="02020603050405020304" pitchFamily="18" charset="0"/>
                <a:cs typeface="Times New Roman" panose="02020603050405020304" pitchFamily="18" charset="0"/>
              </a:rPr>
              <a:t>SERVICE LEVEL AGREEMENTS</a:t>
            </a:r>
          </a:p>
          <a:p>
            <a:pPr lvl="1"/>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service-level agreement (SLA) </a:t>
            </a:r>
            <a:r>
              <a:rPr lang="en-US" sz="2200" b="1" dirty="0">
                <a:solidFill>
                  <a:srgbClr val="FF0000"/>
                </a:solidFill>
                <a:latin typeface="Times New Roman" panose="02020603050405020304" pitchFamily="18" charset="0"/>
                <a:cs typeface="Times New Roman" panose="02020603050405020304" pitchFamily="18" charset="0"/>
              </a:rPr>
              <a:t>is a contract</a:t>
            </a:r>
            <a:r>
              <a:rPr lang="en-US" sz="2200" dirty="0">
                <a:latin typeface="Times New Roman" panose="02020603050405020304" pitchFamily="18" charset="0"/>
                <a:cs typeface="Times New Roman" panose="02020603050405020304" pitchFamily="18" charset="0"/>
              </a:rPr>
              <a:t> between a </a:t>
            </a:r>
            <a:r>
              <a:rPr lang="en-US" sz="2200" b="1" dirty="0">
                <a:latin typeface="Times New Roman" panose="02020603050405020304" pitchFamily="18" charset="0"/>
                <a:cs typeface="Times New Roman" panose="02020603050405020304" pitchFamily="18" charset="0"/>
              </a:rPr>
              <a:t>network service provider </a:t>
            </a:r>
            <a:r>
              <a:rPr lang="en-US" sz="2200" dirty="0">
                <a:latin typeface="Times New Roman" panose="02020603050405020304" pitchFamily="18" charset="0"/>
                <a:cs typeface="Times New Roman" panose="02020603050405020304" pitchFamily="18" charset="0"/>
              </a:rPr>
              <a:t>and </a:t>
            </a:r>
            <a:r>
              <a:rPr lang="en-US" sz="2200" b="1" dirty="0">
                <a:latin typeface="Times New Roman" panose="02020603050405020304" pitchFamily="18" charset="0"/>
                <a:cs typeface="Times New Roman" panose="02020603050405020304" pitchFamily="18" charset="0"/>
              </a:rPr>
              <a:t>a customer </a:t>
            </a:r>
            <a:r>
              <a:rPr lang="en-US" sz="2200" dirty="0">
                <a:latin typeface="Times New Roman" panose="02020603050405020304" pitchFamily="18" charset="0"/>
                <a:cs typeface="Times New Roman" panose="02020603050405020304" pitchFamily="18" charset="0"/>
              </a:rPr>
              <a:t>that specifies, usually in measurable </a:t>
            </a:r>
            <a:r>
              <a:rPr lang="en-US" sz="2200" b="1" i="1" dirty="0">
                <a:solidFill>
                  <a:srgbClr val="FF0000"/>
                </a:solidFill>
                <a:latin typeface="Times New Roman" panose="02020603050405020304" pitchFamily="18" charset="0"/>
                <a:cs typeface="Times New Roman" panose="02020603050405020304" pitchFamily="18" charset="0"/>
              </a:rPr>
              <a:t>terms (</a:t>
            </a:r>
            <a:r>
              <a:rPr lang="en-US" sz="2200" b="1" i="1" dirty="0" err="1">
                <a:solidFill>
                  <a:srgbClr val="FF0000"/>
                </a:solidFill>
                <a:latin typeface="Times New Roman" panose="02020603050405020304" pitchFamily="18" charset="0"/>
                <a:cs typeface="Times New Roman" panose="02020603050405020304" pitchFamily="18" charset="0"/>
              </a:rPr>
              <a:t>QoS</a:t>
            </a:r>
            <a:r>
              <a:rPr lang="en-US" sz="2200" b="1" i="1"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what services the </a:t>
            </a:r>
            <a:r>
              <a:rPr lang="en-US" sz="2200" b="1" dirty="0">
                <a:solidFill>
                  <a:srgbClr val="FF0000"/>
                </a:solidFill>
                <a:latin typeface="Times New Roman" panose="02020603050405020304" pitchFamily="18" charset="0"/>
                <a:cs typeface="Times New Roman" panose="02020603050405020304" pitchFamily="18" charset="0"/>
              </a:rPr>
              <a:t>network service provider will </a:t>
            </a:r>
            <a:r>
              <a:rPr lang="en-US" sz="2200" b="1" dirty="0" smtClean="0">
                <a:solidFill>
                  <a:srgbClr val="FF0000"/>
                </a:solidFill>
                <a:latin typeface="Times New Roman" panose="02020603050405020304" pitchFamily="18" charset="0"/>
                <a:cs typeface="Times New Roman" panose="02020603050405020304" pitchFamily="18" charset="0"/>
              </a:rPr>
              <a:t>furnish.</a:t>
            </a:r>
            <a:r>
              <a:rPr lang="en-US" sz="2200" b="1" dirty="0">
                <a:solidFill>
                  <a:srgbClr val="FF0000"/>
                </a:solidFill>
                <a:latin typeface="Times New Roman" panose="02020603050405020304" pitchFamily="18" charset="0"/>
                <a:cs typeface="Times New Roman" panose="02020603050405020304" pitchFamily="18" charset="0"/>
              </a:rPr>
              <a:t/>
            </a:r>
            <a:br>
              <a:rPr lang="en-US" sz="2200" b="1" dirty="0">
                <a:solidFill>
                  <a:srgbClr val="FF0000"/>
                </a:solidFill>
                <a:latin typeface="Times New Roman" panose="02020603050405020304" pitchFamily="18" charset="0"/>
                <a:cs typeface="Times New Roman" panose="02020603050405020304" pitchFamily="18" charset="0"/>
              </a:rPr>
            </a:br>
            <a:endParaRPr lang="en-US" sz="2200" b="1" dirty="0" smtClean="0">
              <a:solidFill>
                <a:srgbClr val="FF0000"/>
              </a:solidFill>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Common content in </a:t>
            </a:r>
            <a:r>
              <a:rPr lang="en-US" sz="2200" dirty="0" smtClean="0">
                <a:latin typeface="Times New Roman" panose="02020603050405020304" pitchFamily="18" charset="0"/>
                <a:cs typeface="Times New Roman" panose="02020603050405020304" pitchFamily="18" charset="0"/>
              </a:rPr>
              <a:t>contract:</a:t>
            </a:r>
            <a:endParaRPr lang="en-US" sz="22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 Performance </a:t>
            </a:r>
            <a:r>
              <a:rPr lang="en-US" sz="2200" dirty="0">
                <a:latin typeface="Times New Roman" panose="02020603050405020304" pitchFamily="18" charset="0"/>
                <a:cs typeface="Times New Roman" panose="02020603050405020304" pitchFamily="18" charset="0"/>
              </a:rPr>
              <a:t>guarantee metrics</a:t>
            </a:r>
          </a:p>
          <a:p>
            <a:pPr lvl="4">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Up-time and down-time ratio</a:t>
            </a:r>
          </a:p>
          <a:p>
            <a:pPr lvl="4">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System throughput</a:t>
            </a:r>
          </a:p>
          <a:p>
            <a:pPr lvl="4">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Response time</a:t>
            </a:r>
          </a:p>
          <a:p>
            <a:pPr lvl="2">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Problem </a:t>
            </a:r>
            <a:r>
              <a:rPr lang="en-US" sz="2200" dirty="0">
                <a:latin typeface="Times New Roman" panose="02020603050405020304" pitchFamily="18" charset="0"/>
                <a:cs typeface="Times New Roman" panose="02020603050405020304" pitchFamily="18" charset="0"/>
              </a:rPr>
              <a:t>management detail</a:t>
            </a:r>
          </a:p>
          <a:p>
            <a:pPr lvl="2">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 Penalties </a:t>
            </a:r>
            <a:r>
              <a:rPr lang="en-US" sz="2200" dirty="0">
                <a:latin typeface="Times New Roman" panose="02020603050405020304" pitchFamily="18" charset="0"/>
                <a:cs typeface="Times New Roman" panose="02020603050405020304" pitchFamily="18" charset="0"/>
              </a:rPr>
              <a:t>for non-performance</a:t>
            </a:r>
          </a:p>
          <a:p>
            <a:pPr lvl="2">
              <a:buFont typeface="Wingdings" panose="05000000000000000000" pitchFamily="2" charset="2"/>
              <a:buChar char="q"/>
            </a:pPr>
            <a:r>
              <a:rPr lang="en-US" sz="2200" dirty="0" smtClean="0">
                <a:latin typeface="Times New Roman" panose="02020603050405020304" pitchFamily="18" charset="0"/>
                <a:cs typeface="Times New Roman" panose="02020603050405020304" pitchFamily="18" charset="0"/>
              </a:rPr>
              <a:t> Documented </a:t>
            </a:r>
            <a:r>
              <a:rPr lang="en-US" sz="2200" dirty="0">
                <a:latin typeface="Times New Roman" panose="02020603050405020304" pitchFamily="18" charset="0"/>
                <a:cs typeface="Times New Roman" panose="02020603050405020304" pitchFamily="18" charset="0"/>
              </a:rPr>
              <a:t>security capabilities</a:t>
            </a:r>
          </a:p>
          <a:p>
            <a:pPr marL="274320" lvl="1" indent="0">
              <a:buNone/>
            </a:pPr>
            <a:endParaRPr lang="en-IN" sz="2200" i="1" dirty="0" smtClean="0">
              <a:latin typeface="Times New Roman" panose="02020603050405020304" pitchFamily="18" charset="0"/>
              <a:cs typeface="Times New Roman" panose="02020603050405020304" pitchFamily="18" charset="0"/>
            </a:endParaRPr>
          </a:p>
          <a:p>
            <a:pPr marL="0" indent="0">
              <a:buNone/>
            </a:pPr>
            <a:endParaRPr lang="en-IN" sz="2200" i="1"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391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0"/>
            <a:ext cx="10795739" cy="1108364"/>
          </a:xfrm>
        </p:spPr>
        <p:txBody>
          <a:bodyPr>
            <a:normAutofit/>
          </a:bodyPr>
          <a:lstStyle/>
          <a:p>
            <a:r>
              <a:rPr lang="en-IN" dirty="0"/>
              <a:t>3.1. Central IDEAS 				</a:t>
            </a:r>
            <a:r>
              <a:rPr lang="en-IN" sz="2500" dirty="0" err="1"/>
              <a:t>contd</a:t>
            </a:r>
            <a:r>
              <a:rPr lang="en-IN" sz="2500" dirty="0"/>
              <a:t>…</a:t>
            </a:r>
            <a:endParaRPr lang="en-IN" dirty="0"/>
          </a:p>
        </p:txBody>
      </p:sp>
      <p:sp>
        <p:nvSpPr>
          <p:cNvPr id="3" name="Content Placeholder 2"/>
          <p:cNvSpPr>
            <a:spLocks noGrp="1"/>
          </p:cNvSpPr>
          <p:nvPr>
            <p:ph idx="1"/>
          </p:nvPr>
        </p:nvSpPr>
        <p:spPr>
          <a:xfrm>
            <a:off x="484909" y="1108364"/>
            <a:ext cx="10958946" cy="5063836"/>
          </a:xfrm>
        </p:spPr>
        <p:txBody>
          <a:bodyPr>
            <a:noAutofit/>
          </a:bodyPr>
          <a:lstStyle/>
          <a:p>
            <a:r>
              <a:rPr lang="en-US" dirty="0">
                <a:latin typeface="Times New Roman" panose="02020603050405020304" pitchFamily="18" charset="0"/>
                <a:cs typeface="Times New Roman" panose="02020603050405020304" pitchFamily="18" charset="0"/>
              </a:rPr>
              <a:t>Quality of Service (</a:t>
            </a:r>
            <a:r>
              <a:rPr lang="en-US" dirty="0" err="1">
                <a:latin typeface="Times New Roman" panose="02020603050405020304" pitchFamily="18" charset="0"/>
                <a:cs typeface="Times New Roman" panose="02020603050405020304" pitchFamily="18" charset="0"/>
              </a:rPr>
              <a:t>QoS</a:t>
            </a:r>
            <a:r>
              <a:rPr lang="en-US" dirty="0">
                <a:latin typeface="Times New Roman" panose="02020603050405020304" pitchFamily="18" charset="0"/>
                <a:cs typeface="Times New Roman" panose="02020603050405020304" pitchFamily="18" charset="0"/>
              </a:rPr>
              <a:t>) is a </a:t>
            </a:r>
            <a:r>
              <a:rPr lang="en-US" b="1" dirty="0">
                <a:solidFill>
                  <a:srgbClr val="FF0000"/>
                </a:solidFill>
                <a:latin typeface="Times New Roman" panose="02020603050405020304" pitchFamily="18" charset="0"/>
                <a:cs typeface="Times New Roman" panose="02020603050405020304" pitchFamily="18" charset="0"/>
              </a:rPr>
              <a:t>set of technologies </a:t>
            </a:r>
            <a:r>
              <a:rPr lang="en-US" b="1" dirty="0">
                <a:latin typeface="Times New Roman" panose="02020603050405020304" pitchFamily="18" charset="0"/>
                <a:cs typeface="Times New Roman" panose="02020603050405020304" pitchFamily="18" charset="0"/>
              </a:rPr>
              <a:t>for </a:t>
            </a:r>
            <a:r>
              <a:rPr lang="en-US" b="1" dirty="0">
                <a:solidFill>
                  <a:srgbClr val="FF0000"/>
                </a:solidFill>
                <a:latin typeface="Times New Roman" panose="02020603050405020304" pitchFamily="18" charset="0"/>
                <a:cs typeface="Times New Roman" panose="02020603050405020304" pitchFamily="18" charset="0"/>
              </a:rPr>
              <a:t>managing network traffic </a:t>
            </a:r>
            <a:r>
              <a:rPr lang="en-US" b="1" dirty="0">
                <a:latin typeface="Times New Roman" panose="02020603050405020304" pitchFamily="18" charset="0"/>
                <a:cs typeface="Times New Roman" panose="02020603050405020304" pitchFamily="18" charset="0"/>
              </a:rPr>
              <a:t>in a </a:t>
            </a:r>
            <a:r>
              <a:rPr lang="en-US" b="1" dirty="0">
                <a:solidFill>
                  <a:srgbClr val="FF0000"/>
                </a:solidFill>
                <a:latin typeface="Times New Roman" panose="02020603050405020304" pitchFamily="18" charset="0"/>
                <a:cs typeface="Times New Roman" panose="02020603050405020304" pitchFamily="18" charset="0"/>
              </a:rPr>
              <a:t>cost effective manner to enhance user experiences for home and enterprise </a:t>
            </a:r>
            <a:r>
              <a:rPr lang="en-US" b="1" dirty="0" smtClean="0">
                <a:solidFill>
                  <a:srgbClr val="FF0000"/>
                </a:solidFill>
                <a:latin typeface="Times New Roman" panose="02020603050405020304" pitchFamily="18" charset="0"/>
                <a:cs typeface="Times New Roman" panose="02020603050405020304" pitchFamily="18" charset="0"/>
              </a:rPr>
              <a:t>environments</a:t>
            </a:r>
            <a:r>
              <a:rPr lang="en-US"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Now </a:t>
            </a:r>
            <a:r>
              <a:rPr lang="en-US" dirty="0" err="1">
                <a:latin typeface="Times New Roman" panose="02020603050405020304" pitchFamily="18" charset="0"/>
                <a:cs typeface="Times New Roman" panose="02020603050405020304" pitchFamily="18" charset="0"/>
              </a:rPr>
              <a:t>QoS</a:t>
            </a:r>
            <a:r>
              <a:rPr lang="en-US" dirty="0">
                <a:latin typeface="Times New Roman" panose="02020603050405020304" pitchFamily="18" charset="0"/>
                <a:cs typeface="Times New Roman" panose="02020603050405020304" pitchFamily="18" charset="0"/>
              </a:rPr>
              <a:t> becomes to a broad term </a:t>
            </a: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is used following areas :</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Customer care evaluations </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Technological </a:t>
            </a:r>
            <a:r>
              <a:rPr lang="en-US" sz="2000" dirty="0" smtClean="0">
                <a:latin typeface="Times New Roman" panose="02020603050405020304" pitchFamily="18" charset="0"/>
                <a:cs typeface="Times New Roman" panose="02020603050405020304" pitchFamily="18" charset="0"/>
              </a:rPr>
              <a:t>evaluations</a:t>
            </a:r>
          </a:p>
          <a:p>
            <a:pPr marL="274320" lvl="1" indent="0">
              <a:buNone/>
            </a:pPr>
            <a:endParaRPr lang="en-US" sz="2000" dirty="0" smtClean="0">
              <a:latin typeface="Times New Roman" panose="02020603050405020304" pitchFamily="18" charset="0"/>
              <a:cs typeface="Times New Roman" panose="02020603050405020304" pitchFamily="18" charset="0"/>
            </a:endParaRPr>
          </a:p>
          <a:p>
            <a:pPr marL="274320" lvl="1" indent="0">
              <a:buNone/>
            </a:pPr>
            <a:r>
              <a:rPr lang="en-US" sz="2000" b="1" i="1" dirty="0" smtClean="0">
                <a:latin typeface="Times New Roman" panose="02020603050405020304" pitchFamily="18" charset="0"/>
                <a:cs typeface="Times New Roman" panose="02020603050405020304" pitchFamily="18" charset="0"/>
              </a:rPr>
              <a:t>Customer care evaluations</a:t>
            </a:r>
          </a:p>
          <a:p>
            <a:pPr lvl="1"/>
            <a:r>
              <a:rPr lang="en-US" sz="2000" dirty="0" err="1" smtClean="0">
                <a:latin typeface="Times New Roman" panose="02020603050405020304" pitchFamily="18" charset="0"/>
                <a:cs typeface="Times New Roman" panose="02020603050405020304" pitchFamily="18" charset="0"/>
              </a:rPr>
              <a:t>QoS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usually measured in terms of </a:t>
            </a:r>
            <a:r>
              <a:rPr lang="en-US" sz="2000" dirty="0">
                <a:solidFill>
                  <a:srgbClr val="FF0000"/>
                </a:solidFill>
                <a:latin typeface="Times New Roman" panose="02020603050405020304" pitchFamily="18" charset="0"/>
                <a:cs typeface="Times New Roman" panose="02020603050405020304" pitchFamily="18" charset="0"/>
              </a:rPr>
              <a:t>issues that have a direct </a:t>
            </a:r>
            <a:r>
              <a:rPr lang="en-US" sz="2000" dirty="0" smtClean="0">
                <a:solidFill>
                  <a:srgbClr val="FF0000"/>
                </a:solidFill>
                <a:latin typeface="Times New Roman" panose="02020603050405020304" pitchFamily="18" charset="0"/>
                <a:cs typeface="Times New Roman" panose="02020603050405020304" pitchFamily="18" charset="0"/>
              </a:rPr>
              <a:t>impact </a:t>
            </a:r>
            <a:r>
              <a:rPr lang="en-US" sz="2000" dirty="0">
                <a:solidFill>
                  <a:srgbClr val="FF0000"/>
                </a:solidFill>
                <a:latin typeface="Times New Roman" panose="02020603050405020304" pitchFamily="18" charset="0"/>
                <a:cs typeface="Times New Roman" panose="02020603050405020304" pitchFamily="18" charset="0"/>
              </a:rPr>
              <a:t>on </a:t>
            </a:r>
            <a:r>
              <a:rPr lang="en-US" sz="2000" dirty="0" smtClean="0">
                <a:solidFill>
                  <a:srgbClr val="FF0000"/>
                </a:solidFill>
                <a:latin typeface="Times New Roman" panose="02020603050405020304" pitchFamily="18" charset="0"/>
                <a:cs typeface="Times New Roman" panose="02020603050405020304" pitchFamily="18" charset="0"/>
              </a:rPr>
              <a:t>the</a:t>
            </a:r>
          </a:p>
          <a:p>
            <a:pPr marL="274320" lvl="1" indent="0">
              <a:buNone/>
            </a:pPr>
            <a:r>
              <a:rPr lang="en-US" sz="2000" dirty="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experience of the customer</a:t>
            </a:r>
          </a:p>
          <a:p>
            <a:pPr lvl="1"/>
            <a:r>
              <a:rPr lang="en-US" sz="2000" dirty="0">
                <a:latin typeface="Times New Roman" panose="02020603050405020304" pitchFamily="18" charset="0"/>
                <a:cs typeface="Times New Roman" panose="02020603050405020304" pitchFamily="18" charset="0"/>
              </a:rPr>
              <a:t>Only issues that produce a </a:t>
            </a:r>
            <a:r>
              <a:rPr lang="en-US" sz="2000" dirty="0">
                <a:solidFill>
                  <a:srgbClr val="FF0000"/>
                </a:solidFill>
                <a:latin typeface="Times New Roman" panose="02020603050405020304" pitchFamily="18" charset="0"/>
                <a:cs typeface="Times New Roman" panose="02020603050405020304" pitchFamily="18" charset="0"/>
              </a:rPr>
              <a:t>negative effect on the goods and </a:t>
            </a:r>
            <a:r>
              <a:rPr lang="en-US" sz="2000" dirty="0" smtClean="0">
                <a:solidFill>
                  <a:srgbClr val="FF0000"/>
                </a:solidFill>
                <a:latin typeface="Times New Roman" panose="02020603050405020304" pitchFamily="18" charset="0"/>
                <a:cs typeface="Times New Roman" panose="02020603050405020304" pitchFamily="18" charset="0"/>
              </a:rPr>
              <a:t>services received</a:t>
            </a:r>
          </a:p>
          <a:p>
            <a:pPr marL="274320" lvl="1" indent="0">
              <a:buNone/>
            </a:pPr>
            <a:r>
              <a:rPr lang="en-US" sz="2000" dirty="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by the customer come under </a:t>
            </a:r>
            <a:r>
              <a:rPr lang="en-US" sz="2000" dirty="0" smtClean="0">
                <a:solidFill>
                  <a:srgbClr val="FF0000"/>
                </a:solidFill>
                <a:latin typeface="Times New Roman" panose="02020603050405020304" pitchFamily="18" charset="0"/>
                <a:cs typeface="Times New Roman" panose="02020603050405020304" pitchFamily="18" charset="0"/>
              </a:rPr>
              <a:t>scrutiny</a:t>
            </a:r>
            <a:endParaRPr lang="en-US" sz="2000" dirty="0" smtClean="0">
              <a:latin typeface="Times New Roman" panose="02020603050405020304" pitchFamily="18" charset="0"/>
              <a:cs typeface="Times New Roman" panose="02020603050405020304" pitchFamily="18" charset="0"/>
            </a:endParaRPr>
          </a:p>
          <a:p>
            <a:pPr marL="274320" lvl="1" indent="0">
              <a:buNone/>
            </a:pPr>
            <a:r>
              <a:rPr lang="en-US" sz="2000" b="1" i="1" dirty="0" smtClean="0">
                <a:latin typeface="Times New Roman" panose="02020603050405020304" pitchFamily="18" charset="0"/>
                <a:cs typeface="Times New Roman" panose="02020603050405020304" pitchFamily="18" charset="0"/>
              </a:rPr>
              <a:t>Technological </a:t>
            </a:r>
            <a:r>
              <a:rPr lang="en-US" sz="2000" b="1" i="1" dirty="0">
                <a:latin typeface="Times New Roman" panose="02020603050405020304" pitchFamily="18" charset="0"/>
                <a:cs typeface="Times New Roman" panose="02020603050405020304" pitchFamily="18" charset="0"/>
              </a:rPr>
              <a:t>evaluations</a:t>
            </a:r>
          </a:p>
          <a:p>
            <a:pPr lvl="1"/>
            <a:r>
              <a:rPr lang="en-US" sz="2000" dirty="0" err="1">
                <a:latin typeface="Times New Roman" panose="02020603050405020304" pitchFamily="18" charset="0"/>
                <a:cs typeface="Times New Roman" panose="02020603050405020304" pitchFamily="18" charset="0"/>
              </a:rPr>
              <a:t>QoS</a:t>
            </a:r>
            <a:r>
              <a:rPr lang="en-US" sz="2000" dirty="0">
                <a:latin typeface="Times New Roman" panose="02020603050405020304" pitchFamily="18" charset="0"/>
                <a:cs typeface="Times New Roman" panose="02020603050405020304" pitchFamily="18" charset="0"/>
              </a:rPr>
              <a:t> has to do with </a:t>
            </a:r>
            <a:r>
              <a:rPr lang="en-US" sz="2000" dirty="0">
                <a:solidFill>
                  <a:srgbClr val="FF0000"/>
                </a:solidFill>
                <a:latin typeface="Times New Roman" panose="02020603050405020304" pitchFamily="18" charset="0"/>
                <a:cs typeface="Times New Roman" panose="02020603050405020304" pitchFamily="18" charset="0"/>
              </a:rPr>
              <a:t>the efficient operation of various </a:t>
            </a:r>
            <a:r>
              <a:rPr lang="en-US" sz="2000" dirty="0" smtClean="0">
                <a:solidFill>
                  <a:srgbClr val="FF0000"/>
                </a:solidFill>
                <a:latin typeface="Times New Roman" panose="02020603050405020304" pitchFamily="18" charset="0"/>
                <a:cs typeface="Times New Roman" panose="02020603050405020304" pitchFamily="18" charset="0"/>
              </a:rPr>
              <a:t>systems.</a:t>
            </a:r>
            <a:endParaRPr lang="en-US" sz="2000" dirty="0">
              <a:solidFill>
                <a:srgbClr val="FF0000"/>
              </a:solidFill>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This can lead to </a:t>
            </a:r>
            <a:r>
              <a:rPr lang="en-US" sz="2000" dirty="0">
                <a:solidFill>
                  <a:srgbClr val="FF0000"/>
                </a:solidFill>
                <a:latin typeface="Times New Roman" panose="02020603050405020304" pitchFamily="18" charset="0"/>
                <a:cs typeface="Times New Roman" panose="02020603050405020304" pitchFamily="18" charset="0"/>
              </a:rPr>
              <a:t>adjusting procedures or adapting software programs and code</a:t>
            </a:r>
            <a:r>
              <a:rPr lang="en-US" sz="2000" dirty="0">
                <a:latin typeface="Times New Roman" panose="02020603050405020304" pitchFamily="18" charset="0"/>
                <a:cs typeface="Times New Roman" panose="02020603050405020304" pitchFamily="18" charset="0"/>
              </a:rPr>
              <a:t> to achieve the desired effect while making a more </a:t>
            </a:r>
            <a:r>
              <a:rPr lang="en-US" sz="2000" dirty="0">
                <a:solidFill>
                  <a:srgbClr val="FF0000"/>
                </a:solidFill>
                <a:latin typeface="Times New Roman" panose="02020603050405020304" pitchFamily="18" charset="0"/>
                <a:cs typeface="Times New Roman" panose="02020603050405020304" pitchFamily="18" charset="0"/>
              </a:rPr>
              <a:t>efficient use of available resources</a:t>
            </a:r>
          </a:p>
          <a:p>
            <a:pPr lvl="1"/>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2" descr="http://www.nanophase.com/UserFiles/image/Web%20-%20Quality%201.jpg"/>
          <p:cNvPicPr>
            <a:picLocks noChangeAspect="1" noChangeArrowheads="1"/>
          </p:cNvPicPr>
          <p:nvPr/>
        </p:nvPicPr>
        <p:blipFill>
          <a:blip r:embed="rId2" cstate="print"/>
          <a:srcRect/>
          <a:stretch>
            <a:fillRect/>
          </a:stretch>
        </p:blipFill>
        <p:spPr bwMode="auto">
          <a:xfrm>
            <a:off x="8631485" y="1732096"/>
            <a:ext cx="3560515" cy="3587087"/>
          </a:xfrm>
          <a:prstGeom prst="roundRect">
            <a:avLst>
              <a:gd name="adj" fmla="val 19358"/>
            </a:avLst>
          </a:prstGeom>
          <a:noFill/>
          <a:effectLst>
            <a:softEdge rad="317500"/>
          </a:effectLst>
        </p:spPr>
      </p:pic>
    </p:spTree>
    <p:extLst>
      <p:ext uri="{BB962C8B-B14F-4D97-AF65-F5344CB8AC3E}">
        <p14:creationId xmlns:p14="http://schemas.microsoft.com/office/powerpoint/2010/main" val="1088793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http://upload.wikimedia.org/wikipedia/commons/9/94/Cloud.jpg"/>
          <p:cNvPicPr>
            <a:picLocks noChangeAspect="1" noChangeArrowheads="1"/>
          </p:cNvPicPr>
          <p:nvPr/>
        </p:nvPicPr>
        <p:blipFill>
          <a:blip r:embed="rId2" cstate="print">
            <a:duotone>
              <a:schemeClr val="accent1">
                <a:shade val="45000"/>
                <a:satMod val="135000"/>
              </a:schemeClr>
              <a:prstClr val="white"/>
            </a:duotone>
          </a:blip>
          <a:srcRect b="6604"/>
          <a:stretch>
            <a:fillRect/>
          </a:stretch>
        </p:blipFill>
        <p:spPr bwMode="auto">
          <a:xfrm>
            <a:off x="2057400" y="1219200"/>
            <a:ext cx="8077200" cy="5657850"/>
          </a:xfrm>
          <a:prstGeom prst="ellipse">
            <a:avLst/>
          </a:prstGeom>
          <a:ln>
            <a:noFill/>
          </a:ln>
          <a:effectLst>
            <a:softEdge rad="317500"/>
          </a:effectLst>
        </p:spPr>
      </p:pic>
      <p:pic>
        <p:nvPicPr>
          <p:cNvPr id="24580" name="Picture 4"/>
          <p:cNvPicPr>
            <a:picLocks noChangeAspect="1" noChangeArrowheads="1"/>
          </p:cNvPicPr>
          <p:nvPr/>
        </p:nvPicPr>
        <p:blipFill>
          <a:blip r:embed="rId3" cstate="print"/>
          <a:srcRect/>
          <a:stretch>
            <a:fillRect/>
          </a:stretch>
        </p:blipFill>
        <p:spPr bwMode="auto">
          <a:xfrm>
            <a:off x="2465919" y="1149232"/>
            <a:ext cx="7260336" cy="5632569"/>
          </a:xfrm>
          <a:prstGeom prst="rect">
            <a:avLst/>
          </a:prstGeom>
          <a:noFill/>
          <a:ln w="9525">
            <a:noFill/>
            <a:miter lim="800000"/>
            <a:headEnd/>
            <a:tailEnd/>
          </a:ln>
          <a:effectLst/>
        </p:spPr>
      </p:pic>
      <p:sp>
        <p:nvSpPr>
          <p:cNvPr id="2" name="Title 1"/>
          <p:cNvSpPr>
            <a:spLocks noGrp="1"/>
          </p:cNvSpPr>
          <p:nvPr>
            <p:ph type="title"/>
          </p:nvPr>
        </p:nvSpPr>
        <p:spPr>
          <a:xfrm>
            <a:off x="635508" y="0"/>
            <a:ext cx="11205972" cy="1149232"/>
          </a:xfrm>
        </p:spPr>
        <p:txBody>
          <a:bodyPr>
            <a:normAutofit/>
          </a:bodyPr>
          <a:lstStyle/>
          <a:p>
            <a:r>
              <a:rPr lang="en-US" dirty="0" smtClean="0"/>
              <a:t>3.2. Characteristics of Cloud computing</a:t>
            </a:r>
            <a:endParaRPr lang="en-US" dirty="0"/>
          </a:p>
        </p:txBody>
      </p:sp>
    </p:spTree>
    <p:extLst>
      <p:ext uri="{BB962C8B-B14F-4D97-AF65-F5344CB8AC3E}">
        <p14:creationId xmlns:p14="http://schemas.microsoft.com/office/powerpoint/2010/main" val="4238062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3" cstate="print"/>
          <a:srcRect/>
          <a:stretch>
            <a:fillRect/>
          </a:stretch>
        </p:blipFill>
        <p:spPr bwMode="auto">
          <a:xfrm>
            <a:off x="243840" y="112776"/>
            <a:ext cx="2179320" cy="1981200"/>
          </a:xfrm>
          <a:prstGeom prst="rect">
            <a:avLst/>
          </a:prstGeom>
          <a:noFill/>
          <a:ln w="9525">
            <a:noFill/>
            <a:miter lim="800000"/>
            <a:headEnd/>
            <a:tailEnd/>
          </a:ln>
          <a:effectLst/>
        </p:spPr>
      </p:pic>
      <p:sp>
        <p:nvSpPr>
          <p:cNvPr id="2" name="Title 1"/>
          <p:cNvSpPr>
            <a:spLocks noGrp="1"/>
          </p:cNvSpPr>
          <p:nvPr>
            <p:ph type="title"/>
          </p:nvPr>
        </p:nvSpPr>
        <p:spPr>
          <a:xfrm>
            <a:off x="2423160" y="112776"/>
            <a:ext cx="9464040" cy="1981200"/>
          </a:xfrm>
        </p:spPr>
        <p:txBody>
          <a:bodyPr/>
          <a:lstStyle/>
          <a:p>
            <a:r>
              <a:rPr lang="en-US" dirty="0" smtClean="0"/>
              <a:t>3.2.1 Scalability &amp; Elasticity</a:t>
            </a:r>
            <a:endParaRPr lang="en-US" dirty="0"/>
          </a:p>
        </p:txBody>
      </p:sp>
      <p:sp>
        <p:nvSpPr>
          <p:cNvPr id="7" name="Content Placeholder 2"/>
          <p:cNvSpPr>
            <a:spLocks noGrp="1"/>
          </p:cNvSpPr>
          <p:nvPr>
            <p:ph idx="1"/>
          </p:nvPr>
        </p:nvSpPr>
        <p:spPr>
          <a:xfrm>
            <a:off x="1828800" y="1874520"/>
            <a:ext cx="10058400" cy="4594860"/>
          </a:xfrm>
        </p:spPr>
        <p:txBody>
          <a:bodyPr>
            <a:normAutofit/>
          </a:bodyPr>
          <a:lstStyle/>
          <a:p>
            <a:r>
              <a:rPr lang="en-US" b="1" i="1" dirty="0" smtClean="0"/>
              <a:t>What is scalability ?</a:t>
            </a:r>
          </a:p>
          <a:p>
            <a:pPr lvl="1"/>
            <a:r>
              <a:rPr lang="en-US" sz="2000" dirty="0" smtClean="0"/>
              <a:t>A desirable property of </a:t>
            </a:r>
            <a:r>
              <a:rPr lang="en-US" sz="2000" b="1" dirty="0" smtClean="0">
                <a:solidFill>
                  <a:srgbClr val="FF0000"/>
                </a:solidFill>
              </a:rPr>
              <a:t>a system, a network, or a process, which indicates its ability to either handle growing amounts of work in a graceful manner or to be readily enlarged.</a:t>
            </a:r>
            <a:r>
              <a:rPr lang="en-US" sz="2000" dirty="0" smtClean="0"/>
              <a:t>(Scale up + scale out)</a:t>
            </a:r>
            <a:br>
              <a:rPr lang="en-US" sz="2000" dirty="0" smtClean="0"/>
            </a:br>
            <a:endParaRPr lang="en-US" sz="2000" dirty="0" smtClean="0"/>
          </a:p>
          <a:p>
            <a:r>
              <a:rPr lang="en-US" b="1" i="1" dirty="0" smtClean="0"/>
              <a:t>What is elasticity ?</a:t>
            </a:r>
          </a:p>
          <a:p>
            <a:pPr lvl="1"/>
            <a:r>
              <a:rPr lang="en-US" sz="2000" dirty="0" smtClean="0"/>
              <a:t>The ability to apply a </a:t>
            </a:r>
            <a:r>
              <a:rPr lang="en-US" sz="2000" b="1" dirty="0" smtClean="0">
                <a:solidFill>
                  <a:srgbClr val="FF0000"/>
                </a:solidFill>
              </a:rPr>
              <a:t>quantifiable methodology </a:t>
            </a:r>
            <a:r>
              <a:rPr lang="en-US" sz="2000" dirty="0" smtClean="0"/>
              <a:t>that allows for the basis of an </a:t>
            </a:r>
            <a:r>
              <a:rPr lang="en-US" sz="2000" b="1" dirty="0" smtClean="0">
                <a:solidFill>
                  <a:srgbClr val="FF0000"/>
                </a:solidFill>
              </a:rPr>
              <a:t>adaptive introspection with in a real time infrastructure</a:t>
            </a:r>
            <a:r>
              <a:rPr lang="en-US" sz="2000" dirty="0" smtClean="0"/>
              <a:t>.(scale out)</a:t>
            </a:r>
          </a:p>
          <a:p>
            <a:r>
              <a:rPr lang="en-US" b="1" i="1" dirty="0" smtClean="0"/>
              <a:t>But how to achieve these properties ?</a:t>
            </a:r>
          </a:p>
          <a:p>
            <a:pPr lvl="1"/>
            <a:r>
              <a:rPr lang="en-US" sz="2000" dirty="0" smtClean="0">
                <a:solidFill>
                  <a:schemeClr val="accent2">
                    <a:lumMod val="60000"/>
                    <a:lumOff val="40000"/>
                  </a:schemeClr>
                </a:solidFill>
              </a:rPr>
              <a:t>Dynamic provisioning</a:t>
            </a:r>
          </a:p>
          <a:p>
            <a:pPr lvl="1"/>
            <a:r>
              <a:rPr lang="en-US" sz="2000" dirty="0" smtClean="0">
                <a:solidFill>
                  <a:schemeClr val="accent2">
                    <a:lumMod val="60000"/>
                    <a:lumOff val="40000"/>
                  </a:schemeClr>
                </a:solidFill>
              </a:rPr>
              <a:t>Multi-tenant design</a:t>
            </a:r>
          </a:p>
        </p:txBody>
      </p:sp>
    </p:spTree>
    <p:extLst>
      <p:ext uri="{BB962C8B-B14F-4D97-AF65-F5344CB8AC3E}">
        <p14:creationId xmlns:p14="http://schemas.microsoft.com/office/powerpoint/2010/main" val="1244790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1"/>
          <p:cNvPicPr>
            <a:picLocks noChangeAspect="1" noChangeArrowheads="1"/>
          </p:cNvPicPr>
          <p:nvPr/>
        </p:nvPicPr>
        <p:blipFill>
          <a:blip r:embed="rId2" cstate="print"/>
          <a:srcRect/>
          <a:stretch>
            <a:fillRect/>
          </a:stretch>
        </p:blipFill>
        <p:spPr bwMode="auto">
          <a:xfrm>
            <a:off x="37837" y="0"/>
            <a:ext cx="2547708" cy="1939159"/>
          </a:xfrm>
          <a:prstGeom prst="rect">
            <a:avLst/>
          </a:prstGeom>
          <a:noFill/>
          <a:ln w="9525">
            <a:noFill/>
            <a:miter lim="800000"/>
            <a:headEnd/>
            <a:tailEnd/>
          </a:ln>
          <a:effectLst/>
        </p:spPr>
      </p:pic>
      <p:sp>
        <p:nvSpPr>
          <p:cNvPr id="3" name="Content Placeholder 2"/>
          <p:cNvSpPr>
            <a:spLocks noGrp="1"/>
          </p:cNvSpPr>
          <p:nvPr>
            <p:ph idx="1"/>
          </p:nvPr>
        </p:nvSpPr>
        <p:spPr>
          <a:xfrm>
            <a:off x="2396359" y="981104"/>
            <a:ext cx="9466127" cy="5544387"/>
          </a:xfrm>
        </p:spPr>
        <p:txBody>
          <a:bodyPr>
            <a:normAutofit/>
          </a:bodyPr>
          <a:lstStyle/>
          <a:p>
            <a:pPr marL="0" indent="0">
              <a:buNone/>
            </a:pPr>
            <a:endParaRPr lang="en-US" sz="3000" b="1" i="1" dirty="0" smtClean="0">
              <a:latin typeface="Times New Roman" panose="02020603050405020304" pitchFamily="18" charset="0"/>
              <a:cs typeface="Times New Roman" panose="02020603050405020304" pitchFamily="18" charset="0"/>
            </a:endParaRPr>
          </a:p>
          <a:p>
            <a:pPr marL="0" indent="0">
              <a:buNone/>
            </a:pPr>
            <a:r>
              <a:rPr lang="en-US" sz="3000" b="1" i="1" dirty="0" smtClean="0">
                <a:latin typeface="Times New Roman" panose="02020603050405020304" pitchFamily="18" charset="0"/>
                <a:cs typeface="Times New Roman" panose="02020603050405020304" pitchFamily="18" charset="0"/>
              </a:rPr>
              <a:t>3.2.1.1. DYNAMIC PROVISIONING</a:t>
            </a:r>
          </a:p>
          <a:p>
            <a:pPr marL="0" indent="0">
              <a:buNone/>
            </a:pPr>
            <a:endParaRPr lang="en-US" sz="3000" b="1" i="1" dirty="0">
              <a:latin typeface="Times New Roman" panose="02020603050405020304" pitchFamily="18" charset="0"/>
              <a:cs typeface="Times New Roman" panose="02020603050405020304" pitchFamily="18" charset="0"/>
            </a:endParaRPr>
          </a:p>
          <a:p>
            <a:r>
              <a:rPr lang="en-US" sz="3000" b="1" i="1" dirty="0">
                <a:latin typeface="Times New Roman" panose="02020603050405020304" pitchFamily="18" charset="0"/>
                <a:cs typeface="Times New Roman" panose="02020603050405020304" pitchFamily="18" charset="0"/>
              </a:rPr>
              <a:t>What is dynamic </a:t>
            </a:r>
            <a:r>
              <a:rPr lang="en-US" sz="3000" b="1" i="1" dirty="0" smtClean="0">
                <a:latin typeface="Times New Roman" panose="02020603050405020304" pitchFamily="18" charset="0"/>
                <a:cs typeface="Times New Roman" panose="02020603050405020304" pitchFamily="18" charset="0"/>
              </a:rPr>
              <a:t>provisioning </a:t>
            </a:r>
            <a:r>
              <a:rPr lang="en-US" sz="3000" b="1" i="1" dirty="0">
                <a:latin typeface="Times New Roman" panose="02020603050405020304" pitchFamily="18" charset="0"/>
                <a:cs typeface="Times New Roman" panose="02020603050405020304" pitchFamily="18" charset="0"/>
              </a:rPr>
              <a:t>?</a:t>
            </a:r>
          </a:p>
          <a:p>
            <a:pPr marL="274320" lvl="1" indent="0" algn="just">
              <a:buNone/>
            </a:pPr>
            <a:r>
              <a:rPr lang="en-US" sz="3000" dirty="0">
                <a:latin typeface="Times New Roman" panose="02020603050405020304" pitchFamily="18" charset="0"/>
                <a:cs typeface="Times New Roman" panose="02020603050405020304" pitchFamily="18" charset="0"/>
              </a:rPr>
              <a:t>Dynamic Provisioning is a simplified way to explain a complex </a:t>
            </a:r>
            <a:r>
              <a:rPr lang="en-US" sz="3000" b="1" dirty="0">
                <a:solidFill>
                  <a:srgbClr val="FF0000"/>
                </a:solidFill>
                <a:latin typeface="Times New Roman" panose="02020603050405020304" pitchFamily="18" charset="0"/>
                <a:cs typeface="Times New Roman" panose="02020603050405020304" pitchFamily="18" charset="0"/>
              </a:rPr>
              <a:t>networked server computing environment where server computing instances are provisioned or deployed from a administrative console </a:t>
            </a:r>
            <a:r>
              <a:rPr lang="en-US" sz="3000" dirty="0">
                <a:latin typeface="Times New Roman" panose="02020603050405020304" pitchFamily="18" charset="0"/>
                <a:cs typeface="Times New Roman" panose="02020603050405020304" pitchFamily="18" charset="0"/>
              </a:rPr>
              <a:t>or client application by the server administrator, network administrator, or any other enabled user</a:t>
            </a:r>
            <a:r>
              <a:rPr lang="en-US" sz="3000" dirty="0" smtClean="0">
                <a:latin typeface="Times New Roman" panose="02020603050405020304" pitchFamily="18" charset="0"/>
                <a:cs typeface="Times New Roman" panose="02020603050405020304" pitchFamily="18" charset="0"/>
              </a:rPr>
              <a:t>.</a:t>
            </a:r>
            <a:endParaRPr lang="en-US" sz="3000" b="1" i="1" dirty="0" smtClean="0">
              <a:latin typeface="Times New Roman" panose="02020603050405020304" pitchFamily="18" charset="0"/>
              <a:cs typeface="Times New Roman" panose="02020603050405020304" pitchFamily="18" charset="0"/>
            </a:endParaRPr>
          </a:p>
        </p:txBody>
      </p:sp>
      <p:sp>
        <p:nvSpPr>
          <p:cNvPr id="30" name="Title 1"/>
          <p:cNvSpPr>
            <a:spLocks noGrp="1"/>
          </p:cNvSpPr>
          <p:nvPr>
            <p:ph type="title"/>
          </p:nvPr>
        </p:nvSpPr>
        <p:spPr>
          <a:xfrm>
            <a:off x="2423160" y="112776"/>
            <a:ext cx="9464040" cy="558793"/>
          </a:xfrm>
        </p:spPr>
        <p:txBody>
          <a:bodyPr>
            <a:normAutofit fontScale="90000"/>
          </a:bodyPr>
          <a:lstStyle/>
          <a:p>
            <a:r>
              <a:rPr lang="en-US" dirty="0" smtClean="0"/>
              <a:t>3.2.1 Scalability &amp; Elasticity </a:t>
            </a:r>
            <a:r>
              <a:rPr lang="en-US" sz="2800" dirty="0" err="1" smtClean="0"/>
              <a:t>contd</a:t>
            </a:r>
            <a:r>
              <a:rPr lang="en-US" sz="2800" dirty="0" smtClean="0"/>
              <a:t>…</a:t>
            </a:r>
            <a:endParaRPr lang="en-US" sz="2800" dirty="0"/>
          </a:p>
        </p:txBody>
      </p:sp>
    </p:spTree>
    <p:extLst>
      <p:ext uri="{BB962C8B-B14F-4D97-AF65-F5344CB8AC3E}">
        <p14:creationId xmlns:p14="http://schemas.microsoft.com/office/powerpoint/2010/main" val="128963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1"/>
          <p:cNvPicPr>
            <a:picLocks noChangeAspect="1" noChangeArrowheads="1"/>
          </p:cNvPicPr>
          <p:nvPr/>
        </p:nvPicPr>
        <p:blipFill>
          <a:blip r:embed="rId2" cstate="print"/>
          <a:srcRect/>
          <a:stretch>
            <a:fillRect/>
          </a:stretch>
        </p:blipFill>
        <p:spPr bwMode="auto">
          <a:xfrm>
            <a:off x="241738" y="68739"/>
            <a:ext cx="1280160" cy="1280160"/>
          </a:xfrm>
          <a:prstGeom prst="rect">
            <a:avLst/>
          </a:prstGeom>
          <a:noFill/>
          <a:ln w="9525">
            <a:noFill/>
            <a:miter lim="800000"/>
            <a:headEnd/>
            <a:tailEnd/>
          </a:ln>
          <a:effectLst/>
        </p:spPr>
      </p:pic>
      <p:sp>
        <p:nvSpPr>
          <p:cNvPr id="3" name="Content Placeholder 2"/>
          <p:cNvSpPr>
            <a:spLocks noGrp="1"/>
          </p:cNvSpPr>
          <p:nvPr>
            <p:ph idx="1"/>
          </p:nvPr>
        </p:nvSpPr>
        <p:spPr>
          <a:xfrm>
            <a:off x="1981200" y="955964"/>
            <a:ext cx="9261764" cy="1704665"/>
          </a:xfrm>
        </p:spPr>
        <p:txBody>
          <a:bodyPr>
            <a:noAutofit/>
          </a:bodyPr>
          <a:lstStyle/>
          <a:p>
            <a:pPr marL="0" indent="0">
              <a:buNone/>
            </a:pPr>
            <a:r>
              <a:rPr lang="en-US" sz="2500" b="1" i="1" dirty="0">
                <a:latin typeface="Times New Roman" panose="02020603050405020304" pitchFamily="18" charset="0"/>
                <a:cs typeface="Times New Roman" panose="02020603050405020304" pitchFamily="18" charset="0"/>
              </a:rPr>
              <a:t>3.2.1.1. DYNAMIC PROVISIONING</a:t>
            </a:r>
          </a:p>
          <a:p>
            <a:endParaRPr lang="en-US" sz="2500" dirty="0" smtClean="0">
              <a:latin typeface="Times New Roman" panose="02020603050405020304" pitchFamily="18" charset="0"/>
              <a:cs typeface="Times New Roman" panose="02020603050405020304" pitchFamily="18" charset="0"/>
            </a:endParaRPr>
          </a:p>
          <a:p>
            <a:pPr marL="0" indent="0">
              <a:buNone/>
            </a:pPr>
            <a:r>
              <a:rPr lang="en-US" sz="2500" dirty="0" smtClean="0">
                <a:latin typeface="Times New Roman" panose="02020603050405020304" pitchFamily="18" charset="0"/>
                <a:cs typeface="Times New Roman" panose="02020603050405020304" pitchFamily="18" charset="0"/>
              </a:rPr>
              <a:t>In traditional computing model, two common problems :</a:t>
            </a:r>
          </a:p>
          <a:p>
            <a:pPr lvl="1"/>
            <a:r>
              <a:rPr lang="en-US" sz="2500" dirty="0" smtClean="0">
                <a:latin typeface="Times New Roman" panose="02020603050405020304" pitchFamily="18" charset="0"/>
                <a:cs typeface="Times New Roman" panose="02020603050405020304" pitchFamily="18" charset="0"/>
              </a:rPr>
              <a:t>Underestimate system utilization which result in under provision</a:t>
            </a:r>
          </a:p>
        </p:txBody>
      </p:sp>
      <p:sp>
        <p:nvSpPr>
          <p:cNvPr id="7" name="Up Arrow 6"/>
          <p:cNvSpPr/>
          <p:nvPr/>
        </p:nvSpPr>
        <p:spPr>
          <a:xfrm rot="3513410">
            <a:off x="5482544" y="3566451"/>
            <a:ext cx="762000" cy="954087"/>
          </a:xfrm>
          <a:prstGeom prst="upArrow">
            <a:avLst/>
          </a:prstGeom>
          <a:ln/>
        </p:spPr>
        <p:style>
          <a:lnRef idx="0">
            <a:schemeClr val="accent1"/>
          </a:lnRef>
          <a:fillRef idx="3">
            <a:schemeClr val="accent1"/>
          </a:fillRef>
          <a:effectRef idx="3">
            <a:schemeClr val="accent1"/>
          </a:effectRef>
          <a:fontRef idx="minor">
            <a:schemeClr val="lt1"/>
          </a:fontRef>
        </p:style>
        <p:txBody>
          <a:bodyPr anchor="ctr"/>
          <a:lstStyle/>
          <a:p>
            <a:pPr algn="ctr"/>
            <a:endParaRPr lang="en-US">
              <a:solidFill>
                <a:srgbClr val="000000"/>
              </a:solidFill>
              <a:ea typeface="ＭＳ Ｐゴシック" pitchFamily="34" charset="-128"/>
            </a:endParaRPr>
          </a:p>
        </p:txBody>
      </p:sp>
      <p:sp>
        <p:nvSpPr>
          <p:cNvPr id="8" name="Up Arrow 7"/>
          <p:cNvSpPr/>
          <p:nvPr/>
        </p:nvSpPr>
        <p:spPr>
          <a:xfrm rot="6949103">
            <a:off x="5500641" y="4687225"/>
            <a:ext cx="762000" cy="954088"/>
          </a:xfrm>
          <a:prstGeom prst="upArrow">
            <a:avLst/>
          </a:prstGeom>
          <a:ln/>
        </p:spPr>
        <p:style>
          <a:lnRef idx="0">
            <a:schemeClr val="accent1"/>
          </a:lnRef>
          <a:fillRef idx="3">
            <a:schemeClr val="accent1"/>
          </a:fillRef>
          <a:effectRef idx="3">
            <a:schemeClr val="accent1"/>
          </a:effectRef>
          <a:fontRef idx="minor">
            <a:schemeClr val="lt1"/>
          </a:fontRef>
        </p:style>
        <p:txBody>
          <a:bodyPr anchor="ctr"/>
          <a:lstStyle/>
          <a:p>
            <a:pPr algn="ctr"/>
            <a:endParaRPr lang="en-US">
              <a:solidFill>
                <a:srgbClr val="000000"/>
              </a:solidFill>
              <a:ea typeface="ＭＳ Ｐゴシック" pitchFamily="34" charset="-128"/>
            </a:endParaRPr>
          </a:p>
        </p:txBody>
      </p:sp>
      <p:grpSp>
        <p:nvGrpSpPr>
          <p:cNvPr id="9" name="Group 62"/>
          <p:cNvGrpSpPr>
            <a:grpSpLocks/>
          </p:cNvGrpSpPr>
          <p:nvPr/>
        </p:nvGrpSpPr>
        <p:grpSpPr bwMode="auto">
          <a:xfrm>
            <a:off x="6324601" y="4712017"/>
            <a:ext cx="3986171" cy="1799680"/>
            <a:chOff x="1143000" y="2362201"/>
            <a:chExt cx="5980291" cy="2739898"/>
          </a:xfrm>
        </p:grpSpPr>
        <p:sp>
          <p:nvSpPr>
            <p:cNvPr id="10" name="Freeform 9"/>
            <p:cNvSpPr/>
            <p:nvPr/>
          </p:nvSpPr>
          <p:spPr>
            <a:xfrm>
              <a:off x="1663352" y="2909041"/>
              <a:ext cx="4581984" cy="1370711"/>
            </a:xfrm>
            <a:custGeom>
              <a:avLst/>
              <a:gdLst>
                <a:gd name="connsiteX0" fmla="*/ 0 w 4800600"/>
                <a:gd name="connsiteY0" fmla="*/ 1746955 h 1761066"/>
                <a:gd name="connsiteX1" fmla="*/ 7027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1066"/>
                <a:gd name="connsiteX1" fmla="*/ 778934 w 4800600"/>
                <a:gd name="connsiteY1" fmla="*/ 104422 h 1761066"/>
                <a:gd name="connsiteX2" fmla="*/ 1608667 w 4800600"/>
                <a:gd name="connsiteY2" fmla="*/ 1738488 h 1761066"/>
                <a:gd name="connsiteX3" fmla="*/ 2396067 w 4800600"/>
                <a:gd name="connsiteY3" fmla="*/ 87488 h 1761066"/>
                <a:gd name="connsiteX4" fmla="*/ 3200400 w 4800600"/>
                <a:gd name="connsiteY4" fmla="*/ 1746955 h 1761066"/>
                <a:gd name="connsiteX5" fmla="*/ 4030134 w 4800600"/>
                <a:gd name="connsiteY5" fmla="*/ 2822 h 1761066"/>
                <a:gd name="connsiteX6" fmla="*/ 4800600 w 4800600"/>
                <a:gd name="connsiteY6" fmla="*/ 1730022 h 1761066"/>
                <a:gd name="connsiteX0" fmla="*/ 0 w 4800600"/>
                <a:gd name="connsiteY0" fmla="*/ 1746955 h 1762477"/>
                <a:gd name="connsiteX1" fmla="*/ 778934 w 4800600"/>
                <a:gd name="connsiteY1" fmla="*/ 104422 h 1762477"/>
                <a:gd name="connsiteX2" fmla="*/ 1608667 w 4800600"/>
                <a:gd name="connsiteY2" fmla="*/ 1738488 h 1762477"/>
                <a:gd name="connsiteX3" fmla="*/ 2404940 w 4800600"/>
                <a:gd name="connsiteY3" fmla="*/ 95954 h 1762477"/>
                <a:gd name="connsiteX4" fmla="*/ 3200400 w 4800600"/>
                <a:gd name="connsiteY4" fmla="*/ 1746955 h 1762477"/>
                <a:gd name="connsiteX5" fmla="*/ 4030134 w 4800600"/>
                <a:gd name="connsiteY5" fmla="*/ 2822 h 1762477"/>
                <a:gd name="connsiteX6" fmla="*/ 4800600 w 4800600"/>
                <a:gd name="connsiteY6" fmla="*/ 1730022 h 1762477"/>
                <a:gd name="connsiteX0" fmla="*/ 0 w 4800600"/>
                <a:gd name="connsiteY0" fmla="*/ 1670755 h 1673577"/>
                <a:gd name="connsiteX1" fmla="*/ 778934 w 4800600"/>
                <a:gd name="connsiteY1" fmla="*/ 28222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78934 w 4800600"/>
                <a:gd name="connsiteY1" fmla="*/ 28222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78934 w 4800600"/>
                <a:gd name="connsiteY1" fmla="*/ 48926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28221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28221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28221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28221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7517 h 1673577"/>
                <a:gd name="connsiteX2" fmla="*/ 1608667 w 4800600"/>
                <a:gd name="connsiteY2" fmla="*/ 1662288 h 1673577"/>
                <a:gd name="connsiteX3" fmla="*/ 2404940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7517 h 1673577"/>
                <a:gd name="connsiteX2" fmla="*/ 1608667 w 4800600"/>
                <a:gd name="connsiteY2" fmla="*/ 1662288 h 1673577"/>
                <a:gd name="connsiteX3" fmla="*/ 2413813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7517 h 1673577"/>
                <a:gd name="connsiteX2" fmla="*/ 1608667 w 4800600"/>
                <a:gd name="connsiteY2" fmla="*/ 1662288 h 1673577"/>
                <a:gd name="connsiteX3" fmla="*/ 2413813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7517 h 1673577"/>
                <a:gd name="connsiteX2" fmla="*/ 1608667 w 4800600"/>
                <a:gd name="connsiteY2" fmla="*/ 1662288 h 1673577"/>
                <a:gd name="connsiteX3" fmla="*/ 2404939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3577"/>
                <a:gd name="connsiteX1" fmla="*/ 796681 w 4800600"/>
                <a:gd name="connsiteY1" fmla="*/ 7517 h 1673577"/>
                <a:gd name="connsiteX2" fmla="*/ 1608667 w 4800600"/>
                <a:gd name="connsiteY2" fmla="*/ 1662288 h 1673577"/>
                <a:gd name="connsiteX3" fmla="*/ 2404939 w 4800600"/>
                <a:gd name="connsiteY3" fmla="*/ 19754 h 1673577"/>
                <a:gd name="connsiteX4" fmla="*/ 3200400 w 4800600"/>
                <a:gd name="connsiteY4" fmla="*/ 1670755 h 1673577"/>
                <a:gd name="connsiteX5" fmla="*/ 4030134 w 4800600"/>
                <a:gd name="connsiteY5" fmla="*/ 2822 h 1673577"/>
                <a:gd name="connsiteX6" fmla="*/ 4800600 w 4800600"/>
                <a:gd name="connsiteY6" fmla="*/ 1653822 h 1673577"/>
                <a:gd name="connsiteX0" fmla="*/ 0 w 4800600"/>
                <a:gd name="connsiteY0" fmla="*/ 1670755 h 1671851"/>
                <a:gd name="connsiteX1" fmla="*/ 796681 w 4800600"/>
                <a:gd name="connsiteY1" fmla="*/ 7517 h 1671851"/>
                <a:gd name="connsiteX2" fmla="*/ 1608667 w 4800600"/>
                <a:gd name="connsiteY2" fmla="*/ 1662288 h 1671851"/>
                <a:gd name="connsiteX3" fmla="*/ 2387192 w 4800600"/>
                <a:gd name="connsiteY3" fmla="*/ 9401 h 1671851"/>
                <a:gd name="connsiteX4" fmla="*/ 3200400 w 4800600"/>
                <a:gd name="connsiteY4" fmla="*/ 1670755 h 1671851"/>
                <a:gd name="connsiteX5" fmla="*/ 4030134 w 4800600"/>
                <a:gd name="connsiteY5" fmla="*/ 2822 h 1671851"/>
                <a:gd name="connsiteX6" fmla="*/ 4800600 w 4800600"/>
                <a:gd name="connsiteY6" fmla="*/ 1653822 h 1671851"/>
                <a:gd name="connsiteX0" fmla="*/ 0 w 4800600"/>
                <a:gd name="connsiteY0" fmla="*/ 1670755 h 1671851"/>
                <a:gd name="connsiteX1" fmla="*/ 796681 w 4800600"/>
                <a:gd name="connsiteY1" fmla="*/ 7517 h 1671851"/>
                <a:gd name="connsiteX2" fmla="*/ 1608667 w 4800600"/>
                <a:gd name="connsiteY2" fmla="*/ 1662288 h 1671851"/>
                <a:gd name="connsiteX3" fmla="*/ 2413813 w 4800600"/>
                <a:gd name="connsiteY3" fmla="*/ 9400 h 1671851"/>
                <a:gd name="connsiteX4" fmla="*/ 3200400 w 4800600"/>
                <a:gd name="connsiteY4" fmla="*/ 1670755 h 1671851"/>
                <a:gd name="connsiteX5" fmla="*/ 4030134 w 4800600"/>
                <a:gd name="connsiteY5" fmla="*/ 2822 h 1671851"/>
                <a:gd name="connsiteX6" fmla="*/ 4800600 w 4800600"/>
                <a:gd name="connsiteY6" fmla="*/ 1653822 h 1671851"/>
                <a:gd name="connsiteX0" fmla="*/ 0 w 4800600"/>
                <a:gd name="connsiteY0" fmla="*/ 1670755 h 1671851"/>
                <a:gd name="connsiteX1" fmla="*/ 796681 w 4800600"/>
                <a:gd name="connsiteY1" fmla="*/ 7517 h 1671851"/>
                <a:gd name="connsiteX2" fmla="*/ 1608667 w 4800600"/>
                <a:gd name="connsiteY2" fmla="*/ 1662288 h 1671851"/>
                <a:gd name="connsiteX3" fmla="*/ 2413813 w 4800600"/>
                <a:gd name="connsiteY3" fmla="*/ 9400 h 1671851"/>
                <a:gd name="connsiteX4" fmla="*/ 3200400 w 4800600"/>
                <a:gd name="connsiteY4" fmla="*/ 1670755 h 1671851"/>
                <a:gd name="connsiteX5" fmla="*/ 4030134 w 4800600"/>
                <a:gd name="connsiteY5" fmla="*/ 2822 h 1671851"/>
                <a:gd name="connsiteX6" fmla="*/ 4800600 w 4800600"/>
                <a:gd name="connsiteY6" fmla="*/ 1653822 h 167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0600" h="1671851">
                  <a:moveTo>
                    <a:pt x="0" y="1670755"/>
                  </a:moveTo>
                  <a:cubicBezTo>
                    <a:pt x="410902" y="1340416"/>
                    <a:pt x="528570" y="8928"/>
                    <a:pt x="796681" y="7517"/>
                  </a:cubicBezTo>
                  <a:cubicBezTo>
                    <a:pt x="1064792" y="6106"/>
                    <a:pt x="1339145" y="1661974"/>
                    <a:pt x="1608667" y="1662288"/>
                  </a:cubicBezTo>
                  <a:cubicBezTo>
                    <a:pt x="1878189" y="1662602"/>
                    <a:pt x="2148524" y="7989"/>
                    <a:pt x="2413813" y="9400"/>
                  </a:cubicBezTo>
                  <a:cubicBezTo>
                    <a:pt x="2679102" y="10811"/>
                    <a:pt x="2931013" y="1671851"/>
                    <a:pt x="3200400" y="1670755"/>
                  </a:cubicBezTo>
                  <a:cubicBezTo>
                    <a:pt x="3469787" y="1669659"/>
                    <a:pt x="3763434" y="5644"/>
                    <a:pt x="4030134" y="2822"/>
                  </a:cubicBezTo>
                  <a:cubicBezTo>
                    <a:pt x="4296834" y="0"/>
                    <a:pt x="4501610" y="1417669"/>
                    <a:pt x="4800600" y="1653822"/>
                  </a:cubicBezTo>
                </a:path>
              </a:pathLst>
            </a:custGeom>
            <a:solidFill>
              <a:srgbClr val="FFFFFF"/>
            </a:solidFill>
            <a:ln w="12700" cap="flat" cmpd="sng" algn="ctr">
              <a:solidFill>
                <a:schemeClr val="accent4">
                  <a:shade val="95000"/>
                  <a:satMod val="105000"/>
                </a:schemeClr>
              </a:solidFill>
              <a:prstDash val="dash"/>
              <a:round/>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anchor="ctr"/>
            <a:lstStyle/>
            <a:p>
              <a:pPr algn="ctr"/>
              <a:endParaRPr lang="en-US">
                <a:solidFill>
                  <a:srgbClr val="000000"/>
                </a:solidFill>
                <a:ea typeface="ＭＳ Ｐゴシック" pitchFamily="34" charset="-128"/>
              </a:endParaRPr>
            </a:p>
          </p:txBody>
        </p:sp>
        <p:cxnSp>
          <p:nvCxnSpPr>
            <p:cNvPr id="11" name="Straight Arrow Connector 10"/>
            <p:cNvCxnSpPr/>
            <p:nvPr/>
          </p:nvCxnSpPr>
          <p:spPr bwMode="auto">
            <a:xfrm>
              <a:off x="1627217" y="4568831"/>
              <a:ext cx="4801206" cy="0"/>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2" name="TextBox 11"/>
            <p:cNvSpPr txBox="1"/>
            <p:nvPr/>
          </p:nvSpPr>
          <p:spPr bwMode="auto">
            <a:xfrm>
              <a:off x="1143000" y="2754607"/>
              <a:ext cx="623355" cy="1515336"/>
            </a:xfrm>
            <a:prstGeom prst="rect">
              <a:avLst/>
            </a:prstGeom>
            <a:noFill/>
          </p:spPr>
          <p:txBody>
            <a:bodyPr vert="vert270" wrap="none">
              <a:spAutoFit/>
            </a:bodyPr>
            <a:lstStyle/>
            <a:p>
              <a:pPr algn="ctr">
                <a:defRPr/>
              </a:pPr>
              <a:r>
                <a:rPr lang="en-US" sz="1500" b="1" dirty="0">
                  <a:latin typeface="Cambria" pitchFamily="18" charset="0"/>
                  <a:ea typeface="ＭＳ Ｐゴシック" pitchFamily="-65" charset="-128"/>
                  <a:cs typeface="ＭＳ Ｐゴシック" pitchFamily="-65" charset="-128"/>
                </a:rPr>
                <a:t>Resources</a:t>
              </a:r>
            </a:p>
          </p:txBody>
        </p:sp>
        <p:cxnSp>
          <p:nvCxnSpPr>
            <p:cNvPr id="13" name="Straight Arrow Connector 12"/>
            <p:cNvCxnSpPr/>
            <p:nvPr/>
          </p:nvCxnSpPr>
          <p:spPr bwMode="auto">
            <a:xfrm rot="5400000" flipH="1" flipV="1">
              <a:off x="521492" y="3465516"/>
              <a:ext cx="2209039" cy="2410"/>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4" name="TextBox 22"/>
            <p:cNvSpPr txBox="1">
              <a:spLocks noChangeArrowheads="1"/>
            </p:cNvSpPr>
            <p:nvPr/>
          </p:nvSpPr>
          <p:spPr bwMode="auto">
            <a:xfrm>
              <a:off x="5672306" y="4120398"/>
              <a:ext cx="1402549" cy="491998"/>
            </a:xfrm>
            <a:prstGeom prst="rect">
              <a:avLst/>
            </a:prstGeom>
            <a:noFill/>
            <a:ln w="9525">
              <a:noFill/>
              <a:miter lim="800000"/>
              <a:headEnd/>
              <a:tailEnd/>
            </a:ln>
          </p:spPr>
          <p:txBody>
            <a:bodyPr wrap="none">
              <a:spAutoFit/>
            </a:bodyPr>
            <a:lstStyle/>
            <a:p>
              <a:pPr algn="ctr"/>
              <a:r>
                <a:rPr lang="en-US" sz="1500" dirty="0"/>
                <a:t>Demand</a:t>
              </a:r>
            </a:p>
          </p:txBody>
        </p:sp>
        <p:sp>
          <p:nvSpPr>
            <p:cNvPr id="15" name="TextBox 22"/>
            <p:cNvSpPr txBox="1">
              <a:spLocks noChangeArrowheads="1"/>
            </p:cNvSpPr>
            <p:nvPr/>
          </p:nvSpPr>
          <p:spPr bwMode="auto">
            <a:xfrm>
              <a:off x="5653404" y="2940357"/>
              <a:ext cx="1469887" cy="491998"/>
            </a:xfrm>
            <a:prstGeom prst="rect">
              <a:avLst/>
            </a:prstGeom>
            <a:noFill/>
            <a:ln w="9525">
              <a:noFill/>
              <a:miter lim="800000"/>
              <a:headEnd/>
              <a:tailEnd/>
            </a:ln>
          </p:spPr>
          <p:txBody>
            <a:bodyPr wrap="none">
              <a:spAutoFit/>
            </a:bodyPr>
            <a:lstStyle/>
            <a:p>
              <a:pPr algn="ctr"/>
              <a:r>
                <a:rPr lang="en-US" sz="1500" dirty="0">
                  <a:solidFill>
                    <a:srgbClr val="FF0000"/>
                  </a:solidFill>
                </a:rPr>
                <a:t>Capacity</a:t>
              </a:r>
            </a:p>
          </p:txBody>
        </p:sp>
        <p:pic>
          <p:nvPicPr>
            <p:cNvPr id="16" name="Picture 52" descr="temp-1.png"/>
            <p:cNvPicPr>
              <a:picLocks noChangeAspect="1"/>
            </p:cNvPicPr>
            <p:nvPr/>
          </p:nvPicPr>
          <p:blipFill>
            <a:blip r:embed="rId3" cstate="print"/>
            <a:srcRect b="61111"/>
            <a:stretch>
              <a:fillRect/>
            </a:stretch>
          </p:blipFill>
          <p:spPr bwMode="auto">
            <a:xfrm>
              <a:off x="1647824" y="2895601"/>
              <a:ext cx="4600576" cy="533399"/>
            </a:xfrm>
            <a:prstGeom prst="rect">
              <a:avLst/>
            </a:prstGeom>
            <a:noFill/>
            <a:ln w="9525">
              <a:noFill/>
              <a:miter lim="800000"/>
              <a:headEnd/>
              <a:tailEnd/>
            </a:ln>
          </p:spPr>
        </p:pic>
        <p:pic>
          <p:nvPicPr>
            <p:cNvPr id="17" name="Picture 53" descr="temp-4.png"/>
            <p:cNvPicPr>
              <a:picLocks noChangeAspect="1"/>
            </p:cNvPicPr>
            <p:nvPr/>
          </p:nvPicPr>
          <p:blipFill>
            <a:blip r:embed="rId4" cstate="print"/>
            <a:srcRect t="38773"/>
            <a:stretch>
              <a:fillRect/>
            </a:stretch>
          </p:blipFill>
          <p:spPr bwMode="auto">
            <a:xfrm>
              <a:off x="1635124" y="3440112"/>
              <a:ext cx="4600576" cy="839789"/>
            </a:xfrm>
            <a:prstGeom prst="rect">
              <a:avLst/>
            </a:prstGeom>
            <a:noFill/>
            <a:ln w="9525">
              <a:noFill/>
              <a:miter lim="800000"/>
              <a:headEnd/>
              <a:tailEnd/>
            </a:ln>
          </p:spPr>
        </p:pic>
        <p:cxnSp>
          <p:nvCxnSpPr>
            <p:cNvPr id="18" name="Straight Arrow Connector 17"/>
            <p:cNvCxnSpPr/>
            <p:nvPr/>
          </p:nvCxnSpPr>
          <p:spPr bwMode="auto">
            <a:xfrm>
              <a:off x="1627217" y="3426972"/>
              <a:ext cx="4601256" cy="2410"/>
            </a:xfrm>
            <a:prstGeom prst="straightConnector1">
              <a:avLst/>
            </a:prstGeom>
            <a:ln w="19050" cap="flat" cmpd="sng" algn="ctr">
              <a:solidFill>
                <a:srgbClr val="FF0000"/>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bwMode="auto">
            <a:xfrm rot="5400000" flipH="1" flipV="1">
              <a:off x="3138887" y="4610987"/>
              <a:ext cx="91541" cy="7228"/>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1" name="Straight Arrow Connector 20"/>
            <p:cNvCxnSpPr/>
            <p:nvPr/>
          </p:nvCxnSpPr>
          <p:spPr bwMode="auto">
            <a:xfrm rot="5400000" flipH="1" flipV="1">
              <a:off x="4657782" y="4609784"/>
              <a:ext cx="81905" cy="0"/>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p:nvPr/>
          </p:nvCxnSpPr>
          <p:spPr bwMode="auto">
            <a:xfrm rot="5400000" flipH="1" flipV="1">
              <a:off x="6185110" y="4609784"/>
              <a:ext cx="74679" cy="2410"/>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3" name="TextBox 22"/>
            <p:cNvSpPr txBox="1">
              <a:spLocks noChangeArrowheads="1"/>
            </p:cNvSpPr>
            <p:nvPr/>
          </p:nvSpPr>
          <p:spPr bwMode="auto">
            <a:xfrm>
              <a:off x="2978150" y="4610101"/>
              <a:ext cx="367849" cy="491998"/>
            </a:xfrm>
            <a:prstGeom prst="rect">
              <a:avLst/>
            </a:prstGeom>
            <a:noFill/>
            <a:ln w="9525">
              <a:noFill/>
              <a:miter lim="800000"/>
              <a:headEnd/>
              <a:tailEnd/>
            </a:ln>
          </p:spPr>
          <p:txBody>
            <a:bodyPr>
              <a:spAutoFit/>
            </a:bodyPr>
            <a:lstStyle/>
            <a:p>
              <a:pPr algn="ctr"/>
              <a:r>
                <a:rPr lang="en-US" sz="1500"/>
                <a:t>1</a:t>
              </a:r>
            </a:p>
          </p:txBody>
        </p:sp>
        <p:sp>
          <p:nvSpPr>
            <p:cNvPr id="24" name="TextBox 60"/>
            <p:cNvSpPr txBox="1">
              <a:spLocks noChangeArrowheads="1"/>
            </p:cNvSpPr>
            <p:nvPr/>
          </p:nvSpPr>
          <p:spPr bwMode="auto">
            <a:xfrm>
              <a:off x="4552017" y="4572000"/>
              <a:ext cx="331133" cy="491998"/>
            </a:xfrm>
            <a:prstGeom prst="rect">
              <a:avLst/>
            </a:prstGeom>
            <a:noFill/>
            <a:ln w="9525">
              <a:noFill/>
              <a:miter lim="800000"/>
              <a:headEnd/>
              <a:tailEnd/>
            </a:ln>
          </p:spPr>
          <p:txBody>
            <a:bodyPr>
              <a:spAutoFit/>
            </a:bodyPr>
            <a:lstStyle/>
            <a:p>
              <a:pPr algn="ctr"/>
              <a:r>
                <a:rPr lang="en-US" sz="1500"/>
                <a:t>2</a:t>
              </a:r>
            </a:p>
          </p:txBody>
        </p:sp>
        <p:sp>
          <p:nvSpPr>
            <p:cNvPr id="25" name="TextBox 22"/>
            <p:cNvSpPr txBox="1">
              <a:spLocks noChangeArrowheads="1"/>
            </p:cNvSpPr>
            <p:nvPr/>
          </p:nvSpPr>
          <p:spPr bwMode="auto">
            <a:xfrm>
              <a:off x="6026150" y="4572000"/>
              <a:ext cx="381000" cy="491998"/>
            </a:xfrm>
            <a:prstGeom prst="rect">
              <a:avLst/>
            </a:prstGeom>
            <a:noFill/>
            <a:ln w="9525">
              <a:noFill/>
              <a:miter lim="800000"/>
              <a:headEnd/>
              <a:tailEnd/>
            </a:ln>
          </p:spPr>
          <p:txBody>
            <a:bodyPr>
              <a:spAutoFit/>
            </a:bodyPr>
            <a:lstStyle/>
            <a:p>
              <a:pPr algn="ctr"/>
              <a:r>
                <a:rPr lang="en-US" sz="1500"/>
                <a:t>3</a:t>
              </a:r>
            </a:p>
          </p:txBody>
        </p:sp>
      </p:grpSp>
      <p:grpSp>
        <p:nvGrpSpPr>
          <p:cNvPr id="26" name="Group 99"/>
          <p:cNvGrpSpPr>
            <a:grpSpLocks/>
          </p:cNvGrpSpPr>
          <p:nvPr/>
        </p:nvGrpSpPr>
        <p:grpSpPr bwMode="auto">
          <a:xfrm>
            <a:off x="6324601" y="2823448"/>
            <a:ext cx="3990715" cy="1718692"/>
            <a:chOff x="1143000" y="2362201"/>
            <a:chExt cx="6015783" cy="2768450"/>
          </a:xfrm>
        </p:grpSpPr>
        <p:cxnSp>
          <p:nvCxnSpPr>
            <p:cNvPr id="27" name="Straight Arrow Connector 26"/>
            <p:cNvCxnSpPr/>
            <p:nvPr/>
          </p:nvCxnSpPr>
          <p:spPr bwMode="auto">
            <a:xfrm>
              <a:off x="1628012" y="4567682"/>
              <a:ext cx="4799439" cy="2414"/>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bwMode="auto">
            <a:xfrm>
              <a:off x="1143000" y="2710636"/>
              <a:ext cx="626340" cy="1603276"/>
            </a:xfrm>
            <a:prstGeom prst="rect">
              <a:avLst/>
            </a:prstGeom>
            <a:noFill/>
          </p:spPr>
          <p:txBody>
            <a:bodyPr vert="vert270" wrap="none">
              <a:spAutoFit/>
            </a:bodyPr>
            <a:lstStyle/>
            <a:p>
              <a:pPr algn="ctr">
                <a:defRPr/>
              </a:pPr>
              <a:r>
                <a:rPr lang="en-US" sz="1500" b="1" dirty="0">
                  <a:latin typeface="Cambria" pitchFamily="18" charset="0"/>
                  <a:ea typeface="ＭＳ Ｐゴシック" pitchFamily="-65" charset="-128"/>
                  <a:cs typeface="ＭＳ Ｐゴシック" pitchFamily="-65" charset="-128"/>
                </a:rPr>
                <a:t>Resources</a:t>
              </a:r>
            </a:p>
          </p:txBody>
        </p:sp>
        <p:cxnSp>
          <p:nvCxnSpPr>
            <p:cNvPr id="29" name="Straight Arrow Connector 28"/>
            <p:cNvCxnSpPr/>
            <p:nvPr/>
          </p:nvCxnSpPr>
          <p:spPr bwMode="auto">
            <a:xfrm rot="5400000" flipH="1" flipV="1">
              <a:off x="521652" y="3466148"/>
              <a:ext cx="2210307" cy="2414"/>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pic>
          <p:nvPicPr>
            <p:cNvPr id="30" name="Picture 71" descr="temp-3.png"/>
            <p:cNvPicPr>
              <a:picLocks noChangeAspect="1"/>
            </p:cNvPicPr>
            <p:nvPr/>
          </p:nvPicPr>
          <p:blipFill>
            <a:blip r:embed="rId5" cstate="print"/>
            <a:srcRect t="38773"/>
            <a:stretch>
              <a:fillRect/>
            </a:stretch>
          </p:blipFill>
          <p:spPr bwMode="auto">
            <a:xfrm>
              <a:off x="1625600" y="3429000"/>
              <a:ext cx="4600575" cy="839789"/>
            </a:xfrm>
            <a:prstGeom prst="rect">
              <a:avLst/>
            </a:prstGeom>
            <a:noFill/>
            <a:ln w="9525">
              <a:noFill/>
              <a:miter lim="800000"/>
              <a:headEnd/>
              <a:tailEnd/>
            </a:ln>
          </p:spPr>
        </p:pic>
        <p:sp>
          <p:nvSpPr>
            <p:cNvPr id="31" name="TextBox 22"/>
            <p:cNvSpPr txBox="1">
              <a:spLocks noChangeArrowheads="1"/>
            </p:cNvSpPr>
            <p:nvPr/>
          </p:nvSpPr>
          <p:spPr bwMode="auto">
            <a:xfrm>
              <a:off x="5700917" y="4038599"/>
              <a:ext cx="1409268" cy="520551"/>
            </a:xfrm>
            <a:prstGeom prst="rect">
              <a:avLst/>
            </a:prstGeom>
            <a:noFill/>
            <a:ln w="9525">
              <a:noFill/>
              <a:miter lim="800000"/>
              <a:headEnd/>
              <a:tailEnd/>
            </a:ln>
          </p:spPr>
          <p:txBody>
            <a:bodyPr wrap="none">
              <a:spAutoFit/>
            </a:bodyPr>
            <a:lstStyle/>
            <a:p>
              <a:pPr algn="ctr"/>
              <a:r>
                <a:rPr lang="en-US" sz="1500" dirty="0"/>
                <a:t>Demand</a:t>
              </a:r>
            </a:p>
          </p:txBody>
        </p:sp>
        <p:sp>
          <p:nvSpPr>
            <p:cNvPr id="32" name="TextBox 22"/>
            <p:cNvSpPr txBox="1">
              <a:spLocks noChangeArrowheads="1"/>
            </p:cNvSpPr>
            <p:nvPr/>
          </p:nvSpPr>
          <p:spPr bwMode="auto">
            <a:xfrm>
              <a:off x="5681855" y="2941322"/>
              <a:ext cx="1476928" cy="520551"/>
            </a:xfrm>
            <a:prstGeom prst="rect">
              <a:avLst/>
            </a:prstGeom>
            <a:noFill/>
            <a:ln w="9525">
              <a:noFill/>
              <a:miter lim="800000"/>
              <a:headEnd/>
              <a:tailEnd/>
            </a:ln>
          </p:spPr>
          <p:txBody>
            <a:bodyPr wrap="none">
              <a:spAutoFit/>
            </a:bodyPr>
            <a:lstStyle/>
            <a:p>
              <a:pPr algn="ctr"/>
              <a:r>
                <a:rPr lang="en-US" sz="1500" dirty="0">
                  <a:solidFill>
                    <a:srgbClr val="FF0000"/>
                  </a:solidFill>
                </a:rPr>
                <a:t>Capacity</a:t>
              </a:r>
            </a:p>
          </p:txBody>
        </p:sp>
        <p:pic>
          <p:nvPicPr>
            <p:cNvPr id="33" name="Picture 80" descr="temp-2.png"/>
            <p:cNvPicPr>
              <a:picLocks noChangeAspect="1"/>
            </p:cNvPicPr>
            <p:nvPr/>
          </p:nvPicPr>
          <p:blipFill>
            <a:blip r:embed="rId6" cstate="print"/>
            <a:srcRect b="61227"/>
            <a:stretch>
              <a:fillRect/>
            </a:stretch>
          </p:blipFill>
          <p:spPr bwMode="auto">
            <a:xfrm>
              <a:off x="1616663" y="2895600"/>
              <a:ext cx="4600575" cy="531812"/>
            </a:xfrm>
            <a:prstGeom prst="rect">
              <a:avLst/>
            </a:prstGeom>
            <a:noFill/>
            <a:ln w="9525">
              <a:noFill/>
              <a:miter lim="800000"/>
              <a:headEnd/>
              <a:tailEnd/>
            </a:ln>
          </p:spPr>
        </p:pic>
        <p:cxnSp>
          <p:nvCxnSpPr>
            <p:cNvPr id="34" name="Straight Arrow Connector 33"/>
            <p:cNvCxnSpPr/>
            <p:nvPr/>
          </p:nvCxnSpPr>
          <p:spPr bwMode="auto">
            <a:xfrm>
              <a:off x="1628012" y="3426334"/>
              <a:ext cx="4599162" cy="2412"/>
            </a:xfrm>
            <a:prstGeom prst="straightConnector1">
              <a:avLst/>
            </a:prstGeom>
            <a:ln w="19050" cap="flat" cmpd="sng" algn="ctr">
              <a:solidFill>
                <a:srgbClr val="FF0000"/>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bwMode="auto">
            <a:xfrm rot="5400000" flipH="1" flipV="1">
              <a:off x="3137338" y="4612323"/>
              <a:ext cx="94108" cy="4826"/>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7" name="Straight Arrow Connector 36"/>
            <p:cNvCxnSpPr/>
            <p:nvPr/>
          </p:nvCxnSpPr>
          <p:spPr bwMode="auto">
            <a:xfrm rot="5400000" flipH="1" flipV="1">
              <a:off x="4657522" y="4607497"/>
              <a:ext cx="82042" cy="2412"/>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8" name="Straight Arrow Connector 37"/>
            <p:cNvCxnSpPr/>
            <p:nvPr/>
          </p:nvCxnSpPr>
          <p:spPr bwMode="auto">
            <a:xfrm rot="5400000" flipH="1" flipV="1">
              <a:off x="6184947" y="4609909"/>
              <a:ext cx="77216" cy="2412"/>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39" name="TextBox 22"/>
            <p:cNvSpPr txBox="1">
              <a:spLocks noChangeArrowheads="1"/>
            </p:cNvSpPr>
            <p:nvPr/>
          </p:nvSpPr>
          <p:spPr bwMode="auto">
            <a:xfrm>
              <a:off x="2978150" y="4610100"/>
              <a:ext cx="367848" cy="520551"/>
            </a:xfrm>
            <a:prstGeom prst="rect">
              <a:avLst/>
            </a:prstGeom>
            <a:noFill/>
            <a:ln w="9525">
              <a:noFill/>
              <a:miter lim="800000"/>
              <a:headEnd/>
              <a:tailEnd/>
            </a:ln>
          </p:spPr>
          <p:txBody>
            <a:bodyPr>
              <a:spAutoFit/>
            </a:bodyPr>
            <a:lstStyle/>
            <a:p>
              <a:pPr algn="ctr"/>
              <a:r>
                <a:rPr lang="en-US" sz="1500"/>
                <a:t>1</a:t>
              </a:r>
            </a:p>
          </p:txBody>
        </p:sp>
        <p:sp>
          <p:nvSpPr>
            <p:cNvPr id="40" name="TextBox 22"/>
            <p:cNvSpPr txBox="1">
              <a:spLocks noChangeArrowheads="1"/>
            </p:cNvSpPr>
            <p:nvPr/>
          </p:nvSpPr>
          <p:spPr bwMode="auto">
            <a:xfrm>
              <a:off x="4552017" y="4572000"/>
              <a:ext cx="331133" cy="520551"/>
            </a:xfrm>
            <a:prstGeom prst="rect">
              <a:avLst/>
            </a:prstGeom>
            <a:noFill/>
            <a:ln w="9525">
              <a:noFill/>
              <a:miter lim="800000"/>
              <a:headEnd/>
              <a:tailEnd/>
            </a:ln>
          </p:spPr>
          <p:txBody>
            <a:bodyPr>
              <a:spAutoFit/>
            </a:bodyPr>
            <a:lstStyle/>
            <a:p>
              <a:pPr algn="ctr"/>
              <a:r>
                <a:rPr lang="en-US" sz="1500"/>
                <a:t>2</a:t>
              </a:r>
            </a:p>
          </p:txBody>
        </p:sp>
        <p:sp>
          <p:nvSpPr>
            <p:cNvPr id="41" name="TextBox 95"/>
            <p:cNvSpPr txBox="1">
              <a:spLocks noChangeArrowheads="1"/>
            </p:cNvSpPr>
            <p:nvPr/>
          </p:nvSpPr>
          <p:spPr bwMode="auto">
            <a:xfrm>
              <a:off x="6026151" y="4572000"/>
              <a:ext cx="381001" cy="520551"/>
            </a:xfrm>
            <a:prstGeom prst="rect">
              <a:avLst/>
            </a:prstGeom>
            <a:noFill/>
            <a:ln w="9525">
              <a:noFill/>
              <a:miter lim="800000"/>
              <a:headEnd/>
              <a:tailEnd/>
            </a:ln>
          </p:spPr>
          <p:txBody>
            <a:bodyPr>
              <a:spAutoFit/>
            </a:bodyPr>
            <a:lstStyle/>
            <a:p>
              <a:pPr algn="ctr"/>
              <a:r>
                <a:rPr lang="en-US" sz="1500"/>
                <a:t>3</a:t>
              </a:r>
            </a:p>
          </p:txBody>
        </p:sp>
      </p:grpSp>
      <p:grpSp>
        <p:nvGrpSpPr>
          <p:cNvPr id="42" name="Group 100"/>
          <p:cNvGrpSpPr>
            <a:grpSpLocks/>
          </p:cNvGrpSpPr>
          <p:nvPr/>
        </p:nvGrpSpPr>
        <p:grpSpPr bwMode="auto">
          <a:xfrm>
            <a:off x="1676400" y="3733800"/>
            <a:ext cx="3716674" cy="1922726"/>
            <a:chOff x="1090563" y="2362201"/>
            <a:chExt cx="6072209" cy="3092151"/>
          </a:xfrm>
        </p:grpSpPr>
        <p:cxnSp>
          <p:nvCxnSpPr>
            <p:cNvPr id="43" name="Straight Arrow Connector 42"/>
            <p:cNvCxnSpPr/>
            <p:nvPr/>
          </p:nvCxnSpPr>
          <p:spPr bwMode="auto">
            <a:xfrm>
              <a:off x="1628014" y="4567682"/>
              <a:ext cx="4799454" cy="2414"/>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bwMode="auto">
            <a:xfrm>
              <a:off x="1090563" y="2736229"/>
              <a:ext cx="678830" cy="1600711"/>
            </a:xfrm>
            <a:prstGeom prst="rect">
              <a:avLst/>
            </a:prstGeom>
            <a:noFill/>
          </p:spPr>
          <p:txBody>
            <a:bodyPr vert="vert270" wrap="none">
              <a:spAutoFit/>
            </a:bodyPr>
            <a:lstStyle/>
            <a:p>
              <a:pPr algn="ctr">
                <a:defRPr/>
              </a:pPr>
              <a:r>
                <a:rPr lang="en-US" sz="1500" b="1" dirty="0">
                  <a:latin typeface="Cambria" pitchFamily="18" charset="0"/>
                  <a:ea typeface="ＭＳ Ｐゴシック" pitchFamily="-65" charset="-128"/>
                  <a:cs typeface="ＭＳ Ｐゴシック" pitchFamily="-65" charset="-128"/>
                </a:rPr>
                <a:t>Resources</a:t>
              </a:r>
            </a:p>
          </p:txBody>
        </p:sp>
        <p:cxnSp>
          <p:nvCxnSpPr>
            <p:cNvPr id="45" name="Straight Arrow Connector 44"/>
            <p:cNvCxnSpPr/>
            <p:nvPr/>
          </p:nvCxnSpPr>
          <p:spPr bwMode="auto">
            <a:xfrm rot="5400000" flipH="1" flipV="1">
              <a:off x="521653" y="3466148"/>
              <a:ext cx="2210307" cy="2414"/>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pic>
          <p:nvPicPr>
            <p:cNvPr id="46" name="Picture 104" descr="temp-3.png"/>
            <p:cNvPicPr>
              <a:picLocks noChangeAspect="1"/>
            </p:cNvPicPr>
            <p:nvPr/>
          </p:nvPicPr>
          <p:blipFill>
            <a:blip r:embed="rId5" cstate="print"/>
            <a:srcRect t="-5228"/>
            <a:stretch>
              <a:fillRect/>
            </a:stretch>
          </p:blipFill>
          <p:spPr bwMode="auto">
            <a:xfrm>
              <a:off x="1625600" y="2825497"/>
              <a:ext cx="4600576" cy="1443293"/>
            </a:xfrm>
            <a:prstGeom prst="rect">
              <a:avLst/>
            </a:prstGeom>
            <a:noFill/>
            <a:ln w="9525">
              <a:noFill/>
              <a:miter lim="800000"/>
              <a:headEnd/>
              <a:tailEnd/>
            </a:ln>
          </p:spPr>
        </p:pic>
        <p:sp>
          <p:nvSpPr>
            <p:cNvPr id="47" name="TextBox 22"/>
            <p:cNvSpPr txBox="1">
              <a:spLocks noChangeArrowheads="1"/>
            </p:cNvSpPr>
            <p:nvPr/>
          </p:nvSpPr>
          <p:spPr bwMode="auto">
            <a:xfrm>
              <a:off x="5583969" y="4038600"/>
              <a:ext cx="1527369" cy="519718"/>
            </a:xfrm>
            <a:prstGeom prst="rect">
              <a:avLst/>
            </a:prstGeom>
            <a:noFill/>
            <a:ln w="9525">
              <a:noFill/>
              <a:miter lim="800000"/>
              <a:headEnd/>
              <a:tailEnd/>
            </a:ln>
          </p:spPr>
          <p:txBody>
            <a:bodyPr wrap="none">
              <a:spAutoFit/>
            </a:bodyPr>
            <a:lstStyle/>
            <a:p>
              <a:pPr algn="ctr"/>
              <a:r>
                <a:rPr lang="en-US" sz="1500" dirty="0"/>
                <a:t>Demand</a:t>
              </a:r>
            </a:p>
          </p:txBody>
        </p:sp>
        <p:sp>
          <p:nvSpPr>
            <p:cNvPr id="48" name="TextBox 22"/>
            <p:cNvSpPr txBox="1">
              <a:spLocks noChangeArrowheads="1"/>
            </p:cNvSpPr>
            <p:nvPr/>
          </p:nvSpPr>
          <p:spPr bwMode="auto">
            <a:xfrm>
              <a:off x="5562073" y="2941321"/>
              <a:ext cx="1600699" cy="519718"/>
            </a:xfrm>
            <a:prstGeom prst="rect">
              <a:avLst/>
            </a:prstGeom>
            <a:noFill/>
            <a:ln w="9525">
              <a:noFill/>
              <a:miter lim="800000"/>
              <a:headEnd/>
              <a:tailEnd/>
            </a:ln>
          </p:spPr>
          <p:txBody>
            <a:bodyPr wrap="none">
              <a:spAutoFit/>
            </a:bodyPr>
            <a:lstStyle/>
            <a:p>
              <a:pPr algn="ctr"/>
              <a:r>
                <a:rPr lang="en-US" sz="1500" dirty="0">
                  <a:solidFill>
                    <a:srgbClr val="FF0000"/>
                  </a:solidFill>
                </a:rPr>
                <a:t>Capacity</a:t>
              </a:r>
            </a:p>
          </p:txBody>
        </p:sp>
        <p:cxnSp>
          <p:nvCxnSpPr>
            <p:cNvPr id="49" name="Straight Arrow Connector 48"/>
            <p:cNvCxnSpPr/>
            <p:nvPr/>
          </p:nvCxnSpPr>
          <p:spPr bwMode="auto">
            <a:xfrm>
              <a:off x="1628014" y="3426334"/>
              <a:ext cx="4599176" cy="2412"/>
            </a:xfrm>
            <a:prstGeom prst="straightConnector1">
              <a:avLst/>
            </a:prstGeom>
            <a:ln w="19050" cap="flat" cmpd="sng" algn="ctr">
              <a:solidFill>
                <a:srgbClr val="FF0000"/>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0" name="TextBox 22"/>
            <p:cNvSpPr txBox="1">
              <a:spLocks noChangeArrowheads="1"/>
            </p:cNvSpPr>
            <p:nvPr/>
          </p:nvSpPr>
          <p:spPr bwMode="auto">
            <a:xfrm>
              <a:off x="2935020" y="4934634"/>
              <a:ext cx="2028426" cy="519718"/>
            </a:xfrm>
            <a:prstGeom prst="rect">
              <a:avLst/>
            </a:prstGeom>
            <a:noFill/>
            <a:ln w="9525">
              <a:noFill/>
              <a:miter lim="800000"/>
              <a:headEnd/>
              <a:tailEnd/>
            </a:ln>
          </p:spPr>
          <p:txBody>
            <a:bodyPr wrap="none">
              <a:spAutoFit/>
            </a:bodyPr>
            <a:lstStyle/>
            <a:p>
              <a:pPr algn="ctr"/>
              <a:r>
                <a:rPr lang="en-US" sz="1500" b="1" dirty="0">
                  <a:latin typeface="Cambria" pitchFamily="18" charset="0"/>
                </a:rPr>
                <a:t>Time (days)</a:t>
              </a:r>
            </a:p>
          </p:txBody>
        </p:sp>
        <p:cxnSp>
          <p:nvCxnSpPr>
            <p:cNvPr id="51" name="Straight Arrow Connector 50"/>
            <p:cNvCxnSpPr/>
            <p:nvPr/>
          </p:nvCxnSpPr>
          <p:spPr bwMode="auto">
            <a:xfrm rot="5400000" flipH="1" flipV="1">
              <a:off x="3137344" y="4612323"/>
              <a:ext cx="94108" cy="4826"/>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p:nvPr/>
          </p:nvCxnSpPr>
          <p:spPr bwMode="auto">
            <a:xfrm rot="5400000" flipH="1" flipV="1">
              <a:off x="4657533" y="4607497"/>
              <a:ext cx="82042" cy="2412"/>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p:nvPr/>
          </p:nvCxnSpPr>
          <p:spPr bwMode="auto">
            <a:xfrm rot="5400000" flipH="1" flipV="1">
              <a:off x="6184962" y="4609909"/>
              <a:ext cx="77216" cy="2412"/>
            </a:xfrm>
            <a:prstGeom prst="straightConnector1">
              <a:avLst/>
            </a:prstGeom>
            <a:ln w="19050" cap="flat" cmpd="sng" algn="ctr">
              <a:solidFill>
                <a:schemeClr val="tx1"/>
              </a:solidFill>
              <a:prstDash val="solid"/>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4" name="TextBox 22"/>
            <p:cNvSpPr txBox="1">
              <a:spLocks noChangeArrowheads="1"/>
            </p:cNvSpPr>
            <p:nvPr/>
          </p:nvSpPr>
          <p:spPr bwMode="auto">
            <a:xfrm>
              <a:off x="2978150" y="4610100"/>
              <a:ext cx="367848" cy="519718"/>
            </a:xfrm>
            <a:prstGeom prst="rect">
              <a:avLst/>
            </a:prstGeom>
            <a:noFill/>
            <a:ln w="9525">
              <a:noFill/>
              <a:miter lim="800000"/>
              <a:headEnd/>
              <a:tailEnd/>
            </a:ln>
          </p:spPr>
          <p:txBody>
            <a:bodyPr>
              <a:spAutoFit/>
            </a:bodyPr>
            <a:lstStyle/>
            <a:p>
              <a:pPr algn="ctr"/>
              <a:r>
                <a:rPr lang="en-US" sz="1500"/>
                <a:t>1</a:t>
              </a:r>
            </a:p>
          </p:txBody>
        </p:sp>
        <p:sp>
          <p:nvSpPr>
            <p:cNvPr id="55" name="TextBox 22"/>
            <p:cNvSpPr txBox="1">
              <a:spLocks noChangeArrowheads="1"/>
            </p:cNvSpPr>
            <p:nvPr/>
          </p:nvSpPr>
          <p:spPr bwMode="auto">
            <a:xfrm>
              <a:off x="4552018" y="4572000"/>
              <a:ext cx="331134" cy="519718"/>
            </a:xfrm>
            <a:prstGeom prst="rect">
              <a:avLst/>
            </a:prstGeom>
            <a:noFill/>
            <a:ln w="9525">
              <a:noFill/>
              <a:miter lim="800000"/>
              <a:headEnd/>
              <a:tailEnd/>
            </a:ln>
          </p:spPr>
          <p:txBody>
            <a:bodyPr>
              <a:spAutoFit/>
            </a:bodyPr>
            <a:lstStyle/>
            <a:p>
              <a:pPr algn="ctr"/>
              <a:r>
                <a:rPr lang="en-US" sz="1500"/>
                <a:t>2</a:t>
              </a:r>
            </a:p>
          </p:txBody>
        </p:sp>
        <p:sp>
          <p:nvSpPr>
            <p:cNvPr id="56" name="TextBox 120"/>
            <p:cNvSpPr txBox="1">
              <a:spLocks noChangeArrowheads="1"/>
            </p:cNvSpPr>
            <p:nvPr/>
          </p:nvSpPr>
          <p:spPr bwMode="auto">
            <a:xfrm>
              <a:off x="6026150" y="4572000"/>
              <a:ext cx="381000" cy="519718"/>
            </a:xfrm>
            <a:prstGeom prst="rect">
              <a:avLst/>
            </a:prstGeom>
            <a:noFill/>
            <a:ln w="9525">
              <a:noFill/>
              <a:miter lim="800000"/>
              <a:headEnd/>
              <a:tailEnd/>
            </a:ln>
          </p:spPr>
          <p:txBody>
            <a:bodyPr>
              <a:spAutoFit/>
            </a:bodyPr>
            <a:lstStyle/>
            <a:p>
              <a:pPr algn="ctr"/>
              <a:r>
                <a:rPr lang="en-US" sz="1500"/>
                <a:t>3</a:t>
              </a:r>
            </a:p>
          </p:txBody>
        </p:sp>
      </p:grpSp>
      <p:sp>
        <p:nvSpPr>
          <p:cNvPr id="57" name="TextBox 56"/>
          <p:cNvSpPr txBox="1"/>
          <p:nvPr/>
        </p:nvSpPr>
        <p:spPr>
          <a:xfrm>
            <a:off x="7601482" y="4724400"/>
            <a:ext cx="1356462" cy="369332"/>
          </a:xfrm>
          <a:prstGeom prst="rect">
            <a:avLst/>
          </a:prstGeom>
          <a:noFill/>
        </p:spPr>
        <p:txBody>
          <a:bodyPr wrap="none" rtlCol="0">
            <a:spAutoFit/>
          </a:bodyPr>
          <a:lstStyle/>
          <a:p>
            <a:r>
              <a:rPr lang="en-US" b="1" i="1" dirty="0">
                <a:solidFill>
                  <a:schemeClr val="tx2">
                    <a:lumMod val="75000"/>
                  </a:schemeClr>
                </a:solidFill>
              </a:rPr>
              <a:t>Loss Users</a:t>
            </a:r>
          </a:p>
        </p:txBody>
      </p:sp>
      <p:sp>
        <p:nvSpPr>
          <p:cNvPr id="58" name="TextBox 57"/>
          <p:cNvSpPr txBox="1"/>
          <p:nvPr/>
        </p:nvSpPr>
        <p:spPr>
          <a:xfrm>
            <a:off x="7456859" y="2743200"/>
            <a:ext cx="1676806" cy="369332"/>
          </a:xfrm>
          <a:prstGeom prst="rect">
            <a:avLst/>
          </a:prstGeom>
          <a:noFill/>
        </p:spPr>
        <p:txBody>
          <a:bodyPr wrap="none" rtlCol="0">
            <a:spAutoFit/>
          </a:bodyPr>
          <a:lstStyle/>
          <a:p>
            <a:r>
              <a:rPr lang="en-US" b="1" i="1" dirty="0">
                <a:solidFill>
                  <a:schemeClr val="tx2">
                    <a:lumMod val="75000"/>
                  </a:schemeClr>
                </a:solidFill>
              </a:rPr>
              <a:t>Loss Revenue</a:t>
            </a:r>
          </a:p>
        </p:txBody>
      </p:sp>
      <p:sp>
        <p:nvSpPr>
          <p:cNvPr id="60" name="Title 1"/>
          <p:cNvSpPr>
            <a:spLocks noGrp="1"/>
          </p:cNvSpPr>
          <p:nvPr>
            <p:ph type="title"/>
          </p:nvPr>
        </p:nvSpPr>
        <p:spPr>
          <a:xfrm>
            <a:off x="2003885" y="274638"/>
            <a:ext cx="9757191" cy="868362"/>
          </a:xfrm>
        </p:spPr>
        <p:txBody>
          <a:bodyPr>
            <a:normAutofit/>
          </a:bodyPr>
          <a:lstStyle/>
          <a:p>
            <a:r>
              <a:rPr lang="en-US" dirty="0" smtClean="0"/>
              <a:t>3.2.1 Scalability &amp; Elasticity </a:t>
            </a:r>
            <a:r>
              <a:rPr lang="en-US" sz="2800" dirty="0" err="1" smtClean="0"/>
              <a:t>contd</a:t>
            </a:r>
            <a:r>
              <a:rPr lang="en-US" sz="2800" dirty="0" smtClean="0"/>
              <a:t>…</a:t>
            </a:r>
            <a:endParaRPr lang="en-US" sz="2800" dirty="0"/>
          </a:p>
        </p:txBody>
      </p:sp>
    </p:spTree>
    <p:extLst>
      <p:ext uri="{BB962C8B-B14F-4D97-AF65-F5344CB8AC3E}">
        <p14:creationId xmlns:p14="http://schemas.microsoft.com/office/powerpoint/2010/main" val="212903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noChangeArrowheads="1"/>
          </p:cNvPicPr>
          <p:nvPr/>
        </p:nvPicPr>
        <p:blipFill>
          <a:blip r:embed="rId2" cstate="print"/>
          <a:srcRect/>
          <a:stretch>
            <a:fillRect/>
          </a:stretch>
        </p:blipFill>
        <p:spPr bwMode="auto">
          <a:xfrm>
            <a:off x="-10510" y="9144"/>
            <a:ext cx="1280160" cy="1280160"/>
          </a:xfrm>
          <a:prstGeom prst="rect">
            <a:avLst/>
          </a:prstGeom>
          <a:noFill/>
          <a:ln w="9525">
            <a:noFill/>
            <a:miter lim="800000"/>
            <a:headEnd/>
            <a:tailEnd/>
          </a:ln>
          <a:effectLst/>
        </p:spPr>
      </p:pic>
      <p:sp>
        <p:nvSpPr>
          <p:cNvPr id="3" name="Content Placeholder 2"/>
          <p:cNvSpPr>
            <a:spLocks noGrp="1"/>
          </p:cNvSpPr>
          <p:nvPr>
            <p:ph idx="1"/>
          </p:nvPr>
        </p:nvSpPr>
        <p:spPr>
          <a:xfrm>
            <a:off x="810491" y="1118051"/>
            <a:ext cx="10993582" cy="5435149"/>
          </a:xfrm>
        </p:spPr>
        <p:txBody>
          <a:bodyPr>
            <a:noAutofit/>
          </a:bodyPr>
          <a:lstStyle/>
          <a:p>
            <a:pPr marL="0" indent="0">
              <a:buNone/>
            </a:pPr>
            <a:r>
              <a:rPr lang="en-US" sz="2400" b="1" i="1" dirty="0">
                <a:latin typeface="Times New Roman" panose="02020603050405020304" pitchFamily="18" charset="0"/>
                <a:cs typeface="Times New Roman" panose="02020603050405020304" pitchFamily="18" charset="0"/>
              </a:rPr>
              <a:t>3.2.1.1. DYNAMIC PROVISIONING</a:t>
            </a:r>
          </a:p>
          <a:p>
            <a:endParaRPr lang="en-US" sz="2400" dirty="0" smtClean="0">
              <a:latin typeface="Times New Roman" panose="02020603050405020304" pitchFamily="18" charset="0"/>
              <a:cs typeface="Times New Roman" panose="02020603050405020304" pitchFamily="18" charset="0"/>
            </a:endParaRPr>
          </a:p>
          <a:p>
            <a:pPr lvl="1"/>
            <a:r>
              <a:rPr lang="en-US" sz="2400" dirty="0" smtClean="0">
                <a:latin typeface="Times New Roman" panose="02020603050405020304" pitchFamily="18" charset="0"/>
                <a:cs typeface="Times New Roman" panose="02020603050405020304" pitchFamily="18" charset="0"/>
              </a:rPr>
              <a:t>Overestimate system utilization </a:t>
            </a:r>
            <a:r>
              <a:rPr lang="en-US" sz="2400" b="1" dirty="0" smtClean="0">
                <a:latin typeface="Times New Roman" panose="02020603050405020304" pitchFamily="18" charset="0"/>
                <a:cs typeface="Times New Roman" panose="02020603050405020304" pitchFamily="18" charset="0"/>
              </a:rPr>
              <a:t>which result in low utilization</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i="1" dirty="0" smtClean="0">
                <a:latin typeface="Times New Roman" panose="02020603050405020304" pitchFamily="18" charset="0"/>
                <a:cs typeface="Times New Roman" panose="02020603050405020304" pitchFamily="18" charset="0"/>
              </a:rPr>
              <a:t>How to solve this problem ??</a:t>
            </a:r>
          </a:p>
          <a:p>
            <a:pPr lvl="1"/>
            <a:r>
              <a:rPr lang="en-US" sz="2400" dirty="0" smtClean="0">
                <a:latin typeface="Times New Roman" panose="02020603050405020304" pitchFamily="18" charset="0"/>
                <a:cs typeface="Times New Roman" panose="02020603050405020304" pitchFamily="18" charset="0"/>
              </a:rPr>
              <a:t>Dynamically provision resources</a:t>
            </a:r>
          </a:p>
        </p:txBody>
      </p:sp>
      <p:sp>
        <p:nvSpPr>
          <p:cNvPr id="5" name="Rectangle 4"/>
          <p:cNvSpPr/>
          <p:nvPr/>
        </p:nvSpPr>
        <p:spPr bwMode="auto">
          <a:xfrm>
            <a:off x="3048000" y="2818507"/>
            <a:ext cx="3657600" cy="16303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6" name="TextBox 36"/>
          <p:cNvSpPr txBox="1">
            <a:spLocks noChangeArrowheads="1"/>
          </p:cNvSpPr>
          <p:nvPr/>
        </p:nvSpPr>
        <p:spPr bwMode="auto">
          <a:xfrm>
            <a:off x="8001952" y="3355974"/>
            <a:ext cx="2285049" cy="400110"/>
          </a:xfrm>
          <a:prstGeom prst="rect">
            <a:avLst/>
          </a:prstGeom>
          <a:noFill/>
          <a:ln w="9525">
            <a:noFill/>
            <a:miter lim="800000"/>
            <a:headEnd/>
            <a:tailEnd/>
          </a:ln>
        </p:spPr>
        <p:txBody>
          <a:bodyPr wrap="none">
            <a:spAutoFit/>
          </a:bodyPr>
          <a:lstStyle/>
          <a:p>
            <a:pPr algn="ctr"/>
            <a:r>
              <a:rPr lang="en-US" sz="2000" b="1" dirty="0">
                <a:latin typeface="Cambria" pitchFamily="18" charset="0"/>
              </a:rPr>
              <a:t>Unused resources</a:t>
            </a:r>
          </a:p>
        </p:txBody>
      </p:sp>
      <p:sp>
        <p:nvSpPr>
          <p:cNvPr id="7" name="Rectangle 6"/>
          <p:cNvSpPr>
            <a:spLocks noChangeArrowheads="1"/>
          </p:cNvSpPr>
          <p:nvPr/>
        </p:nvSpPr>
        <p:spPr bwMode="auto">
          <a:xfrm>
            <a:off x="7402513" y="3375084"/>
            <a:ext cx="533400" cy="381000"/>
          </a:xfrm>
          <a:prstGeom prst="rect">
            <a:avLst/>
          </a:prstGeom>
          <a:solidFill>
            <a:srgbClr val="D9D9D9"/>
          </a:solidFill>
          <a:ln w="12700">
            <a:noFill/>
            <a:round/>
            <a:headEnd/>
            <a:tailEnd/>
          </a:ln>
          <a:effectLst>
            <a:outerShdw dist="25401" dir="2700000" rotWithShape="0">
              <a:srgbClr val="161645">
                <a:alpha val="42999"/>
              </a:srgbClr>
            </a:outerShdw>
          </a:effectLst>
        </p:spPr>
        <p:txBody>
          <a:bodyPr anchor="ctr"/>
          <a:lstStyle/>
          <a:p>
            <a:pPr algn="ctr"/>
            <a:endParaRPr lang="en-US">
              <a:solidFill>
                <a:srgbClr val="FFFFFF"/>
              </a:solidFill>
              <a:latin typeface="Helvetica" charset="0"/>
            </a:endParaRPr>
          </a:p>
        </p:txBody>
      </p:sp>
      <p:grpSp>
        <p:nvGrpSpPr>
          <p:cNvPr id="9" name="Group 36"/>
          <p:cNvGrpSpPr>
            <a:grpSpLocks/>
          </p:cNvGrpSpPr>
          <p:nvPr/>
        </p:nvGrpSpPr>
        <p:grpSpPr bwMode="auto">
          <a:xfrm>
            <a:off x="2590800" y="2590801"/>
            <a:ext cx="5151086" cy="2454751"/>
            <a:chOff x="829311" y="3048572"/>
            <a:chExt cx="3699299" cy="2474273"/>
          </a:xfrm>
        </p:grpSpPr>
        <p:cxnSp>
          <p:nvCxnSpPr>
            <p:cNvPr id="10" name="Straight Arrow Connector 9"/>
            <p:cNvCxnSpPr/>
            <p:nvPr/>
          </p:nvCxnSpPr>
          <p:spPr>
            <a:xfrm rot="5400000" flipH="1" flipV="1">
              <a:off x="76178" y="4115046"/>
              <a:ext cx="2134568" cy="1619"/>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p:nvPr/>
          </p:nvCxnSpPr>
          <p:spPr>
            <a:xfrm>
              <a:off x="1142652" y="5181540"/>
              <a:ext cx="3124745" cy="0"/>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2" name="Freeform 11"/>
            <p:cNvSpPr/>
            <p:nvPr/>
          </p:nvSpPr>
          <p:spPr>
            <a:xfrm>
              <a:off x="1142652" y="3973087"/>
              <a:ext cx="2667939" cy="990477"/>
            </a:xfrm>
            <a:custGeom>
              <a:avLst/>
              <a:gdLst>
                <a:gd name="connsiteX0" fmla="*/ 0 w 1660819"/>
                <a:gd name="connsiteY0" fmla="*/ 902820 h 924531"/>
                <a:gd name="connsiteX1" fmla="*/ 401636 w 1660819"/>
                <a:gd name="connsiteY1" fmla="*/ 1809 h 924531"/>
                <a:gd name="connsiteX2" fmla="*/ 824982 w 1660819"/>
                <a:gd name="connsiteY2" fmla="*/ 913676 h 924531"/>
                <a:gd name="connsiteX3" fmla="*/ 1280893 w 1660819"/>
                <a:gd name="connsiteY3" fmla="*/ 12664 h 924531"/>
                <a:gd name="connsiteX4" fmla="*/ 1660819 w 1660819"/>
                <a:gd name="connsiteY4" fmla="*/ 924531 h 924531"/>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26332 h 1071073"/>
                <a:gd name="connsiteX1" fmla="*/ 66939 w 1738896"/>
                <a:gd name="connsiteY1" fmla="*/ 917336 h 1071073"/>
                <a:gd name="connsiteX2" fmla="*/ 479713 w 1738896"/>
                <a:gd name="connsiteY2" fmla="*/ 25321 h 1071073"/>
                <a:gd name="connsiteX3" fmla="*/ 903059 w 1738896"/>
                <a:gd name="connsiteY3" fmla="*/ 1069264 h 1071073"/>
                <a:gd name="connsiteX4" fmla="*/ 1358970 w 1738896"/>
                <a:gd name="connsiteY4" fmla="*/ 36176 h 1071073"/>
                <a:gd name="connsiteX5" fmla="*/ 1738896 w 1738896"/>
                <a:gd name="connsiteY5" fmla="*/ 948043 h 1071073"/>
                <a:gd name="connsiteX0" fmla="*/ 78077 w 1738896"/>
                <a:gd name="connsiteY0" fmla="*/ 910360 h 1183608"/>
                <a:gd name="connsiteX1" fmla="*/ 66939 w 1738896"/>
                <a:gd name="connsiteY1" fmla="*/ 1033440 h 1183608"/>
                <a:gd name="connsiteX2" fmla="*/ 479713 w 1738896"/>
                <a:gd name="connsiteY2" fmla="*/ 9349 h 1183608"/>
                <a:gd name="connsiteX3" fmla="*/ 903059 w 1738896"/>
                <a:gd name="connsiteY3" fmla="*/ 1053292 h 1183608"/>
                <a:gd name="connsiteX4" fmla="*/ 1358970 w 1738896"/>
                <a:gd name="connsiteY4" fmla="*/ 20204 h 1183608"/>
                <a:gd name="connsiteX5" fmla="*/ 1738896 w 1738896"/>
                <a:gd name="connsiteY5" fmla="*/ 932071 h 1183608"/>
                <a:gd name="connsiteX0" fmla="*/ 78862 w 1739681"/>
                <a:gd name="connsiteY0" fmla="*/ 910360 h 1203618"/>
                <a:gd name="connsiteX1" fmla="*/ 74154 w 1739681"/>
                <a:gd name="connsiteY1" fmla="*/ 1030416 h 1203618"/>
                <a:gd name="connsiteX2" fmla="*/ 67724 w 1739681"/>
                <a:gd name="connsiteY2" fmla="*/ 1033440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785 w 1842150"/>
                <a:gd name="connsiteY0" fmla="*/ 1108474 h 1203618"/>
                <a:gd name="connsiteX1" fmla="*/ 176623 w 1842150"/>
                <a:gd name="connsiteY1" fmla="*/ 1030416 h 1203618"/>
                <a:gd name="connsiteX2" fmla="*/ 170193 w 1842150"/>
                <a:gd name="connsiteY2" fmla="*/ 1033440 h 1203618"/>
                <a:gd name="connsiteX3" fmla="*/ 582967 w 1842150"/>
                <a:gd name="connsiteY3" fmla="*/ 9349 h 1203618"/>
                <a:gd name="connsiteX4" fmla="*/ 1006313 w 1842150"/>
                <a:gd name="connsiteY4" fmla="*/ 1053292 h 1203618"/>
                <a:gd name="connsiteX5" fmla="*/ 1462224 w 1842150"/>
                <a:gd name="connsiteY5" fmla="*/ 20204 h 1203618"/>
                <a:gd name="connsiteX6" fmla="*/ 1842150 w 1842150"/>
                <a:gd name="connsiteY6" fmla="*/ 932071 h 1203618"/>
                <a:gd name="connsiteX0" fmla="*/ 74154 w 1739681"/>
                <a:gd name="connsiteY0" fmla="*/ 1030416 h 1203618"/>
                <a:gd name="connsiteX1" fmla="*/ 67724 w 1739681"/>
                <a:gd name="connsiteY1" fmla="*/ 1033440 h 1203618"/>
                <a:gd name="connsiteX2" fmla="*/ 480498 w 1739681"/>
                <a:gd name="connsiteY2" fmla="*/ 9349 h 1203618"/>
                <a:gd name="connsiteX3" fmla="*/ 903844 w 1739681"/>
                <a:gd name="connsiteY3" fmla="*/ 1053292 h 1203618"/>
                <a:gd name="connsiteX4" fmla="*/ 1359755 w 1739681"/>
                <a:gd name="connsiteY4" fmla="*/ 20204 h 1203618"/>
                <a:gd name="connsiteX5" fmla="*/ 1739681 w 1739681"/>
                <a:gd name="connsiteY5" fmla="*/ 932071 h 1203618"/>
                <a:gd name="connsiteX0" fmla="*/ 74154 w 1739681"/>
                <a:gd name="connsiteY0" fmla="*/ 1030416 h 1203618"/>
                <a:gd name="connsiteX1" fmla="*/ 67724 w 1739681"/>
                <a:gd name="connsiteY1" fmla="*/ 1033440 h 1203618"/>
                <a:gd name="connsiteX2" fmla="*/ 377249 w 1739681"/>
                <a:gd name="connsiteY2" fmla="*/ 1020643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0 w 1665527"/>
                <a:gd name="connsiteY0" fmla="*/ 1030416 h 1190821"/>
                <a:gd name="connsiteX1" fmla="*/ 303095 w 1665527"/>
                <a:gd name="connsiteY1" fmla="*/ 1020643 h 1190821"/>
                <a:gd name="connsiteX2" fmla="*/ 406344 w 1665527"/>
                <a:gd name="connsiteY2" fmla="*/ 9349 h 1190821"/>
                <a:gd name="connsiteX3" fmla="*/ 829690 w 1665527"/>
                <a:gd name="connsiteY3" fmla="*/ 1053292 h 1190821"/>
                <a:gd name="connsiteX4" fmla="*/ 1285601 w 1665527"/>
                <a:gd name="connsiteY4" fmla="*/ 20204 h 1190821"/>
                <a:gd name="connsiteX5" fmla="*/ 1665527 w 1665527"/>
                <a:gd name="connsiteY5" fmla="*/ 932071 h 1190821"/>
                <a:gd name="connsiteX0" fmla="*/ 0 w 1665527"/>
                <a:gd name="connsiteY0" fmla="*/ 1030416 h 1055101"/>
                <a:gd name="connsiteX1" fmla="*/ 406344 w 1665527"/>
                <a:gd name="connsiteY1" fmla="*/ 9349 h 1055101"/>
                <a:gd name="connsiteX2" fmla="*/ 829690 w 1665527"/>
                <a:gd name="connsiteY2" fmla="*/ 1053292 h 1055101"/>
                <a:gd name="connsiteX3" fmla="*/ 1285601 w 1665527"/>
                <a:gd name="connsiteY3" fmla="*/ 20204 h 1055101"/>
                <a:gd name="connsiteX4" fmla="*/ 1665527 w 1665527"/>
                <a:gd name="connsiteY4" fmla="*/ 932071 h 105510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33394 h 1067125"/>
                <a:gd name="connsiteX1" fmla="*/ 406344 w 1665527"/>
                <a:gd name="connsiteY1" fmla="*/ 12327 h 1067125"/>
                <a:gd name="connsiteX2" fmla="*/ 829690 w 1665527"/>
                <a:gd name="connsiteY2" fmla="*/ 1056270 h 1067125"/>
                <a:gd name="connsiteX3" fmla="*/ 1286407 w 1665527"/>
                <a:gd name="connsiteY3" fmla="*/ 1809 h 1067125"/>
                <a:gd name="connsiteX4" fmla="*/ 1665527 w 1665527"/>
                <a:gd name="connsiteY4" fmla="*/ 1067125 h 106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527" h="1067125">
                  <a:moveTo>
                    <a:pt x="0" y="1033394"/>
                  </a:moveTo>
                  <a:cubicBezTo>
                    <a:pt x="108211" y="865595"/>
                    <a:pt x="268062" y="8514"/>
                    <a:pt x="406344" y="12327"/>
                  </a:cubicBezTo>
                  <a:cubicBezTo>
                    <a:pt x="544626" y="16140"/>
                    <a:pt x="683013" y="1058023"/>
                    <a:pt x="829690" y="1056270"/>
                  </a:cubicBezTo>
                  <a:cubicBezTo>
                    <a:pt x="976367" y="1054517"/>
                    <a:pt x="1147101" y="0"/>
                    <a:pt x="1286407" y="1809"/>
                  </a:cubicBezTo>
                  <a:cubicBezTo>
                    <a:pt x="1425713" y="3618"/>
                    <a:pt x="1562404" y="945905"/>
                    <a:pt x="1665527" y="1067125"/>
                  </a:cubicBezTo>
                </a:path>
              </a:pathLst>
            </a:custGeom>
            <a:ln w="19050" cap="flat" cmpd="sng" algn="ctr">
              <a:solidFill>
                <a:schemeClr val="accent2">
                  <a:lumMod val="75000"/>
                </a:schemeClr>
              </a:solidFill>
              <a:prstDash val="solid"/>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algn="ctr"/>
              <a:endParaRPr lang="en-US">
                <a:solidFill>
                  <a:srgbClr val="000000"/>
                </a:solidFill>
                <a:ea typeface="ＭＳ Ｐゴシック" pitchFamily="34" charset="-128"/>
              </a:endParaRPr>
            </a:p>
          </p:txBody>
        </p:sp>
        <p:sp>
          <p:nvSpPr>
            <p:cNvPr id="13" name="TextBox 17"/>
            <p:cNvSpPr txBox="1">
              <a:spLocks noChangeArrowheads="1"/>
            </p:cNvSpPr>
            <p:nvPr/>
          </p:nvSpPr>
          <p:spPr bwMode="auto">
            <a:xfrm>
              <a:off x="3749009" y="4753265"/>
              <a:ext cx="779601" cy="372269"/>
            </a:xfrm>
            <a:prstGeom prst="rect">
              <a:avLst/>
            </a:prstGeom>
            <a:noFill/>
            <a:ln w="9525">
              <a:noFill/>
              <a:miter lim="800000"/>
              <a:headEnd/>
              <a:tailEnd/>
            </a:ln>
          </p:spPr>
          <p:txBody>
            <a:bodyPr wrap="none">
              <a:spAutoFit/>
            </a:bodyPr>
            <a:lstStyle/>
            <a:p>
              <a:pPr algn="ctr"/>
              <a:r>
                <a:rPr lang="en-US" dirty="0"/>
                <a:t>Demand</a:t>
              </a:r>
              <a:endParaRPr lang="en-US" sz="1600" dirty="0"/>
            </a:p>
          </p:txBody>
        </p:sp>
        <p:cxnSp>
          <p:nvCxnSpPr>
            <p:cNvPr id="14" name="Straight Arrow Connector 13"/>
            <p:cNvCxnSpPr/>
            <p:nvPr/>
          </p:nvCxnSpPr>
          <p:spPr>
            <a:xfrm>
              <a:off x="1142652" y="3277390"/>
              <a:ext cx="2744074" cy="1600"/>
            </a:xfrm>
            <a:prstGeom prst="straightConnector1">
              <a:avLst/>
            </a:prstGeom>
            <a:ln w="19050" cap="flat" cmpd="sng" algn="ctr">
              <a:solidFill>
                <a:srgbClr val="FF0000"/>
              </a:solidFill>
              <a:prstDash val="dash"/>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5" name="TextBox 19"/>
            <p:cNvSpPr txBox="1">
              <a:spLocks noChangeArrowheads="1"/>
            </p:cNvSpPr>
            <p:nvPr/>
          </p:nvSpPr>
          <p:spPr bwMode="auto">
            <a:xfrm>
              <a:off x="3675561" y="3217144"/>
              <a:ext cx="814137" cy="372269"/>
            </a:xfrm>
            <a:prstGeom prst="rect">
              <a:avLst/>
            </a:prstGeom>
            <a:noFill/>
            <a:ln w="9525">
              <a:noFill/>
              <a:miter lim="800000"/>
              <a:headEnd/>
              <a:tailEnd/>
            </a:ln>
          </p:spPr>
          <p:txBody>
            <a:bodyPr wrap="none">
              <a:spAutoFit/>
            </a:bodyPr>
            <a:lstStyle/>
            <a:p>
              <a:pPr algn="ctr"/>
              <a:r>
                <a:rPr lang="en-US" dirty="0">
                  <a:solidFill>
                    <a:srgbClr val="FF0000"/>
                  </a:solidFill>
                </a:rPr>
                <a:t>Capacity</a:t>
              </a:r>
            </a:p>
          </p:txBody>
        </p:sp>
        <p:sp>
          <p:nvSpPr>
            <p:cNvPr id="16" name="TextBox 22"/>
            <p:cNvSpPr txBox="1">
              <a:spLocks noChangeArrowheads="1"/>
            </p:cNvSpPr>
            <p:nvPr/>
          </p:nvSpPr>
          <p:spPr bwMode="auto">
            <a:xfrm>
              <a:off x="2504213" y="5181599"/>
              <a:ext cx="482589" cy="341246"/>
            </a:xfrm>
            <a:prstGeom prst="rect">
              <a:avLst/>
            </a:prstGeom>
            <a:noFill/>
            <a:ln w="9525">
              <a:noFill/>
              <a:miter lim="800000"/>
              <a:headEnd/>
              <a:tailEnd/>
            </a:ln>
          </p:spPr>
          <p:txBody>
            <a:bodyPr wrap="none">
              <a:spAutoFit/>
            </a:bodyPr>
            <a:lstStyle/>
            <a:p>
              <a:pPr algn="ctr"/>
              <a:r>
                <a:rPr lang="en-US" sz="1600" b="1" dirty="0">
                  <a:latin typeface="Cambria" pitchFamily="18" charset="0"/>
                </a:rPr>
                <a:t>Time</a:t>
              </a:r>
            </a:p>
          </p:txBody>
        </p:sp>
        <p:sp>
          <p:nvSpPr>
            <p:cNvPr id="17" name="TextBox 16"/>
            <p:cNvSpPr txBox="1"/>
            <p:nvPr/>
          </p:nvSpPr>
          <p:spPr>
            <a:xfrm>
              <a:off x="829311" y="3631406"/>
              <a:ext cx="309445" cy="1065750"/>
            </a:xfrm>
            <a:prstGeom prst="rect">
              <a:avLst/>
            </a:prstGeom>
            <a:noFill/>
          </p:spPr>
          <p:txBody>
            <a:bodyPr vert="vert270" wrap="none">
              <a:spAutoFit/>
            </a:bodyPr>
            <a:lstStyle/>
            <a:p>
              <a:pPr algn="ctr">
                <a:defRPr/>
              </a:pPr>
              <a:r>
                <a:rPr lang="en-US" sz="1600" b="1" dirty="0">
                  <a:latin typeface="Cambria" pitchFamily="18" charset="0"/>
                  <a:ea typeface="ＭＳ Ｐゴシック" pitchFamily="-110" charset="-128"/>
                  <a:cs typeface="ＭＳ Ｐゴシック" pitchFamily="-110" charset="-128"/>
                </a:rPr>
                <a:t>Resources</a:t>
              </a:r>
            </a:p>
          </p:txBody>
        </p:sp>
      </p:grpSp>
      <p:sp>
        <p:nvSpPr>
          <p:cNvPr id="19" name="Title 1"/>
          <p:cNvSpPr>
            <a:spLocks noGrp="1"/>
          </p:cNvSpPr>
          <p:nvPr>
            <p:ph type="title"/>
          </p:nvPr>
        </p:nvSpPr>
        <p:spPr>
          <a:xfrm>
            <a:off x="1734206" y="484632"/>
            <a:ext cx="9394041" cy="633419"/>
          </a:xfrm>
        </p:spPr>
        <p:txBody>
          <a:bodyPr>
            <a:normAutofit fontScale="90000"/>
          </a:bodyPr>
          <a:lstStyle/>
          <a:p>
            <a:r>
              <a:rPr lang="en-US" dirty="0" smtClean="0"/>
              <a:t>3.2.1 Scalability &amp; Elasticity</a:t>
            </a:r>
            <a:endParaRPr lang="en-US" dirty="0"/>
          </a:p>
        </p:txBody>
      </p:sp>
    </p:spTree>
    <p:extLst>
      <p:ext uri="{BB962C8B-B14F-4D97-AF65-F5344CB8AC3E}">
        <p14:creationId xmlns:p14="http://schemas.microsoft.com/office/powerpoint/2010/main" val="73165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1"/>
          <p:cNvPicPr>
            <a:picLocks noChangeAspect="1" noChangeArrowheads="1"/>
          </p:cNvPicPr>
          <p:nvPr/>
        </p:nvPicPr>
        <p:blipFill>
          <a:blip r:embed="rId2" cstate="print"/>
          <a:srcRect/>
          <a:stretch>
            <a:fillRect/>
          </a:stretch>
        </p:blipFill>
        <p:spPr bwMode="auto">
          <a:xfrm>
            <a:off x="210206" y="287182"/>
            <a:ext cx="1770993" cy="1280160"/>
          </a:xfrm>
          <a:prstGeom prst="rect">
            <a:avLst/>
          </a:prstGeom>
          <a:noFill/>
          <a:ln w="9525">
            <a:noFill/>
            <a:miter lim="800000"/>
            <a:headEnd/>
            <a:tailEnd/>
          </a:ln>
          <a:effectLst/>
        </p:spPr>
      </p:pic>
      <p:sp>
        <p:nvSpPr>
          <p:cNvPr id="2" name="Title 1"/>
          <p:cNvSpPr>
            <a:spLocks noGrp="1"/>
          </p:cNvSpPr>
          <p:nvPr>
            <p:ph type="title"/>
          </p:nvPr>
        </p:nvSpPr>
        <p:spPr>
          <a:xfrm>
            <a:off x="2412124" y="287182"/>
            <a:ext cx="9459310" cy="1082711"/>
          </a:xfrm>
        </p:spPr>
        <p:txBody>
          <a:bodyPr>
            <a:normAutofit/>
          </a:bodyPr>
          <a:lstStyle/>
          <a:p>
            <a:r>
              <a:rPr lang="en-US" dirty="0"/>
              <a:t>3.2.1 Scalability &amp; </a:t>
            </a:r>
            <a:r>
              <a:rPr lang="en-US" dirty="0" smtClean="0"/>
              <a:t>Elasticity </a:t>
            </a:r>
            <a:r>
              <a:rPr lang="en-US" sz="2800" dirty="0" err="1" smtClean="0"/>
              <a:t>contd</a:t>
            </a:r>
            <a:r>
              <a:rPr lang="en-US" sz="2800" dirty="0" smtClean="0"/>
              <a:t>…</a:t>
            </a:r>
            <a:endParaRPr lang="en-US" sz="2800" dirty="0"/>
          </a:p>
        </p:txBody>
      </p:sp>
      <p:sp>
        <p:nvSpPr>
          <p:cNvPr id="3" name="Content Placeholder 2"/>
          <p:cNvSpPr>
            <a:spLocks noGrp="1"/>
          </p:cNvSpPr>
          <p:nvPr>
            <p:ph idx="1"/>
          </p:nvPr>
        </p:nvSpPr>
        <p:spPr>
          <a:xfrm>
            <a:off x="1981200" y="1600201"/>
            <a:ext cx="8229600" cy="2285999"/>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3.2.1.1. DYNAMIC </a:t>
            </a:r>
            <a:r>
              <a:rPr lang="en-US" sz="2400" b="1" i="1" dirty="0" smtClean="0">
                <a:latin typeface="Times New Roman" panose="02020603050405020304" pitchFamily="18" charset="0"/>
                <a:cs typeface="Times New Roman" panose="02020603050405020304" pitchFamily="18" charset="0"/>
              </a:rPr>
              <a:t>PROVISIONING</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Cloud resources should be provisioned dynamically</a:t>
            </a:r>
          </a:p>
          <a:p>
            <a:pPr lvl="1"/>
            <a:r>
              <a:rPr lang="en-US" sz="2400" dirty="0" smtClean="0">
                <a:latin typeface="Times New Roman" panose="02020603050405020304" pitchFamily="18" charset="0"/>
                <a:cs typeface="Times New Roman" panose="02020603050405020304" pitchFamily="18" charset="0"/>
              </a:rPr>
              <a:t>Meet </a:t>
            </a:r>
            <a:r>
              <a:rPr lang="en-US" sz="2400" b="1" i="1" dirty="0" smtClean="0">
                <a:latin typeface="Times New Roman" panose="02020603050405020304" pitchFamily="18" charset="0"/>
                <a:cs typeface="Times New Roman" panose="02020603050405020304" pitchFamily="18" charset="0"/>
              </a:rPr>
              <a:t>seasonal demand variations</a:t>
            </a:r>
          </a:p>
          <a:p>
            <a:pPr lvl="1"/>
            <a:r>
              <a:rPr lang="en-US" sz="2400" dirty="0" smtClean="0">
                <a:latin typeface="Times New Roman" panose="02020603050405020304" pitchFamily="18" charset="0"/>
                <a:cs typeface="Times New Roman" panose="02020603050405020304" pitchFamily="18" charset="0"/>
              </a:rPr>
              <a:t>Meet </a:t>
            </a:r>
            <a:r>
              <a:rPr lang="en-US" sz="2400" b="1" i="1" dirty="0" smtClean="0">
                <a:latin typeface="Times New Roman" panose="02020603050405020304" pitchFamily="18" charset="0"/>
                <a:cs typeface="Times New Roman" panose="02020603050405020304" pitchFamily="18" charset="0"/>
              </a:rPr>
              <a:t>demand variations between different industries</a:t>
            </a:r>
          </a:p>
          <a:p>
            <a:pPr lvl="1"/>
            <a:r>
              <a:rPr lang="en-US" sz="2400" dirty="0" smtClean="0">
                <a:latin typeface="Times New Roman" panose="02020603050405020304" pitchFamily="18" charset="0"/>
                <a:cs typeface="Times New Roman" panose="02020603050405020304" pitchFamily="18" charset="0"/>
              </a:rPr>
              <a:t>Meet </a:t>
            </a:r>
            <a:r>
              <a:rPr lang="en-US" sz="2400" b="1" i="1" dirty="0" smtClean="0">
                <a:latin typeface="Times New Roman" panose="02020603050405020304" pitchFamily="18" charset="0"/>
                <a:cs typeface="Times New Roman" panose="02020603050405020304" pitchFamily="18" charset="0"/>
              </a:rPr>
              <a:t>burst demand for some extraordinary events</a:t>
            </a:r>
          </a:p>
        </p:txBody>
      </p:sp>
      <p:grpSp>
        <p:nvGrpSpPr>
          <p:cNvPr id="5" name="Group 37"/>
          <p:cNvGrpSpPr>
            <a:grpSpLocks/>
          </p:cNvGrpSpPr>
          <p:nvPr/>
        </p:nvGrpSpPr>
        <p:grpSpPr bwMode="auto">
          <a:xfrm>
            <a:off x="2184400" y="4343401"/>
            <a:ext cx="7213600" cy="1096963"/>
            <a:chOff x="1142999" y="3581400"/>
            <a:chExt cx="7213547" cy="1096963"/>
          </a:xfrm>
        </p:grpSpPr>
        <p:sp>
          <p:nvSpPr>
            <p:cNvPr id="6" name="Rectangle 5"/>
            <p:cNvSpPr/>
            <p:nvPr/>
          </p:nvSpPr>
          <p:spPr>
            <a:xfrm>
              <a:off x="5740365" y="4460875"/>
              <a:ext cx="2613006" cy="21748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sp>
          <p:nvSpPr>
            <p:cNvPr id="7" name="Freeform 6"/>
            <p:cNvSpPr/>
            <p:nvPr/>
          </p:nvSpPr>
          <p:spPr>
            <a:xfrm>
              <a:off x="5740365" y="3581400"/>
              <a:ext cx="2616181" cy="908050"/>
            </a:xfrm>
            <a:custGeom>
              <a:avLst/>
              <a:gdLst>
                <a:gd name="connsiteX0" fmla="*/ 0 w 1660819"/>
                <a:gd name="connsiteY0" fmla="*/ 902820 h 924531"/>
                <a:gd name="connsiteX1" fmla="*/ 401636 w 1660819"/>
                <a:gd name="connsiteY1" fmla="*/ 1809 h 924531"/>
                <a:gd name="connsiteX2" fmla="*/ 824982 w 1660819"/>
                <a:gd name="connsiteY2" fmla="*/ 913676 h 924531"/>
                <a:gd name="connsiteX3" fmla="*/ 1280893 w 1660819"/>
                <a:gd name="connsiteY3" fmla="*/ 12664 h 924531"/>
                <a:gd name="connsiteX4" fmla="*/ 1660819 w 1660819"/>
                <a:gd name="connsiteY4" fmla="*/ 924531 h 924531"/>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26332 h 1071073"/>
                <a:gd name="connsiteX1" fmla="*/ 66939 w 1738896"/>
                <a:gd name="connsiteY1" fmla="*/ 917336 h 1071073"/>
                <a:gd name="connsiteX2" fmla="*/ 479713 w 1738896"/>
                <a:gd name="connsiteY2" fmla="*/ 25321 h 1071073"/>
                <a:gd name="connsiteX3" fmla="*/ 903059 w 1738896"/>
                <a:gd name="connsiteY3" fmla="*/ 1069264 h 1071073"/>
                <a:gd name="connsiteX4" fmla="*/ 1358970 w 1738896"/>
                <a:gd name="connsiteY4" fmla="*/ 36176 h 1071073"/>
                <a:gd name="connsiteX5" fmla="*/ 1738896 w 1738896"/>
                <a:gd name="connsiteY5" fmla="*/ 948043 h 1071073"/>
                <a:gd name="connsiteX0" fmla="*/ 78077 w 1738896"/>
                <a:gd name="connsiteY0" fmla="*/ 910360 h 1183608"/>
                <a:gd name="connsiteX1" fmla="*/ 66939 w 1738896"/>
                <a:gd name="connsiteY1" fmla="*/ 1033440 h 1183608"/>
                <a:gd name="connsiteX2" fmla="*/ 479713 w 1738896"/>
                <a:gd name="connsiteY2" fmla="*/ 9349 h 1183608"/>
                <a:gd name="connsiteX3" fmla="*/ 903059 w 1738896"/>
                <a:gd name="connsiteY3" fmla="*/ 1053292 h 1183608"/>
                <a:gd name="connsiteX4" fmla="*/ 1358970 w 1738896"/>
                <a:gd name="connsiteY4" fmla="*/ 20204 h 1183608"/>
                <a:gd name="connsiteX5" fmla="*/ 1738896 w 1738896"/>
                <a:gd name="connsiteY5" fmla="*/ 932071 h 1183608"/>
                <a:gd name="connsiteX0" fmla="*/ 78862 w 1739681"/>
                <a:gd name="connsiteY0" fmla="*/ 910360 h 1203618"/>
                <a:gd name="connsiteX1" fmla="*/ 74154 w 1739681"/>
                <a:gd name="connsiteY1" fmla="*/ 1030416 h 1203618"/>
                <a:gd name="connsiteX2" fmla="*/ 67724 w 1739681"/>
                <a:gd name="connsiteY2" fmla="*/ 1033440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785 w 1842150"/>
                <a:gd name="connsiteY0" fmla="*/ 1108474 h 1203618"/>
                <a:gd name="connsiteX1" fmla="*/ 176623 w 1842150"/>
                <a:gd name="connsiteY1" fmla="*/ 1030416 h 1203618"/>
                <a:gd name="connsiteX2" fmla="*/ 170193 w 1842150"/>
                <a:gd name="connsiteY2" fmla="*/ 1033440 h 1203618"/>
                <a:gd name="connsiteX3" fmla="*/ 582967 w 1842150"/>
                <a:gd name="connsiteY3" fmla="*/ 9349 h 1203618"/>
                <a:gd name="connsiteX4" fmla="*/ 1006313 w 1842150"/>
                <a:gd name="connsiteY4" fmla="*/ 1053292 h 1203618"/>
                <a:gd name="connsiteX5" fmla="*/ 1462224 w 1842150"/>
                <a:gd name="connsiteY5" fmla="*/ 20204 h 1203618"/>
                <a:gd name="connsiteX6" fmla="*/ 1842150 w 1842150"/>
                <a:gd name="connsiteY6" fmla="*/ 932071 h 1203618"/>
                <a:gd name="connsiteX0" fmla="*/ 74154 w 1739681"/>
                <a:gd name="connsiteY0" fmla="*/ 1030416 h 1203618"/>
                <a:gd name="connsiteX1" fmla="*/ 67724 w 1739681"/>
                <a:gd name="connsiteY1" fmla="*/ 1033440 h 1203618"/>
                <a:gd name="connsiteX2" fmla="*/ 480498 w 1739681"/>
                <a:gd name="connsiteY2" fmla="*/ 9349 h 1203618"/>
                <a:gd name="connsiteX3" fmla="*/ 903844 w 1739681"/>
                <a:gd name="connsiteY3" fmla="*/ 1053292 h 1203618"/>
                <a:gd name="connsiteX4" fmla="*/ 1359755 w 1739681"/>
                <a:gd name="connsiteY4" fmla="*/ 20204 h 1203618"/>
                <a:gd name="connsiteX5" fmla="*/ 1739681 w 1739681"/>
                <a:gd name="connsiteY5" fmla="*/ 932071 h 1203618"/>
                <a:gd name="connsiteX0" fmla="*/ 74154 w 1739681"/>
                <a:gd name="connsiteY0" fmla="*/ 1030416 h 1203618"/>
                <a:gd name="connsiteX1" fmla="*/ 67724 w 1739681"/>
                <a:gd name="connsiteY1" fmla="*/ 1033440 h 1203618"/>
                <a:gd name="connsiteX2" fmla="*/ 377249 w 1739681"/>
                <a:gd name="connsiteY2" fmla="*/ 1020643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0 w 1665527"/>
                <a:gd name="connsiteY0" fmla="*/ 1030416 h 1190821"/>
                <a:gd name="connsiteX1" fmla="*/ 303095 w 1665527"/>
                <a:gd name="connsiteY1" fmla="*/ 1020643 h 1190821"/>
                <a:gd name="connsiteX2" fmla="*/ 406344 w 1665527"/>
                <a:gd name="connsiteY2" fmla="*/ 9349 h 1190821"/>
                <a:gd name="connsiteX3" fmla="*/ 829690 w 1665527"/>
                <a:gd name="connsiteY3" fmla="*/ 1053292 h 1190821"/>
                <a:gd name="connsiteX4" fmla="*/ 1285601 w 1665527"/>
                <a:gd name="connsiteY4" fmla="*/ 20204 h 1190821"/>
                <a:gd name="connsiteX5" fmla="*/ 1665527 w 1665527"/>
                <a:gd name="connsiteY5" fmla="*/ 932071 h 1190821"/>
                <a:gd name="connsiteX0" fmla="*/ 0 w 1665527"/>
                <a:gd name="connsiteY0" fmla="*/ 1030416 h 1055101"/>
                <a:gd name="connsiteX1" fmla="*/ 406344 w 1665527"/>
                <a:gd name="connsiteY1" fmla="*/ 9349 h 1055101"/>
                <a:gd name="connsiteX2" fmla="*/ 829690 w 1665527"/>
                <a:gd name="connsiteY2" fmla="*/ 1053292 h 1055101"/>
                <a:gd name="connsiteX3" fmla="*/ 1285601 w 1665527"/>
                <a:gd name="connsiteY3" fmla="*/ 20204 h 1055101"/>
                <a:gd name="connsiteX4" fmla="*/ 1665527 w 1665527"/>
                <a:gd name="connsiteY4" fmla="*/ 932071 h 105510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33394 h 1067125"/>
                <a:gd name="connsiteX1" fmla="*/ 406344 w 1665527"/>
                <a:gd name="connsiteY1" fmla="*/ 12327 h 1067125"/>
                <a:gd name="connsiteX2" fmla="*/ 829690 w 1665527"/>
                <a:gd name="connsiteY2" fmla="*/ 1056270 h 1067125"/>
                <a:gd name="connsiteX3" fmla="*/ 1286407 w 1665527"/>
                <a:gd name="connsiteY3" fmla="*/ 1809 h 1067125"/>
                <a:gd name="connsiteX4" fmla="*/ 1665527 w 1665527"/>
                <a:gd name="connsiteY4" fmla="*/ 1067125 h 106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527" h="1067125">
                  <a:moveTo>
                    <a:pt x="0" y="1033394"/>
                  </a:moveTo>
                  <a:cubicBezTo>
                    <a:pt x="108211" y="865595"/>
                    <a:pt x="268062" y="8514"/>
                    <a:pt x="406344" y="12327"/>
                  </a:cubicBezTo>
                  <a:cubicBezTo>
                    <a:pt x="544626" y="16140"/>
                    <a:pt x="683013" y="1058023"/>
                    <a:pt x="829690" y="1056270"/>
                  </a:cubicBezTo>
                  <a:cubicBezTo>
                    <a:pt x="976367" y="1054517"/>
                    <a:pt x="1147101" y="0"/>
                    <a:pt x="1286407" y="1809"/>
                  </a:cubicBezTo>
                  <a:cubicBezTo>
                    <a:pt x="1425713" y="3618"/>
                    <a:pt x="1562404" y="945905"/>
                    <a:pt x="1665527" y="1067125"/>
                  </a:cubicBezTo>
                </a:path>
              </a:pathLst>
            </a:custGeom>
            <a:solidFill>
              <a:srgbClr val="D9D9D9"/>
            </a:solidFill>
            <a:ln w="19050" cap="flat" cmpd="sng" algn="ctr">
              <a:noFill/>
              <a:prstDash val="dash"/>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algn="ctr"/>
              <a:endParaRPr lang="en-US">
                <a:solidFill>
                  <a:srgbClr val="000000"/>
                </a:solidFill>
                <a:ea typeface="ＭＳ Ｐゴシック" pitchFamily="34" charset="-128"/>
              </a:endParaRPr>
            </a:p>
          </p:txBody>
        </p:sp>
        <p:sp>
          <p:nvSpPr>
            <p:cNvPr id="8" name="Rectangle 7"/>
            <p:cNvSpPr/>
            <p:nvPr/>
          </p:nvSpPr>
          <p:spPr>
            <a:xfrm>
              <a:off x="1142999" y="3581400"/>
              <a:ext cx="2613007" cy="10969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ＭＳ Ｐゴシック" pitchFamily="34" charset="-128"/>
              </a:endParaRPr>
            </a:p>
          </p:txBody>
        </p:sp>
      </p:grpSp>
      <p:grpSp>
        <p:nvGrpSpPr>
          <p:cNvPr id="11" name="Group 36"/>
          <p:cNvGrpSpPr>
            <a:grpSpLocks/>
          </p:cNvGrpSpPr>
          <p:nvPr/>
        </p:nvGrpSpPr>
        <p:grpSpPr bwMode="auto">
          <a:xfrm>
            <a:off x="1752601" y="3582988"/>
            <a:ext cx="3962931" cy="2439333"/>
            <a:chOff x="719863" y="3048794"/>
            <a:chExt cx="4043759" cy="2458512"/>
          </a:xfrm>
        </p:grpSpPr>
        <p:cxnSp>
          <p:nvCxnSpPr>
            <p:cNvPr id="12" name="Straight Arrow Connector 11"/>
            <p:cNvCxnSpPr/>
            <p:nvPr/>
          </p:nvCxnSpPr>
          <p:spPr>
            <a:xfrm rot="5400000" flipH="1" flipV="1">
              <a:off x="76273" y="4115172"/>
              <a:ext cx="2134375" cy="1620"/>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3" name="Straight Arrow Connector 12"/>
            <p:cNvCxnSpPr/>
            <p:nvPr/>
          </p:nvCxnSpPr>
          <p:spPr>
            <a:xfrm>
              <a:off x="1142651" y="5181569"/>
              <a:ext cx="3124747" cy="0"/>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4" name="Freeform 13"/>
            <p:cNvSpPr/>
            <p:nvPr/>
          </p:nvSpPr>
          <p:spPr>
            <a:xfrm>
              <a:off x="1142651" y="3959061"/>
              <a:ext cx="2667941" cy="990389"/>
            </a:xfrm>
            <a:custGeom>
              <a:avLst/>
              <a:gdLst>
                <a:gd name="connsiteX0" fmla="*/ 0 w 1660819"/>
                <a:gd name="connsiteY0" fmla="*/ 902820 h 924531"/>
                <a:gd name="connsiteX1" fmla="*/ 401636 w 1660819"/>
                <a:gd name="connsiteY1" fmla="*/ 1809 h 924531"/>
                <a:gd name="connsiteX2" fmla="*/ 824982 w 1660819"/>
                <a:gd name="connsiteY2" fmla="*/ 913676 h 924531"/>
                <a:gd name="connsiteX3" fmla="*/ 1280893 w 1660819"/>
                <a:gd name="connsiteY3" fmla="*/ 12664 h 924531"/>
                <a:gd name="connsiteX4" fmla="*/ 1660819 w 1660819"/>
                <a:gd name="connsiteY4" fmla="*/ 924531 h 924531"/>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26332 h 1071073"/>
                <a:gd name="connsiteX1" fmla="*/ 66939 w 1738896"/>
                <a:gd name="connsiteY1" fmla="*/ 917336 h 1071073"/>
                <a:gd name="connsiteX2" fmla="*/ 479713 w 1738896"/>
                <a:gd name="connsiteY2" fmla="*/ 25321 h 1071073"/>
                <a:gd name="connsiteX3" fmla="*/ 903059 w 1738896"/>
                <a:gd name="connsiteY3" fmla="*/ 1069264 h 1071073"/>
                <a:gd name="connsiteX4" fmla="*/ 1358970 w 1738896"/>
                <a:gd name="connsiteY4" fmla="*/ 36176 h 1071073"/>
                <a:gd name="connsiteX5" fmla="*/ 1738896 w 1738896"/>
                <a:gd name="connsiteY5" fmla="*/ 948043 h 1071073"/>
                <a:gd name="connsiteX0" fmla="*/ 78077 w 1738896"/>
                <a:gd name="connsiteY0" fmla="*/ 910360 h 1183608"/>
                <a:gd name="connsiteX1" fmla="*/ 66939 w 1738896"/>
                <a:gd name="connsiteY1" fmla="*/ 1033440 h 1183608"/>
                <a:gd name="connsiteX2" fmla="*/ 479713 w 1738896"/>
                <a:gd name="connsiteY2" fmla="*/ 9349 h 1183608"/>
                <a:gd name="connsiteX3" fmla="*/ 903059 w 1738896"/>
                <a:gd name="connsiteY3" fmla="*/ 1053292 h 1183608"/>
                <a:gd name="connsiteX4" fmla="*/ 1358970 w 1738896"/>
                <a:gd name="connsiteY4" fmla="*/ 20204 h 1183608"/>
                <a:gd name="connsiteX5" fmla="*/ 1738896 w 1738896"/>
                <a:gd name="connsiteY5" fmla="*/ 932071 h 1183608"/>
                <a:gd name="connsiteX0" fmla="*/ 78862 w 1739681"/>
                <a:gd name="connsiteY0" fmla="*/ 910360 h 1203618"/>
                <a:gd name="connsiteX1" fmla="*/ 74154 w 1739681"/>
                <a:gd name="connsiteY1" fmla="*/ 1030416 h 1203618"/>
                <a:gd name="connsiteX2" fmla="*/ 67724 w 1739681"/>
                <a:gd name="connsiteY2" fmla="*/ 1033440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785 w 1842150"/>
                <a:gd name="connsiteY0" fmla="*/ 1108474 h 1203618"/>
                <a:gd name="connsiteX1" fmla="*/ 176623 w 1842150"/>
                <a:gd name="connsiteY1" fmla="*/ 1030416 h 1203618"/>
                <a:gd name="connsiteX2" fmla="*/ 170193 w 1842150"/>
                <a:gd name="connsiteY2" fmla="*/ 1033440 h 1203618"/>
                <a:gd name="connsiteX3" fmla="*/ 582967 w 1842150"/>
                <a:gd name="connsiteY3" fmla="*/ 9349 h 1203618"/>
                <a:gd name="connsiteX4" fmla="*/ 1006313 w 1842150"/>
                <a:gd name="connsiteY4" fmla="*/ 1053292 h 1203618"/>
                <a:gd name="connsiteX5" fmla="*/ 1462224 w 1842150"/>
                <a:gd name="connsiteY5" fmla="*/ 20204 h 1203618"/>
                <a:gd name="connsiteX6" fmla="*/ 1842150 w 1842150"/>
                <a:gd name="connsiteY6" fmla="*/ 932071 h 1203618"/>
                <a:gd name="connsiteX0" fmla="*/ 74154 w 1739681"/>
                <a:gd name="connsiteY0" fmla="*/ 1030416 h 1203618"/>
                <a:gd name="connsiteX1" fmla="*/ 67724 w 1739681"/>
                <a:gd name="connsiteY1" fmla="*/ 1033440 h 1203618"/>
                <a:gd name="connsiteX2" fmla="*/ 480498 w 1739681"/>
                <a:gd name="connsiteY2" fmla="*/ 9349 h 1203618"/>
                <a:gd name="connsiteX3" fmla="*/ 903844 w 1739681"/>
                <a:gd name="connsiteY3" fmla="*/ 1053292 h 1203618"/>
                <a:gd name="connsiteX4" fmla="*/ 1359755 w 1739681"/>
                <a:gd name="connsiteY4" fmla="*/ 20204 h 1203618"/>
                <a:gd name="connsiteX5" fmla="*/ 1739681 w 1739681"/>
                <a:gd name="connsiteY5" fmla="*/ 932071 h 1203618"/>
                <a:gd name="connsiteX0" fmla="*/ 74154 w 1739681"/>
                <a:gd name="connsiteY0" fmla="*/ 1030416 h 1203618"/>
                <a:gd name="connsiteX1" fmla="*/ 67724 w 1739681"/>
                <a:gd name="connsiteY1" fmla="*/ 1033440 h 1203618"/>
                <a:gd name="connsiteX2" fmla="*/ 377249 w 1739681"/>
                <a:gd name="connsiteY2" fmla="*/ 1020643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0 w 1665527"/>
                <a:gd name="connsiteY0" fmla="*/ 1030416 h 1190821"/>
                <a:gd name="connsiteX1" fmla="*/ 303095 w 1665527"/>
                <a:gd name="connsiteY1" fmla="*/ 1020643 h 1190821"/>
                <a:gd name="connsiteX2" fmla="*/ 406344 w 1665527"/>
                <a:gd name="connsiteY2" fmla="*/ 9349 h 1190821"/>
                <a:gd name="connsiteX3" fmla="*/ 829690 w 1665527"/>
                <a:gd name="connsiteY3" fmla="*/ 1053292 h 1190821"/>
                <a:gd name="connsiteX4" fmla="*/ 1285601 w 1665527"/>
                <a:gd name="connsiteY4" fmla="*/ 20204 h 1190821"/>
                <a:gd name="connsiteX5" fmla="*/ 1665527 w 1665527"/>
                <a:gd name="connsiteY5" fmla="*/ 932071 h 1190821"/>
                <a:gd name="connsiteX0" fmla="*/ 0 w 1665527"/>
                <a:gd name="connsiteY0" fmla="*/ 1030416 h 1055101"/>
                <a:gd name="connsiteX1" fmla="*/ 406344 w 1665527"/>
                <a:gd name="connsiteY1" fmla="*/ 9349 h 1055101"/>
                <a:gd name="connsiteX2" fmla="*/ 829690 w 1665527"/>
                <a:gd name="connsiteY2" fmla="*/ 1053292 h 1055101"/>
                <a:gd name="connsiteX3" fmla="*/ 1285601 w 1665527"/>
                <a:gd name="connsiteY3" fmla="*/ 20204 h 1055101"/>
                <a:gd name="connsiteX4" fmla="*/ 1665527 w 1665527"/>
                <a:gd name="connsiteY4" fmla="*/ 932071 h 105510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33394 h 1067125"/>
                <a:gd name="connsiteX1" fmla="*/ 406344 w 1665527"/>
                <a:gd name="connsiteY1" fmla="*/ 12327 h 1067125"/>
                <a:gd name="connsiteX2" fmla="*/ 829690 w 1665527"/>
                <a:gd name="connsiteY2" fmla="*/ 1056270 h 1067125"/>
                <a:gd name="connsiteX3" fmla="*/ 1286407 w 1665527"/>
                <a:gd name="connsiteY3" fmla="*/ 1809 h 1067125"/>
                <a:gd name="connsiteX4" fmla="*/ 1665527 w 1665527"/>
                <a:gd name="connsiteY4" fmla="*/ 1067125 h 106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527" h="1067125">
                  <a:moveTo>
                    <a:pt x="0" y="1033394"/>
                  </a:moveTo>
                  <a:cubicBezTo>
                    <a:pt x="108211" y="865595"/>
                    <a:pt x="268062" y="8514"/>
                    <a:pt x="406344" y="12327"/>
                  </a:cubicBezTo>
                  <a:cubicBezTo>
                    <a:pt x="544626" y="16140"/>
                    <a:pt x="683013" y="1058023"/>
                    <a:pt x="829690" y="1056270"/>
                  </a:cubicBezTo>
                  <a:cubicBezTo>
                    <a:pt x="976367" y="1054517"/>
                    <a:pt x="1147101" y="0"/>
                    <a:pt x="1286407" y="1809"/>
                  </a:cubicBezTo>
                  <a:cubicBezTo>
                    <a:pt x="1425713" y="3618"/>
                    <a:pt x="1562404" y="945905"/>
                    <a:pt x="1665527" y="1067125"/>
                  </a:cubicBezTo>
                </a:path>
              </a:pathLst>
            </a:custGeom>
            <a:ln w="19050" cap="flat" cmpd="sng" algn="ctr">
              <a:solidFill>
                <a:schemeClr val="accent2">
                  <a:lumMod val="75000"/>
                </a:schemeClr>
              </a:solidFill>
              <a:prstDash val="solid"/>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algn="ctr"/>
              <a:endParaRPr lang="en-US">
                <a:solidFill>
                  <a:srgbClr val="000000"/>
                </a:solidFill>
                <a:ea typeface="ＭＳ Ｐゴシック" pitchFamily="34" charset="-128"/>
              </a:endParaRPr>
            </a:p>
          </p:txBody>
        </p:sp>
        <p:sp>
          <p:nvSpPr>
            <p:cNvPr id="15" name="TextBox 17"/>
            <p:cNvSpPr txBox="1">
              <a:spLocks noChangeArrowheads="1"/>
            </p:cNvSpPr>
            <p:nvPr/>
          </p:nvSpPr>
          <p:spPr bwMode="auto">
            <a:xfrm>
              <a:off x="3695734" y="4779554"/>
              <a:ext cx="1003009" cy="341216"/>
            </a:xfrm>
            <a:prstGeom prst="rect">
              <a:avLst/>
            </a:prstGeom>
            <a:noFill/>
            <a:ln w="9525">
              <a:noFill/>
              <a:miter lim="800000"/>
              <a:headEnd/>
              <a:tailEnd/>
            </a:ln>
          </p:spPr>
          <p:txBody>
            <a:bodyPr wrap="none">
              <a:spAutoFit/>
            </a:bodyPr>
            <a:lstStyle/>
            <a:p>
              <a:pPr algn="ctr"/>
              <a:r>
                <a:rPr lang="en-US" sz="1600" dirty="0"/>
                <a:t>Demand</a:t>
              </a:r>
            </a:p>
          </p:txBody>
        </p:sp>
        <p:cxnSp>
          <p:nvCxnSpPr>
            <p:cNvPr id="16" name="Straight Arrow Connector 15"/>
            <p:cNvCxnSpPr/>
            <p:nvPr/>
          </p:nvCxnSpPr>
          <p:spPr>
            <a:xfrm>
              <a:off x="1142651" y="3815185"/>
              <a:ext cx="2744075" cy="1600"/>
            </a:xfrm>
            <a:prstGeom prst="straightConnector1">
              <a:avLst/>
            </a:prstGeom>
            <a:ln w="19050" cap="flat" cmpd="sng" algn="ctr">
              <a:solidFill>
                <a:srgbClr val="FF0000"/>
              </a:solidFill>
              <a:prstDash val="dash"/>
              <a:round/>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7" name="TextBox 19"/>
            <p:cNvSpPr txBox="1">
              <a:spLocks noChangeArrowheads="1"/>
            </p:cNvSpPr>
            <p:nvPr/>
          </p:nvSpPr>
          <p:spPr bwMode="auto">
            <a:xfrm>
              <a:off x="3711542" y="3630229"/>
              <a:ext cx="1052080" cy="341216"/>
            </a:xfrm>
            <a:prstGeom prst="rect">
              <a:avLst/>
            </a:prstGeom>
            <a:noFill/>
            <a:ln w="9525">
              <a:noFill/>
              <a:miter lim="800000"/>
              <a:headEnd/>
              <a:tailEnd/>
            </a:ln>
          </p:spPr>
          <p:txBody>
            <a:bodyPr wrap="none">
              <a:spAutoFit/>
            </a:bodyPr>
            <a:lstStyle/>
            <a:p>
              <a:pPr algn="ctr"/>
              <a:r>
                <a:rPr lang="en-US" sz="1600" dirty="0">
                  <a:solidFill>
                    <a:srgbClr val="FF0000"/>
                  </a:solidFill>
                </a:rPr>
                <a:t>Capacity</a:t>
              </a:r>
            </a:p>
          </p:txBody>
        </p:sp>
        <p:sp>
          <p:nvSpPr>
            <p:cNvPr id="18" name="TextBox 22"/>
            <p:cNvSpPr txBox="1">
              <a:spLocks noChangeArrowheads="1"/>
            </p:cNvSpPr>
            <p:nvPr/>
          </p:nvSpPr>
          <p:spPr bwMode="auto">
            <a:xfrm>
              <a:off x="2417387" y="5181600"/>
              <a:ext cx="656242" cy="325706"/>
            </a:xfrm>
            <a:prstGeom prst="rect">
              <a:avLst/>
            </a:prstGeom>
            <a:noFill/>
            <a:ln w="9525">
              <a:noFill/>
              <a:miter lim="800000"/>
              <a:headEnd/>
              <a:tailEnd/>
            </a:ln>
          </p:spPr>
          <p:txBody>
            <a:bodyPr wrap="none">
              <a:spAutoFit/>
            </a:bodyPr>
            <a:lstStyle/>
            <a:p>
              <a:pPr algn="ctr"/>
              <a:r>
                <a:rPr lang="en-US" sz="1500" b="1" dirty="0">
                  <a:latin typeface="Cambria" pitchFamily="18" charset="0"/>
                </a:rPr>
                <a:t>Time</a:t>
              </a:r>
            </a:p>
          </p:txBody>
        </p:sp>
        <p:sp>
          <p:nvSpPr>
            <p:cNvPr id="19" name="TextBox 18"/>
            <p:cNvSpPr txBox="1"/>
            <p:nvPr/>
          </p:nvSpPr>
          <p:spPr>
            <a:xfrm>
              <a:off x="719863" y="3618211"/>
              <a:ext cx="423973" cy="1003162"/>
            </a:xfrm>
            <a:prstGeom prst="rect">
              <a:avLst/>
            </a:prstGeom>
            <a:noFill/>
          </p:spPr>
          <p:txBody>
            <a:bodyPr vert="vert270" wrap="none">
              <a:spAutoFit/>
            </a:bodyPr>
            <a:lstStyle/>
            <a:p>
              <a:pPr algn="ctr">
                <a:defRPr/>
              </a:pPr>
              <a:r>
                <a:rPr lang="en-US" sz="1500" b="1" dirty="0">
                  <a:latin typeface="Cambria" pitchFamily="18" charset="0"/>
                </a:rPr>
                <a:t>Resources</a:t>
              </a:r>
            </a:p>
          </p:txBody>
        </p:sp>
      </p:grpSp>
      <p:grpSp>
        <p:nvGrpSpPr>
          <p:cNvPr id="20" name="Group 37"/>
          <p:cNvGrpSpPr>
            <a:grpSpLocks/>
          </p:cNvGrpSpPr>
          <p:nvPr/>
        </p:nvGrpSpPr>
        <p:grpSpPr bwMode="auto">
          <a:xfrm>
            <a:off x="6365875" y="3581400"/>
            <a:ext cx="3954488" cy="2440710"/>
            <a:chOff x="4766102" y="3048003"/>
            <a:chExt cx="4030906" cy="2458296"/>
          </a:xfrm>
        </p:grpSpPr>
        <p:cxnSp>
          <p:nvCxnSpPr>
            <p:cNvPr id="21" name="Straight Arrow Connector 20"/>
            <p:cNvCxnSpPr/>
            <p:nvPr/>
          </p:nvCxnSpPr>
          <p:spPr>
            <a:xfrm rot="16200000" flipV="1">
              <a:off x="4118718" y="4111258"/>
              <a:ext cx="2132983" cy="6473"/>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p:nvPr/>
          </p:nvCxnSpPr>
          <p:spPr>
            <a:xfrm>
              <a:off x="5188447" y="5179387"/>
              <a:ext cx="3124700" cy="1598"/>
            </a:xfrm>
            <a:prstGeom prst="straightConnector1">
              <a:avLst/>
            </a:prstGeom>
            <a:ln w="19050" cap="flat" cmpd="sng" algn="ctr">
              <a:solidFill>
                <a:schemeClr val="tx1"/>
              </a:solidFill>
              <a:prstDash val="solid"/>
              <a:round/>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23" name="Freeform 22"/>
            <p:cNvSpPr/>
            <p:nvPr/>
          </p:nvSpPr>
          <p:spPr>
            <a:xfrm>
              <a:off x="5188447" y="3960996"/>
              <a:ext cx="2668374" cy="991342"/>
            </a:xfrm>
            <a:custGeom>
              <a:avLst/>
              <a:gdLst>
                <a:gd name="connsiteX0" fmla="*/ 0 w 1660819"/>
                <a:gd name="connsiteY0" fmla="*/ 902820 h 924531"/>
                <a:gd name="connsiteX1" fmla="*/ 401636 w 1660819"/>
                <a:gd name="connsiteY1" fmla="*/ 1809 h 924531"/>
                <a:gd name="connsiteX2" fmla="*/ 824982 w 1660819"/>
                <a:gd name="connsiteY2" fmla="*/ 913676 h 924531"/>
                <a:gd name="connsiteX3" fmla="*/ 1280893 w 1660819"/>
                <a:gd name="connsiteY3" fmla="*/ 12664 h 924531"/>
                <a:gd name="connsiteX4" fmla="*/ 1660819 w 1660819"/>
                <a:gd name="connsiteY4" fmla="*/ 924531 h 924531"/>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26332 h 1071073"/>
                <a:gd name="connsiteX1" fmla="*/ 66939 w 1738896"/>
                <a:gd name="connsiteY1" fmla="*/ 917336 h 1071073"/>
                <a:gd name="connsiteX2" fmla="*/ 479713 w 1738896"/>
                <a:gd name="connsiteY2" fmla="*/ 25321 h 1071073"/>
                <a:gd name="connsiteX3" fmla="*/ 903059 w 1738896"/>
                <a:gd name="connsiteY3" fmla="*/ 1069264 h 1071073"/>
                <a:gd name="connsiteX4" fmla="*/ 1358970 w 1738896"/>
                <a:gd name="connsiteY4" fmla="*/ 36176 h 1071073"/>
                <a:gd name="connsiteX5" fmla="*/ 1738896 w 1738896"/>
                <a:gd name="connsiteY5" fmla="*/ 948043 h 1071073"/>
                <a:gd name="connsiteX0" fmla="*/ 78077 w 1738896"/>
                <a:gd name="connsiteY0" fmla="*/ 910360 h 1183608"/>
                <a:gd name="connsiteX1" fmla="*/ 66939 w 1738896"/>
                <a:gd name="connsiteY1" fmla="*/ 1033440 h 1183608"/>
                <a:gd name="connsiteX2" fmla="*/ 479713 w 1738896"/>
                <a:gd name="connsiteY2" fmla="*/ 9349 h 1183608"/>
                <a:gd name="connsiteX3" fmla="*/ 903059 w 1738896"/>
                <a:gd name="connsiteY3" fmla="*/ 1053292 h 1183608"/>
                <a:gd name="connsiteX4" fmla="*/ 1358970 w 1738896"/>
                <a:gd name="connsiteY4" fmla="*/ 20204 h 1183608"/>
                <a:gd name="connsiteX5" fmla="*/ 1738896 w 1738896"/>
                <a:gd name="connsiteY5" fmla="*/ 932071 h 1183608"/>
                <a:gd name="connsiteX0" fmla="*/ 78862 w 1739681"/>
                <a:gd name="connsiteY0" fmla="*/ 910360 h 1203618"/>
                <a:gd name="connsiteX1" fmla="*/ 74154 w 1739681"/>
                <a:gd name="connsiteY1" fmla="*/ 1030416 h 1203618"/>
                <a:gd name="connsiteX2" fmla="*/ 67724 w 1739681"/>
                <a:gd name="connsiteY2" fmla="*/ 1033440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785 w 1842150"/>
                <a:gd name="connsiteY0" fmla="*/ 1108474 h 1203618"/>
                <a:gd name="connsiteX1" fmla="*/ 176623 w 1842150"/>
                <a:gd name="connsiteY1" fmla="*/ 1030416 h 1203618"/>
                <a:gd name="connsiteX2" fmla="*/ 170193 w 1842150"/>
                <a:gd name="connsiteY2" fmla="*/ 1033440 h 1203618"/>
                <a:gd name="connsiteX3" fmla="*/ 582967 w 1842150"/>
                <a:gd name="connsiteY3" fmla="*/ 9349 h 1203618"/>
                <a:gd name="connsiteX4" fmla="*/ 1006313 w 1842150"/>
                <a:gd name="connsiteY4" fmla="*/ 1053292 h 1203618"/>
                <a:gd name="connsiteX5" fmla="*/ 1462224 w 1842150"/>
                <a:gd name="connsiteY5" fmla="*/ 20204 h 1203618"/>
                <a:gd name="connsiteX6" fmla="*/ 1842150 w 1842150"/>
                <a:gd name="connsiteY6" fmla="*/ 932071 h 1203618"/>
                <a:gd name="connsiteX0" fmla="*/ 74154 w 1739681"/>
                <a:gd name="connsiteY0" fmla="*/ 1030416 h 1203618"/>
                <a:gd name="connsiteX1" fmla="*/ 67724 w 1739681"/>
                <a:gd name="connsiteY1" fmla="*/ 1033440 h 1203618"/>
                <a:gd name="connsiteX2" fmla="*/ 480498 w 1739681"/>
                <a:gd name="connsiteY2" fmla="*/ 9349 h 1203618"/>
                <a:gd name="connsiteX3" fmla="*/ 903844 w 1739681"/>
                <a:gd name="connsiteY3" fmla="*/ 1053292 h 1203618"/>
                <a:gd name="connsiteX4" fmla="*/ 1359755 w 1739681"/>
                <a:gd name="connsiteY4" fmla="*/ 20204 h 1203618"/>
                <a:gd name="connsiteX5" fmla="*/ 1739681 w 1739681"/>
                <a:gd name="connsiteY5" fmla="*/ 932071 h 1203618"/>
                <a:gd name="connsiteX0" fmla="*/ 74154 w 1739681"/>
                <a:gd name="connsiteY0" fmla="*/ 1030416 h 1203618"/>
                <a:gd name="connsiteX1" fmla="*/ 67724 w 1739681"/>
                <a:gd name="connsiteY1" fmla="*/ 1033440 h 1203618"/>
                <a:gd name="connsiteX2" fmla="*/ 377249 w 1739681"/>
                <a:gd name="connsiteY2" fmla="*/ 1020643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0 w 1665527"/>
                <a:gd name="connsiteY0" fmla="*/ 1030416 h 1190821"/>
                <a:gd name="connsiteX1" fmla="*/ 303095 w 1665527"/>
                <a:gd name="connsiteY1" fmla="*/ 1020643 h 1190821"/>
                <a:gd name="connsiteX2" fmla="*/ 406344 w 1665527"/>
                <a:gd name="connsiteY2" fmla="*/ 9349 h 1190821"/>
                <a:gd name="connsiteX3" fmla="*/ 829690 w 1665527"/>
                <a:gd name="connsiteY3" fmla="*/ 1053292 h 1190821"/>
                <a:gd name="connsiteX4" fmla="*/ 1285601 w 1665527"/>
                <a:gd name="connsiteY4" fmla="*/ 20204 h 1190821"/>
                <a:gd name="connsiteX5" fmla="*/ 1665527 w 1665527"/>
                <a:gd name="connsiteY5" fmla="*/ 932071 h 1190821"/>
                <a:gd name="connsiteX0" fmla="*/ 0 w 1665527"/>
                <a:gd name="connsiteY0" fmla="*/ 1030416 h 1055101"/>
                <a:gd name="connsiteX1" fmla="*/ 406344 w 1665527"/>
                <a:gd name="connsiteY1" fmla="*/ 9349 h 1055101"/>
                <a:gd name="connsiteX2" fmla="*/ 829690 w 1665527"/>
                <a:gd name="connsiteY2" fmla="*/ 1053292 h 1055101"/>
                <a:gd name="connsiteX3" fmla="*/ 1285601 w 1665527"/>
                <a:gd name="connsiteY3" fmla="*/ 20204 h 1055101"/>
                <a:gd name="connsiteX4" fmla="*/ 1665527 w 1665527"/>
                <a:gd name="connsiteY4" fmla="*/ 932071 h 105510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33394 h 1067125"/>
                <a:gd name="connsiteX1" fmla="*/ 406344 w 1665527"/>
                <a:gd name="connsiteY1" fmla="*/ 12327 h 1067125"/>
                <a:gd name="connsiteX2" fmla="*/ 829690 w 1665527"/>
                <a:gd name="connsiteY2" fmla="*/ 1056270 h 1067125"/>
                <a:gd name="connsiteX3" fmla="*/ 1286407 w 1665527"/>
                <a:gd name="connsiteY3" fmla="*/ 1809 h 1067125"/>
                <a:gd name="connsiteX4" fmla="*/ 1665527 w 1665527"/>
                <a:gd name="connsiteY4" fmla="*/ 1067125 h 106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527" h="1067125">
                  <a:moveTo>
                    <a:pt x="0" y="1033394"/>
                  </a:moveTo>
                  <a:cubicBezTo>
                    <a:pt x="108211" y="865595"/>
                    <a:pt x="268062" y="8514"/>
                    <a:pt x="406344" y="12327"/>
                  </a:cubicBezTo>
                  <a:cubicBezTo>
                    <a:pt x="544626" y="16140"/>
                    <a:pt x="683013" y="1058023"/>
                    <a:pt x="829690" y="1056270"/>
                  </a:cubicBezTo>
                  <a:cubicBezTo>
                    <a:pt x="976367" y="1054517"/>
                    <a:pt x="1147101" y="0"/>
                    <a:pt x="1286407" y="1809"/>
                  </a:cubicBezTo>
                  <a:cubicBezTo>
                    <a:pt x="1425713" y="3618"/>
                    <a:pt x="1562404" y="945905"/>
                    <a:pt x="1665527" y="1067125"/>
                  </a:cubicBezTo>
                </a:path>
              </a:pathLst>
            </a:custGeom>
            <a:ln w="19050" cap="flat" cmpd="sng" algn="ctr">
              <a:solidFill>
                <a:schemeClr val="accent2">
                  <a:lumMod val="75000"/>
                </a:schemeClr>
              </a:solidFill>
              <a:prstDash val="solid"/>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algn="ctr"/>
              <a:endParaRPr lang="en-US">
                <a:solidFill>
                  <a:srgbClr val="000000"/>
                </a:solidFill>
                <a:ea typeface="ＭＳ Ｐゴシック" pitchFamily="34" charset="-128"/>
              </a:endParaRPr>
            </a:p>
          </p:txBody>
        </p:sp>
        <p:sp>
          <p:nvSpPr>
            <p:cNvPr id="24" name="TextBox 28"/>
            <p:cNvSpPr txBox="1">
              <a:spLocks noChangeArrowheads="1"/>
            </p:cNvSpPr>
            <p:nvPr/>
          </p:nvSpPr>
          <p:spPr bwMode="auto">
            <a:xfrm>
              <a:off x="7782233" y="4766861"/>
              <a:ext cx="1001956" cy="340993"/>
            </a:xfrm>
            <a:prstGeom prst="rect">
              <a:avLst/>
            </a:prstGeom>
            <a:noFill/>
            <a:ln w="9525">
              <a:noFill/>
              <a:miter lim="800000"/>
              <a:headEnd/>
              <a:tailEnd/>
            </a:ln>
          </p:spPr>
          <p:txBody>
            <a:bodyPr wrap="none">
              <a:spAutoFit/>
            </a:bodyPr>
            <a:lstStyle/>
            <a:p>
              <a:pPr algn="ctr"/>
              <a:r>
                <a:rPr lang="en-US" sz="1600" dirty="0"/>
                <a:t>Demand</a:t>
              </a:r>
            </a:p>
          </p:txBody>
        </p:sp>
        <p:sp>
          <p:nvSpPr>
            <p:cNvPr id="25" name="TextBox 30"/>
            <p:cNvSpPr txBox="1">
              <a:spLocks noChangeArrowheads="1"/>
            </p:cNvSpPr>
            <p:nvPr/>
          </p:nvSpPr>
          <p:spPr bwMode="auto">
            <a:xfrm>
              <a:off x="7746033" y="4474676"/>
              <a:ext cx="1050975" cy="340993"/>
            </a:xfrm>
            <a:prstGeom prst="rect">
              <a:avLst/>
            </a:prstGeom>
            <a:noFill/>
            <a:ln w="9525">
              <a:noFill/>
              <a:miter lim="800000"/>
              <a:headEnd/>
              <a:tailEnd/>
            </a:ln>
          </p:spPr>
          <p:txBody>
            <a:bodyPr wrap="none">
              <a:spAutoFit/>
            </a:bodyPr>
            <a:lstStyle/>
            <a:p>
              <a:pPr algn="ctr"/>
              <a:r>
                <a:rPr lang="en-US" sz="1600" dirty="0">
                  <a:solidFill>
                    <a:srgbClr val="FF0000"/>
                  </a:solidFill>
                </a:rPr>
                <a:t>Capacity</a:t>
              </a:r>
            </a:p>
          </p:txBody>
        </p:sp>
        <p:sp>
          <p:nvSpPr>
            <p:cNvPr id="26" name="TextBox 31"/>
            <p:cNvSpPr txBox="1">
              <a:spLocks noChangeArrowheads="1"/>
            </p:cNvSpPr>
            <p:nvPr/>
          </p:nvSpPr>
          <p:spPr bwMode="auto">
            <a:xfrm>
              <a:off x="6463971" y="5180806"/>
              <a:ext cx="655553" cy="325493"/>
            </a:xfrm>
            <a:prstGeom prst="rect">
              <a:avLst/>
            </a:prstGeom>
            <a:noFill/>
            <a:ln w="9525">
              <a:noFill/>
              <a:miter lim="800000"/>
              <a:headEnd/>
              <a:tailEnd/>
            </a:ln>
          </p:spPr>
          <p:txBody>
            <a:bodyPr wrap="none">
              <a:spAutoFit/>
            </a:bodyPr>
            <a:lstStyle/>
            <a:p>
              <a:pPr algn="ctr">
                <a:defRPr/>
              </a:pPr>
              <a:r>
                <a:rPr lang="en-US" sz="1500" b="1" dirty="0">
                  <a:latin typeface="Cambria" pitchFamily="18" charset="0"/>
                </a:rPr>
                <a:t>Time</a:t>
              </a:r>
            </a:p>
          </p:txBody>
        </p:sp>
        <p:sp>
          <p:nvSpPr>
            <p:cNvPr id="27" name="TextBox 26"/>
            <p:cNvSpPr txBox="1"/>
            <p:nvPr/>
          </p:nvSpPr>
          <p:spPr>
            <a:xfrm>
              <a:off x="4766102" y="3733973"/>
              <a:ext cx="423527" cy="1002508"/>
            </a:xfrm>
            <a:prstGeom prst="rect">
              <a:avLst/>
            </a:prstGeom>
            <a:noFill/>
          </p:spPr>
          <p:txBody>
            <a:bodyPr vert="vert270" wrap="none">
              <a:spAutoFit/>
            </a:bodyPr>
            <a:lstStyle/>
            <a:p>
              <a:pPr algn="ctr">
                <a:defRPr/>
              </a:pPr>
              <a:r>
                <a:rPr lang="en-US" sz="1500" b="1" dirty="0">
                  <a:latin typeface="Cambria" pitchFamily="18" charset="0"/>
                </a:rPr>
                <a:t>Resources</a:t>
              </a:r>
            </a:p>
          </p:txBody>
        </p:sp>
        <p:sp>
          <p:nvSpPr>
            <p:cNvPr id="28" name="Freeform 27"/>
            <p:cNvSpPr/>
            <p:nvPr/>
          </p:nvSpPr>
          <p:spPr>
            <a:xfrm>
              <a:off x="5181974" y="3810696"/>
              <a:ext cx="2666756" cy="912993"/>
            </a:xfrm>
            <a:custGeom>
              <a:avLst/>
              <a:gdLst>
                <a:gd name="connsiteX0" fmla="*/ 0 w 1660819"/>
                <a:gd name="connsiteY0" fmla="*/ 902820 h 924531"/>
                <a:gd name="connsiteX1" fmla="*/ 401636 w 1660819"/>
                <a:gd name="connsiteY1" fmla="*/ 1809 h 924531"/>
                <a:gd name="connsiteX2" fmla="*/ 824982 w 1660819"/>
                <a:gd name="connsiteY2" fmla="*/ 913676 h 924531"/>
                <a:gd name="connsiteX3" fmla="*/ 1280893 w 1660819"/>
                <a:gd name="connsiteY3" fmla="*/ 12664 h 924531"/>
                <a:gd name="connsiteX4" fmla="*/ 1660819 w 1660819"/>
                <a:gd name="connsiteY4" fmla="*/ 924531 h 924531"/>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04320 h 1045492"/>
                <a:gd name="connsiteX1" fmla="*/ 66939 w 1738896"/>
                <a:gd name="connsiteY1" fmla="*/ 895324 h 1045492"/>
                <a:gd name="connsiteX2" fmla="*/ 479713 w 1738896"/>
                <a:gd name="connsiteY2" fmla="*/ 3309 h 1045492"/>
                <a:gd name="connsiteX3" fmla="*/ 903059 w 1738896"/>
                <a:gd name="connsiteY3" fmla="*/ 915176 h 1045492"/>
                <a:gd name="connsiteX4" fmla="*/ 1358970 w 1738896"/>
                <a:gd name="connsiteY4" fmla="*/ 14164 h 1045492"/>
                <a:gd name="connsiteX5" fmla="*/ 1738896 w 1738896"/>
                <a:gd name="connsiteY5" fmla="*/ 926031 h 1045492"/>
                <a:gd name="connsiteX0" fmla="*/ 78077 w 1738896"/>
                <a:gd name="connsiteY0" fmla="*/ 926332 h 1071073"/>
                <a:gd name="connsiteX1" fmla="*/ 66939 w 1738896"/>
                <a:gd name="connsiteY1" fmla="*/ 917336 h 1071073"/>
                <a:gd name="connsiteX2" fmla="*/ 479713 w 1738896"/>
                <a:gd name="connsiteY2" fmla="*/ 25321 h 1071073"/>
                <a:gd name="connsiteX3" fmla="*/ 903059 w 1738896"/>
                <a:gd name="connsiteY3" fmla="*/ 1069264 h 1071073"/>
                <a:gd name="connsiteX4" fmla="*/ 1358970 w 1738896"/>
                <a:gd name="connsiteY4" fmla="*/ 36176 h 1071073"/>
                <a:gd name="connsiteX5" fmla="*/ 1738896 w 1738896"/>
                <a:gd name="connsiteY5" fmla="*/ 948043 h 1071073"/>
                <a:gd name="connsiteX0" fmla="*/ 78077 w 1738896"/>
                <a:gd name="connsiteY0" fmla="*/ 910360 h 1183608"/>
                <a:gd name="connsiteX1" fmla="*/ 66939 w 1738896"/>
                <a:gd name="connsiteY1" fmla="*/ 1033440 h 1183608"/>
                <a:gd name="connsiteX2" fmla="*/ 479713 w 1738896"/>
                <a:gd name="connsiteY2" fmla="*/ 9349 h 1183608"/>
                <a:gd name="connsiteX3" fmla="*/ 903059 w 1738896"/>
                <a:gd name="connsiteY3" fmla="*/ 1053292 h 1183608"/>
                <a:gd name="connsiteX4" fmla="*/ 1358970 w 1738896"/>
                <a:gd name="connsiteY4" fmla="*/ 20204 h 1183608"/>
                <a:gd name="connsiteX5" fmla="*/ 1738896 w 1738896"/>
                <a:gd name="connsiteY5" fmla="*/ 932071 h 1183608"/>
                <a:gd name="connsiteX0" fmla="*/ 78862 w 1739681"/>
                <a:gd name="connsiteY0" fmla="*/ 910360 h 1203618"/>
                <a:gd name="connsiteX1" fmla="*/ 74154 w 1739681"/>
                <a:gd name="connsiteY1" fmla="*/ 1030416 h 1203618"/>
                <a:gd name="connsiteX2" fmla="*/ 67724 w 1739681"/>
                <a:gd name="connsiteY2" fmla="*/ 1033440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785 w 1842150"/>
                <a:gd name="connsiteY0" fmla="*/ 1108474 h 1203618"/>
                <a:gd name="connsiteX1" fmla="*/ 176623 w 1842150"/>
                <a:gd name="connsiteY1" fmla="*/ 1030416 h 1203618"/>
                <a:gd name="connsiteX2" fmla="*/ 170193 w 1842150"/>
                <a:gd name="connsiteY2" fmla="*/ 1033440 h 1203618"/>
                <a:gd name="connsiteX3" fmla="*/ 582967 w 1842150"/>
                <a:gd name="connsiteY3" fmla="*/ 9349 h 1203618"/>
                <a:gd name="connsiteX4" fmla="*/ 1006313 w 1842150"/>
                <a:gd name="connsiteY4" fmla="*/ 1053292 h 1203618"/>
                <a:gd name="connsiteX5" fmla="*/ 1462224 w 1842150"/>
                <a:gd name="connsiteY5" fmla="*/ 20204 h 1203618"/>
                <a:gd name="connsiteX6" fmla="*/ 1842150 w 1842150"/>
                <a:gd name="connsiteY6" fmla="*/ 932071 h 1203618"/>
                <a:gd name="connsiteX0" fmla="*/ 74154 w 1739681"/>
                <a:gd name="connsiteY0" fmla="*/ 1030416 h 1203618"/>
                <a:gd name="connsiteX1" fmla="*/ 67724 w 1739681"/>
                <a:gd name="connsiteY1" fmla="*/ 1033440 h 1203618"/>
                <a:gd name="connsiteX2" fmla="*/ 480498 w 1739681"/>
                <a:gd name="connsiteY2" fmla="*/ 9349 h 1203618"/>
                <a:gd name="connsiteX3" fmla="*/ 903844 w 1739681"/>
                <a:gd name="connsiteY3" fmla="*/ 1053292 h 1203618"/>
                <a:gd name="connsiteX4" fmla="*/ 1359755 w 1739681"/>
                <a:gd name="connsiteY4" fmla="*/ 20204 h 1203618"/>
                <a:gd name="connsiteX5" fmla="*/ 1739681 w 1739681"/>
                <a:gd name="connsiteY5" fmla="*/ 932071 h 1203618"/>
                <a:gd name="connsiteX0" fmla="*/ 74154 w 1739681"/>
                <a:gd name="connsiteY0" fmla="*/ 1030416 h 1203618"/>
                <a:gd name="connsiteX1" fmla="*/ 67724 w 1739681"/>
                <a:gd name="connsiteY1" fmla="*/ 1033440 h 1203618"/>
                <a:gd name="connsiteX2" fmla="*/ 377249 w 1739681"/>
                <a:gd name="connsiteY2" fmla="*/ 1020643 h 1203618"/>
                <a:gd name="connsiteX3" fmla="*/ 480498 w 1739681"/>
                <a:gd name="connsiteY3" fmla="*/ 9349 h 1203618"/>
                <a:gd name="connsiteX4" fmla="*/ 903844 w 1739681"/>
                <a:gd name="connsiteY4" fmla="*/ 1053292 h 1203618"/>
                <a:gd name="connsiteX5" fmla="*/ 1359755 w 1739681"/>
                <a:gd name="connsiteY5" fmla="*/ 20204 h 1203618"/>
                <a:gd name="connsiteX6" fmla="*/ 1739681 w 1739681"/>
                <a:gd name="connsiteY6" fmla="*/ 932071 h 1203618"/>
                <a:gd name="connsiteX0" fmla="*/ 0 w 1665527"/>
                <a:gd name="connsiteY0" fmla="*/ 1030416 h 1190821"/>
                <a:gd name="connsiteX1" fmla="*/ 303095 w 1665527"/>
                <a:gd name="connsiteY1" fmla="*/ 1020643 h 1190821"/>
                <a:gd name="connsiteX2" fmla="*/ 406344 w 1665527"/>
                <a:gd name="connsiteY2" fmla="*/ 9349 h 1190821"/>
                <a:gd name="connsiteX3" fmla="*/ 829690 w 1665527"/>
                <a:gd name="connsiteY3" fmla="*/ 1053292 h 1190821"/>
                <a:gd name="connsiteX4" fmla="*/ 1285601 w 1665527"/>
                <a:gd name="connsiteY4" fmla="*/ 20204 h 1190821"/>
                <a:gd name="connsiteX5" fmla="*/ 1665527 w 1665527"/>
                <a:gd name="connsiteY5" fmla="*/ 932071 h 1190821"/>
                <a:gd name="connsiteX0" fmla="*/ 0 w 1665527"/>
                <a:gd name="connsiteY0" fmla="*/ 1030416 h 1055101"/>
                <a:gd name="connsiteX1" fmla="*/ 406344 w 1665527"/>
                <a:gd name="connsiteY1" fmla="*/ 9349 h 1055101"/>
                <a:gd name="connsiteX2" fmla="*/ 829690 w 1665527"/>
                <a:gd name="connsiteY2" fmla="*/ 1053292 h 1055101"/>
                <a:gd name="connsiteX3" fmla="*/ 1285601 w 1665527"/>
                <a:gd name="connsiteY3" fmla="*/ 20204 h 1055101"/>
                <a:gd name="connsiteX4" fmla="*/ 1665527 w 1665527"/>
                <a:gd name="connsiteY4" fmla="*/ 932071 h 105510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24880 h 1058611"/>
                <a:gd name="connsiteX1" fmla="*/ 406344 w 1665527"/>
                <a:gd name="connsiteY1" fmla="*/ 3813 h 1058611"/>
                <a:gd name="connsiteX2" fmla="*/ 829690 w 1665527"/>
                <a:gd name="connsiteY2" fmla="*/ 1047756 h 1058611"/>
                <a:gd name="connsiteX3" fmla="*/ 1285601 w 1665527"/>
                <a:gd name="connsiteY3" fmla="*/ 14668 h 1058611"/>
                <a:gd name="connsiteX4" fmla="*/ 1665527 w 1665527"/>
                <a:gd name="connsiteY4" fmla="*/ 1058611 h 1058611"/>
                <a:gd name="connsiteX0" fmla="*/ 0 w 1665527"/>
                <a:gd name="connsiteY0" fmla="*/ 1033394 h 1067125"/>
                <a:gd name="connsiteX1" fmla="*/ 406344 w 1665527"/>
                <a:gd name="connsiteY1" fmla="*/ 12327 h 1067125"/>
                <a:gd name="connsiteX2" fmla="*/ 829690 w 1665527"/>
                <a:gd name="connsiteY2" fmla="*/ 1056270 h 1067125"/>
                <a:gd name="connsiteX3" fmla="*/ 1286407 w 1665527"/>
                <a:gd name="connsiteY3" fmla="*/ 1809 h 1067125"/>
                <a:gd name="connsiteX4" fmla="*/ 1665527 w 1665527"/>
                <a:gd name="connsiteY4" fmla="*/ 1067125 h 106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5527" h="1067125">
                  <a:moveTo>
                    <a:pt x="0" y="1033394"/>
                  </a:moveTo>
                  <a:cubicBezTo>
                    <a:pt x="108211" y="865595"/>
                    <a:pt x="268062" y="8514"/>
                    <a:pt x="406344" y="12327"/>
                  </a:cubicBezTo>
                  <a:cubicBezTo>
                    <a:pt x="544626" y="16140"/>
                    <a:pt x="683013" y="1058023"/>
                    <a:pt x="829690" y="1056270"/>
                  </a:cubicBezTo>
                  <a:cubicBezTo>
                    <a:pt x="976367" y="1054517"/>
                    <a:pt x="1147101" y="0"/>
                    <a:pt x="1286407" y="1809"/>
                  </a:cubicBezTo>
                  <a:cubicBezTo>
                    <a:pt x="1425713" y="3618"/>
                    <a:pt x="1562404" y="945905"/>
                    <a:pt x="1665527" y="1067125"/>
                  </a:cubicBezTo>
                </a:path>
              </a:pathLst>
            </a:custGeom>
            <a:noFill/>
            <a:ln w="19050" cap="flat" cmpd="sng" algn="ctr">
              <a:solidFill>
                <a:srgbClr val="FF0000"/>
              </a:solidFill>
              <a:prstDash val="dash"/>
              <a:round/>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algn="ctr"/>
              <a:endParaRPr lang="en-US">
                <a:solidFill>
                  <a:srgbClr val="000000"/>
                </a:solidFill>
                <a:ea typeface="ＭＳ Ｐゴシック" pitchFamily="34" charset="-128"/>
              </a:endParaRPr>
            </a:p>
          </p:txBody>
        </p:sp>
      </p:grpSp>
      <p:sp>
        <p:nvSpPr>
          <p:cNvPr id="29" name="Right Arrow 28"/>
          <p:cNvSpPr/>
          <p:nvPr/>
        </p:nvSpPr>
        <p:spPr>
          <a:xfrm>
            <a:off x="5638800" y="4571999"/>
            <a:ext cx="762000" cy="5334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270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52248"/>
            <a:ext cx="10058400" cy="977462"/>
          </a:xfrm>
        </p:spPr>
        <p:txBody>
          <a:bodyPr>
            <a:normAutofit/>
          </a:bodyPr>
          <a:lstStyle/>
          <a:p>
            <a:r>
              <a:rPr lang="en-IN" dirty="0" smtClean="0"/>
              <a:t>Contents</a:t>
            </a:r>
            <a:endParaRPr lang="en-IN" dirty="0"/>
          </a:p>
        </p:txBody>
      </p:sp>
      <p:sp>
        <p:nvSpPr>
          <p:cNvPr id="3" name="Content Placeholder 2"/>
          <p:cNvSpPr>
            <a:spLocks noGrp="1"/>
          </p:cNvSpPr>
          <p:nvPr>
            <p:ph idx="1"/>
          </p:nvPr>
        </p:nvSpPr>
        <p:spPr>
          <a:xfrm>
            <a:off x="1069848" y="1355833"/>
            <a:ext cx="10170966" cy="4816367"/>
          </a:xfrm>
        </p:spPr>
        <p:txBody>
          <a:bodyPr>
            <a:normAutofit/>
          </a:bodyPr>
          <a:lstStyle/>
          <a:p>
            <a:pPr marL="457200" indent="-457200">
              <a:buAutoNum type="arabicPeriod"/>
            </a:pPr>
            <a:r>
              <a:rPr lang="en-IN" dirty="0" smtClean="0"/>
              <a:t>Vision of cloud computing</a:t>
            </a:r>
          </a:p>
          <a:p>
            <a:pPr marL="457200" indent="-457200">
              <a:buAutoNum type="arabicPeriod"/>
            </a:pPr>
            <a:r>
              <a:rPr lang="en-IN" dirty="0" smtClean="0"/>
              <a:t>Cloud definitions</a:t>
            </a:r>
          </a:p>
          <a:p>
            <a:pPr marL="457200" indent="-457200">
              <a:buAutoNum type="arabicPeriod"/>
            </a:pPr>
            <a:r>
              <a:rPr lang="en-IN" dirty="0" smtClean="0"/>
              <a:t>Humble opinion</a:t>
            </a:r>
          </a:p>
          <a:p>
            <a:pPr marL="274320" lvl="1" indent="0">
              <a:buNone/>
            </a:pPr>
            <a:r>
              <a:rPr lang="en-IN" dirty="0" smtClean="0"/>
              <a:t>3.1. Central ides</a:t>
            </a:r>
          </a:p>
          <a:p>
            <a:pPr lvl="3"/>
            <a:r>
              <a:rPr lang="en-IN" dirty="0" smtClean="0"/>
              <a:t>Utility Computing</a:t>
            </a:r>
          </a:p>
          <a:p>
            <a:pPr lvl="3"/>
            <a:r>
              <a:rPr lang="en-IN" dirty="0" smtClean="0"/>
              <a:t>Service Oriented  Architecture</a:t>
            </a:r>
          </a:p>
          <a:p>
            <a:pPr lvl="3"/>
            <a:r>
              <a:rPr lang="en-IN" dirty="0" smtClean="0"/>
              <a:t>Service level Agreements</a:t>
            </a:r>
          </a:p>
          <a:p>
            <a:pPr marL="274320" lvl="1" indent="0">
              <a:buNone/>
            </a:pPr>
            <a:r>
              <a:rPr lang="en-IN" dirty="0" smtClean="0"/>
              <a:t>3.2.  Characteristics of Cloud Computing</a:t>
            </a:r>
          </a:p>
          <a:p>
            <a:pPr lvl="3"/>
            <a:r>
              <a:rPr lang="en-IN" dirty="0" smtClean="0"/>
              <a:t>Scalability and Elasticity</a:t>
            </a:r>
          </a:p>
          <a:p>
            <a:pPr lvl="3"/>
            <a:r>
              <a:rPr lang="en-IN" dirty="0" smtClean="0"/>
              <a:t>Availability and Reliability</a:t>
            </a:r>
          </a:p>
          <a:p>
            <a:pPr lvl="3"/>
            <a:r>
              <a:rPr lang="en-IN" dirty="0" smtClean="0"/>
              <a:t>Manageability and Interoperability</a:t>
            </a:r>
          </a:p>
          <a:p>
            <a:pPr lvl="3"/>
            <a:r>
              <a:rPr lang="en-IN" dirty="0" smtClean="0"/>
              <a:t>Performance &amp; Optimization</a:t>
            </a:r>
          </a:p>
          <a:p>
            <a:pPr lvl="3"/>
            <a:r>
              <a:rPr lang="en-IN" dirty="0" smtClean="0"/>
              <a:t>Accessibility and  Portability</a:t>
            </a:r>
          </a:p>
          <a:p>
            <a:pPr lvl="3"/>
            <a:endParaRPr lang="en-IN" dirty="0" smtClean="0"/>
          </a:p>
          <a:p>
            <a:pPr lvl="3"/>
            <a:endParaRPr lang="en-IN" dirty="0" smtClean="0"/>
          </a:p>
          <a:p>
            <a:pPr lvl="3"/>
            <a:endParaRPr lang="en-IN" dirty="0" smtClean="0"/>
          </a:p>
          <a:p>
            <a:pPr marL="457200" indent="-457200">
              <a:buAutoNum type="arabicPeriod"/>
            </a:pPr>
            <a:endParaRPr lang="en-IN" dirty="0" smtClean="0"/>
          </a:p>
          <a:p>
            <a:pPr marL="457200" indent="-457200">
              <a:buAutoNum type="arabicPeriod"/>
            </a:pPr>
            <a:endParaRPr lang="en-IN" dirty="0" smtClean="0"/>
          </a:p>
          <a:p>
            <a:pPr marL="457200" indent="-457200">
              <a:buAutoNum type="arabicPeriod"/>
            </a:pPr>
            <a:endParaRPr lang="en-IN" dirty="0"/>
          </a:p>
        </p:txBody>
      </p:sp>
    </p:spTree>
    <p:extLst>
      <p:ext uri="{BB962C8B-B14F-4D97-AF65-F5344CB8AC3E}">
        <p14:creationId xmlns:p14="http://schemas.microsoft.com/office/powerpoint/2010/main" val="1900721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076" y="126124"/>
            <a:ext cx="9017876" cy="996094"/>
          </a:xfrm>
        </p:spPr>
        <p:txBody>
          <a:bodyPr>
            <a:normAutofit fontScale="90000"/>
          </a:bodyPr>
          <a:lstStyle/>
          <a:p>
            <a:r>
              <a:rPr lang="en-US" dirty="0"/>
              <a:t>3.2.1 Scalability &amp; Elasticity </a:t>
            </a:r>
            <a:r>
              <a:rPr lang="en-US" sz="2800" dirty="0" err="1"/>
              <a:t>contd</a:t>
            </a:r>
            <a:r>
              <a:rPr lang="en-US" sz="2800" dirty="0"/>
              <a:t>…</a:t>
            </a:r>
            <a:endParaRPr lang="en-IN" dirty="0"/>
          </a:p>
        </p:txBody>
      </p:sp>
      <p:sp>
        <p:nvSpPr>
          <p:cNvPr id="3" name="Content Placeholder 2"/>
          <p:cNvSpPr>
            <a:spLocks noGrp="1"/>
          </p:cNvSpPr>
          <p:nvPr>
            <p:ph idx="1"/>
          </p:nvPr>
        </p:nvSpPr>
        <p:spPr>
          <a:xfrm>
            <a:off x="519545" y="1122218"/>
            <a:ext cx="11513127" cy="5499299"/>
          </a:xfrm>
        </p:spPr>
        <p:txBody>
          <a:bodyPr>
            <a:noAutofit/>
          </a:bodyPr>
          <a:lstStyle/>
          <a:p>
            <a:pPr marL="0" indent="0">
              <a:buNone/>
            </a:pPr>
            <a:r>
              <a:rPr lang="en-US" sz="2500" b="1" i="1" dirty="0" smtClean="0">
                <a:latin typeface="Times New Roman" panose="02020603050405020304" pitchFamily="18" charset="0"/>
                <a:cs typeface="Times New Roman" panose="02020603050405020304" pitchFamily="18" charset="0"/>
              </a:rPr>
              <a:t>                         3.2.1.2 MULTI TENANT DESIGN</a:t>
            </a:r>
            <a:endParaRPr lang="en-US" sz="2500" b="1" i="1" dirty="0">
              <a:latin typeface="Times New Roman" panose="02020603050405020304" pitchFamily="18" charset="0"/>
              <a:cs typeface="Times New Roman" panose="02020603050405020304" pitchFamily="18" charset="0"/>
            </a:endParaRPr>
          </a:p>
          <a:p>
            <a:pPr marL="0" indent="0">
              <a:buNone/>
            </a:pPr>
            <a:r>
              <a:rPr lang="en-US" sz="2500" b="1" i="1" dirty="0" smtClean="0">
                <a:latin typeface="Times New Roman" panose="02020603050405020304" pitchFamily="18" charset="0"/>
                <a:cs typeface="Times New Roman" panose="02020603050405020304" pitchFamily="18" charset="0"/>
              </a:rPr>
              <a:t>What </a:t>
            </a:r>
            <a:r>
              <a:rPr lang="en-US" sz="2500" b="1" i="1" dirty="0">
                <a:latin typeface="Times New Roman" panose="02020603050405020304" pitchFamily="18" charset="0"/>
                <a:cs typeface="Times New Roman" panose="02020603050405020304" pitchFamily="18" charset="0"/>
              </a:rPr>
              <a:t>is multi-tenant design ?</a:t>
            </a:r>
          </a:p>
          <a:p>
            <a:pPr lvl="1"/>
            <a:r>
              <a:rPr lang="en-US" sz="2500" dirty="0">
                <a:latin typeface="Times New Roman" panose="02020603050405020304" pitchFamily="18" charset="0"/>
                <a:cs typeface="Times New Roman" panose="02020603050405020304" pitchFamily="18" charset="0"/>
              </a:rPr>
              <a:t>Multi-tenant refers to a principle in software architecture where a </a:t>
            </a:r>
            <a:r>
              <a:rPr lang="en-US" sz="2500" b="1" dirty="0">
                <a:solidFill>
                  <a:srgbClr val="FF0000"/>
                </a:solidFill>
                <a:latin typeface="Times New Roman" panose="02020603050405020304" pitchFamily="18" charset="0"/>
                <a:cs typeface="Times New Roman" panose="02020603050405020304" pitchFamily="18" charset="0"/>
              </a:rPr>
              <a:t>single instance of the software runs on a server, serving multiple client organizations</a:t>
            </a:r>
            <a:r>
              <a:rPr lang="en-US" sz="2500" dirty="0">
                <a:latin typeface="Times New Roman" panose="02020603050405020304" pitchFamily="18" charset="0"/>
                <a:cs typeface="Times New Roman" panose="02020603050405020304" pitchFamily="18" charset="0"/>
              </a:rPr>
              <a:t>.</a:t>
            </a:r>
          </a:p>
          <a:p>
            <a:pPr lvl="1"/>
            <a:r>
              <a:rPr lang="en-US" sz="2500" dirty="0">
                <a:latin typeface="Times New Roman" panose="02020603050405020304" pitchFamily="18" charset="0"/>
                <a:cs typeface="Times New Roman" panose="02020603050405020304" pitchFamily="18" charset="0"/>
              </a:rPr>
              <a:t>With a multi-tenant architecture, a </a:t>
            </a:r>
            <a:r>
              <a:rPr lang="en-US" sz="2500" b="1" dirty="0">
                <a:latin typeface="Times New Roman" panose="02020603050405020304" pitchFamily="18" charset="0"/>
                <a:cs typeface="Times New Roman" panose="02020603050405020304" pitchFamily="18" charset="0"/>
              </a:rPr>
              <a:t>software application is designed to virtually partition its data and configuration </a:t>
            </a:r>
            <a:r>
              <a:rPr lang="en-US" sz="2500" dirty="0">
                <a:latin typeface="Times New Roman" panose="02020603050405020304" pitchFamily="18" charset="0"/>
                <a:cs typeface="Times New Roman" panose="02020603050405020304" pitchFamily="18" charset="0"/>
              </a:rPr>
              <a:t>thus each client organization works with a </a:t>
            </a:r>
            <a:r>
              <a:rPr lang="en-US" sz="2500" b="1" i="1" dirty="0">
                <a:latin typeface="Times New Roman" panose="02020603050405020304" pitchFamily="18" charset="0"/>
                <a:cs typeface="Times New Roman" panose="02020603050405020304" pitchFamily="18" charset="0"/>
              </a:rPr>
              <a:t>customized virtual application instance</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marL="0" indent="0">
              <a:buNone/>
            </a:pPr>
            <a:r>
              <a:rPr lang="en-US" sz="2500" b="1" i="1" dirty="0">
                <a:latin typeface="Times New Roman" panose="02020603050405020304" pitchFamily="18" charset="0"/>
                <a:cs typeface="Times New Roman" panose="02020603050405020304" pitchFamily="18" charset="0"/>
              </a:rPr>
              <a:t>Client oriented requirements </a:t>
            </a:r>
            <a:r>
              <a:rPr lang="en-US" sz="2500" dirty="0">
                <a:latin typeface="Times New Roman" panose="02020603050405020304" pitchFamily="18" charset="0"/>
                <a:cs typeface="Times New Roman" panose="02020603050405020304" pitchFamily="18" charset="0"/>
              </a:rPr>
              <a:t>:</a:t>
            </a:r>
          </a:p>
          <a:p>
            <a:pPr lvl="1"/>
            <a:r>
              <a:rPr lang="en-US" sz="2500" dirty="0">
                <a:latin typeface="Times New Roman" panose="02020603050405020304" pitchFamily="18" charset="0"/>
                <a:cs typeface="Times New Roman" panose="02020603050405020304" pitchFamily="18" charset="0"/>
              </a:rPr>
              <a:t>Customization</a:t>
            </a:r>
          </a:p>
          <a:p>
            <a:pPr lvl="2" algn="just">
              <a:buFont typeface="Wingdings" panose="05000000000000000000" pitchFamily="2" charset="2"/>
              <a:buChar char="q"/>
            </a:pPr>
            <a:r>
              <a:rPr lang="en-US" sz="2500" dirty="0" smtClean="0">
                <a:latin typeface="Times New Roman" panose="02020603050405020304" pitchFamily="18" charset="0"/>
                <a:cs typeface="Times New Roman" panose="02020603050405020304" pitchFamily="18" charset="0"/>
              </a:rPr>
              <a:t> Multi-tenant </a:t>
            </a:r>
            <a:r>
              <a:rPr lang="en-US" sz="2500" dirty="0">
                <a:latin typeface="Times New Roman" panose="02020603050405020304" pitchFamily="18" charset="0"/>
                <a:cs typeface="Times New Roman" panose="02020603050405020304" pitchFamily="18" charset="0"/>
              </a:rPr>
              <a:t>applications are typically required to provide </a:t>
            </a:r>
            <a:r>
              <a:rPr lang="en-US" sz="2500" b="1" dirty="0">
                <a:solidFill>
                  <a:srgbClr val="FF0000"/>
                </a:solidFill>
                <a:latin typeface="Times New Roman" panose="02020603050405020304" pitchFamily="18" charset="0"/>
                <a:cs typeface="Times New Roman" panose="02020603050405020304" pitchFamily="18" charset="0"/>
              </a:rPr>
              <a:t>a high degree </a:t>
            </a:r>
            <a:r>
              <a:rPr lang="en-US" sz="2500" b="1" dirty="0" smtClean="0">
                <a:solidFill>
                  <a:srgbClr val="FF0000"/>
                </a:solidFill>
                <a:latin typeface="Times New Roman" panose="02020603050405020304" pitchFamily="18" charset="0"/>
                <a:cs typeface="Times New Roman" panose="02020603050405020304" pitchFamily="18" charset="0"/>
              </a:rPr>
              <a:t>of  customization </a:t>
            </a:r>
            <a:r>
              <a:rPr lang="en-US" sz="2500" b="1" dirty="0">
                <a:solidFill>
                  <a:srgbClr val="FF0000"/>
                </a:solidFill>
                <a:latin typeface="Times New Roman" panose="02020603050405020304" pitchFamily="18" charset="0"/>
                <a:cs typeface="Times New Roman" panose="02020603050405020304" pitchFamily="18" charset="0"/>
              </a:rPr>
              <a:t>to support each target organization's needs.</a:t>
            </a:r>
          </a:p>
          <a:p>
            <a:pPr lvl="1" algn="just"/>
            <a:r>
              <a:rPr lang="en-US" sz="2500" dirty="0">
                <a:latin typeface="Times New Roman" panose="02020603050405020304" pitchFamily="18" charset="0"/>
                <a:cs typeface="Times New Roman" panose="02020603050405020304" pitchFamily="18" charset="0"/>
              </a:rPr>
              <a:t>Quality of service</a:t>
            </a:r>
          </a:p>
          <a:p>
            <a:pPr lvl="2" algn="just">
              <a:buFont typeface="Wingdings" panose="05000000000000000000" pitchFamily="2" charset="2"/>
              <a:buChar char="q"/>
            </a:pPr>
            <a:r>
              <a:rPr lang="en-US" sz="2500" dirty="0" smtClean="0">
                <a:latin typeface="Times New Roman" panose="02020603050405020304" pitchFamily="18" charset="0"/>
                <a:cs typeface="Times New Roman" panose="02020603050405020304" pitchFamily="18" charset="0"/>
              </a:rPr>
              <a:t> Multi-tenant </a:t>
            </a:r>
            <a:r>
              <a:rPr lang="en-US" sz="2500" dirty="0">
                <a:latin typeface="Times New Roman" panose="02020603050405020304" pitchFamily="18" charset="0"/>
                <a:cs typeface="Times New Roman" panose="02020603050405020304" pitchFamily="18" charset="0"/>
              </a:rPr>
              <a:t>applications are expected to provide </a:t>
            </a:r>
            <a:r>
              <a:rPr lang="en-US" sz="2500" b="1" dirty="0">
                <a:solidFill>
                  <a:srgbClr val="FF0000"/>
                </a:solidFill>
                <a:latin typeface="Times New Roman" panose="02020603050405020304" pitchFamily="18" charset="0"/>
                <a:cs typeface="Times New Roman" panose="02020603050405020304" pitchFamily="18" charset="0"/>
              </a:rPr>
              <a:t>adequate levels of security and robustness.</a:t>
            </a:r>
          </a:p>
          <a:p>
            <a:pPr>
              <a:buFont typeface="Wingdings" panose="05000000000000000000" pitchFamily="2" charset="2"/>
              <a:buChar char="q"/>
            </a:pPr>
            <a:endParaRPr lang="en-IN" sz="2500" dirty="0">
              <a:latin typeface="Times New Roman" panose="02020603050405020304" pitchFamily="18" charset="0"/>
              <a:cs typeface="Times New Roman" panose="02020603050405020304" pitchFamily="18" charset="0"/>
            </a:endParaRPr>
          </a:p>
        </p:txBody>
      </p:sp>
      <p:pic>
        <p:nvPicPr>
          <p:cNvPr id="4" name="Picture 1"/>
          <p:cNvPicPr>
            <a:picLocks noChangeAspect="1" noChangeArrowheads="1"/>
          </p:cNvPicPr>
          <p:nvPr/>
        </p:nvPicPr>
        <p:blipFill>
          <a:blip r:embed="rId3" cstate="print"/>
          <a:srcRect/>
          <a:stretch>
            <a:fillRect/>
          </a:stretch>
        </p:blipFill>
        <p:spPr bwMode="auto">
          <a:xfrm>
            <a:off x="0" y="9143"/>
            <a:ext cx="2386479" cy="1725063"/>
          </a:xfrm>
          <a:prstGeom prst="rect">
            <a:avLst/>
          </a:prstGeom>
          <a:noFill/>
          <a:ln w="9525">
            <a:noFill/>
            <a:miter lim="800000"/>
            <a:headEnd/>
            <a:tailEnd/>
          </a:ln>
          <a:effectLst/>
        </p:spPr>
      </p:pic>
    </p:spTree>
    <p:extLst>
      <p:ext uri="{BB962C8B-B14F-4D97-AF65-F5344CB8AC3E}">
        <p14:creationId xmlns:p14="http://schemas.microsoft.com/office/powerpoint/2010/main" val="53161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Single-tenant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3806" y="51430"/>
            <a:ext cx="5022758" cy="68065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lti-tenant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672" y="51430"/>
            <a:ext cx="5362424" cy="680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27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716" y="484632"/>
            <a:ext cx="9333187" cy="762277"/>
          </a:xfrm>
        </p:spPr>
        <p:txBody>
          <a:bodyPr>
            <a:normAutofit fontScale="90000"/>
          </a:bodyPr>
          <a:lstStyle/>
          <a:p>
            <a:r>
              <a:rPr lang="en-IN" dirty="0" smtClean="0"/>
              <a:t>3.2.2. Availability and reliability</a:t>
            </a:r>
            <a:endParaRPr lang="en-IN" dirty="0"/>
          </a:p>
        </p:txBody>
      </p:sp>
      <p:sp>
        <p:nvSpPr>
          <p:cNvPr id="3" name="Content Placeholder 2"/>
          <p:cNvSpPr>
            <a:spLocks noGrp="1"/>
          </p:cNvSpPr>
          <p:nvPr>
            <p:ph idx="1"/>
          </p:nvPr>
        </p:nvSpPr>
        <p:spPr>
          <a:xfrm>
            <a:off x="1745673" y="1246909"/>
            <a:ext cx="9968105" cy="5500731"/>
          </a:xfrm>
        </p:spPr>
        <p:txBody>
          <a:bodyPr>
            <a:noAutofit/>
          </a:bodyPr>
          <a:lstStyle/>
          <a:p>
            <a:pPr marL="0" indent="0" algn="just">
              <a:buNone/>
            </a:pPr>
            <a:r>
              <a:rPr lang="en-US" sz="2400" b="1" i="1" dirty="0">
                <a:latin typeface="Times New Roman" panose="02020603050405020304" pitchFamily="18" charset="0"/>
                <a:cs typeface="Times New Roman" panose="02020603050405020304" pitchFamily="18" charset="0"/>
              </a:rPr>
              <a:t>What is availability ?</a:t>
            </a:r>
          </a:p>
          <a:p>
            <a:pPr lvl="1" algn="just"/>
            <a:r>
              <a:rPr lang="en-US" sz="2400" dirty="0">
                <a:latin typeface="Times New Roman" panose="02020603050405020304" pitchFamily="18" charset="0"/>
                <a:cs typeface="Times New Roman" panose="02020603050405020304" pitchFamily="18" charset="0"/>
              </a:rPr>
              <a:t>The degree to which a </a:t>
            </a:r>
            <a:r>
              <a:rPr lang="en-US" sz="2400" b="1" dirty="0">
                <a:solidFill>
                  <a:srgbClr val="FF0000"/>
                </a:solidFill>
                <a:latin typeface="Times New Roman" panose="02020603050405020304" pitchFamily="18" charset="0"/>
                <a:cs typeface="Times New Roman" panose="02020603050405020304" pitchFamily="18" charset="0"/>
              </a:rPr>
              <a:t>system, subsystem, or equipment is in a specified operable and committable state at the start of a mission</a:t>
            </a:r>
            <a:r>
              <a:rPr lang="en-US" sz="2400" dirty="0">
                <a:latin typeface="Times New Roman" panose="02020603050405020304" pitchFamily="18" charset="0"/>
                <a:cs typeface="Times New Roman" panose="02020603050405020304" pitchFamily="18" charset="0"/>
              </a:rPr>
              <a:t>, when the mission is called for at an unknown time. </a:t>
            </a:r>
          </a:p>
          <a:p>
            <a:pPr lvl="1" algn="just"/>
            <a:r>
              <a:rPr lang="en-US" sz="2400" dirty="0">
                <a:latin typeface="Times New Roman" panose="02020603050405020304" pitchFamily="18" charset="0"/>
                <a:cs typeface="Times New Roman" panose="02020603050405020304" pitchFamily="18" charset="0"/>
              </a:rPr>
              <a:t>Cloud system usually require high availability</a:t>
            </a:r>
          </a:p>
          <a:p>
            <a:pPr lvl="2" algn="just"/>
            <a:r>
              <a:rPr lang="en-US" sz="2400" dirty="0">
                <a:latin typeface="Times New Roman" panose="02020603050405020304" pitchFamily="18" charset="0"/>
                <a:cs typeface="Times New Roman" panose="02020603050405020304" pitchFamily="18" charset="0"/>
              </a:rPr>
              <a:t>Ex. “Five Nines” system would statistically provide 99.999% availability</a:t>
            </a:r>
          </a:p>
          <a:p>
            <a:pPr marL="0" indent="0" algn="just">
              <a:buNone/>
            </a:pPr>
            <a:r>
              <a:rPr lang="en-US" sz="2400" b="1" i="1" dirty="0">
                <a:latin typeface="Times New Roman" panose="02020603050405020304" pitchFamily="18" charset="0"/>
                <a:cs typeface="Times New Roman" panose="02020603050405020304" pitchFamily="18" charset="0"/>
              </a:rPr>
              <a:t>What is reliability ?</a:t>
            </a:r>
          </a:p>
          <a:p>
            <a:pPr lvl="1" algn="just"/>
            <a:r>
              <a:rPr lang="en-US" sz="2400" dirty="0">
                <a:latin typeface="Times New Roman" panose="02020603050405020304" pitchFamily="18" charset="0"/>
                <a:cs typeface="Times New Roman" panose="02020603050405020304" pitchFamily="18" charset="0"/>
              </a:rPr>
              <a:t>The </a:t>
            </a:r>
            <a:r>
              <a:rPr lang="en-US" sz="2400" b="1" dirty="0">
                <a:solidFill>
                  <a:srgbClr val="FF0000"/>
                </a:solidFill>
                <a:latin typeface="Times New Roman" panose="02020603050405020304" pitchFamily="18" charset="0"/>
                <a:cs typeface="Times New Roman" panose="02020603050405020304" pitchFamily="18" charset="0"/>
              </a:rPr>
              <a:t>ability of a system or component to perform its required functions under stated conditions for a specified period of time. </a:t>
            </a:r>
          </a:p>
          <a:p>
            <a:pPr marL="0" indent="0" algn="just">
              <a:buNone/>
            </a:pPr>
            <a:r>
              <a:rPr lang="en-US" sz="2400" b="1" i="1" dirty="0" smtClean="0">
                <a:latin typeface="Times New Roman" panose="02020603050405020304" pitchFamily="18" charset="0"/>
                <a:cs typeface="Times New Roman" panose="02020603050405020304" pitchFamily="18" charset="0"/>
              </a:rPr>
              <a:t>But how </a:t>
            </a:r>
            <a:r>
              <a:rPr lang="en-US" sz="2400" b="1" i="1" dirty="0">
                <a:latin typeface="Times New Roman" panose="02020603050405020304" pitchFamily="18" charset="0"/>
                <a:cs typeface="Times New Roman" panose="02020603050405020304" pitchFamily="18" charset="0"/>
              </a:rPr>
              <a:t>to achieve these properties ?</a:t>
            </a:r>
          </a:p>
          <a:p>
            <a:pPr lvl="1" algn="just"/>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Fault tolerance system</a:t>
            </a:r>
          </a:p>
          <a:p>
            <a:pPr lvl="1" algn="just"/>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Require system resilience</a:t>
            </a:r>
          </a:p>
          <a:p>
            <a:pPr lvl="1" algn="just"/>
            <a:r>
              <a:rPr lang="en-US" sz="2400" dirty="0">
                <a:solidFill>
                  <a:schemeClr val="accent2">
                    <a:lumMod val="60000"/>
                    <a:lumOff val="40000"/>
                  </a:schemeClr>
                </a:solidFill>
                <a:latin typeface="Times New Roman" panose="02020603050405020304" pitchFamily="18" charset="0"/>
                <a:cs typeface="Times New Roman" panose="02020603050405020304" pitchFamily="18" charset="0"/>
              </a:rPr>
              <a:t>Reliable system security</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4"/>
          <p:cNvPicPr>
            <a:picLocks noChangeAspect="1" noChangeArrowheads="1"/>
          </p:cNvPicPr>
          <p:nvPr/>
        </p:nvPicPr>
        <p:blipFill>
          <a:blip r:embed="rId3" cstate="print"/>
          <a:srcRect/>
          <a:stretch>
            <a:fillRect/>
          </a:stretch>
        </p:blipFill>
        <p:spPr bwMode="auto">
          <a:xfrm>
            <a:off x="0" y="0"/>
            <a:ext cx="1944414" cy="1765738"/>
          </a:xfrm>
          <a:prstGeom prst="rect">
            <a:avLst/>
          </a:prstGeom>
          <a:noFill/>
          <a:ln w="9525">
            <a:noFill/>
            <a:miter lim="800000"/>
            <a:headEnd/>
            <a:tailEnd/>
          </a:ln>
          <a:effectLst/>
        </p:spPr>
      </p:pic>
    </p:spTree>
    <p:extLst>
      <p:ext uri="{BB962C8B-B14F-4D97-AF65-F5344CB8AC3E}">
        <p14:creationId xmlns:p14="http://schemas.microsoft.com/office/powerpoint/2010/main" val="2458902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414" y="484632"/>
            <a:ext cx="10005848" cy="1154982"/>
          </a:xfrm>
        </p:spPr>
        <p:txBody>
          <a:bodyPr/>
          <a:lstStyle/>
          <a:p>
            <a:r>
              <a:rPr lang="en-IN" dirty="0"/>
              <a:t>3.2.2. Availability and </a:t>
            </a:r>
            <a:r>
              <a:rPr lang="en-IN" dirty="0" smtClean="0"/>
              <a:t>reliability </a:t>
            </a:r>
            <a:r>
              <a:rPr lang="en-IN" sz="2000" dirty="0" err="1" smtClean="0"/>
              <a:t>contd</a:t>
            </a:r>
            <a:r>
              <a:rPr lang="en-IN" sz="2000" dirty="0" smtClean="0"/>
              <a:t>…</a:t>
            </a:r>
            <a:endParaRPr lang="en-IN" sz="2000" dirty="0"/>
          </a:p>
        </p:txBody>
      </p:sp>
      <p:sp>
        <p:nvSpPr>
          <p:cNvPr id="3" name="Content Placeholder 2"/>
          <p:cNvSpPr>
            <a:spLocks noGrp="1"/>
          </p:cNvSpPr>
          <p:nvPr>
            <p:ph idx="1"/>
          </p:nvPr>
        </p:nvSpPr>
        <p:spPr>
          <a:xfrm>
            <a:off x="1229710" y="1529255"/>
            <a:ext cx="10720552" cy="5017018"/>
          </a:xfrm>
        </p:spPr>
        <p:txBody>
          <a:bodyPr>
            <a:noAutofit/>
          </a:bodyPr>
          <a:lstStyle/>
          <a:p>
            <a:pPr marL="0" indent="0">
              <a:buNone/>
            </a:pPr>
            <a:r>
              <a:rPr lang="en-IN" sz="2500" b="1" i="1" dirty="0" smtClean="0">
                <a:latin typeface="Times New Roman" panose="02020603050405020304" pitchFamily="18" charset="0"/>
                <a:cs typeface="Times New Roman" panose="02020603050405020304" pitchFamily="18" charset="0"/>
              </a:rPr>
              <a:t>3.2.2.1.  </a:t>
            </a:r>
            <a:r>
              <a:rPr lang="en-IN" sz="2500" b="1" i="1" dirty="0">
                <a:latin typeface="Times New Roman" panose="02020603050405020304" pitchFamily="18" charset="0"/>
                <a:cs typeface="Times New Roman" panose="02020603050405020304" pitchFamily="18" charset="0"/>
              </a:rPr>
              <a:t> </a:t>
            </a:r>
            <a:r>
              <a:rPr lang="en-IN" sz="2500" b="1" i="1" dirty="0" smtClean="0">
                <a:latin typeface="Times New Roman" panose="02020603050405020304" pitchFamily="18" charset="0"/>
                <a:cs typeface="Times New Roman" panose="02020603050405020304" pitchFamily="18" charset="0"/>
              </a:rPr>
              <a:t>FAULT TOLERANCE</a:t>
            </a:r>
          </a:p>
          <a:p>
            <a:pPr lvl="1"/>
            <a:r>
              <a:rPr lang="en-US" sz="2500" dirty="0">
                <a:latin typeface="Times New Roman" panose="02020603050405020304" pitchFamily="18" charset="0"/>
                <a:cs typeface="Times New Roman" panose="02020603050405020304" pitchFamily="18" charset="0"/>
              </a:rPr>
              <a:t>Fault-tolerance is the property that </a:t>
            </a:r>
            <a:r>
              <a:rPr lang="en-US" sz="2500" b="1" dirty="0">
                <a:solidFill>
                  <a:srgbClr val="FF0000"/>
                </a:solidFill>
                <a:latin typeface="Times New Roman" panose="02020603050405020304" pitchFamily="18" charset="0"/>
                <a:cs typeface="Times New Roman" panose="02020603050405020304" pitchFamily="18" charset="0"/>
              </a:rPr>
              <a:t>enables a system to continue operating properly in the event of the failure of some of its components</a:t>
            </a:r>
            <a:r>
              <a:rPr lang="en-US" sz="2500" dirty="0">
                <a:latin typeface="Times New Roman" panose="02020603050405020304" pitchFamily="18" charset="0"/>
                <a:cs typeface="Times New Roman" panose="02020603050405020304" pitchFamily="18" charset="0"/>
              </a:rPr>
              <a:t>.</a:t>
            </a:r>
          </a:p>
          <a:p>
            <a:pPr lvl="1"/>
            <a:r>
              <a:rPr lang="en-US" sz="2500" dirty="0">
                <a:latin typeface="Times New Roman" panose="02020603050405020304" pitchFamily="18" charset="0"/>
                <a:cs typeface="Times New Roman" panose="02020603050405020304" pitchFamily="18" charset="0"/>
              </a:rPr>
              <a:t>If its </a:t>
            </a:r>
            <a:r>
              <a:rPr lang="en-US" sz="2500" b="1" dirty="0">
                <a:solidFill>
                  <a:srgbClr val="FF0000"/>
                </a:solidFill>
                <a:latin typeface="Times New Roman" panose="02020603050405020304" pitchFamily="18" charset="0"/>
                <a:cs typeface="Times New Roman" panose="02020603050405020304" pitchFamily="18" charset="0"/>
              </a:rPr>
              <a:t>operating quality decreases at all, the decrease is proportional to the severity of the failure</a:t>
            </a:r>
            <a:r>
              <a:rPr lang="en-US" sz="2500" dirty="0">
                <a:latin typeface="Times New Roman" panose="02020603050405020304" pitchFamily="18" charset="0"/>
                <a:cs typeface="Times New Roman" panose="02020603050405020304" pitchFamily="18" charset="0"/>
              </a:rPr>
              <a:t>, as compared to a naively-designed system in which even a small failure can cause total breakdown.</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Four basic characteristics :</a:t>
            </a:r>
          </a:p>
          <a:p>
            <a:pPr lvl="1"/>
            <a:r>
              <a:rPr lang="en-US" sz="2500" dirty="0">
                <a:solidFill>
                  <a:schemeClr val="accent2">
                    <a:lumMod val="60000"/>
                    <a:lumOff val="40000"/>
                  </a:schemeClr>
                </a:solidFill>
                <a:latin typeface="Times New Roman" panose="02020603050405020304" pitchFamily="18" charset="0"/>
                <a:cs typeface="Times New Roman" panose="02020603050405020304" pitchFamily="18" charset="0"/>
              </a:rPr>
              <a:t>No single point of failure</a:t>
            </a:r>
          </a:p>
          <a:p>
            <a:pPr lvl="1"/>
            <a:r>
              <a:rPr lang="en-US" sz="2500" dirty="0">
                <a:solidFill>
                  <a:schemeClr val="accent2">
                    <a:lumMod val="60000"/>
                    <a:lumOff val="40000"/>
                  </a:schemeClr>
                </a:solidFill>
                <a:latin typeface="Times New Roman" panose="02020603050405020304" pitchFamily="18" charset="0"/>
                <a:cs typeface="Times New Roman" panose="02020603050405020304" pitchFamily="18" charset="0"/>
              </a:rPr>
              <a:t>Fault detection and isolation to the failing component</a:t>
            </a:r>
          </a:p>
          <a:p>
            <a:pPr lvl="1"/>
            <a:r>
              <a:rPr lang="en-US" sz="2500" dirty="0">
                <a:solidFill>
                  <a:schemeClr val="accent2">
                    <a:lumMod val="60000"/>
                    <a:lumOff val="40000"/>
                  </a:schemeClr>
                </a:solidFill>
                <a:latin typeface="Times New Roman" panose="02020603050405020304" pitchFamily="18" charset="0"/>
                <a:cs typeface="Times New Roman" panose="02020603050405020304" pitchFamily="18" charset="0"/>
              </a:rPr>
              <a:t>Fault containment to prevent propagation of the failure</a:t>
            </a:r>
          </a:p>
          <a:p>
            <a:pPr lvl="1"/>
            <a:r>
              <a:rPr lang="en-US" sz="2500" dirty="0">
                <a:solidFill>
                  <a:schemeClr val="accent2">
                    <a:lumMod val="60000"/>
                    <a:lumOff val="40000"/>
                  </a:schemeClr>
                </a:solidFill>
                <a:latin typeface="Times New Roman" panose="02020603050405020304" pitchFamily="18" charset="0"/>
                <a:cs typeface="Times New Roman" panose="02020603050405020304" pitchFamily="18" charset="0"/>
              </a:rPr>
              <a:t>Availability of reversion modes</a:t>
            </a:r>
          </a:p>
          <a:p>
            <a:pPr marL="0" indent="0">
              <a:buNone/>
            </a:pPr>
            <a:endParaRPr lang="en-IN" sz="2500" b="1" i="1" dirty="0">
              <a:latin typeface="Times New Roman" panose="02020603050405020304" pitchFamily="18" charset="0"/>
              <a:cs typeface="Times New Roman" panose="02020603050405020304" pitchFamily="18" charset="0"/>
            </a:endParaRPr>
          </a:p>
        </p:txBody>
      </p:sp>
      <p:pic>
        <p:nvPicPr>
          <p:cNvPr id="4" name="Picture 4"/>
          <p:cNvPicPr>
            <a:picLocks noChangeAspect="1" noChangeArrowheads="1"/>
          </p:cNvPicPr>
          <p:nvPr/>
        </p:nvPicPr>
        <p:blipFill>
          <a:blip r:embed="rId2" cstate="print"/>
          <a:srcRect/>
          <a:stretch>
            <a:fillRect/>
          </a:stretch>
        </p:blipFill>
        <p:spPr bwMode="auto">
          <a:xfrm>
            <a:off x="0" y="0"/>
            <a:ext cx="1944414" cy="1765738"/>
          </a:xfrm>
          <a:prstGeom prst="rect">
            <a:avLst/>
          </a:prstGeom>
          <a:noFill/>
          <a:ln w="9525">
            <a:noFill/>
            <a:miter lim="800000"/>
            <a:headEnd/>
            <a:tailEnd/>
          </a:ln>
          <a:effectLst/>
        </p:spPr>
      </p:pic>
    </p:spTree>
    <p:extLst>
      <p:ext uri="{BB962C8B-B14F-4D97-AF65-F5344CB8AC3E}">
        <p14:creationId xmlns:p14="http://schemas.microsoft.com/office/powerpoint/2010/main" val="3135425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414" y="0"/>
            <a:ext cx="9183834" cy="1466193"/>
          </a:xfrm>
        </p:spPr>
        <p:txBody>
          <a:bodyPr/>
          <a:lstStyle/>
          <a:p>
            <a:r>
              <a:rPr lang="en-IN" dirty="0"/>
              <a:t>3.2.2. Availability and reliability </a:t>
            </a:r>
            <a:r>
              <a:rPr lang="en-IN" sz="2000" dirty="0" err="1"/>
              <a:t>contd</a:t>
            </a:r>
            <a:r>
              <a:rPr lang="en-IN" sz="2000" dirty="0"/>
              <a:t>…</a:t>
            </a:r>
            <a:endParaRPr lang="en-IN" dirty="0"/>
          </a:p>
        </p:txBody>
      </p:sp>
      <p:sp>
        <p:nvSpPr>
          <p:cNvPr id="3" name="Content Placeholder 2"/>
          <p:cNvSpPr>
            <a:spLocks noGrp="1"/>
          </p:cNvSpPr>
          <p:nvPr>
            <p:ph idx="1"/>
          </p:nvPr>
        </p:nvSpPr>
        <p:spPr>
          <a:xfrm>
            <a:off x="1069847" y="1277007"/>
            <a:ext cx="10706993" cy="5202621"/>
          </a:xfrm>
        </p:spPr>
        <p:txBody>
          <a:bodyPr>
            <a:noAutofit/>
          </a:bodyPr>
          <a:lstStyle/>
          <a:p>
            <a:pPr marL="0" indent="0">
              <a:buNone/>
            </a:pPr>
            <a:r>
              <a:rPr lang="en-IN" b="1" i="1" dirty="0">
                <a:latin typeface="Times New Roman" panose="02020603050405020304" pitchFamily="18" charset="0"/>
                <a:cs typeface="Times New Roman" panose="02020603050405020304" pitchFamily="18" charset="0"/>
              </a:rPr>
              <a:t>3.2.2.1.   FAULT </a:t>
            </a:r>
            <a:r>
              <a:rPr lang="en-IN" b="1" i="1" dirty="0" smtClean="0">
                <a:latin typeface="Times New Roman" panose="02020603050405020304" pitchFamily="18" charset="0"/>
                <a:cs typeface="Times New Roman" panose="02020603050405020304" pitchFamily="18" charset="0"/>
              </a:rPr>
              <a:t>TOLERANCE</a:t>
            </a:r>
            <a:endParaRPr lang="en-US" b="1" i="1" dirty="0" smtClean="0">
              <a:latin typeface="Times New Roman" panose="02020603050405020304" pitchFamily="18" charset="0"/>
              <a:cs typeface="Times New Roman" panose="02020603050405020304" pitchFamily="18" charset="0"/>
            </a:endParaRPr>
          </a:p>
          <a:p>
            <a:r>
              <a:rPr lang="en-US" b="1" i="1" dirty="0" smtClean="0">
                <a:latin typeface="Times New Roman" panose="02020603050405020304" pitchFamily="18" charset="0"/>
                <a:cs typeface="Times New Roman" panose="02020603050405020304" pitchFamily="18" charset="0"/>
              </a:rPr>
              <a:t>Single </a:t>
            </a:r>
            <a:r>
              <a:rPr lang="en-US" b="1" i="1" dirty="0">
                <a:latin typeface="Times New Roman" panose="02020603050405020304" pitchFamily="18" charset="0"/>
                <a:cs typeface="Times New Roman" panose="02020603050405020304" pitchFamily="18" charset="0"/>
              </a:rPr>
              <a:t>Point Of Failure (SPOF)</a:t>
            </a:r>
          </a:p>
          <a:p>
            <a:pPr lvl="1"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A </a:t>
            </a:r>
            <a:r>
              <a:rPr lang="en-US" sz="2000" b="1" dirty="0">
                <a:solidFill>
                  <a:srgbClr val="FF0000"/>
                </a:solidFill>
                <a:latin typeface="Times New Roman" panose="02020603050405020304" pitchFamily="18" charset="0"/>
                <a:cs typeface="Times New Roman" panose="02020603050405020304" pitchFamily="18" charset="0"/>
              </a:rPr>
              <a:t>part of a system which, if it fails, will stop the entire system from working</a:t>
            </a:r>
            <a:r>
              <a:rPr lang="en-US" sz="2000"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assessment of a potentially single location of failure identifies the critical components of a complex system that would provoke a total systems failure in case of malfunction.</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274320" lvl="1" indent="0" algn="just">
              <a:buNone/>
            </a:pPr>
            <a:r>
              <a:rPr lang="en-US" sz="2000" dirty="0" smtClean="0">
                <a:latin typeface="Times New Roman" panose="02020603050405020304" pitchFamily="18" charset="0"/>
                <a:cs typeface="Times New Roman" panose="02020603050405020304" pitchFamily="18" charset="0"/>
              </a:rPr>
              <a:t>Preventing </a:t>
            </a:r>
            <a:r>
              <a:rPr lang="en-US" sz="2000" dirty="0">
                <a:latin typeface="Times New Roman" panose="02020603050405020304" pitchFamily="18" charset="0"/>
                <a:cs typeface="Times New Roman" panose="02020603050405020304" pitchFamily="18" charset="0"/>
              </a:rPr>
              <a:t>single point of failure</a:t>
            </a:r>
          </a:p>
          <a:p>
            <a:pPr lvl="1"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cs typeface="Times New Roman" panose="02020603050405020304" pitchFamily="18" charset="0"/>
              </a:rPr>
              <a:t>a system </a:t>
            </a:r>
            <a:r>
              <a:rPr lang="en-US" sz="2000" b="1" dirty="0">
                <a:solidFill>
                  <a:srgbClr val="FF0000"/>
                </a:solidFill>
                <a:latin typeface="Times New Roman" panose="02020603050405020304" pitchFamily="18" charset="0"/>
                <a:cs typeface="Times New Roman" panose="02020603050405020304" pitchFamily="18" charset="0"/>
              </a:rPr>
              <a:t>experiences a failure, it must continue to operate without interruption during the repair process.</a:t>
            </a:r>
          </a:p>
          <a:p>
            <a:r>
              <a:rPr lang="en-US" b="1" i="1" dirty="0">
                <a:latin typeface="Times New Roman" panose="02020603050405020304" pitchFamily="18" charset="0"/>
                <a:cs typeface="Times New Roman" panose="02020603050405020304" pitchFamily="18" charset="0"/>
              </a:rPr>
              <a:t>Fault Detection and Isolation (FDI)</a:t>
            </a:r>
          </a:p>
          <a:p>
            <a:pPr lvl="1"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subfield of control engineering which concerns itself with </a:t>
            </a:r>
            <a:r>
              <a:rPr lang="en-US" sz="2000" b="1" dirty="0">
                <a:solidFill>
                  <a:srgbClr val="FF0000"/>
                </a:solidFill>
                <a:latin typeface="Times New Roman" panose="02020603050405020304" pitchFamily="18" charset="0"/>
                <a:cs typeface="Times New Roman" panose="02020603050405020304" pitchFamily="18" charset="0"/>
              </a:rPr>
              <a:t>monitoring a system, identifying when a fault has occurred and pinpoint the type of fault and its location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Isolate </a:t>
            </a:r>
            <a:r>
              <a:rPr lang="en-US" dirty="0">
                <a:latin typeface="Times New Roman" panose="02020603050405020304" pitchFamily="18" charset="0"/>
                <a:cs typeface="Times New Roman" panose="02020603050405020304" pitchFamily="18" charset="0"/>
              </a:rPr>
              <a:t>failing component</a:t>
            </a:r>
          </a:p>
          <a:p>
            <a:pPr lvl="1"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 When </a:t>
            </a:r>
            <a:r>
              <a:rPr lang="en-US" sz="2000" dirty="0">
                <a:latin typeface="Times New Roman" panose="02020603050405020304" pitchFamily="18" charset="0"/>
                <a:cs typeface="Times New Roman" panose="02020603050405020304" pitchFamily="18" charset="0"/>
              </a:rPr>
              <a:t>a failure occurs, the </a:t>
            </a:r>
            <a:r>
              <a:rPr lang="en-US" sz="2000" dirty="0" smtClean="0">
                <a:latin typeface="Times New Roman" panose="02020603050405020304" pitchFamily="18" charset="0"/>
                <a:cs typeface="Times New Roman" panose="02020603050405020304" pitchFamily="18" charset="0"/>
              </a:rPr>
              <a:t>system must </a:t>
            </a:r>
            <a:r>
              <a:rPr lang="en-US" sz="2000" dirty="0">
                <a:latin typeface="Times New Roman" panose="02020603050405020304" pitchFamily="18" charset="0"/>
                <a:cs typeface="Times New Roman" panose="02020603050405020304" pitchFamily="18" charset="0"/>
              </a:rPr>
              <a:t>be able to </a:t>
            </a:r>
            <a:r>
              <a:rPr lang="en-US" sz="2000" b="1" dirty="0">
                <a:solidFill>
                  <a:srgbClr val="FF0000"/>
                </a:solidFill>
                <a:latin typeface="Times New Roman" panose="02020603050405020304" pitchFamily="18" charset="0"/>
                <a:cs typeface="Times New Roman" panose="02020603050405020304" pitchFamily="18" charset="0"/>
              </a:rPr>
              <a:t>isolate the </a:t>
            </a:r>
            <a:r>
              <a:rPr lang="en-US" sz="2000" b="1" dirty="0" smtClean="0">
                <a:solidFill>
                  <a:srgbClr val="FF0000"/>
                </a:solidFill>
                <a:latin typeface="Times New Roman" panose="02020603050405020304" pitchFamily="18" charset="0"/>
                <a:cs typeface="Times New Roman" panose="02020603050405020304" pitchFamily="18" charset="0"/>
              </a:rPr>
              <a:t>failure to </a:t>
            </a:r>
            <a:r>
              <a:rPr lang="en-US" sz="2000" b="1" dirty="0">
                <a:solidFill>
                  <a:srgbClr val="FF0000"/>
                </a:solidFill>
                <a:latin typeface="Times New Roman" panose="02020603050405020304" pitchFamily="18" charset="0"/>
                <a:cs typeface="Times New Roman" panose="02020603050405020304" pitchFamily="18" charset="0"/>
              </a:rPr>
              <a:t>the offending component</a:t>
            </a:r>
            <a:r>
              <a:rPr lang="en-US" sz="2000" dirty="0">
                <a:solidFill>
                  <a:srgbClr val="FF000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pic>
        <p:nvPicPr>
          <p:cNvPr id="4" name="Picture 4"/>
          <p:cNvPicPr>
            <a:picLocks noChangeAspect="1" noChangeArrowheads="1"/>
          </p:cNvPicPr>
          <p:nvPr/>
        </p:nvPicPr>
        <p:blipFill>
          <a:blip r:embed="rId2" cstate="print"/>
          <a:srcRect/>
          <a:stretch>
            <a:fillRect/>
          </a:stretch>
        </p:blipFill>
        <p:spPr bwMode="auto">
          <a:xfrm>
            <a:off x="0" y="0"/>
            <a:ext cx="1944414" cy="1765738"/>
          </a:xfrm>
          <a:prstGeom prst="rect">
            <a:avLst/>
          </a:prstGeom>
          <a:noFill/>
          <a:ln w="9525">
            <a:noFill/>
            <a:miter lim="800000"/>
            <a:headEnd/>
            <a:tailEnd/>
          </a:ln>
          <a:effectLst/>
        </p:spPr>
      </p:pic>
    </p:spTree>
    <p:extLst>
      <p:ext uri="{BB962C8B-B14F-4D97-AF65-F5344CB8AC3E}">
        <p14:creationId xmlns:p14="http://schemas.microsoft.com/office/powerpoint/2010/main" val="3958364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9420" y="236483"/>
            <a:ext cx="10825924" cy="1072055"/>
          </a:xfrm>
        </p:spPr>
        <p:txBody>
          <a:bodyPr>
            <a:normAutofit/>
          </a:bodyPr>
          <a:lstStyle/>
          <a:p>
            <a:r>
              <a:rPr lang="en-IN" dirty="0"/>
              <a:t>3.2.2. Availability and reliability </a:t>
            </a:r>
            <a:r>
              <a:rPr lang="en-IN" sz="2000" dirty="0" err="1"/>
              <a:t>contd</a:t>
            </a:r>
            <a:r>
              <a:rPr lang="en-IN" sz="2000" dirty="0"/>
              <a:t>…</a:t>
            </a:r>
            <a:endParaRPr lang="en-IN" dirty="0"/>
          </a:p>
        </p:txBody>
      </p:sp>
      <p:sp>
        <p:nvSpPr>
          <p:cNvPr id="3" name="Content Placeholder 2"/>
          <p:cNvSpPr>
            <a:spLocks noGrp="1"/>
          </p:cNvSpPr>
          <p:nvPr>
            <p:ph idx="1"/>
          </p:nvPr>
        </p:nvSpPr>
        <p:spPr>
          <a:xfrm>
            <a:off x="1069848" y="1765738"/>
            <a:ext cx="10756392" cy="4406461"/>
          </a:xfrm>
        </p:spPr>
        <p:txBody>
          <a:bodyPr>
            <a:normAutofit/>
          </a:bodyPr>
          <a:lstStyle/>
          <a:p>
            <a:pPr marL="0" indent="0">
              <a:buNone/>
            </a:pPr>
            <a:r>
              <a:rPr lang="en-IN" sz="2600" b="1" i="1" dirty="0">
                <a:latin typeface="Times New Roman" panose="02020603050405020304" pitchFamily="18" charset="0"/>
                <a:cs typeface="Times New Roman" panose="02020603050405020304" pitchFamily="18" charset="0"/>
              </a:rPr>
              <a:t>3.2.2.1.   FAULT TOLERANCE</a:t>
            </a:r>
          </a:p>
          <a:p>
            <a:r>
              <a:rPr lang="en-US" sz="2600" b="1" dirty="0" smtClean="0">
                <a:latin typeface="Times New Roman" panose="02020603050405020304" pitchFamily="18" charset="0"/>
                <a:cs typeface="Times New Roman" panose="02020603050405020304" pitchFamily="18" charset="0"/>
              </a:rPr>
              <a:t>Fault </a:t>
            </a:r>
            <a:r>
              <a:rPr lang="en-US" sz="2600" b="1" dirty="0">
                <a:latin typeface="Times New Roman" panose="02020603050405020304" pitchFamily="18" charset="0"/>
                <a:cs typeface="Times New Roman" panose="02020603050405020304" pitchFamily="18" charset="0"/>
              </a:rPr>
              <a:t>Containment</a:t>
            </a:r>
          </a:p>
          <a:p>
            <a:pPr lvl="1" algn="just">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Some failure mechanisms can cause a system to fail </a:t>
            </a:r>
            <a:r>
              <a:rPr lang="en-US" sz="2600" b="1" dirty="0" smtClean="0">
                <a:solidFill>
                  <a:srgbClr val="FF0000"/>
                </a:solidFill>
                <a:latin typeface="Times New Roman" panose="02020603050405020304" pitchFamily="18" charset="0"/>
                <a:cs typeface="Times New Roman" panose="02020603050405020304" pitchFamily="18" charset="0"/>
              </a:rPr>
              <a:t>by propagating the failure to the rest of the system.</a:t>
            </a:r>
            <a:endParaRPr lang="en-US" sz="2600" b="1" dirty="0">
              <a:solidFill>
                <a:srgbClr val="FF0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Mechanisms that </a:t>
            </a:r>
            <a:r>
              <a:rPr lang="en-US" sz="2600" b="1" dirty="0">
                <a:solidFill>
                  <a:srgbClr val="FF0000"/>
                </a:solidFill>
                <a:latin typeface="Times New Roman" panose="02020603050405020304" pitchFamily="18" charset="0"/>
                <a:cs typeface="Times New Roman" panose="02020603050405020304" pitchFamily="18" charset="0"/>
              </a:rPr>
              <a:t>isolate a rogue transmitter or failing component to protect the system are required.</a:t>
            </a:r>
            <a:br>
              <a:rPr lang="en-US" sz="2600" b="1" dirty="0">
                <a:solidFill>
                  <a:srgbClr val="FF0000"/>
                </a:solidFill>
                <a:latin typeface="Times New Roman" panose="02020603050405020304" pitchFamily="18" charset="0"/>
                <a:cs typeface="Times New Roman" panose="02020603050405020304" pitchFamily="18" charset="0"/>
              </a:rPr>
            </a:br>
            <a:endParaRPr lang="en-US" sz="2600" b="1" dirty="0">
              <a:solidFill>
                <a:srgbClr val="FF0000"/>
              </a:solidFill>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Available of reversion modes</a:t>
            </a:r>
          </a:p>
          <a:p>
            <a:pPr lvl="1" algn="just">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System should be able to </a:t>
            </a:r>
            <a:r>
              <a:rPr lang="en-US" sz="2600" b="1" dirty="0">
                <a:solidFill>
                  <a:srgbClr val="FF0000"/>
                </a:solidFill>
                <a:latin typeface="Times New Roman" panose="02020603050405020304" pitchFamily="18" charset="0"/>
                <a:cs typeface="Times New Roman" panose="02020603050405020304" pitchFamily="18" charset="0"/>
              </a:rPr>
              <a:t>maintain some check points which can be used in managing the state changes.</a:t>
            </a:r>
          </a:p>
          <a:p>
            <a:pPr>
              <a:buFont typeface="Wingdings" panose="05000000000000000000" pitchFamily="2" charset="2"/>
              <a:buChar char="q"/>
            </a:pPr>
            <a:endParaRPr lang="en-IN" sz="2600" dirty="0">
              <a:latin typeface="Times New Roman" panose="02020603050405020304" pitchFamily="18" charset="0"/>
              <a:cs typeface="Times New Roman" panose="02020603050405020304" pitchFamily="18" charset="0"/>
            </a:endParaRPr>
          </a:p>
        </p:txBody>
      </p:sp>
      <p:pic>
        <p:nvPicPr>
          <p:cNvPr id="4" name="Picture 4"/>
          <p:cNvPicPr>
            <a:picLocks noChangeAspect="1" noChangeArrowheads="1"/>
          </p:cNvPicPr>
          <p:nvPr/>
        </p:nvPicPr>
        <p:blipFill>
          <a:blip r:embed="rId2" cstate="print"/>
          <a:srcRect/>
          <a:stretch>
            <a:fillRect/>
          </a:stretch>
        </p:blipFill>
        <p:spPr bwMode="auto">
          <a:xfrm>
            <a:off x="0" y="0"/>
            <a:ext cx="2221626" cy="1765738"/>
          </a:xfrm>
          <a:prstGeom prst="rect">
            <a:avLst/>
          </a:prstGeom>
          <a:noFill/>
          <a:ln w="9525">
            <a:noFill/>
            <a:miter lim="800000"/>
            <a:headEnd/>
            <a:tailEnd/>
          </a:ln>
          <a:effectLst/>
        </p:spPr>
      </p:pic>
    </p:spTree>
    <p:extLst>
      <p:ext uri="{BB962C8B-B14F-4D97-AF65-F5344CB8AC3E}">
        <p14:creationId xmlns:p14="http://schemas.microsoft.com/office/powerpoint/2010/main" val="2772212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7793" y="512064"/>
            <a:ext cx="8986345" cy="591522"/>
          </a:xfrm>
        </p:spPr>
        <p:txBody>
          <a:bodyPr>
            <a:normAutofit fontScale="90000"/>
          </a:bodyPr>
          <a:lstStyle/>
          <a:p>
            <a:r>
              <a:rPr lang="en-IN" dirty="0"/>
              <a:t>3.2.2. Availability and reliability </a:t>
            </a:r>
            <a:r>
              <a:rPr lang="en-IN" sz="2000" dirty="0" err="1"/>
              <a:t>contd</a:t>
            </a:r>
            <a:r>
              <a:rPr lang="en-IN" sz="2000" dirty="0"/>
              <a:t>…</a:t>
            </a:r>
            <a:endParaRPr lang="en-IN" dirty="0"/>
          </a:p>
        </p:txBody>
      </p:sp>
      <p:sp>
        <p:nvSpPr>
          <p:cNvPr id="3" name="Content Placeholder 2"/>
          <p:cNvSpPr>
            <a:spLocks noGrp="1"/>
          </p:cNvSpPr>
          <p:nvPr>
            <p:ph idx="1"/>
          </p:nvPr>
        </p:nvSpPr>
        <p:spPr>
          <a:xfrm>
            <a:off x="1069848" y="1592317"/>
            <a:ext cx="10058400" cy="4579883"/>
          </a:xfrm>
        </p:spPr>
        <p:txBody>
          <a:bodyPr>
            <a:normAutofit fontScale="92500"/>
          </a:bodyPr>
          <a:lstStyle/>
          <a:p>
            <a:pPr marL="0" indent="0" algn="just">
              <a:buNone/>
            </a:pPr>
            <a:r>
              <a:rPr lang="en-IN" sz="2300" b="1" i="1" dirty="0" smtClean="0">
                <a:latin typeface="Times New Roman" panose="02020603050405020304" pitchFamily="18" charset="0"/>
                <a:cs typeface="Times New Roman" panose="02020603050405020304" pitchFamily="18" charset="0"/>
              </a:rPr>
              <a:t>3.2.2.2 SYSTEM RESILIENCE</a:t>
            </a:r>
          </a:p>
          <a:p>
            <a:pPr algn="just"/>
            <a:r>
              <a:rPr lang="en-US" sz="2300" b="1" dirty="0">
                <a:latin typeface="Times New Roman" panose="02020603050405020304" pitchFamily="18" charset="0"/>
                <a:cs typeface="Times New Roman" panose="02020603050405020304" pitchFamily="18" charset="0"/>
              </a:rPr>
              <a:t>What is resilience ?</a:t>
            </a:r>
          </a:p>
          <a:p>
            <a:pPr lvl="1" algn="just"/>
            <a:r>
              <a:rPr lang="en-US" sz="2300" dirty="0">
                <a:latin typeface="Times New Roman" panose="02020603050405020304" pitchFamily="18" charset="0"/>
                <a:cs typeface="Times New Roman" panose="02020603050405020304" pitchFamily="18" charset="0"/>
              </a:rPr>
              <a:t>Resilience is the ability </a:t>
            </a:r>
            <a:r>
              <a:rPr lang="en-US" sz="2300" b="1" dirty="0">
                <a:solidFill>
                  <a:srgbClr val="FF0000"/>
                </a:solidFill>
                <a:latin typeface="Times New Roman" panose="02020603050405020304" pitchFamily="18" charset="0"/>
                <a:cs typeface="Times New Roman" panose="02020603050405020304" pitchFamily="18" charset="0"/>
              </a:rPr>
              <a:t>to provide and maintain an acceptable level of service in the face of faults and challenges to normal operation</a:t>
            </a:r>
            <a:r>
              <a:rPr lang="en-US" sz="2300" dirty="0" smtClean="0">
                <a:latin typeface="Times New Roman" panose="02020603050405020304" pitchFamily="18" charset="0"/>
                <a:cs typeface="Times New Roman" panose="02020603050405020304" pitchFamily="18" charset="0"/>
              </a:rPr>
              <a:t>.</a:t>
            </a:r>
          </a:p>
          <a:p>
            <a:pPr marL="274320" lvl="1" indent="0" algn="just">
              <a:buNone/>
            </a:pPr>
            <a:endParaRPr lang="en-US" sz="2300" dirty="0">
              <a:latin typeface="Times New Roman" panose="02020603050405020304" pitchFamily="18" charset="0"/>
              <a:cs typeface="Times New Roman" panose="02020603050405020304" pitchFamily="18" charset="0"/>
            </a:endParaRPr>
          </a:p>
          <a:p>
            <a:pPr lvl="1"/>
            <a:r>
              <a:rPr lang="en-US" sz="2300" dirty="0">
                <a:latin typeface="Times New Roman" panose="02020603050405020304" pitchFamily="18" charset="0"/>
                <a:cs typeface="Times New Roman" panose="02020603050405020304" pitchFamily="18" charset="0"/>
              </a:rPr>
              <a:t>Resiliency pertains to </a:t>
            </a:r>
            <a:r>
              <a:rPr lang="en-US" sz="2300" b="1" dirty="0">
                <a:solidFill>
                  <a:srgbClr val="FF0000"/>
                </a:solidFill>
                <a:latin typeface="Times New Roman" panose="02020603050405020304" pitchFamily="18" charset="0"/>
                <a:cs typeface="Times New Roman" panose="02020603050405020304" pitchFamily="18" charset="0"/>
              </a:rPr>
              <a:t>the system's ability to return to its original state after encountering trouble</a:t>
            </a:r>
            <a:r>
              <a:rPr lang="en-US" sz="2300" dirty="0">
                <a:latin typeface="Times New Roman" panose="02020603050405020304" pitchFamily="18" charset="0"/>
                <a:cs typeface="Times New Roman" panose="02020603050405020304" pitchFamily="18" charset="0"/>
              </a:rPr>
              <a:t>. In other words, if a risk event knocks a system offline, a highly resilient system will return back to work and function as planned as soon </a:t>
            </a:r>
            <a:r>
              <a:rPr lang="en-US" sz="2300" dirty="0" smtClean="0">
                <a:latin typeface="Times New Roman" panose="02020603050405020304" pitchFamily="18" charset="0"/>
                <a:cs typeface="Times New Roman" panose="02020603050405020304" pitchFamily="18" charset="0"/>
              </a:rPr>
              <a:t>as possible</a:t>
            </a:r>
            <a:r>
              <a:rPr lang="en-US" sz="2300" dirty="0">
                <a:latin typeface="Times New Roman" panose="02020603050405020304" pitchFamily="18" charset="0"/>
                <a:cs typeface="Times New Roman" panose="02020603050405020304" pitchFamily="18" charset="0"/>
              </a:rPr>
              <a:t>. </a:t>
            </a:r>
            <a:br>
              <a:rPr lang="en-US" sz="2300" dirty="0">
                <a:latin typeface="Times New Roman" panose="02020603050405020304" pitchFamily="18" charset="0"/>
                <a:cs typeface="Times New Roman" panose="02020603050405020304" pitchFamily="18" charset="0"/>
              </a:rPr>
            </a:br>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Some risk events</a:t>
            </a:r>
          </a:p>
          <a:p>
            <a:pPr lvl="1" algn="just"/>
            <a:r>
              <a:rPr lang="en-US" sz="2300" i="1" dirty="0">
                <a:latin typeface="Times New Roman" panose="02020603050405020304" pitchFamily="18" charset="0"/>
                <a:cs typeface="Times New Roman" panose="02020603050405020304" pitchFamily="18" charset="0"/>
              </a:rPr>
              <a:t>If power is lost at a plant for two days, can our system recover ?</a:t>
            </a:r>
          </a:p>
          <a:p>
            <a:pPr lvl="1" algn="just"/>
            <a:r>
              <a:rPr lang="en-US" sz="2300" i="1" dirty="0">
                <a:latin typeface="Times New Roman" panose="02020603050405020304" pitchFamily="18" charset="0"/>
                <a:cs typeface="Times New Roman" panose="02020603050405020304" pitchFamily="18" charset="0"/>
              </a:rPr>
              <a:t>If a key service is lost </a:t>
            </a:r>
            <a:r>
              <a:rPr lang="en-US" sz="2300" i="1" dirty="0" smtClean="0">
                <a:latin typeface="Times New Roman" panose="02020603050405020304" pitchFamily="18" charset="0"/>
                <a:cs typeface="Times New Roman" panose="02020603050405020304" pitchFamily="18" charset="0"/>
              </a:rPr>
              <a:t>because of </a:t>
            </a:r>
            <a:r>
              <a:rPr lang="en-US" sz="2300" i="1" dirty="0">
                <a:latin typeface="Times New Roman" panose="02020603050405020304" pitchFamily="18" charset="0"/>
                <a:cs typeface="Times New Roman" panose="02020603050405020304" pitchFamily="18" charset="0"/>
              </a:rPr>
              <a:t>a database corruption, can the business recover ?</a:t>
            </a:r>
          </a:p>
          <a:p>
            <a:pPr marL="0" indent="0" algn="just">
              <a:buNone/>
            </a:pPr>
            <a:endParaRPr lang="en-IN" sz="2300" b="1" i="1" dirty="0">
              <a:latin typeface="Times New Roman" panose="02020603050405020304" pitchFamily="18" charset="0"/>
              <a:cs typeface="Times New Roman" panose="02020603050405020304" pitchFamily="18" charset="0"/>
            </a:endParaRPr>
          </a:p>
        </p:txBody>
      </p:sp>
      <p:pic>
        <p:nvPicPr>
          <p:cNvPr id="4" name="Picture 4"/>
          <p:cNvPicPr>
            <a:picLocks noChangeAspect="1" noChangeArrowheads="1"/>
          </p:cNvPicPr>
          <p:nvPr/>
        </p:nvPicPr>
        <p:blipFill>
          <a:blip r:embed="rId2" cstate="print"/>
          <a:srcRect/>
          <a:stretch>
            <a:fillRect/>
          </a:stretch>
        </p:blipFill>
        <p:spPr bwMode="auto">
          <a:xfrm>
            <a:off x="0" y="0"/>
            <a:ext cx="1944414" cy="1765738"/>
          </a:xfrm>
          <a:prstGeom prst="rect">
            <a:avLst/>
          </a:prstGeom>
          <a:noFill/>
          <a:ln w="9525">
            <a:noFill/>
            <a:miter lim="800000"/>
            <a:headEnd/>
            <a:tailEnd/>
          </a:ln>
          <a:effectLst/>
        </p:spPr>
      </p:pic>
    </p:spTree>
    <p:extLst>
      <p:ext uri="{BB962C8B-B14F-4D97-AF65-F5344CB8AC3E}">
        <p14:creationId xmlns:p14="http://schemas.microsoft.com/office/powerpoint/2010/main" val="523078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6814" y="156394"/>
            <a:ext cx="9837683" cy="1609344"/>
          </a:xfrm>
        </p:spPr>
        <p:txBody>
          <a:bodyPr/>
          <a:lstStyle/>
          <a:p>
            <a:r>
              <a:rPr lang="en-IN" dirty="0"/>
              <a:t>3.2.2. Availability and reliability </a:t>
            </a:r>
            <a:r>
              <a:rPr lang="en-IN" sz="2000" dirty="0" err="1"/>
              <a:t>contd</a:t>
            </a:r>
            <a:r>
              <a:rPr lang="en-IN" sz="2000" dirty="0"/>
              <a:t>…</a:t>
            </a:r>
            <a:endParaRPr lang="en-IN" dirty="0"/>
          </a:p>
        </p:txBody>
      </p:sp>
      <p:sp>
        <p:nvSpPr>
          <p:cNvPr id="3" name="Content Placeholder 2"/>
          <p:cNvSpPr>
            <a:spLocks noGrp="1"/>
          </p:cNvSpPr>
          <p:nvPr>
            <p:ph idx="1"/>
          </p:nvPr>
        </p:nvSpPr>
        <p:spPr>
          <a:xfrm>
            <a:off x="882869" y="1765738"/>
            <a:ext cx="11051628" cy="4406462"/>
          </a:xfrm>
        </p:spPr>
        <p:txBody>
          <a:bodyPr>
            <a:noAutofit/>
          </a:bodyPr>
          <a:lstStyle/>
          <a:p>
            <a:r>
              <a:rPr lang="en-IN" b="1" i="1" dirty="0">
                <a:latin typeface="Times New Roman" panose="02020603050405020304" pitchFamily="18" charset="0"/>
                <a:cs typeface="Times New Roman" panose="02020603050405020304" pitchFamily="18" charset="0"/>
              </a:rPr>
              <a:t>3.2.2.2 SYSTEM </a:t>
            </a:r>
            <a:r>
              <a:rPr lang="en-IN" b="1" i="1" dirty="0" smtClean="0">
                <a:latin typeface="Times New Roman" panose="02020603050405020304" pitchFamily="18" charset="0"/>
                <a:cs typeface="Times New Roman" panose="02020603050405020304" pitchFamily="18" charset="0"/>
              </a:rPr>
              <a:t>RESILIENCE</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Disaster </a:t>
            </a:r>
            <a:r>
              <a:rPr lang="en-US" b="1" dirty="0">
                <a:latin typeface="Times New Roman" panose="02020603050405020304" pitchFamily="18" charset="0"/>
                <a:cs typeface="Times New Roman" panose="02020603050405020304" pitchFamily="18" charset="0"/>
              </a:rPr>
              <a:t>Recovery</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Disaster recovery is the </a:t>
            </a:r>
            <a:r>
              <a:rPr lang="en-US" sz="2000" b="1" dirty="0">
                <a:solidFill>
                  <a:srgbClr val="FF0000"/>
                </a:solidFill>
                <a:latin typeface="Times New Roman" panose="02020603050405020304" pitchFamily="18" charset="0"/>
                <a:cs typeface="Times New Roman" panose="02020603050405020304" pitchFamily="18" charset="0"/>
              </a:rPr>
              <a:t>process, policies and procedures related to preparing for recovery or continuation of technology infrastructure critical to an organization after a natural or human-induced disaster</a:t>
            </a:r>
            <a:r>
              <a:rPr lang="en-US" sz="2000" b="1" dirty="0" smtClean="0">
                <a:solidFill>
                  <a:srgbClr val="FF0000"/>
                </a:solidFill>
                <a:latin typeface="Times New Roman" panose="02020603050405020304" pitchFamily="18" charset="0"/>
                <a:cs typeface="Times New Roman" panose="02020603050405020304" pitchFamily="18" charset="0"/>
              </a:rPr>
              <a:t>.</a:t>
            </a:r>
            <a:endParaRPr lang="en-US" sz="2000" b="1"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common strategies :</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Backup</a:t>
            </a:r>
          </a:p>
          <a:p>
            <a:pPr lvl="2"/>
            <a:r>
              <a:rPr lang="en-US" sz="2000" dirty="0">
                <a:latin typeface="Times New Roman" panose="02020603050405020304" pitchFamily="18" charset="0"/>
                <a:cs typeface="Times New Roman" panose="02020603050405020304" pitchFamily="18" charset="0"/>
              </a:rPr>
              <a:t>Make </a:t>
            </a:r>
            <a:r>
              <a:rPr lang="en-US" sz="2000" b="1" dirty="0">
                <a:solidFill>
                  <a:srgbClr val="FF0000"/>
                </a:solidFill>
                <a:latin typeface="Times New Roman" panose="02020603050405020304" pitchFamily="18" charset="0"/>
                <a:cs typeface="Times New Roman" panose="02020603050405020304" pitchFamily="18" charset="0"/>
              </a:rPr>
              <a:t>data off-site at regular interval</a:t>
            </a:r>
          </a:p>
          <a:p>
            <a:pPr lvl="2"/>
            <a:r>
              <a:rPr lang="en-US" sz="2000" dirty="0">
                <a:solidFill>
                  <a:srgbClr val="FF0000"/>
                </a:solidFill>
                <a:latin typeface="Times New Roman" panose="02020603050405020304" pitchFamily="18" charset="0"/>
                <a:cs typeface="Times New Roman" panose="02020603050405020304" pitchFamily="18" charset="0"/>
              </a:rPr>
              <a:t>Replicate data </a:t>
            </a:r>
            <a:r>
              <a:rPr lang="en-US" sz="2000" dirty="0">
                <a:latin typeface="Times New Roman" panose="02020603050405020304" pitchFamily="18" charset="0"/>
                <a:cs typeface="Times New Roman" panose="02020603050405020304" pitchFamily="18" charset="0"/>
              </a:rPr>
              <a:t>to an off-site location</a:t>
            </a:r>
          </a:p>
          <a:p>
            <a:pPr lvl="2"/>
            <a:r>
              <a:rPr lang="en-US" sz="2000" dirty="0">
                <a:solidFill>
                  <a:srgbClr val="FF0000"/>
                </a:solidFill>
                <a:latin typeface="Times New Roman" panose="02020603050405020304" pitchFamily="18" charset="0"/>
                <a:cs typeface="Times New Roman" panose="02020603050405020304" pitchFamily="18" charset="0"/>
              </a:rPr>
              <a:t>Replicate whole system</a:t>
            </a:r>
          </a:p>
          <a:p>
            <a:pPr lvl="1">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Preparing</a:t>
            </a:r>
          </a:p>
          <a:p>
            <a:pPr lvl="2"/>
            <a:r>
              <a:rPr lang="en-US" sz="2000" b="1" dirty="0">
                <a:latin typeface="Times New Roman" panose="02020603050405020304" pitchFamily="18" charset="0"/>
                <a:cs typeface="Times New Roman" panose="02020603050405020304" pitchFamily="18" charset="0"/>
              </a:rPr>
              <a:t>Local mirror systems</a:t>
            </a:r>
          </a:p>
          <a:p>
            <a:pPr lvl="2"/>
            <a:r>
              <a:rPr lang="en-US" sz="2000" dirty="0">
                <a:latin typeface="Times New Roman" panose="02020603050405020304" pitchFamily="18" charset="0"/>
                <a:cs typeface="Times New Roman" panose="02020603050405020304" pitchFamily="18" charset="0"/>
              </a:rPr>
              <a:t>Surge protector</a:t>
            </a:r>
          </a:p>
          <a:p>
            <a:pPr lvl="2"/>
            <a:r>
              <a:rPr lang="en-US" sz="2000" b="1" dirty="0">
                <a:latin typeface="Times New Roman" panose="02020603050405020304" pitchFamily="18" charset="0"/>
                <a:cs typeface="Times New Roman" panose="02020603050405020304" pitchFamily="18" charset="0"/>
              </a:rPr>
              <a:t>Uninterruptible Power Supply (UPS)</a:t>
            </a:r>
          </a:p>
          <a:p>
            <a:endParaRPr lang="en-IN" dirty="0">
              <a:latin typeface="Times New Roman" panose="02020603050405020304" pitchFamily="18" charset="0"/>
              <a:cs typeface="Times New Roman" panose="02020603050405020304" pitchFamily="18" charset="0"/>
            </a:endParaRPr>
          </a:p>
        </p:txBody>
      </p:sp>
      <p:pic>
        <p:nvPicPr>
          <p:cNvPr id="4" name="Picture 4"/>
          <p:cNvPicPr>
            <a:picLocks noChangeAspect="1" noChangeArrowheads="1"/>
          </p:cNvPicPr>
          <p:nvPr/>
        </p:nvPicPr>
        <p:blipFill>
          <a:blip r:embed="rId2" cstate="print"/>
          <a:srcRect/>
          <a:stretch>
            <a:fillRect/>
          </a:stretch>
        </p:blipFill>
        <p:spPr bwMode="auto">
          <a:xfrm>
            <a:off x="0" y="0"/>
            <a:ext cx="1944414" cy="1765738"/>
          </a:xfrm>
          <a:prstGeom prst="rect">
            <a:avLst/>
          </a:prstGeom>
          <a:noFill/>
          <a:ln w="9525">
            <a:noFill/>
            <a:miter lim="800000"/>
            <a:headEnd/>
            <a:tailEnd/>
          </a:ln>
          <a:effectLst/>
        </p:spPr>
      </p:pic>
    </p:spTree>
    <p:extLst>
      <p:ext uri="{BB962C8B-B14F-4D97-AF65-F5344CB8AC3E}">
        <p14:creationId xmlns:p14="http://schemas.microsoft.com/office/powerpoint/2010/main" val="213767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162910" y="68739"/>
            <a:ext cx="1280160" cy="1280160"/>
          </a:xfrm>
          <a:prstGeom prst="rect">
            <a:avLst/>
          </a:prstGeom>
          <a:noFill/>
          <a:ln w="9525">
            <a:noFill/>
            <a:miter lim="800000"/>
            <a:headEnd/>
            <a:tailEnd/>
          </a:ln>
          <a:effectLst/>
        </p:spPr>
      </p:pic>
      <p:sp>
        <p:nvSpPr>
          <p:cNvPr id="2" name="Title 1"/>
          <p:cNvSpPr>
            <a:spLocks noGrp="1"/>
          </p:cNvSpPr>
          <p:nvPr>
            <p:ph type="title"/>
          </p:nvPr>
        </p:nvSpPr>
        <p:spPr>
          <a:xfrm>
            <a:off x="1749973" y="274638"/>
            <a:ext cx="9569668" cy="868362"/>
          </a:xfrm>
        </p:spPr>
        <p:txBody>
          <a:bodyPr>
            <a:normAutofit fontScale="90000"/>
          </a:bodyPr>
          <a:lstStyle/>
          <a:p>
            <a:r>
              <a:rPr lang="en-IN" dirty="0"/>
              <a:t>3.2.2. Availability and reliability </a:t>
            </a:r>
            <a:r>
              <a:rPr lang="en-IN" sz="2000" dirty="0" err="1"/>
              <a:t>contd</a:t>
            </a:r>
            <a:r>
              <a:rPr lang="en-IN" sz="2000" dirty="0" smtClean="0"/>
              <a:t>…</a:t>
            </a:r>
            <a:endParaRPr lang="en-US" dirty="0"/>
          </a:p>
        </p:txBody>
      </p:sp>
      <p:sp>
        <p:nvSpPr>
          <p:cNvPr id="3" name="Content Placeholder 2"/>
          <p:cNvSpPr>
            <a:spLocks noGrp="1"/>
          </p:cNvSpPr>
          <p:nvPr>
            <p:ph idx="1"/>
          </p:nvPr>
        </p:nvSpPr>
        <p:spPr>
          <a:xfrm>
            <a:off x="1069848" y="1024759"/>
            <a:ext cx="10618584" cy="5517931"/>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i="1" dirty="0" smtClean="0">
                <a:latin typeface="Times New Roman" panose="02020603050405020304" pitchFamily="18" charset="0"/>
                <a:cs typeface="Times New Roman" panose="02020603050405020304" pitchFamily="18" charset="0"/>
              </a:rPr>
              <a:t>3.2.2.3 SYSTEM SECURITY</a:t>
            </a:r>
            <a:endParaRPr lang="en-US" sz="2400" b="1" i="1"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Security issues in Cloud Computing :</a:t>
            </a:r>
          </a:p>
          <a:p>
            <a:pPr lvl="1" algn="just"/>
            <a:r>
              <a:rPr lang="en-US" sz="2400" dirty="0" smtClean="0">
                <a:latin typeface="Times New Roman" panose="02020603050405020304" pitchFamily="18" charset="0"/>
                <a:cs typeface="Times New Roman" panose="02020603050405020304" pitchFamily="18" charset="0"/>
              </a:rPr>
              <a:t>Cloud security is an evolving sub-domain of </a:t>
            </a:r>
            <a:r>
              <a:rPr lang="en-US" sz="2400" b="1" dirty="0" smtClean="0">
                <a:solidFill>
                  <a:srgbClr val="FF0000"/>
                </a:solidFill>
                <a:latin typeface="Times New Roman" panose="02020603050405020304" pitchFamily="18" charset="0"/>
                <a:cs typeface="Times New Roman" panose="02020603050405020304" pitchFamily="18" charset="0"/>
              </a:rPr>
              <a:t>computer security, network security, and, more broadly, information security.</a:t>
            </a:r>
          </a:p>
          <a:p>
            <a:pPr lvl="1" algn="just"/>
            <a:r>
              <a:rPr lang="en-US" sz="2400" dirty="0" smtClean="0">
                <a:latin typeface="Times New Roman" panose="02020603050405020304" pitchFamily="18" charset="0"/>
                <a:cs typeface="Times New Roman" panose="02020603050405020304" pitchFamily="18" charset="0"/>
              </a:rPr>
              <a:t>It refers to a broad set of </a:t>
            </a:r>
            <a:r>
              <a:rPr lang="en-US" sz="2400" b="1" dirty="0" smtClean="0">
                <a:solidFill>
                  <a:srgbClr val="FF0000"/>
                </a:solidFill>
                <a:latin typeface="Times New Roman" panose="02020603050405020304" pitchFamily="18" charset="0"/>
                <a:cs typeface="Times New Roman" panose="02020603050405020304" pitchFamily="18" charset="0"/>
              </a:rPr>
              <a:t>policies, technologies, and controls deployed to protect data, applications, and the associated infrastructure of cloud computing.</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5" name="Picture 4" descr="cloud_security_password_610.jpg"/>
          <p:cNvPicPr>
            <a:picLocks noChangeAspect="1"/>
          </p:cNvPicPr>
          <p:nvPr/>
        </p:nvPicPr>
        <p:blipFill>
          <a:blip r:embed="rId3" cstate="print"/>
          <a:srcRect t="14446"/>
          <a:stretch>
            <a:fillRect/>
          </a:stretch>
        </p:blipFill>
        <p:spPr>
          <a:xfrm>
            <a:off x="7015683" y="4110366"/>
            <a:ext cx="4437221" cy="2532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7157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srcRect/>
          <a:stretch>
            <a:fillRect/>
          </a:stretch>
        </p:blipFill>
        <p:spPr bwMode="auto">
          <a:xfrm>
            <a:off x="0" y="-1"/>
            <a:ext cx="1821443" cy="1860331"/>
          </a:xfrm>
          <a:prstGeom prst="rect">
            <a:avLst/>
          </a:prstGeom>
          <a:noFill/>
          <a:ln w="9525">
            <a:noFill/>
            <a:miter lim="800000"/>
            <a:headEnd/>
            <a:tailEnd/>
          </a:ln>
          <a:effectLst/>
        </p:spPr>
      </p:pic>
      <p:sp>
        <p:nvSpPr>
          <p:cNvPr id="2" name="Title 1"/>
          <p:cNvSpPr>
            <a:spLocks noGrp="1"/>
          </p:cNvSpPr>
          <p:nvPr>
            <p:ph type="title"/>
          </p:nvPr>
        </p:nvSpPr>
        <p:spPr>
          <a:xfrm>
            <a:off x="1981199" y="274638"/>
            <a:ext cx="9149255" cy="868362"/>
          </a:xfrm>
        </p:spPr>
        <p:txBody>
          <a:bodyPr>
            <a:normAutofit fontScale="90000"/>
          </a:bodyPr>
          <a:lstStyle/>
          <a:p>
            <a:r>
              <a:rPr lang="en-IN" dirty="0"/>
              <a:t>3.2.2. Availability and reliability </a:t>
            </a:r>
            <a:r>
              <a:rPr lang="en-IN" sz="2000" dirty="0" err="1"/>
              <a:t>contd</a:t>
            </a:r>
            <a:r>
              <a:rPr lang="en-IN" sz="2000" dirty="0"/>
              <a:t>…</a:t>
            </a:r>
            <a:endParaRPr lang="en-US" dirty="0"/>
          </a:p>
        </p:txBody>
      </p:sp>
      <p:sp>
        <p:nvSpPr>
          <p:cNvPr id="3" name="Content Placeholder 2"/>
          <p:cNvSpPr>
            <a:spLocks noGrp="1"/>
          </p:cNvSpPr>
          <p:nvPr>
            <p:ph idx="1"/>
          </p:nvPr>
        </p:nvSpPr>
        <p:spPr>
          <a:xfrm>
            <a:off x="1981199" y="1143000"/>
            <a:ext cx="9811408" cy="5257800"/>
          </a:xfrm>
        </p:spPr>
        <p:txBody>
          <a:bodyPr>
            <a:noAutofit/>
          </a:bodyPr>
          <a:lstStyle/>
          <a:p>
            <a:pPr marL="0" indent="0" algn="just">
              <a:buNone/>
            </a:pPr>
            <a:r>
              <a:rPr lang="en-US" b="1" i="1" dirty="0">
                <a:latin typeface="Times New Roman" panose="02020603050405020304" pitchFamily="18" charset="0"/>
                <a:cs typeface="Times New Roman" panose="02020603050405020304" pitchFamily="18" charset="0"/>
              </a:rPr>
              <a:t>3.2.2.3 SYSTEM SECURITY</a:t>
            </a:r>
          </a:p>
          <a:p>
            <a:pPr marL="0" indent="0" algn="just">
              <a:buNone/>
            </a:pPr>
            <a:r>
              <a:rPr lang="en-US" dirty="0" smtClean="0">
                <a:latin typeface="Times New Roman" panose="02020603050405020304" pitchFamily="18" charset="0"/>
                <a:cs typeface="Times New Roman" panose="02020603050405020304" pitchFamily="18" charset="0"/>
              </a:rPr>
              <a:t>Important security and privacy issues :</a:t>
            </a:r>
          </a:p>
          <a:p>
            <a:pPr lvl="1" algn="jus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Data Protection</a:t>
            </a:r>
          </a:p>
          <a:p>
            <a:pPr lvl="2"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 be considered protected, data from </a:t>
            </a:r>
            <a:r>
              <a:rPr lang="en-US" sz="2000" b="1" dirty="0" smtClean="0">
                <a:solidFill>
                  <a:srgbClr val="FF0000"/>
                </a:solidFill>
                <a:latin typeface="Times New Roman" panose="02020603050405020304" pitchFamily="18" charset="0"/>
                <a:cs typeface="Times New Roman" panose="02020603050405020304" pitchFamily="18" charset="0"/>
              </a:rPr>
              <a:t>one customer must be properly segregated from that of another.</a:t>
            </a:r>
          </a:p>
          <a:p>
            <a:pPr lvl="1" algn="jus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Identity Management</a:t>
            </a:r>
          </a:p>
          <a:p>
            <a:pPr lvl="2"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Every enterprise will have its </a:t>
            </a:r>
            <a:r>
              <a:rPr lang="en-US" sz="2000" b="1" dirty="0" smtClean="0">
                <a:solidFill>
                  <a:srgbClr val="FF0000"/>
                </a:solidFill>
                <a:latin typeface="Times New Roman" panose="02020603050405020304" pitchFamily="18" charset="0"/>
                <a:cs typeface="Times New Roman" panose="02020603050405020304" pitchFamily="18" charset="0"/>
              </a:rPr>
              <a:t>own identity management system to control access to information and computing resources.</a:t>
            </a:r>
          </a:p>
          <a:p>
            <a:pPr lvl="1" algn="jus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Application Security</a:t>
            </a:r>
          </a:p>
          <a:p>
            <a:pPr lvl="2"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Cloud providers should </a:t>
            </a:r>
            <a:r>
              <a:rPr lang="en-US" sz="2000" b="1" dirty="0" smtClean="0">
                <a:solidFill>
                  <a:srgbClr val="FF0000"/>
                </a:solidFill>
                <a:latin typeface="Times New Roman" panose="02020603050405020304" pitchFamily="18" charset="0"/>
                <a:cs typeface="Times New Roman" panose="02020603050405020304" pitchFamily="18" charset="0"/>
              </a:rPr>
              <a:t>ensure that applications available as a service via the cloud are secure.</a:t>
            </a:r>
          </a:p>
          <a:p>
            <a:pPr lvl="1" algn="jus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Privacy</a:t>
            </a:r>
          </a:p>
          <a:p>
            <a:pPr lvl="2"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Providers ensure that all </a:t>
            </a:r>
            <a:r>
              <a:rPr lang="en-US" sz="2000" b="1" dirty="0" smtClean="0">
                <a:solidFill>
                  <a:srgbClr val="FF0000"/>
                </a:solidFill>
                <a:latin typeface="Times New Roman" panose="02020603050405020304" pitchFamily="18" charset="0"/>
                <a:cs typeface="Times New Roman" panose="02020603050405020304" pitchFamily="18" charset="0"/>
              </a:rPr>
              <a:t>critical data are masked and that only authorized users have access to data in its entirety.</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0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213848" cy="1166648"/>
          </a:xfrm>
        </p:spPr>
        <p:txBody>
          <a:bodyPr/>
          <a:lstStyle/>
          <a:p>
            <a:r>
              <a:rPr lang="en-IN" dirty="0" smtClean="0"/>
              <a:t>1. Vision of Cloud computing</a:t>
            </a:r>
            <a:endParaRPr lang="en-IN" dirty="0"/>
          </a:p>
        </p:txBody>
      </p:sp>
      <p:sp>
        <p:nvSpPr>
          <p:cNvPr id="3" name="Content Placeholder 2"/>
          <p:cNvSpPr>
            <a:spLocks noGrp="1"/>
          </p:cNvSpPr>
          <p:nvPr>
            <p:ph idx="1"/>
          </p:nvPr>
        </p:nvSpPr>
        <p:spPr>
          <a:xfrm>
            <a:off x="1069848" y="1024759"/>
            <a:ext cx="10234028" cy="5147441"/>
          </a:xfrm>
        </p:spPr>
        <p:txBody>
          <a:bodyPr>
            <a:noAutofit/>
          </a:bodyPr>
          <a:lstStyle/>
          <a:p>
            <a:pPr algn="just"/>
            <a:r>
              <a:rPr lang="en-IN" sz="2300" dirty="0">
                <a:latin typeface="Times New Roman" panose="02020603050405020304" pitchFamily="18" charset="0"/>
                <a:cs typeface="Times New Roman" panose="02020603050405020304" pitchFamily="18" charset="0"/>
              </a:rPr>
              <a:t>In 1969, </a:t>
            </a:r>
            <a:r>
              <a:rPr lang="en-IN" sz="2300" b="1" dirty="0">
                <a:latin typeface="Times New Roman" panose="02020603050405020304" pitchFamily="18" charset="0"/>
                <a:cs typeface="Times New Roman" panose="02020603050405020304" pitchFamily="18" charset="0"/>
              </a:rPr>
              <a:t>Leonard </a:t>
            </a:r>
            <a:r>
              <a:rPr lang="en-IN" sz="2300" b="1" dirty="0" err="1">
                <a:latin typeface="Times New Roman" panose="02020603050405020304" pitchFamily="18" charset="0"/>
                <a:cs typeface="Times New Roman" panose="02020603050405020304" pitchFamily="18" charset="0"/>
              </a:rPr>
              <a:t>Kleinrock</a:t>
            </a:r>
            <a:r>
              <a:rPr lang="en-IN" sz="2300" dirty="0">
                <a:latin typeface="Times New Roman" panose="02020603050405020304" pitchFamily="18" charset="0"/>
                <a:cs typeface="Times New Roman" panose="02020603050405020304" pitchFamily="18" charset="0"/>
              </a:rPr>
              <a:t>, one of the chief scientists of the original Advanced Research Projects Agency Network (ARPANET), which seeded the Internet, said:</a:t>
            </a:r>
          </a:p>
          <a:p>
            <a:pPr marL="0" indent="0" algn="ctr">
              <a:buNone/>
            </a:pPr>
            <a:r>
              <a:rPr lang="en-IN" sz="3600" dirty="0" smtClean="0">
                <a:solidFill>
                  <a:srgbClr val="FF0000"/>
                </a:solidFill>
                <a:latin typeface="Times New Roman" panose="02020603050405020304" pitchFamily="18" charset="0"/>
                <a:cs typeface="Times New Roman" panose="02020603050405020304" pitchFamily="18" charset="0"/>
              </a:rPr>
              <a:t>“</a:t>
            </a:r>
            <a:r>
              <a:rPr lang="en-IN" sz="3600" b="1" i="1" dirty="0" smtClean="0">
                <a:solidFill>
                  <a:srgbClr val="FF0000"/>
                </a:solidFill>
                <a:latin typeface="Times New Roman" panose="02020603050405020304" pitchFamily="18" charset="0"/>
                <a:cs typeface="Times New Roman" panose="02020603050405020304" pitchFamily="18" charset="0"/>
              </a:rPr>
              <a:t>As </a:t>
            </a:r>
            <a:r>
              <a:rPr lang="en-IN" sz="3600" b="1" i="1" dirty="0">
                <a:solidFill>
                  <a:srgbClr val="FF0000"/>
                </a:solidFill>
                <a:latin typeface="Times New Roman" panose="02020603050405020304" pitchFamily="18" charset="0"/>
                <a:cs typeface="Times New Roman" panose="02020603050405020304" pitchFamily="18" charset="0"/>
              </a:rPr>
              <a:t>of now, computer networks are still in their infancy, but as they grow up and become </a:t>
            </a:r>
            <a:r>
              <a:rPr lang="en-IN" sz="3600" b="1" i="1" dirty="0" smtClean="0">
                <a:solidFill>
                  <a:srgbClr val="FF0000"/>
                </a:solidFill>
                <a:latin typeface="Times New Roman" panose="02020603050405020304" pitchFamily="18" charset="0"/>
                <a:cs typeface="Times New Roman" panose="02020603050405020304" pitchFamily="18" charset="0"/>
              </a:rPr>
              <a:t>sophisticated</a:t>
            </a:r>
            <a:r>
              <a:rPr lang="en-IN" sz="3600" b="1" i="1" dirty="0">
                <a:solidFill>
                  <a:srgbClr val="FF0000"/>
                </a:solidFill>
                <a:latin typeface="Times New Roman" panose="02020603050405020304" pitchFamily="18" charset="0"/>
                <a:cs typeface="Times New Roman" panose="02020603050405020304" pitchFamily="18" charset="0"/>
              </a:rPr>
              <a:t>, we will probably see the spread of ‘computer utilities’ which, like present electric and </a:t>
            </a:r>
            <a:r>
              <a:rPr lang="en-IN" sz="3600" b="1" i="1" dirty="0" smtClean="0">
                <a:solidFill>
                  <a:srgbClr val="FF0000"/>
                </a:solidFill>
                <a:latin typeface="Times New Roman" panose="02020603050405020304" pitchFamily="18" charset="0"/>
                <a:cs typeface="Times New Roman" panose="02020603050405020304" pitchFamily="18" charset="0"/>
              </a:rPr>
              <a:t>telephone </a:t>
            </a:r>
            <a:r>
              <a:rPr lang="en-IN" sz="3600" b="1" i="1" dirty="0">
                <a:solidFill>
                  <a:srgbClr val="FF0000"/>
                </a:solidFill>
                <a:latin typeface="Times New Roman" panose="02020603050405020304" pitchFamily="18" charset="0"/>
                <a:cs typeface="Times New Roman" panose="02020603050405020304" pitchFamily="18" charset="0"/>
              </a:rPr>
              <a:t>utilities, will service individual homes and offices across the country</a:t>
            </a:r>
            <a:r>
              <a:rPr lang="en-IN" sz="3600" b="1" i="1" dirty="0" smtClean="0">
                <a:solidFill>
                  <a:srgbClr val="FF0000"/>
                </a:solidFill>
                <a:latin typeface="Times New Roman" panose="02020603050405020304" pitchFamily="18" charset="0"/>
                <a:cs typeface="Times New Roman" panose="02020603050405020304" pitchFamily="18" charset="0"/>
              </a:rPr>
              <a:t>.”</a:t>
            </a:r>
            <a:endParaRPr lang="en-IN" sz="3600" b="1" i="1" dirty="0">
              <a:solidFill>
                <a:srgbClr val="FF0000"/>
              </a:solidFill>
              <a:latin typeface="Times New Roman" panose="02020603050405020304" pitchFamily="18" charset="0"/>
              <a:cs typeface="Times New Roman" panose="02020603050405020304" pitchFamily="18" charset="0"/>
            </a:endParaRPr>
          </a:p>
          <a:p>
            <a:pPr algn="ctr"/>
            <a:endParaRPr lang="en-IN" sz="3600" b="1" i="1"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300" dirty="0">
                <a:latin typeface="Times New Roman" panose="02020603050405020304" pitchFamily="18" charset="0"/>
                <a:cs typeface="Times New Roman" panose="02020603050405020304" pitchFamily="18" charset="0"/>
              </a:rPr>
              <a:t/>
            </a:r>
            <a:br>
              <a:rPr lang="en-IN" sz="2300" dirty="0">
                <a:latin typeface="Times New Roman" panose="02020603050405020304" pitchFamily="18" charset="0"/>
                <a:cs typeface="Times New Roman" panose="02020603050405020304" pitchFamily="18" charset="0"/>
              </a:rPr>
            </a:br>
            <a:r>
              <a:rPr lang="en-IN" sz="2300" dirty="0">
                <a:latin typeface="Times New Roman" panose="02020603050405020304" pitchFamily="18" charset="0"/>
                <a:cs typeface="Times New Roman" panose="02020603050405020304" pitchFamily="18" charset="0"/>
              </a:rPr>
              <a:t> </a:t>
            </a:r>
          </a:p>
          <a:p>
            <a:pPr marL="0" indent="0" algn="just">
              <a:buNone/>
            </a:pPr>
            <a:endParaRPr lang="en-IN" sz="2300" dirty="0">
              <a:latin typeface="Times New Roman" panose="02020603050405020304" pitchFamily="18" charset="0"/>
              <a:cs typeface="Times New Roman" panose="02020603050405020304" pitchFamily="18" charset="0"/>
            </a:endParaRPr>
          </a:p>
          <a:p>
            <a:pPr algn="just"/>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799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0" y="362608"/>
            <a:ext cx="10119359" cy="917552"/>
          </a:xfrm>
        </p:spPr>
        <p:txBody>
          <a:bodyPr>
            <a:normAutofit fontScale="90000"/>
          </a:bodyPr>
          <a:lstStyle/>
          <a:p>
            <a:r>
              <a:rPr lang="en-IN" dirty="0" smtClean="0"/>
              <a:t>3.2.3. Manageability and Interoperability</a:t>
            </a:r>
            <a:endParaRPr lang="en-IN" dirty="0"/>
          </a:p>
        </p:txBody>
      </p:sp>
      <p:sp>
        <p:nvSpPr>
          <p:cNvPr id="3" name="Content Placeholder 2"/>
          <p:cNvSpPr>
            <a:spLocks noGrp="1"/>
          </p:cNvSpPr>
          <p:nvPr>
            <p:ph idx="1"/>
          </p:nvPr>
        </p:nvSpPr>
        <p:spPr>
          <a:xfrm>
            <a:off x="1069848" y="1545021"/>
            <a:ext cx="10754290" cy="4934607"/>
          </a:xfrm>
        </p:spPr>
        <p:txBody>
          <a:bodyPr>
            <a:normAutofit/>
          </a:bodyPr>
          <a:lstStyle/>
          <a:p>
            <a:pPr algn="just"/>
            <a:r>
              <a:rPr lang="en-US" sz="2500" b="1" i="1" dirty="0">
                <a:latin typeface="Times New Roman" panose="02020603050405020304" pitchFamily="18" charset="0"/>
                <a:cs typeface="Times New Roman" panose="02020603050405020304" pitchFamily="18" charset="0"/>
              </a:rPr>
              <a:t>What is manageability ?</a:t>
            </a:r>
          </a:p>
          <a:p>
            <a:pPr lvl="1" algn="just"/>
            <a:r>
              <a:rPr lang="en-US" sz="2500" dirty="0">
                <a:latin typeface="Times New Roman" panose="02020603050405020304" pitchFamily="18" charset="0"/>
                <a:cs typeface="Times New Roman" panose="02020603050405020304" pitchFamily="18" charset="0"/>
              </a:rPr>
              <a:t>Enterprise-wide administration of  cloud computing systems. Systems manageability is strongly influenced by </a:t>
            </a:r>
            <a:r>
              <a:rPr lang="en-US" sz="2500" b="1" dirty="0">
                <a:latin typeface="Times New Roman" panose="02020603050405020304" pitchFamily="18" charset="0"/>
                <a:cs typeface="Times New Roman" panose="02020603050405020304" pitchFamily="18" charset="0"/>
              </a:rPr>
              <a:t>network management initiatives in telecommunications.</a:t>
            </a:r>
          </a:p>
          <a:p>
            <a:pPr algn="just"/>
            <a:r>
              <a:rPr lang="en-US" sz="2500" b="1" i="1" dirty="0">
                <a:latin typeface="Times New Roman" panose="02020603050405020304" pitchFamily="18" charset="0"/>
                <a:cs typeface="Times New Roman" panose="02020603050405020304" pitchFamily="18" charset="0"/>
              </a:rPr>
              <a:t>What is interoperability ?</a:t>
            </a:r>
          </a:p>
          <a:p>
            <a:pPr lvl="1" algn="just"/>
            <a:r>
              <a:rPr lang="en-US" sz="2500" dirty="0">
                <a:latin typeface="Times New Roman" panose="02020603050405020304" pitchFamily="18" charset="0"/>
                <a:cs typeface="Times New Roman" panose="02020603050405020304" pitchFamily="18" charset="0"/>
              </a:rPr>
              <a:t>Interoperability is a property of a product or system, </a:t>
            </a:r>
            <a:r>
              <a:rPr lang="en-US" sz="2500" b="1" dirty="0">
                <a:latin typeface="Times New Roman" panose="02020603050405020304" pitchFamily="18" charset="0"/>
                <a:cs typeface="Times New Roman" panose="02020603050405020304" pitchFamily="18" charset="0"/>
              </a:rPr>
              <a:t>whose interfaces are completely understood, to work with other products or systems, present or future, without any restricted access or implementation. </a:t>
            </a:r>
          </a:p>
          <a:p>
            <a:pPr algn="just"/>
            <a:r>
              <a:rPr lang="en-US" sz="2500" dirty="0">
                <a:latin typeface="Times New Roman" panose="02020603050405020304" pitchFamily="18" charset="0"/>
                <a:cs typeface="Times New Roman" panose="02020603050405020304" pitchFamily="18" charset="0"/>
              </a:rPr>
              <a:t>But how to achieve these properties ?</a:t>
            </a:r>
          </a:p>
          <a:p>
            <a:pPr lvl="1" algn="just"/>
            <a:r>
              <a:rPr lang="en-US" sz="2500" dirty="0">
                <a:solidFill>
                  <a:schemeClr val="accent2">
                    <a:lumMod val="60000"/>
                    <a:lumOff val="40000"/>
                  </a:schemeClr>
                </a:solidFill>
                <a:latin typeface="Times New Roman" panose="02020603050405020304" pitchFamily="18" charset="0"/>
                <a:cs typeface="Times New Roman" panose="02020603050405020304" pitchFamily="18" charset="0"/>
              </a:rPr>
              <a:t>System control automation</a:t>
            </a:r>
          </a:p>
          <a:p>
            <a:pPr lvl="1" algn="just"/>
            <a:r>
              <a:rPr lang="en-US" sz="2500" dirty="0">
                <a:solidFill>
                  <a:schemeClr val="accent2">
                    <a:lumMod val="60000"/>
                    <a:lumOff val="40000"/>
                  </a:schemeClr>
                </a:solidFill>
                <a:latin typeface="Times New Roman" panose="02020603050405020304" pitchFamily="18" charset="0"/>
                <a:cs typeface="Times New Roman" panose="02020603050405020304" pitchFamily="18" charset="0"/>
              </a:rPr>
              <a:t>System state monitoring</a:t>
            </a:r>
          </a:p>
          <a:p>
            <a:pPr algn="just"/>
            <a:endParaRPr lang="en-IN" sz="25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3" cstate="print"/>
          <a:srcRect/>
          <a:stretch>
            <a:fillRect/>
          </a:stretch>
        </p:blipFill>
        <p:spPr bwMode="auto">
          <a:xfrm>
            <a:off x="0" y="0"/>
            <a:ext cx="2222938" cy="1280160"/>
          </a:xfrm>
          <a:prstGeom prst="rect">
            <a:avLst/>
          </a:prstGeom>
          <a:noFill/>
          <a:ln w="9525">
            <a:noFill/>
            <a:miter lim="800000"/>
            <a:headEnd/>
            <a:tailEnd/>
          </a:ln>
          <a:effectLst/>
        </p:spPr>
      </p:pic>
    </p:spTree>
    <p:extLst>
      <p:ext uri="{BB962C8B-B14F-4D97-AF65-F5344CB8AC3E}">
        <p14:creationId xmlns:p14="http://schemas.microsoft.com/office/powerpoint/2010/main" val="8485030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840" y="484632"/>
            <a:ext cx="8495407" cy="697782"/>
          </a:xfrm>
        </p:spPr>
        <p:txBody>
          <a:bodyPr>
            <a:normAutofit/>
          </a:bodyPr>
          <a:lstStyle/>
          <a:p>
            <a:r>
              <a:rPr lang="en-IN" sz="4000" dirty="0"/>
              <a:t>3.2.3. Manageability and operability </a:t>
            </a:r>
            <a:r>
              <a:rPr lang="en-IN" sz="2500" dirty="0"/>
              <a:t>CONTD…</a:t>
            </a:r>
            <a:endParaRPr lang="en-US" sz="2500" dirty="0"/>
          </a:p>
        </p:txBody>
      </p:sp>
      <p:sp>
        <p:nvSpPr>
          <p:cNvPr id="3" name="Content Placeholder 2"/>
          <p:cNvSpPr>
            <a:spLocks noGrp="1"/>
          </p:cNvSpPr>
          <p:nvPr>
            <p:ph idx="1"/>
          </p:nvPr>
        </p:nvSpPr>
        <p:spPr>
          <a:xfrm>
            <a:off x="567558" y="1764792"/>
            <a:ext cx="11256579" cy="4864607"/>
          </a:xfrm>
        </p:spPr>
        <p:txBody>
          <a:bodyPr>
            <a:noAutofit/>
          </a:bodyPr>
          <a:lstStyle/>
          <a:p>
            <a:pPr marL="0" indent="0">
              <a:buNone/>
            </a:pPr>
            <a:r>
              <a:rPr lang="en-US" sz="2400" b="1" i="1" dirty="0" smtClean="0"/>
              <a:t>3.2.3.1. CONTROL AUTOMATION</a:t>
            </a:r>
            <a:endParaRPr lang="en-US" sz="2400" b="1" i="1" dirty="0"/>
          </a:p>
          <a:p>
            <a:r>
              <a:rPr lang="en-US" sz="2400" dirty="0" smtClean="0"/>
              <a:t>What is Autonomic Computing ?</a:t>
            </a:r>
          </a:p>
          <a:p>
            <a:pPr lvl="1" algn="just"/>
            <a:r>
              <a:rPr lang="en-US" sz="2400" dirty="0" smtClean="0"/>
              <a:t>Its ultimate aim is to develop computer systems capable of </a:t>
            </a:r>
            <a:r>
              <a:rPr lang="en-US" sz="2400" b="1" dirty="0" smtClean="0">
                <a:solidFill>
                  <a:srgbClr val="FF0000"/>
                </a:solidFill>
              </a:rPr>
              <a:t>self-management, to overcome the rapidly growing complexity of computing systems management, and to reduce the barrier that complexity poses to further growth.</a:t>
            </a:r>
          </a:p>
          <a:p>
            <a:r>
              <a:rPr lang="en-US" sz="2400" dirty="0" smtClean="0"/>
              <a:t>Architectural framework :</a:t>
            </a:r>
          </a:p>
          <a:p>
            <a:pPr lvl="1" algn="just"/>
            <a:r>
              <a:rPr lang="en-US" sz="2400" dirty="0" smtClean="0"/>
              <a:t>Composed by Autonomic Components (AC) which will interact with each other.</a:t>
            </a:r>
          </a:p>
          <a:p>
            <a:pPr lvl="1" algn="just"/>
            <a:r>
              <a:rPr lang="en-US" sz="2400" dirty="0" smtClean="0"/>
              <a:t>An AC can be modeled in terms of two main control loops </a:t>
            </a:r>
            <a:r>
              <a:rPr lang="en-US" sz="2400" dirty="0" smtClean="0">
                <a:solidFill>
                  <a:srgbClr val="FF0000"/>
                </a:solidFill>
              </a:rPr>
              <a:t>(</a:t>
            </a:r>
            <a:r>
              <a:rPr lang="en-US" sz="2400" b="1" dirty="0" smtClean="0">
                <a:solidFill>
                  <a:srgbClr val="FF0000"/>
                </a:solidFill>
              </a:rPr>
              <a:t>local and global) with </a:t>
            </a:r>
            <a:r>
              <a:rPr lang="en-US" sz="2400" b="1" i="1" dirty="0" smtClean="0">
                <a:solidFill>
                  <a:srgbClr val="FF0000"/>
                </a:solidFill>
              </a:rPr>
              <a:t>sensors </a:t>
            </a:r>
            <a:r>
              <a:rPr lang="en-US" sz="2400" b="1" dirty="0" smtClean="0">
                <a:solidFill>
                  <a:srgbClr val="FF0000"/>
                </a:solidFill>
              </a:rPr>
              <a:t>(for self-monitoring), </a:t>
            </a:r>
            <a:r>
              <a:rPr lang="en-US" sz="2400" b="1" i="1" dirty="0" smtClean="0">
                <a:solidFill>
                  <a:srgbClr val="FF0000"/>
                </a:solidFill>
              </a:rPr>
              <a:t>effectors </a:t>
            </a:r>
            <a:r>
              <a:rPr lang="en-US" sz="2400" b="1" dirty="0" smtClean="0">
                <a:solidFill>
                  <a:srgbClr val="FF0000"/>
                </a:solidFill>
              </a:rPr>
              <a:t>(for self-adjustment), knowledge and </a:t>
            </a:r>
            <a:r>
              <a:rPr lang="en-US" sz="2400" b="1" i="1" dirty="0" smtClean="0">
                <a:solidFill>
                  <a:srgbClr val="FF0000"/>
                </a:solidFill>
              </a:rPr>
              <a:t>planer/adapter</a:t>
            </a:r>
            <a:r>
              <a:rPr lang="en-US" sz="2400" b="1" dirty="0" smtClean="0">
                <a:solidFill>
                  <a:srgbClr val="FF0000"/>
                </a:solidFill>
              </a:rPr>
              <a:t> for exploiting policies based on self- and environment awareness.</a:t>
            </a:r>
          </a:p>
          <a:p>
            <a:pPr lvl="1"/>
            <a:endParaRPr lang="en-US" sz="2400" dirty="0" smtClean="0"/>
          </a:p>
        </p:txBody>
      </p:sp>
      <p:pic>
        <p:nvPicPr>
          <p:cNvPr id="3074" name="Picture 2"/>
          <p:cNvPicPr>
            <a:picLocks noChangeAspect="1" noChangeArrowheads="1"/>
          </p:cNvPicPr>
          <p:nvPr/>
        </p:nvPicPr>
        <p:blipFill>
          <a:blip r:embed="rId2" cstate="print"/>
          <a:srcRect/>
          <a:stretch>
            <a:fillRect/>
          </a:stretch>
        </p:blipFill>
        <p:spPr bwMode="auto">
          <a:xfrm>
            <a:off x="-1" y="168166"/>
            <a:ext cx="2254469" cy="1596626"/>
          </a:xfrm>
          <a:prstGeom prst="rect">
            <a:avLst/>
          </a:prstGeom>
          <a:noFill/>
          <a:ln w="9525">
            <a:noFill/>
            <a:miter lim="800000"/>
            <a:headEnd/>
            <a:tailEnd/>
          </a:ln>
          <a:effectLst/>
        </p:spPr>
      </p:pic>
    </p:spTree>
    <p:extLst>
      <p:ext uri="{BB962C8B-B14F-4D97-AF65-F5344CB8AC3E}">
        <p14:creationId xmlns:p14="http://schemas.microsoft.com/office/powerpoint/2010/main" val="20726427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15310"/>
            <a:ext cx="9147047" cy="1085719"/>
          </a:xfrm>
        </p:spPr>
        <p:txBody>
          <a:bodyPr>
            <a:normAutofit/>
          </a:bodyPr>
          <a:lstStyle/>
          <a:p>
            <a:r>
              <a:rPr lang="en-IN" sz="4000" dirty="0"/>
              <a:t>3.2.3. Manageability and operability </a:t>
            </a:r>
            <a:r>
              <a:rPr lang="en-IN" sz="2500" dirty="0"/>
              <a:t>CONTD…</a:t>
            </a:r>
            <a:endParaRPr lang="en-US" sz="4000" dirty="0"/>
          </a:p>
        </p:txBody>
      </p:sp>
      <p:sp>
        <p:nvSpPr>
          <p:cNvPr id="3" name="Content Placeholder 2"/>
          <p:cNvSpPr>
            <a:spLocks noGrp="1"/>
          </p:cNvSpPr>
          <p:nvPr>
            <p:ph idx="1"/>
          </p:nvPr>
        </p:nvSpPr>
        <p:spPr>
          <a:xfrm>
            <a:off x="1697419" y="1401029"/>
            <a:ext cx="9559159" cy="4725135"/>
          </a:xfrm>
        </p:spPr>
        <p:txBody>
          <a:bodyPr>
            <a:noAutofit/>
          </a:bodyPr>
          <a:lstStyle/>
          <a:p>
            <a:pPr marL="0" indent="0">
              <a:buNone/>
            </a:pPr>
            <a:r>
              <a:rPr lang="en-US" sz="2400" b="1" i="1" dirty="0"/>
              <a:t>3.2.3.1. CONTROL </a:t>
            </a:r>
            <a:r>
              <a:rPr lang="en-US" sz="2400" b="1" i="1" dirty="0" smtClean="0"/>
              <a:t>AUTOMATION</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Four functional areas :</a:t>
            </a:r>
          </a:p>
          <a:p>
            <a:pPr lvl="1"/>
            <a:r>
              <a:rPr lang="en-US" sz="2400" b="1" dirty="0" smtClean="0">
                <a:latin typeface="Times New Roman" panose="02020603050405020304" pitchFamily="18" charset="0"/>
                <a:cs typeface="Times New Roman" panose="02020603050405020304" pitchFamily="18" charset="0"/>
              </a:rPr>
              <a:t>Self-Configuration</a:t>
            </a:r>
          </a:p>
          <a:p>
            <a:pPr lvl="2"/>
            <a:r>
              <a:rPr lang="en-US" sz="2400" dirty="0" smtClean="0">
                <a:latin typeface="Times New Roman" panose="02020603050405020304" pitchFamily="18" charset="0"/>
                <a:cs typeface="Times New Roman" panose="02020603050405020304" pitchFamily="18" charset="0"/>
              </a:rPr>
              <a:t>Automatic </a:t>
            </a:r>
            <a:r>
              <a:rPr lang="en-US" sz="2400" i="1" dirty="0" smtClean="0">
                <a:latin typeface="Times New Roman" panose="02020603050405020304" pitchFamily="18" charset="0"/>
                <a:cs typeface="Times New Roman" panose="02020603050405020304" pitchFamily="18" charset="0"/>
              </a:rPr>
              <a:t>configuration of components.</a:t>
            </a:r>
          </a:p>
          <a:p>
            <a:pPr lvl="1"/>
            <a:r>
              <a:rPr lang="en-US" sz="2400" b="1" dirty="0" smtClean="0">
                <a:latin typeface="Times New Roman" panose="02020603050405020304" pitchFamily="18" charset="0"/>
                <a:cs typeface="Times New Roman" panose="02020603050405020304" pitchFamily="18" charset="0"/>
              </a:rPr>
              <a:t>Self-Healing</a:t>
            </a:r>
          </a:p>
          <a:p>
            <a:pPr lvl="2"/>
            <a:r>
              <a:rPr lang="en-US" sz="2400" dirty="0" smtClean="0">
                <a:latin typeface="Times New Roman" panose="02020603050405020304" pitchFamily="18" charset="0"/>
                <a:cs typeface="Times New Roman" panose="02020603050405020304" pitchFamily="18" charset="0"/>
              </a:rPr>
              <a:t>Automatic </a:t>
            </a:r>
            <a:r>
              <a:rPr lang="en-US" sz="2400" i="1" dirty="0" smtClean="0">
                <a:latin typeface="Times New Roman" panose="02020603050405020304" pitchFamily="18" charset="0"/>
                <a:cs typeface="Times New Roman" panose="02020603050405020304" pitchFamily="18" charset="0"/>
              </a:rPr>
              <a:t>discovery, and correction of faults.</a:t>
            </a:r>
          </a:p>
          <a:p>
            <a:pPr lvl="1"/>
            <a:r>
              <a:rPr lang="en-US" sz="2400" b="1" dirty="0" smtClean="0">
                <a:latin typeface="Times New Roman" panose="02020603050405020304" pitchFamily="18" charset="0"/>
                <a:cs typeface="Times New Roman" panose="02020603050405020304" pitchFamily="18" charset="0"/>
              </a:rPr>
              <a:t>Self-Optimization</a:t>
            </a:r>
          </a:p>
          <a:p>
            <a:pPr lvl="2"/>
            <a:r>
              <a:rPr lang="en-US" sz="2400" dirty="0" smtClean="0">
                <a:latin typeface="Times New Roman" panose="02020603050405020304" pitchFamily="18" charset="0"/>
                <a:cs typeface="Times New Roman" panose="02020603050405020304" pitchFamily="18" charset="0"/>
              </a:rPr>
              <a:t>Automatic </a:t>
            </a:r>
            <a:r>
              <a:rPr lang="en-US" sz="2400" i="1" dirty="0" smtClean="0">
                <a:latin typeface="Times New Roman" panose="02020603050405020304" pitchFamily="18" charset="0"/>
                <a:cs typeface="Times New Roman" panose="02020603050405020304" pitchFamily="18" charset="0"/>
              </a:rPr>
              <a:t>monitoring and control of resources to ensure the optimal functioning with respect to the defined requirements</a:t>
            </a:r>
            <a:r>
              <a:rPr lang="en-US" sz="2400" dirty="0" smtClean="0">
                <a:latin typeface="Times New Roman" panose="02020603050405020304" pitchFamily="18" charset="0"/>
                <a:cs typeface="Times New Roman" panose="02020603050405020304" pitchFamily="18" charset="0"/>
              </a:rPr>
              <a:t>.</a:t>
            </a:r>
          </a:p>
          <a:p>
            <a:pPr lvl="1"/>
            <a:r>
              <a:rPr lang="en-US" sz="2400" b="1" dirty="0" smtClean="0">
                <a:latin typeface="Times New Roman" panose="02020603050405020304" pitchFamily="18" charset="0"/>
                <a:cs typeface="Times New Roman" panose="02020603050405020304" pitchFamily="18" charset="0"/>
              </a:rPr>
              <a:t>Self-Protection</a:t>
            </a:r>
          </a:p>
          <a:p>
            <a:pPr lvl="2"/>
            <a:r>
              <a:rPr lang="en-US" sz="2400" dirty="0" smtClean="0">
                <a:latin typeface="Times New Roman" panose="02020603050405020304" pitchFamily="18" charset="0"/>
                <a:cs typeface="Times New Roman" panose="02020603050405020304" pitchFamily="18" charset="0"/>
              </a:rPr>
              <a:t>Proactive </a:t>
            </a:r>
            <a:r>
              <a:rPr lang="en-US" sz="2400" i="1" dirty="0" smtClean="0">
                <a:latin typeface="Times New Roman" panose="02020603050405020304" pitchFamily="18" charset="0"/>
                <a:cs typeface="Times New Roman" panose="02020603050405020304" pitchFamily="18" charset="0"/>
              </a:rPr>
              <a:t>identification and protection from arbitrary attacks.</a:t>
            </a:r>
          </a:p>
        </p:txBody>
      </p:sp>
      <p:pic>
        <p:nvPicPr>
          <p:cNvPr id="3074" name="Picture 2"/>
          <p:cNvPicPr>
            <a:picLocks noChangeAspect="1" noChangeArrowheads="1"/>
          </p:cNvPicPr>
          <p:nvPr/>
        </p:nvPicPr>
        <p:blipFill>
          <a:blip r:embed="rId2" cstate="print"/>
          <a:srcRect/>
          <a:stretch>
            <a:fillRect/>
          </a:stretch>
        </p:blipFill>
        <p:spPr bwMode="auto">
          <a:xfrm>
            <a:off x="0" y="120869"/>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3835618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8586952" cy="868362"/>
          </a:xfrm>
        </p:spPr>
        <p:txBody>
          <a:bodyPr>
            <a:normAutofit fontScale="90000"/>
          </a:bodyPr>
          <a:lstStyle/>
          <a:p>
            <a:r>
              <a:rPr lang="en-IN" sz="4000" dirty="0"/>
              <a:t>3.2.3. Manageability and </a:t>
            </a:r>
            <a:r>
              <a:rPr lang="en-IN" sz="4000" dirty="0" smtClean="0"/>
              <a:t>Interoperability </a:t>
            </a:r>
            <a:r>
              <a:rPr lang="en-IN" sz="2500" dirty="0"/>
              <a:t>CONTD…</a:t>
            </a:r>
            <a:endParaRPr lang="en-US" sz="4000" dirty="0"/>
          </a:p>
        </p:txBody>
      </p:sp>
      <p:sp>
        <p:nvSpPr>
          <p:cNvPr id="3" name="Content Placeholder 2"/>
          <p:cNvSpPr>
            <a:spLocks noGrp="1"/>
          </p:cNvSpPr>
          <p:nvPr>
            <p:ph idx="1"/>
          </p:nvPr>
        </p:nvSpPr>
        <p:spPr>
          <a:xfrm>
            <a:off x="1402080" y="1143001"/>
            <a:ext cx="10485119" cy="5486400"/>
          </a:xfrm>
        </p:spPr>
        <p:txBody>
          <a:bodyPr>
            <a:noAutofit/>
          </a:bodyPr>
          <a:lstStyle/>
          <a:p>
            <a:pPr marL="0" indent="0">
              <a:buNone/>
            </a:pPr>
            <a:r>
              <a:rPr lang="en-US" sz="2500" b="1" i="1" dirty="0" smtClean="0"/>
              <a:t>3.2.3.2. SYSTEM MONITORING</a:t>
            </a:r>
          </a:p>
          <a:p>
            <a:r>
              <a:rPr lang="en-US" sz="2500" dirty="0" smtClean="0"/>
              <a:t>What is system monitor ?</a:t>
            </a:r>
          </a:p>
          <a:p>
            <a:pPr lvl="1"/>
            <a:r>
              <a:rPr lang="en-US" sz="2500" dirty="0" smtClean="0"/>
              <a:t>A System Monitor in systems engineering is </a:t>
            </a:r>
            <a:r>
              <a:rPr lang="en-US" sz="2500" b="1" dirty="0" smtClean="0"/>
              <a:t>a process within a distributed system for collecting and storing state data.</a:t>
            </a:r>
            <a:br>
              <a:rPr lang="en-US" sz="2500" b="1" dirty="0" smtClean="0"/>
            </a:br>
            <a:endParaRPr lang="en-US" sz="2500" b="1" dirty="0" smtClean="0"/>
          </a:p>
          <a:p>
            <a:r>
              <a:rPr lang="en-US" sz="2500" dirty="0" smtClean="0"/>
              <a:t>What should be monitored in the Cloud ?</a:t>
            </a:r>
          </a:p>
          <a:p>
            <a:pPr lvl="1"/>
            <a:r>
              <a:rPr lang="en-US" sz="2500" dirty="0" smtClean="0"/>
              <a:t>Physical and virtual hardware state</a:t>
            </a:r>
          </a:p>
          <a:p>
            <a:pPr lvl="1"/>
            <a:r>
              <a:rPr lang="en-US" sz="2500" dirty="0" smtClean="0"/>
              <a:t>Resource performance metrics</a:t>
            </a:r>
          </a:p>
          <a:p>
            <a:pPr lvl="1"/>
            <a:r>
              <a:rPr lang="en-US" sz="2500" dirty="0" smtClean="0"/>
              <a:t>Network access patterns</a:t>
            </a:r>
          </a:p>
          <a:p>
            <a:pPr lvl="1"/>
            <a:r>
              <a:rPr lang="en-US" sz="2500" dirty="0" smtClean="0"/>
              <a:t>System logs</a:t>
            </a:r>
          </a:p>
          <a:p>
            <a:pPr lvl="1"/>
            <a:r>
              <a:rPr lang="en-US" sz="2500" dirty="0" smtClean="0"/>
              <a:t>… etc.</a:t>
            </a:r>
          </a:p>
          <a:p>
            <a:r>
              <a:rPr lang="en-US" sz="2500" dirty="0" smtClean="0"/>
              <a:t>Anything more ?</a:t>
            </a:r>
          </a:p>
          <a:p>
            <a:pPr lvl="1"/>
            <a:r>
              <a:rPr lang="en-US" sz="2500" dirty="0" smtClean="0"/>
              <a:t>Billing System</a:t>
            </a:r>
          </a:p>
        </p:txBody>
      </p:sp>
      <p:pic>
        <p:nvPicPr>
          <p:cNvPr id="3074" name="Picture 2"/>
          <p:cNvPicPr>
            <a:picLocks noChangeAspect="1" noChangeArrowheads="1"/>
          </p:cNvPicPr>
          <p:nvPr/>
        </p:nvPicPr>
        <p:blipFill>
          <a:blip r:embed="rId2" cstate="print"/>
          <a:srcRect/>
          <a:stretch>
            <a:fillRect/>
          </a:stretch>
        </p:blipFill>
        <p:spPr bwMode="auto">
          <a:xfrm>
            <a:off x="-1" y="0"/>
            <a:ext cx="1797269" cy="1560786"/>
          </a:xfrm>
          <a:prstGeom prst="rect">
            <a:avLst/>
          </a:prstGeom>
          <a:noFill/>
          <a:ln w="9525">
            <a:noFill/>
            <a:miter lim="800000"/>
            <a:headEnd/>
            <a:tailEnd/>
          </a:ln>
          <a:effectLst/>
        </p:spPr>
      </p:pic>
      <p:pic>
        <p:nvPicPr>
          <p:cNvPr id="98306" name="Picture 2" descr="http://farm1.static.flickr.com/1/3035796_37df2c6d12.jpg"/>
          <p:cNvPicPr>
            <a:picLocks noChangeAspect="1" noChangeArrowheads="1"/>
          </p:cNvPicPr>
          <p:nvPr/>
        </p:nvPicPr>
        <p:blipFill>
          <a:blip r:embed="rId3" cstate="print"/>
          <a:srcRect/>
          <a:stretch>
            <a:fillRect/>
          </a:stretch>
        </p:blipFill>
        <p:spPr bwMode="auto">
          <a:xfrm>
            <a:off x="7818306" y="3692532"/>
            <a:ext cx="3657600"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50025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8634248" cy="868362"/>
          </a:xfrm>
        </p:spPr>
        <p:txBody>
          <a:bodyPr>
            <a:normAutofit fontScale="90000"/>
          </a:bodyPr>
          <a:lstStyle/>
          <a:p>
            <a:r>
              <a:rPr lang="en-IN" sz="4000" dirty="0"/>
              <a:t>3.2.3. Manageability and </a:t>
            </a:r>
            <a:r>
              <a:rPr lang="en-IN" sz="4000" dirty="0" smtClean="0"/>
              <a:t>Interoperability </a:t>
            </a:r>
            <a:r>
              <a:rPr lang="en-IN" sz="2500" dirty="0"/>
              <a:t>CONTD…</a:t>
            </a:r>
            <a:endParaRPr lang="en-US" sz="4000" dirty="0"/>
          </a:p>
        </p:txBody>
      </p:sp>
      <p:sp>
        <p:nvSpPr>
          <p:cNvPr id="3" name="Content Placeholder 2"/>
          <p:cNvSpPr>
            <a:spLocks noGrp="1"/>
          </p:cNvSpPr>
          <p:nvPr>
            <p:ph idx="1"/>
          </p:nvPr>
        </p:nvSpPr>
        <p:spPr>
          <a:xfrm>
            <a:off x="792480" y="1450428"/>
            <a:ext cx="11074401" cy="4950372"/>
          </a:xfrm>
        </p:spPr>
        <p:txBody>
          <a:bodyPr>
            <a:noAutofit/>
          </a:bodyPr>
          <a:lstStyle/>
          <a:p>
            <a:pPr marL="0" indent="0">
              <a:buNone/>
            </a:pPr>
            <a:r>
              <a:rPr lang="en-US" sz="2500" b="1" i="1" dirty="0" smtClean="0">
                <a:latin typeface="Times New Roman" panose="02020603050405020304" pitchFamily="18" charset="0"/>
                <a:cs typeface="Times New Roman" panose="02020603050405020304" pitchFamily="18" charset="0"/>
              </a:rPr>
              <a:t>3.2.3.3 BILLING SYSTEM</a:t>
            </a:r>
          </a:p>
          <a:p>
            <a:r>
              <a:rPr lang="en-US" sz="2500" b="1" i="1" dirty="0" smtClean="0">
                <a:latin typeface="Times New Roman" panose="02020603050405020304" pitchFamily="18" charset="0"/>
                <a:cs typeface="Times New Roman" panose="02020603050405020304" pitchFamily="18" charset="0"/>
              </a:rPr>
              <a:t>Billing System in Cloud</a:t>
            </a:r>
          </a:p>
          <a:p>
            <a:pPr lvl="1"/>
            <a:r>
              <a:rPr lang="en-US" sz="2500" dirty="0" smtClean="0">
                <a:latin typeface="Times New Roman" panose="02020603050405020304" pitchFamily="18" charset="0"/>
                <a:cs typeface="Times New Roman" panose="02020603050405020304" pitchFamily="18" charset="0"/>
              </a:rPr>
              <a:t>Users </a:t>
            </a:r>
            <a:r>
              <a:rPr lang="en-US" sz="2500" i="1" dirty="0" smtClean="0">
                <a:latin typeface="Times New Roman" panose="02020603050405020304" pitchFamily="18" charset="0"/>
                <a:cs typeface="Times New Roman" panose="02020603050405020304" pitchFamily="18" charset="0"/>
              </a:rPr>
              <a:t>pay as many as they used</a:t>
            </a:r>
            <a:r>
              <a:rPr lang="en-US" sz="2500" dirty="0" smtClean="0">
                <a:latin typeface="Times New Roman" panose="02020603050405020304" pitchFamily="18" charset="0"/>
                <a:cs typeface="Times New Roman" panose="02020603050405020304" pitchFamily="18" charset="0"/>
              </a:rPr>
              <a:t>.</a:t>
            </a:r>
          </a:p>
          <a:p>
            <a:pPr lvl="1"/>
            <a:r>
              <a:rPr lang="en-US" sz="2500" dirty="0" smtClean="0">
                <a:latin typeface="Times New Roman" panose="02020603050405020304" pitchFamily="18" charset="0"/>
                <a:cs typeface="Times New Roman" panose="02020603050405020304" pitchFamily="18" charset="0"/>
              </a:rPr>
              <a:t>Cloud provider must first determine </a:t>
            </a:r>
            <a:r>
              <a:rPr lang="en-US" sz="2500" i="1" dirty="0" smtClean="0">
                <a:latin typeface="Times New Roman" panose="02020603050405020304" pitchFamily="18" charset="0"/>
                <a:cs typeface="Times New Roman" panose="02020603050405020304" pitchFamily="18" charset="0"/>
              </a:rPr>
              <a:t>the list of service usage price.</a:t>
            </a:r>
          </a:p>
          <a:p>
            <a:pPr lvl="1"/>
            <a:r>
              <a:rPr lang="en-US" sz="2500" dirty="0" smtClean="0">
                <a:latin typeface="Times New Roman" panose="02020603050405020304" pitchFamily="18" charset="0"/>
                <a:cs typeface="Times New Roman" panose="02020603050405020304" pitchFamily="18" charset="0"/>
              </a:rPr>
              <a:t>Cloud provider have to record </a:t>
            </a:r>
            <a:r>
              <a:rPr lang="en-US" sz="2500" i="1" dirty="0" smtClean="0">
                <a:latin typeface="Times New Roman" panose="02020603050405020304" pitchFamily="18" charset="0"/>
                <a:cs typeface="Times New Roman" panose="02020603050405020304" pitchFamily="18" charset="0"/>
              </a:rPr>
              <a:t>the resource or service usage of each user, and then charge users by these records</a:t>
            </a:r>
            <a:r>
              <a:rPr lang="en-US" sz="2500" dirty="0" smtClean="0">
                <a:latin typeface="Times New Roman" panose="02020603050405020304" pitchFamily="18" charset="0"/>
                <a:cs typeface="Times New Roman" panose="02020603050405020304" pitchFamily="18" charset="0"/>
              </a:rPr>
              <a:t>.</a:t>
            </a:r>
          </a:p>
          <a:p>
            <a:r>
              <a:rPr lang="en-US" sz="2500" b="1" i="1" dirty="0" smtClean="0">
                <a:latin typeface="Times New Roman" panose="02020603050405020304" pitchFamily="18" charset="0"/>
                <a:cs typeface="Times New Roman" panose="02020603050405020304" pitchFamily="18" charset="0"/>
              </a:rPr>
              <a:t>How can cloud provider know users’ usage ?</a:t>
            </a:r>
          </a:p>
          <a:p>
            <a:pPr lvl="1"/>
            <a:r>
              <a:rPr lang="en-US" sz="2500" dirty="0" smtClean="0">
                <a:latin typeface="Times New Roman" panose="02020603050405020304" pitchFamily="18" charset="0"/>
                <a:cs typeface="Times New Roman" panose="02020603050405020304" pitchFamily="18" charset="0"/>
              </a:rPr>
              <a:t>Get those information by </a:t>
            </a:r>
            <a:r>
              <a:rPr lang="en-US" sz="2500" i="1" dirty="0" smtClean="0">
                <a:latin typeface="Times New Roman" panose="02020603050405020304" pitchFamily="18" charset="0"/>
                <a:cs typeface="Times New Roman" panose="02020603050405020304" pitchFamily="18" charset="0"/>
              </a:rPr>
              <a:t>means of monitoring system</a:t>
            </a:r>
            <a:r>
              <a:rPr lang="en-US" sz="2500" dirty="0" smtClean="0">
                <a:latin typeface="Times New Roman" panose="02020603050405020304" pitchFamily="18" charset="0"/>
                <a:cs typeface="Times New Roman" panose="02020603050405020304" pitchFamily="18" charset="0"/>
              </a:rPr>
              <a:t>.</a:t>
            </a:r>
          </a:p>
          <a:p>
            <a:pPr lvl="1"/>
            <a:r>
              <a:rPr lang="en-US" sz="2500" dirty="0" smtClean="0">
                <a:latin typeface="Times New Roman" panose="02020603050405020304" pitchFamily="18" charset="0"/>
                <a:cs typeface="Times New Roman" panose="02020603050405020304" pitchFamily="18" charset="0"/>
              </a:rPr>
              <a:t>Automatically calculate the total</a:t>
            </a:r>
            <a:br>
              <a:rPr lang="en-US" sz="2500" dirty="0" smtClean="0">
                <a:latin typeface="Times New Roman" panose="02020603050405020304" pitchFamily="18" charset="0"/>
                <a:cs typeface="Times New Roman" panose="02020603050405020304" pitchFamily="18" charset="0"/>
              </a:rPr>
            </a:br>
            <a:r>
              <a:rPr lang="en-US" sz="2500" dirty="0" smtClean="0">
                <a:latin typeface="Times New Roman" panose="02020603050405020304" pitchFamily="18" charset="0"/>
                <a:cs typeface="Times New Roman" panose="02020603050405020304" pitchFamily="18" charset="0"/>
              </a:rPr>
              <a:t>amount of money which user</a:t>
            </a:r>
            <a:br>
              <a:rPr lang="en-US" sz="2500" dirty="0" smtClean="0">
                <a:latin typeface="Times New Roman" panose="02020603050405020304" pitchFamily="18" charset="0"/>
                <a:cs typeface="Times New Roman" panose="02020603050405020304" pitchFamily="18" charset="0"/>
              </a:rPr>
            </a:br>
            <a:r>
              <a:rPr lang="en-US" sz="2500" dirty="0" smtClean="0">
                <a:latin typeface="Times New Roman" panose="02020603050405020304" pitchFamily="18" charset="0"/>
                <a:cs typeface="Times New Roman" panose="02020603050405020304" pitchFamily="18" charset="0"/>
              </a:rPr>
              <a:t>should pay. And </a:t>
            </a:r>
            <a:r>
              <a:rPr lang="en-US" sz="2500" i="1" dirty="0" smtClean="0">
                <a:latin typeface="Times New Roman" panose="02020603050405020304" pitchFamily="18" charset="0"/>
                <a:cs typeface="Times New Roman" panose="02020603050405020304" pitchFamily="18" charset="0"/>
              </a:rPr>
              <a:t>automatically</a:t>
            </a:r>
            <a:br>
              <a:rPr lang="en-US" sz="2500" i="1" dirty="0" smtClean="0">
                <a:latin typeface="Times New Roman" panose="02020603050405020304" pitchFamily="18" charset="0"/>
                <a:cs typeface="Times New Roman" panose="02020603050405020304" pitchFamily="18" charset="0"/>
              </a:rPr>
            </a:br>
            <a:r>
              <a:rPr lang="en-US" sz="2500" i="1" dirty="0" smtClean="0">
                <a:latin typeface="Times New Roman" panose="02020603050405020304" pitchFamily="18" charset="0"/>
                <a:cs typeface="Times New Roman" panose="02020603050405020304" pitchFamily="18" charset="0"/>
              </a:rPr>
              <a:t>request money from use’s banking</a:t>
            </a:r>
            <a:br>
              <a:rPr lang="en-US" sz="2500" i="1" dirty="0" smtClean="0">
                <a:latin typeface="Times New Roman" panose="02020603050405020304" pitchFamily="18" charset="0"/>
                <a:cs typeface="Times New Roman" panose="02020603050405020304" pitchFamily="18" charset="0"/>
              </a:rPr>
            </a:br>
            <a:r>
              <a:rPr lang="en-US" sz="2500" i="1" dirty="0" smtClean="0">
                <a:latin typeface="Times New Roman" panose="02020603050405020304" pitchFamily="18" charset="0"/>
                <a:cs typeface="Times New Roman" panose="02020603050405020304" pitchFamily="18" charset="0"/>
              </a:rPr>
              <a:t>account.</a:t>
            </a:r>
          </a:p>
        </p:txBody>
      </p:sp>
      <p:pic>
        <p:nvPicPr>
          <p:cNvPr id="3074" name="Picture 2"/>
          <p:cNvPicPr>
            <a:picLocks noChangeAspect="1" noChangeArrowheads="1"/>
          </p:cNvPicPr>
          <p:nvPr/>
        </p:nvPicPr>
        <p:blipFill>
          <a:blip r:embed="rId2" cstate="print"/>
          <a:srcRect/>
          <a:stretch>
            <a:fillRect/>
          </a:stretch>
        </p:blipFill>
        <p:spPr bwMode="auto">
          <a:xfrm>
            <a:off x="0" y="0"/>
            <a:ext cx="2012498" cy="1450428"/>
          </a:xfrm>
          <a:prstGeom prst="rect">
            <a:avLst/>
          </a:prstGeom>
          <a:noFill/>
          <a:ln w="9525">
            <a:noFill/>
            <a:miter lim="800000"/>
            <a:headEnd/>
            <a:tailEnd/>
          </a:ln>
          <a:effectLst/>
        </p:spPr>
      </p:pic>
      <p:pic>
        <p:nvPicPr>
          <p:cNvPr id="101378" name="Picture 2" descr="http://www.pmtechweb.com/images/billing.png"/>
          <p:cNvPicPr>
            <a:picLocks noChangeAspect="1" noChangeArrowheads="1"/>
          </p:cNvPicPr>
          <p:nvPr/>
        </p:nvPicPr>
        <p:blipFill>
          <a:blip r:embed="rId3" cstate="print"/>
          <a:srcRect b="11765"/>
          <a:stretch>
            <a:fillRect/>
          </a:stretch>
        </p:blipFill>
        <p:spPr bwMode="auto">
          <a:xfrm>
            <a:off x="9660407" y="4388610"/>
            <a:ext cx="2531593" cy="23196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69106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938" y="484633"/>
            <a:ext cx="9333186" cy="982980"/>
          </a:xfrm>
        </p:spPr>
        <p:txBody>
          <a:bodyPr>
            <a:normAutofit fontScale="90000"/>
          </a:bodyPr>
          <a:lstStyle/>
          <a:p>
            <a:r>
              <a:rPr lang="en-IN" dirty="0" smtClean="0"/>
              <a:t>3.2.4 Performance and optimization</a:t>
            </a:r>
            <a:endParaRPr lang="en-IN" dirty="0"/>
          </a:p>
        </p:txBody>
      </p:sp>
      <p:sp>
        <p:nvSpPr>
          <p:cNvPr id="3" name="Content Placeholder 2"/>
          <p:cNvSpPr>
            <a:spLocks noGrp="1"/>
          </p:cNvSpPr>
          <p:nvPr>
            <p:ph idx="1"/>
          </p:nvPr>
        </p:nvSpPr>
        <p:spPr>
          <a:xfrm>
            <a:off x="1069847" y="1735548"/>
            <a:ext cx="10722759" cy="4436652"/>
          </a:xfrm>
        </p:spPr>
        <p:txBody>
          <a:bodyPr>
            <a:normAutofit/>
          </a:bodyPr>
          <a:lstStyle/>
          <a:p>
            <a:r>
              <a:rPr lang="en-US" sz="2500" b="1" i="1" dirty="0">
                <a:latin typeface="Times New Roman" panose="02020603050405020304" pitchFamily="18" charset="0"/>
                <a:cs typeface="Times New Roman" panose="02020603050405020304" pitchFamily="18" charset="0"/>
              </a:rPr>
              <a:t>Performance guarantees ??</a:t>
            </a:r>
          </a:p>
          <a:p>
            <a:pPr lvl="1" algn="just"/>
            <a:r>
              <a:rPr lang="en-US" sz="2500" dirty="0">
                <a:latin typeface="Times New Roman" panose="02020603050405020304" pitchFamily="18" charset="0"/>
                <a:cs typeface="Times New Roman" panose="02020603050405020304" pitchFamily="18" charset="0"/>
              </a:rPr>
              <a:t>As the great computing power in cloud, application performance should be guaranteed.</a:t>
            </a:r>
          </a:p>
          <a:p>
            <a:pPr lvl="1" algn="just"/>
            <a:r>
              <a:rPr lang="en-US" sz="2500" dirty="0">
                <a:latin typeface="Times New Roman" panose="02020603050405020304" pitchFamily="18" charset="0"/>
                <a:cs typeface="Times New Roman" panose="02020603050405020304" pitchFamily="18" charset="0"/>
              </a:rPr>
              <a:t>Cloud providers make use of </a:t>
            </a:r>
            <a:r>
              <a:rPr lang="en-US" sz="2500" i="1" dirty="0">
                <a:latin typeface="Times New Roman" panose="02020603050405020304" pitchFamily="18" charset="0"/>
                <a:cs typeface="Times New Roman" panose="02020603050405020304" pitchFamily="18" charset="0"/>
              </a:rPr>
              <a:t>powerful infrastructure or other underlining resources to build up a highly performed and highly optimized environment, and then deliver the complete services to cloud users</a:t>
            </a:r>
            <a:r>
              <a:rPr lang="en-US" sz="2500" dirty="0">
                <a:latin typeface="Times New Roman" panose="02020603050405020304" pitchFamily="18" charset="0"/>
                <a:cs typeface="Times New Roman" panose="02020603050405020304" pitchFamily="18" charset="0"/>
              </a:rPr>
              <a:t>.</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b="1" i="1" dirty="0">
                <a:latin typeface="Times New Roman" panose="02020603050405020304" pitchFamily="18" charset="0"/>
                <a:cs typeface="Times New Roman" panose="02020603050405020304" pitchFamily="18" charset="0"/>
              </a:rPr>
              <a:t>But how to achieve this property ?</a:t>
            </a:r>
          </a:p>
          <a:p>
            <a:pPr lvl="1"/>
            <a:r>
              <a:rPr lang="en-US" sz="2500" dirty="0">
                <a:solidFill>
                  <a:schemeClr val="accent2">
                    <a:lumMod val="60000"/>
                    <a:lumOff val="40000"/>
                  </a:schemeClr>
                </a:solidFill>
                <a:latin typeface="Times New Roman" panose="02020603050405020304" pitchFamily="18" charset="0"/>
                <a:cs typeface="Times New Roman" panose="02020603050405020304" pitchFamily="18" charset="0"/>
              </a:rPr>
              <a:t>Parallel computing</a:t>
            </a:r>
          </a:p>
          <a:p>
            <a:pPr lvl="1"/>
            <a:r>
              <a:rPr lang="en-US" sz="2500" dirty="0">
                <a:solidFill>
                  <a:schemeClr val="accent2">
                    <a:lumMod val="60000"/>
                    <a:lumOff val="40000"/>
                  </a:schemeClr>
                </a:solidFill>
                <a:latin typeface="Times New Roman" panose="02020603050405020304" pitchFamily="18" charset="0"/>
                <a:cs typeface="Times New Roman" panose="02020603050405020304" pitchFamily="18" charset="0"/>
              </a:rPr>
              <a:t>Load balancing</a:t>
            </a:r>
          </a:p>
          <a:p>
            <a:pPr lvl="1"/>
            <a:r>
              <a:rPr lang="en-US" sz="2500" dirty="0">
                <a:solidFill>
                  <a:schemeClr val="accent2">
                    <a:lumMod val="60000"/>
                    <a:lumOff val="40000"/>
                  </a:schemeClr>
                </a:solidFill>
                <a:latin typeface="Times New Roman" panose="02020603050405020304" pitchFamily="18" charset="0"/>
                <a:cs typeface="Times New Roman" panose="02020603050405020304" pitchFamily="18" charset="0"/>
              </a:rPr>
              <a:t>Job scheduling</a:t>
            </a:r>
          </a:p>
          <a:p>
            <a:endParaRPr lang="en-IN" sz="25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97587" y="82731"/>
            <a:ext cx="1944519" cy="1518850"/>
          </a:xfrm>
          <a:prstGeom prst="rect">
            <a:avLst/>
          </a:prstGeom>
          <a:noFill/>
          <a:ln w="9525">
            <a:noFill/>
            <a:miter lim="800000"/>
            <a:headEnd/>
            <a:tailEnd/>
          </a:ln>
          <a:effectLst/>
        </p:spPr>
      </p:pic>
    </p:spTree>
    <p:extLst>
      <p:ext uri="{BB962C8B-B14F-4D97-AF65-F5344CB8AC3E}">
        <p14:creationId xmlns:p14="http://schemas.microsoft.com/office/powerpoint/2010/main" val="33606479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268" y="299545"/>
            <a:ext cx="10105697" cy="980615"/>
          </a:xfrm>
        </p:spPr>
        <p:txBody>
          <a:bodyPr>
            <a:normAutofit fontScale="90000"/>
          </a:bodyPr>
          <a:lstStyle/>
          <a:p>
            <a:r>
              <a:rPr lang="en-IN" dirty="0"/>
              <a:t>3.2.4 Performance and </a:t>
            </a:r>
            <a:r>
              <a:rPr lang="en-IN" dirty="0" smtClean="0"/>
              <a:t>optimization </a:t>
            </a:r>
            <a:r>
              <a:rPr lang="en-IN" sz="2500" b="1" dirty="0" err="1" smtClean="0"/>
              <a:t>contd</a:t>
            </a:r>
            <a:r>
              <a:rPr lang="en-IN" dirty="0" smtClean="0"/>
              <a:t>…</a:t>
            </a:r>
            <a:endParaRPr lang="en-US" dirty="0"/>
          </a:p>
        </p:txBody>
      </p:sp>
      <p:sp>
        <p:nvSpPr>
          <p:cNvPr id="3" name="Content Placeholder 2"/>
          <p:cNvSpPr>
            <a:spLocks noGrp="1"/>
          </p:cNvSpPr>
          <p:nvPr>
            <p:ph idx="1"/>
          </p:nvPr>
        </p:nvSpPr>
        <p:spPr>
          <a:xfrm>
            <a:off x="1981199" y="1280159"/>
            <a:ext cx="9748345" cy="5010281"/>
          </a:xfrm>
        </p:spPr>
        <p:txBody>
          <a:bodyPr>
            <a:noAutofit/>
          </a:bodyPr>
          <a:lstStyle/>
          <a:p>
            <a:pPr marL="0" indent="0">
              <a:buNone/>
            </a:pPr>
            <a:r>
              <a:rPr lang="en-US" b="1" i="1" dirty="0" smtClean="0">
                <a:latin typeface="Times New Roman" panose="02020603050405020304" pitchFamily="18" charset="0"/>
                <a:cs typeface="Times New Roman" panose="02020603050405020304" pitchFamily="18" charset="0"/>
              </a:rPr>
              <a:t>3.2.4.1 PARALLEL PROCESSING</a:t>
            </a:r>
          </a:p>
          <a:p>
            <a:r>
              <a:rPr lang="en-US" sz="2400" dirty="0" smtClean="0">
                <a:latin typeface="Times New Roman" panose="02020603050405020304" pitchFamily="18" charset="0"/>
                <a:cs typeface="Times New Roman" panose="02020603050405020304" pitchFamily="18" charset="0"/>
              </a:rPr>
              <a:t>Parallel Processing</a:t>
            </a:r>
          </a:p>
          <a:p>
            <a:pPr lvl="1"/>
            <a:r>
              <a:rPr lang="en-US" sz="2400" dirty="0" smtClean="0">
                <a:latin typeface="Times New Roman" panose="02020603050405020304" pitchFamily="18" charset="0"/>
                <a:cs typeface="Times New Roman" panose="02020603050405020304" pitchFamily="18" charset="0"/>
              </a:rPr>
              <a:t>Parallel processing is a form of computation in which many calculations are carried out simultaneously, operating on the principle that </a:t>
            </a:r>
            <a:r>
              <a:rPr lang="en-US" sz="2400" b="1" i="1" dirty="0" smtClean="0">
                <a:latin typeface="Times New Roman" panose="02020603050405020304" pitchFamily="18" charset="0"/>
                <a:cs typeface="Times New Roman" panose="02020603050405020304" pitchFamily="18" charset="0"/>
              </a:rPr>
              <a:t>large problems can often be divided into smaller ones, which are then solved concurrently.</a:t>
            </a:r>
            <a:br>
              <a:rPr lang="en-US" sz="2400" b="1" i="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Parallelism in different levels :</a:t>
            </a:r>
          </a:p>
          <a:p>
            <a:pPr lvl="1"/>
            <a:r>
              <a:rPr lang="en-US" sz="2400" dirty="0" smtClean="0">
                <a:latin typeface="Times New Roman" panose="02020603050405020304" pitchFamily="18" charset="0"/>
                <a:cs typeface="Times New Roman" panose="02020603050405020304" pitchFamily="18" charset="0"/>
              </a:rPr>
              <a:t>Bit level parallelism</a:t>
            </a:r>
          </a:p>
          <a:p>
            <a:pPr lvl="1"/>
            <a:r>
              <a:rPr lang="en-US" sz="2400" dirty="0" smtClean="0">
                <a:latin typeface="Times New Roman" panose="02020603050405020304" pitchFamily="18" charset="0"/>
                <a:cs typeface="Times New Roman" panose="02020603050405020304" pitchFamily="18" charset="0"/>
              </a:rPr>
              <a:t>Instruction level parallelism</a:t>
            </a:r>
          </a:p>
          <a:p>
            <a:pPr lvl="1"/>
            <a:r>
              <a:rPr lang="en-US" sz="2400" dirty="0" smtClean="0">
                <a:latin typeface="Times New Roman" panose="02020603050405020304" pitchFamily="18" charset="0"/>
                <a:cs typeface="Times New Roman" panose="02020603050405020304" pitchFamily="18" charset="0"/>
              </a:rPr>
              <a:t>Data level parallelism</a:t>
            </a:r>
          </a:p>
          <a:p>
            <a:pPr lvl="1"/>
            <a:r>
              <a:rPr lang="en-US" sz="2400" dirty="0" smtClean="0">
                <a:latin typeface="Times New Roman" panose="02020603050405020304" pitchFamily="18" charset="0"/>
                <a:cs typeface="Times New Roman" panose="02020603050405020304" pitchFamily="18" charset="0"/>
              </a:rPr>
              <a:t>Task level parallelism</a:t>
            </a:r>
          </a:p>
        </p:txBody>
      </p:sp>
      <p:pic>
        <p:nvPicPr>
          <p:cNvPr id="5122" name="Picture 2"/>
          <p:cNvPicPr>
            <a:picLocks noChangeAspect="1" noChangeArrowheads="1"/>
          </p:cNvPicPr>
          <p:nvPr/>
        </p:nvPicPr>
        <p:blipFill>
          <a:blip r:embed="rId2" cstate="print"/>
          <a:srcRect/>
          <a:stretch>
            <a:fillRect/>
          </a:stretch>
        </p:blipFill>
        <p:spPr bwMode="auto">
          <a:xfrm>
            <a:off x="0" y="0"/>
            <a:ext cx="1797268" cy="1797268"/>
          </a:xfrm>
          <a:prstGeom prst="rect">
            <a:avLst/>
          </a:prstGeom>
          <a:noFill/>
          <a:ln w="9525">
            <a:noFill/>
            <a:miter lim="800000"/>
            <a:headEnd/>
            <a:tailEnd/>
          </a:ln>
          <a:effectLst/>
        </p:spPr>
      </p:pic>
    </p:spTree>
    <p:extLst>
      <p:ext uri="{BB962C8B-B14F-4D97-AF65-F5344CB8AC3E}">
        <p14:creationId xmlns:p14="http://schemas.microsoft.com/office/powerpoint/2010/main" val="764489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220717"/>
            <a:ext cx="10105696" cy="1068587"/>
          </a:xfrm>
        </p:spPr>
        <p:txBody>
          <a:bodyPr>
            <a:normAutofit fontScale="90000"/>
          </a:bodyPr>
          <a:lstStyle/>
          <a:p>
            <a:r>
              <a:rPr lang="en-IN" dirty="0"/>
              <a:t>3.2.4 Performance and optimization </a:t>
            </a:r>
            <a:r>
              <a:rPr lang="en-IN" sz="2500" b="1" dirty="0" err="1"/>
              <a:t>contd</a:t>
            </a:r>
            <a:r>
              <a:rPr lang="en-IN" dirty="0"/>
              <a:t>…</a:t>
            </a:r>
            <a:endParaRPr lang="en-US" dirty="0"/>
          </a:p>
        </p:txBody>
      </p:sp>
      <p:sp>
        <p:nvSpPr>
          <p:cNvPr id="3" name="Content Placeholder 2"/>
          <p:cNvSpPr>
            <a:spLocks noGrp="1"/>
          </p:cNvSpPr>
          <p:nvPr>
            <p:ph idx="1"/>
          </p:nvPr>
        </p:nvSpPr>
        <p:spPr>
          <a:xfrm>
            <a:off x="1718440" y="1500877"/>
            <a:ext cx="9409807" cy="4671323"/>
          </a:xfrm>
        </p:spPr>
        <p:txBody>
          <a:bodyPr>
            <a:normAutofit/>
          </a:bodyPr>
          <a:lstStyle/>
          <a:p>
            <a:pPr marL="0" indent="0">
              <a:buNone/>
            </a:pPr>
            <a:r>
              <a:rPr lang="en-US" sz="2200" b="1" i="1" dirty="0" smtClean="0"/>
              <a:t>3.2.4.2. LOAD BALANCING</a:t>
            </a:r>
            <a:endParaRPr lang="en-US" sz="2200" dirty="0"/>
          </a:p>
          <a:p>
            <a:r>
              <a:rPr lang="en-US" sz="2200" b="1" dirty="0" smtClean="0"/>
              <a:t>What is load balancing ?</a:t>
            </a:r>
          </a:p>
          <a:p>
            <a:pPr lvl="1" algn="just"/>
            <a:r>
              <a:rPr lang="en-US" sz="2200" dirty="0" smtClean="0"/>
              <a:t>Load balancing is a technique </a:t>
            </a:r>
            <a:r>
              <a:rPr lang="en-US" sz="2200" b="1" i="1" dirty="0" smtClean="0"/>
              <a:t>to distribute workload evenly across two or more computers, network links, CPUs, hard drives, or other resources, in order to get optimal resource utilization, maximize throughput, minimize response time, and avoid overload.</a:t>
            </a:r>
            <a:br>
              <a:rPr lang="en-US" sz="2200" b="1" i="1" dirty="0" smtClean="0"/>
            </a:br>
            <a:endParaRPr lang="en-US" sz="2200" b="1" i="1" dirty="0" smtClean="0"/>
          </a:p>
          <a:p>
            <a:r>
              <a:rPr lang="en-US" sz="2200" b="1" dirty="0" smtClean="0"/>
              <a:t>Why should be load balanced ?</a:t>
            </a:r>
          </a:p>
          <a:p>
            <a:pPr lvl="1"/>
            <a:r>
              <a:rPr lang="en-US" sz="2200" dirty="0" smtClean="0"/>
              <a:t>Improve resource utilization</a:t>
            </a:r>
          </a:p>
          <a:p>
            <a:pPr lvl="1"/>
            <a:r>
              <a:rPr lang="en-US" sz="2200" dirty="0" smtClean="0"/>
              <a:t>Improve system performance</a:t>
            </a:r>
          </a:p>
          <a:p>
            <a:pPr lvl="1"/>
            <a:r>
              <a:rPr lang="en-US" sz="2200" dirty="0" smtClean="0"/>
              <a:t>Improve energy efficiency</a:t>
            </a:r>
          </a:p>
        </p:txBody>
      </p:sp>
      <p:pic>
        <p:nvPicPr>
          <p:cNvPr id="5122" name="Picture 2"/>
          <p:cNvPicPr>
            <a:picLocks noChangeAspect="1" noChangeArrowheads="1"/>
          </p:cNvPicPr>
          <p:nvPr/>
        </p:nvPicPr>
        <p:blipFill>
          <a:blip r:embed="rId2" cstate="print"/>
          <a:srcRect/>
          <a:stretch>
            <a:fillRect/>
          </a:stretch>
        </p:blipFill>
        <p:spPr bwMode="auto">
          <a:xfrm>
            <a:off x="-1" y="9144"/>
            <a:ext cx="1828801" cy="1803890"/>
          </a:xfrm>
          <a:prstGeom prst="rect">
            <a:avLst/>
          </a:prstGeom>
          <a:noFill/>
          <a:ln w="9525">
            <a:noFill/>
            <a:miter lim="800000"/>
            <a:headEnd/>
            <a:tailEnd/>
          </a:ln>
          <a:effectLst/>
        </p:spPr>
      </p:pic>
      <p:pic>
        <p:nvPicPr>
          <p:cNvPr id="6" name="Picture 2" descr="http://www.newsbiscuit.com/wp-content/uploads/2010/04/fat-guy-on-sinking-boat.jpg"/>
          <p:cNvPicPr>
            <a:picLocks noChangeAspect="1" noChangeArrowheads="1"/>
          </p:cNvPicPr>
          <p:nvPr/>
        </p:nvPicPr>
        <p:blipFill>
          <a:blip r:embed="rId3" cstate="print"/>
          <a:srcRect/>
          <a:stretch>
            <a:fillRect/>
          </a:stretch>
        </p:blipFill>
        <p:spPr bwMode="auto">
          <a:xfrm>
            <a:off x="7993117" y="3845494"/>
            <a:ext cx="3363610" cy="24688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a:off x="3862551" y="5360276"/>
            <a:ext cx="2753236" cy="523220"/>
          </a:xfrm>
          <a:prstGeom prst="rect">
            <a:avLst/>
          </a:prstGeom>
          <a:noFill/>
        </p:spPr>
        <p:txBody>
          <a:bodyPr wrap="square" lIns="91440" tIns="45720" rIns="91440" bIns="45720">
            <a:spAutoFit/>
          </a:bodyPr>
          <a:lstStyle/>
          <a:p>
            <a:pPr algn="ctr"/>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Unbalanced</a:t>
            </a:r>
          </a:p>
        </p:txBody>
      </p:sp>
      <p:sp>
        <p:nvSpPr>
          <p:cNvPr id="8" name="Right Arrow 7"/>
          <p:cNvSpPr/>
          <p:nvPr/>
        </p:nvSpPr>
        <p:spPr>
          <a:xfrm>
            <a:off x="6615787" y="5173143"/>
            <a:ext cx="1148850" cy="37426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4612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283780"/>
            <a:ext cx="10121462" cy="851338"/>
          </a:xfrm>
        </p:spPr>
        <p:txBody>
          <a:bodyPr>
            <a:normAutofit fontScale="90000"/>
          </a:bodyPr>
          <a:lstStyle/>
          <a:p>
            <a:r>
              <a:rPr lang="en-IN" dirty="0"/>
              <a:t>3.2.4 Performance and optimization </a:t>
            </a:r>
            <a:r>
              <a:rPr lang="en-IN" sz="2500" b="1" dirty="0" err="1"/>
              <a:t>contd</a:t>
            </a:r>
            <a:r>
              <a:rPr lang="en-IN" dirty="0"/>
              <a:t>…</a:t>
            </a:r>
            <a:endParaRPr lang="en-US" dirty="0"/>
          </a:p>
        </p:txBody>
      </p:sp>
      <p:sp>
        <p:nvSpPr>
          <p:cNvPr id="3" name="Content Placeholder 2"/>
          <p:cNvSpPr>
            <a:spLocks noGrp="1"/>
          </p:cNvSpPr>
          <p:nvPr>
            <p:ph idx="1"/>
          </p:nvPr>
        </p:nvSpPr>
        <p:spPr>
          <a:xfrm>
            <a:off x="1981199" y="1135118"/>
            <a:ext cx="9969063" cy="5418082"/>
          </a:xfrm>
        </p:spPr>
        <p:txBody>
          <a:bodyPr>
            <a:normAutofit/>
          </a:bodyPr>
          <a:lstStyle/>
          <a:p>
            <a:pPr marL="0" indent="0">
              <a:buNone/>
            </a:pPr>
            <a:r>
              <a:rPr lang="en-US" sz="2300" b="1" i="1" dirty="0" smtClean="0"/>
              <a:t>3.2.4.2. JOB SCHEDULING</a:t>
            </a:r>
          </a:p>
          <a:p>
            <a:r>
              <a:rPr lang="en-US" sz="2300" b="1" dirty="0" smtClean="0"/>
              <a:t>What is job scheduler ?</a:t>
            </a:r>
          </a:p>
          <a:p>
            <a:pPr lvl="1"/>
            <a:r>
              <a:rPr lang="en-US" sz="2300" dirty="0" smtClean="0"/>
              <a:t>A job scheduler is a </a:t>
            </a:r>
            <a:r>
              <a:rPr lang="en-US" sz="2300" b="1" dirty="0" smtClean="0"/>
              <a:t>software application that is in charge of unattended background executions</a:t>
            </a:r>
            <a:r>
              <a:rPr lang="en-US" sz="2300" dirty="0" smtClean="0"/>
              <a:t>, commonly known for historical reasons as batch processing.</a:t>
            </a:r>
            <a:br>
              <a:rPr lang="en-US" sz="2300" dirty="0" smtClean="0"/>
            </a:br>
            <a:endParaRPr lang="en-US" sz="2300" dirty="0" smtClean="0"/>
          </a:p>
          <a:p>
            <a:r>
              <a:rPr lang="en-US" sz="2300" b="1" dirty="0" smtClean="0"/>
              <a:t>What should be scheduled in Cloud ?</a:t>
            </a:r>
          </a:p>
          <a:p>
            <a:pPr lvl="1"/>
            <a:r>
              <a:rPr lang="en-US" sz="2300" dirty="0" smtClean="0"/>
              <a:t>Computation intensive tasks</a:t>
            </a:r>
          </a:p>
          <a:p>
            <a:pPr lvl="1"/>
            <a:r>
              <a:rPr lang="en-US" sz="2300" dirty="0" smtClean="0"/>
              <a:t>Dynamic growing and shrinking tasks</a:t>
            </a:r>
          </a:p>
          <a:p>
            <a:pPr lvl="1"/>
            <a:r>
              <a:rPr lang="en-US" sz="2300" dirty="0" smtClean="0"/>
              <a:t>Tasks with complex processing dependency</a:t>
            </a:r>
            <a:br>
              <a:rPr lang="en-US" sz="2300" dirty="0" smtClean="0"/>
            </a:br>
            <a:endParaRPr lang="en-US" sz="2300" dirty="0" smtClean="0"/>
          </a:p>
          <a:p>
            <a:r>
              <a:rPr lang="en-US" sz="2300" b="1" dirty="0" smtClean="0"/>
              <a:t>How to approach ?</a:t>
            </a:r>
          </a:p>
          <a:p>
            <a:pPr lvl="1"/>
            <a:r>
              <a:rPr lang="en-US" sz="2300" dirty="0" smtClean="0"/>
              <a:t>Use pre-defined workflow</a:t>
            </a:r>
          </a:p>
          <a:p>
            <a:pPr lvl="1"/>
            <a:r>
              <a:rPr lang="en-US" sz="2300" dirty="0" smtClean="0"/>
              <a:t>System automatic configuration</a:t>
            </a:r>
          </a:p>
        </p:txBody>
      </p:sp>
      <p:pic>
        <p:nvPicPr>
          <p:cNvPr id="5122" name="Picture 2"/>
          <p:cNvPicPr>
            <a:picLocks noChangeAspect="1" noChangeArrowheads="1"/>
          </p:cNvPicPr>
          <p:nvPr/>
        </p:nvPicPr>
        <p:blipFill>
          <a:blip r:embed="rId3" cstate="print"/>
          <a:srcRect/>
          <a:stretch>
            <a:fillRect/>
          </a:stretch>
        </p:blipFill>
        <p:spPr bwMode="auto">
          <a:xfrm>
            <a:off x="162911" y="9144"/>
            <a:ext cx="1555530" cy="1591056"/>
          </a:xfrm>
          <a:prstGeom prst="rect">
            <a:avLst/>
          </a:prstGeom>
          <a:noFill/>
          <a:ln w="9525">
            <a:noFill/>
            <a:miter lim="800000"/>
            <a:headEnd/>
            <a:tailEnd/>
          </a:ln>
          <a:effectLst/>
        </p:spPr>
      </p:pic>
    </p:spTree>
    <p:extLst>
      <p:ext uri="{BB962C8B-B14F-4D97-AF65-F5344CB8AC3E}">
        <p14:creationId xmlns:p14="http://schemas.microsoft.com/office/powerpoint/2010/main" val="476375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67612"/>
            <a:ext cx="10058400" cy="4704588"/>
          </a:xfrm>
        </p:spPr>
        <p:txBody>
          <a:bodyPr>
            <a:noAutofit/>
          </a:bodyPr>
          <a:lstStyle/>
          <a:p>
            <a:pPr marL="0" indent="0">
              <a:buNone/>
            </a:pPr>
            <a:r>
              <a:rPr lang="en-US" sz="2500" b="1" dirty="0">
                <a:latin typeface="Times New Roman" panose="02020603050405020304" pitchFamily="18" charset="0"/>
                <a:cs typeface="Times New Roman" panose="02020603050405020304" pitchFamily="18" charset="0"/>
              </a:rPr>
              <a:t>What is accessibility ?</a:t>
            </a:r>
          </a:p>
          <a:p>
            <a:pPr lvl="1"/>
            <a:r>
              <a:rPr lang="en-US" sz="2500" dirty="0">
                <a:latin typeface="Times New Roman" panose="02020603050405020304" pitchFamily="18" charset="0"/>
                <a:cs typeface="Times New Roman" panose="02020603050405020304" pitchFamily="18" charset="0"/>
              </a:rPr>
              <a:t>Accessibility is a general term used </a:t>
            </a:r>
            <a:r>
              <a:rPr lang="en-US" sz="2500" b="1" i="1" dirty="0">
                <a:solidFill>
                  <a:srgbClr val="FF0000"/>
                </a:solidFill>
                <a:latin typeface="Times New Roman" panose="02020603050405020304" pitchFamily="18" charset="0"/>
                <a:cs typeface="Times New Roman" panose="02020603050405020304" pitchFamily="18" charset="0"/>
              </a:rPr>
              <a:t>to describe the degree to which a product, device, service, or environment is accessible by as many people as possible.</a:t>
            </a:r>
            <a:br>
              <a:rPr lang="en-US" sz="2500" b="1" i="1" dirty="0">
                <a:solidFill>
                  <a:srgbClr val="FF0000"/>
                </a:solidFill>
                <a:latin typeface="Times New Roman" panose="02020603050405020304" pitchFamily="18" charset="0"/>
                <a:cs typeface="Times New Roman" panose="02020603050405020304" pitchFamily="18" charset="0"/>
              </a:rPr>
            </a:br>
            <a:endParaRPr lang="en-US" sz="2500" b="1"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What is </a:t>
            </a:r>
            <a:r>
              <a:rPr lang="en-US" sz="2500" b="1">
                <a:latin typeface="Times New Roman" panose="02020603050405020304" pitchFamily="18" charset="0"/>
                <a:cs typeface="Times New Roman" panose="02020603050405020304" pitchFamily="18" charset="0"/>
              </a:rPr>
              <a:t>service </a:t>
            </a:r>
            <a:r>
              <a:rPr lang="en-US" sz="2500" b="1" smtClean="0">
                <a:latin typeface="Times New Roman" panose="02020603050405020304" pitchFamily="18" charset="0"/>
                <a:cs typeface="Times New Roman" panose="02020603050405020304" pitchFamily="18" charset="0"/>
              </a:rPr>
              <a:t>portability </a:t>
            </a:r>
            <a:r>
              <a:rPr lang="en-US" sz="2500" b="1" dirty="0">
                <a:latin typeface="Times New Roman" panose="02020603050405020304" pitchFamily="18" charset="0"/>
                <a:cs typeface="Times New Roman" panose="02020603050405020304" pitchFamily="18" charset="0"/>
              </a:rPr>
              <a:t>?</a:t>
            </a:r>
          </a:p>
          <a:p>
            <a:pPr lvl="1"/>
            <a:r>
              <a:rPr lang="en-US" sz="2500" dirty="0">
                <a:latin typeface="Times New Roman" panose="02020603050405020304" pitchFamily="18" charset="0"/>
                <a:cs typeface="Times New Roman" panose="02020603050405020304" pitchFamily="18" charset="0"/>
              </a:rPr>
              <a:t>Service portability </a:t>
            </a:r>
            <a:r>
              <a:rPr lang="en-US" sz="2500" b="1" i="1" dirty="0">
                <a:latin typeface="Times New Roman" panose="02020603050405020304" pitchFamily="18" charset="0"/>
                <a:cs typeface="Times New Roman" panose="02020603050405020304" pitchFamily="18" charset="0"/>
              </a:rPr>
              <a:t>is the ability to access services using any devices, anywhere, continuously with mobility support and dynamic adaptation to resource variations.</a:t>
            </a:r>
            <a:br>
              <a:rPr lang="en-US" sz="2500" b="1" i="1" dirty="0">
                <a:latin typeface="Times New Roman" panose="02020603050405020304" pitchFamily="18" charset="0"/>
                <a:cs typeface="Times New Roman" panose="02020603050405020304" pitchFamily="18" charset="0"/>
              </a:rPr>
            </a:br>
            <a:endParaRPr lang="en-US" sz="2500" b="1" i="1"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But how to achieve these properties ?</a:t>
            </a:r>
          </a:p>
          <a:p>
            <a:pPr lvl="1"/>
            <a:r>
              <a:rPr lang="en-US" sz="2500" dirty="0">
                <a:solidFill>
                  <a:schemeClr val="accent2">
                    <a:lumMod val="60000"/>
                    <a:lumOff val="40000"/>
                  </a:schemeClr>
                </a:solidFill>
                <a:latin typeface="Times New Roman" panose="02020603050405020304" pitchFamily="18" charset="0"/>
                <a:cs typeface="Times New Roman" panose="02020603050405020304" pitchFamily="18" charset="0"/>
              </a:rPr>
              <a:t>Uniform access</a:t>
            </a:r>
          </a:p>
          <a:p>
            <a:pPr lvl="1"/>
            <a:r>
              <a:rPr lang="en-US" sz="2500" dirty="0">
                <a:solidFill>
                  <a:schemeClr val="accent2">
                    <a:lumMod val="60000"/>
                    <a:lumOff val="40000"/>
                  </a:schemeClr>
                </a:solidFill>
                <a:latin typeface="Times New Roman" panose="02020603050405020304" pitchFamily="18" charset="0"/>
                <a:cs typeface="Times New Roman" panose="02020603050405020304" pitchFamily="18" charset="0"/>
              </a:rPr>
              <a:t>Thin client</a:t>
            </a:r>
          </a:p>
          <a:p>
            <a:endParaRPr lang="en-IN" sz="25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2175641" y="484632"/>
            <a:ext cx="9806151" cy="8712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smtClean="0"/>
              <a:t>3.2.5. Accessibility and portability</a:t>
            </a:r>
            <a:endParaRPr lang="en-IN" dirty="0"/>
          </a:p>
        </p:txBody>
      </p:sp>
      <p:pic>
        <p:nvPicPr>
          <p:cNvPr id="5" name="Picture 4"/>
          <p:cNvPicPr>
            <a:picLocks noChangeAspect="1" noChangeArrowheads="1"/>
          </p:cNvPicPr>
          <p:nvPr/>
        </p:nvPicPr>
        <p:blipFill>
          <a:blip r:embed="rId4" cstate="print"/>
          <a:srcRect/>
          <a:stretch>
            <a:fillRect/>
          </a:stretch>
        </p:blipFill>
        <p:spPr bwMode="auto">
          <a:xfrm>
            <a:off x="0" y="187452"/>
            <a:ext cx="1280160" cy="1280160"/>
          </a:xfrm>
          <a:prstGeom prst="rect">
            <a:avLst/>
          </a:prstGeom>
          <a:noFill/>
          <a:ln w="9525">
            <a:noFill/>
            <a:miter lim="800000"/>
            <a:headEnd/>
            <a:tailEnd/>
          </a:ln>
          <a:effectLst/>
        </p:spPr>
      </p:pic>
    </p:spTree>
    <p:extLst>
      <p:ext uri="{BB962C8B-B14F-4D97-AF65-F5344CB8AC3E}">
        <p14:creationId xmlns:p14="http://schemas.microsoft.com/office/powerpoint/2010/main" val="3958531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1586" y="540982"/>
            <a:ext cx="7866993" cy="5683469"/>
          </a:xfrm>
        </p:spPr>
      </p:pic>
    </p:spTree>
    <p:extLst>
      <p:ext uri="{BB962C8B-B14F-4D97-AF65-F5344CB8AC3E}">
        <p14:creationId xmlns:p14="http://schemas.microsoft.com/office/powerpoint/2010/main" val="33822301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593" y="152399"/>
            <a:ext cx="8970579" cy="1455684"/>
          </a:xfrm>
        </p:spPr>
        <p:txBody>
          <a:bodyPr>
            <a:normAutofit fontScale="90000"/>
          </a:bodyPr>
          <a:lstStyle/>
          <a:p>
            <a:r>
              <a:rPr lang="en-IN" dirty="0"/>
              <a:t>3.2.5. Accessibility and portability</a:t>
            </a:r>
            <a:br>
              <a:rPr lang="en-IN" dirty="0"/>
            </a:br>
            <a:endParaRPr lang="en-US" dirty="0"/>
          </a:p>
        </p:txBody>
      </p:sp>
      <p:sp>
        <p:nvSpPr>
          <p:cNvPr id="3" name="Content Placeholder 2"/>
          <p:cNvSpPr>
            <a:spLocks noGrp="1"/>
          </p:cNvSpPr>
          <p:nvPr>
            <p:ph idx="1"/>
          </p:nvPr>
        </p:nvSpPr>
        <p:spPr>
          <a:xfrm>
            <a:off x="1939158" y="1308538"/>
            <a:ext cx="9963808" cy="4863662"/>
          </a:xfrm>
        </p:spPr>
        <p:txBody>
          <a:bodyPr>
            <a:normAutofit/>
          </a:bodyPr>
          <a:lstStyle/>
          <a:p>
            <a:pPr marL="0" indent="0" algn="just">
              <a:buNone/>
            </a:pPr>
            <a:r>
              <a:rPr lang="en-US" sz="2500" b="1" dirty="0" smtClean="0">
                <a:latin typeface="Times New Roman" panose="02020603050405020304" pitchFamily="18" charset="0"/>
                <a:cs typeface="Times New Roman" panose="02020603050405020304" pitchFamily="18" charset="0"/>
              </a:rPr>
              <a:t>3.2.5.1 UNIFORM ACCESS</a:t>
            </a:r>
          </a:p>
          <a:p>
            <a:pPr algn="just"/>
            <a:r>
              <a:rPr lang="en-US" sz="2500" b="1" dirty="0" smtClean="0">
                <a:latin typeface="Times New Roman" panose="02020603050405020304" pitchFamily="18" charset="0"/>
                <a:cs typeface="Times New Roman" panose="02020603050405020304" pitchFamily="18" charset="0"/>
              </a:rPr>
              <a:t>How do users access cloud services ?</a:t>
            </a:r>
          </a:p>
          <a:p>
            <a:pPr lvl="1" algn="just"/>
            <a:r>
              <a:rPr lang="en-US" sz="2500" dirty="0" smtClean="0">
                <a:latin typeface="Times New Roman" panose="02020603050405020304" pitchFamily="18" charset="0"/>
                <a:cs typeface="Times New Roman" panose="02020603050405020304" pitchFamily="18" charset="0"/>
              </a:rPr>
              <a:t>Cloud provider should provide their </a:t>
            </a:r>
            <a:r>
              <a:rPr lang="en-US" sz="2500" b="1" dirty="0" smtClean="0">
                <a:latin typeface="Times New Roman" panose="02020603050405020304" pitchFamily="18" charset="0"/>
                <a:cs typeface="Times New Roman" panose="02020603050405020304" pitchFamily="18" charset="0"/>
              </a:rPr>
              <a:t>cloud service by means of widespread accessing media.</a:t>
            </a:r>
            <a:r>
              <a:rPr lang="en-US" sz="2500" dirty="0" smtClean="0">
                <a:latin typeface="Times New Roman" panose="02020603050405020304" pitchFamily="18" charset="0"/>
                <a:cs typeface="Times New Roman" panose="02020603050405020304" pitchFamily="18" charset="0"/>
              </a:rPr>
              <a:t> In other word, users from different operating systems or other accessing platforms should be able to directly be served.</a:t>
            </a:r>
          </a:p>
          <a:p>
            <a:pPr lvl="1" algn="just"/>
            <a:r>
              <a:rPr lang="en-US" sz="2500" dirty="0" smtClean="0">
                <a:latin typeface="Times New Roman" panose="02020603050405020304" pitchFamily="18" charset="0"/>
                <a:cs typeface="Times New Roman" panose="02020603050405020304" pitchFamily="18" charset="0"/>
              </a:rPr>
              <a:t>Nowadays, </a:t>
            </a:r>
            <a:r>
              <a:rPr lang="en-US" sz="2500" b="1" dirty="0" smtClean="0">
                <a:latin typeface="Times New Roman" panose="02020603050405020304" pitchFamily="18" charset="0"/>
                <a:cs typeface="Times New Roman" panose="02020603050405020304" pitchFamily="18" charset="0"/>
              </a:rPr>
              <a:t>web browser technique is one of the most widespread platform in almost any intelligent electronic devices</a:t>
            </a:r>
            <a:r>
              <a:rPr lang="en-US" sz="2500" dirty="0" smtClean="0">
                <a:latin typeface="Times New Roman" panose="02020603050405020304" pitchFamily="18" charset="0"/>
                <a:cs typeface="Times New Roman" panose="02020603050405020304" pitchFamily="18" charset="0"/>
              </a:rPr>
              <a:t>. Cloud service take this into concern, and delivery their services with web-based interface through the Internet.</a:t>
            </a:r>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cstate="print"/>
          <a:srcRect/>
          <a:stretch>
            <a:fillRect/>
          </a:stretch>
        </p:blipFill>
        <p:spPr bwMode="auto">
          <a:xfrm>
            <a:off x="115613" y="152399"/>
            <a:ext cx="1823546" cy="1770993"/>
          </a:xfrm>
          <a:prstGeom prst="rect">
            <a:avLst/>
          </a:prstGeom>
          <a:noFill/>
          <a:ln w="9525">
            <a:noFill/>
            <a:miter lim="800000"/>
            <a:headEnd/>
            <a:tailEnd/>
          </a:ln>
          <a:effectLst/>
        </p:spPr>
      </p:pic>
      <p:pic>
        <p:nvPicPr>
          <p:cNvPr id="111618" name="Picture 2" descr="http://www.solidblogger.com/wp-content/uploads/2009/03/firefox-ie-chrome-safari.jpg"/>
          <p:cNvPicPr>
            <a:picLocks noChangeAspect="1" noChangeArrowheads="1"/>
          </p:cNvPicPr>
          <p:nvPr/>
        </p:nvPicPr>
        <p:blipFill>
          <a:blip r:embed="rId3" cstate="print"/>
          <a:srcRect b="6734"/>
          <a:stretch>
            <a:fillRect/>
          </a:stretch>
        </p:blipFill>
        <p:spPr bwMode="auto">
          <a:xfrm>
            <a:off x="2933700" y="5281448"/>
            <a:ext cx="6324600" cy="1576553"/>
          </a:xfrm>
          <a:prstGeom prst="rect">
            <a:avLst/>
          </a:prstGeom>
          <a:noFill/>
        </p:spPr>
      </p:pic>
    </p:spTree>
    <p:extLst>
      <p:ext uri="{BB962C8B-B14F-4D97-AF65-F5344CB8AC3E}">
        <p14:creationId xmlns:p14="http://schemas.microsoft.com/office/powerpoint/2010/main" val="598583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579" y="299544"/>
            <a:ext cx="9916511" cy="1087821"/>
          </a:xfrm>
        </p:spPr>
        <p:txBody>
          <a:bodyPr>
            <a:normAutofit fontScale="90000"/>
          </a:bodyPr>
          <a:lstStyle/>
          <a:p>
            <a:r>
              <a:rPr lang="en-IN" dirty="0"/>
              <a:t>3.2.5. Accessibility and </a:t>
            </a:r>
            <a:r>
              <a:rPr lang="en-IN" dirty="0" smtClean="0"/>
              <a:t>portability </a:t>
            </a:r>
            <a:r>
              <a:rPr lang="en-IN" sz="2800" dirty="0" err="1" smtClean="0"/>
              <a:t>contd</a:t>
            </a:r>
            <a:r>
              <a:rPr lang="en-IN" sz="2800" dirty="0" smtClean="0"/>
              <a:t>…</a:t>
            </a:r>
            <a:r>
              <a:rPr lang="en-IN" dirty="0"/>
              <a:t/>
            </a:r>
            <a:br>
              <a:rPr lang="en-IN" dirty="0"/>
            </a:br>
            <a:endParaRPr lang="en-US" dirty="0"/>
          </a:p>
        </p:txBody>
      </p:sp>
      <p:sp>
        <p:nvSpPr>
          <p:cNvPr id="3" name="Content Placeholder 2"/>
          <p:cNvSpPr>
            <a:spLocks noGrp="1"/>
          </p:cNvSpPr>
          <p:nvPr>
            <p:ph idx="1"/>
          </p:nvPr>
        </p:nvSpPr>
        <p:spPr>
          <a:xfrm>
            <a:off x="2112579" y="756745"/>
            <a:ext cx="9806152" cy="5796455"/>
          </a:xfrm>
        </p:spPr>
        <p:txBody>
          <a:bodyPr>
            <a:noAutofit/>
          </a:bodyPr>
          <a:lstStyle/>
          <a:p>
            <a:pPr marL="0" indent="0" algn="just">
              <a:buNone/>
            </a:pPr>
            <a:r>
              <a:rPr lang="en-US" sz="2500" b="1" i="1" dirty="0" smtClean="0">
                <a:latin typeface="Times New Roman" panose="02020603050405020304" pitchFamily="18" charset="0"/>
                <a:cs typeface="Times New Roman" panose="02020603050405020304" pitchFamily="18" charset="0"/>
              </a:rPr>
              <a:t>3.2.5.2. THIN CLIENT</a:t>
            </a:r>
          </a:p>
          <a:p>
            <a:pPr algn="just"/>
            <a:r>
              <a:rPr lang="en-US" sz="2500" b="1" dirty="0" smtClean="0">
                <a:latin typeface="Times New Roman" panose="02020603050405020304" pitchFamily="18" charset="0"/>
                <a:cs typeface="Times New Roman" panose="02020603050405020304" pitchFamily="18" charset="0"/>
              </a:rPr>
              <a:t>What is thin client ?</a:t>
            </a:r>
          </a:p>
          <a:p>
            <a:pPr lvl="1" algn="just"/>
            <a:r>
              <a:rPr lang="en-US" sz="2500" dirty="0" smtClean="0">
                <a:latin typeface="Times New Roman" panose="02020603050405020304" pitchFamily="18" charset="0"/>
                <a:cs typeface="Times New Roman" panose="02020603050405020304" pitchFamily="18" charset="0"/>
              </a:rPr>
              <a:t>Thin client is a </a:t>
            </a:r>
            <a:r>
              <a:rPr lang="en-US" sz="2500" b="1" dirty="0" smtClean="0">
                <a:latin typeface="Times New Roman" panose="02020603050405020304" pitchFamily="18" charset="0"/>
                <a:cs typeface="Times New Roman" panose="02020603050405020304" pitchFamily="18" charset="0"/>
              </a:rPr>
              <a:t>computer or a computer program which depends heavily on some other computer to fulfill its traditional computational roles. </a:t>
            </a:r>
            <a:r>
              <a:rPr lang="en-US" sz="2500" dirty="0" smtClean="0">
                <a:latin typeface="Times New Roman" panose="02020603050405020304" pitchFamily="18" charset="0"/>
                <a:cs typeface="Times New Roman" panose="02020603050405020304" pitchFamily="18" charset="0"/>
              </a:rPr>
              <a:t>This stands in contrast to the traditional fat client, a computer designed to take on these roles by itself.</a:t>
            </a:r>
          </a:p>
          <a:p>
            <a:pPr algn="just"/>
            <a:r>
              <a:rPr lang="en-US" sz="2500" b="1" dirty="0" smtClean="0">
                <a:latin typeface="Times New Roman" panose="02020603050405020304" pitchFamily="18" charset="0"/>
                <a:cs typeface="Times New Roman" panose="02020603050405020304" pitchFamily="18" charset="0"/>
              </a:rPr>
              <a:t>Characteristics :</a:t>
            </a:r>
          </a:p>
          <a:p>
            <a:pPr lvl="1" algn="just">
              <a:buFont typeface="Wingdings" panose="05000000000000000000" pitchFamily="2" charset="2"/>
              <a:buChar char="q"/>
            </a:pPr>
            <a:r>
              <a:rPr lang="en-US" sz="2500" dirty="0" smtClean="0">
                <a:latin typeface="Times New Roman" panose="02020603050405020304" pitchFamily="18" charset="0"/>
                <a:cs typeface="Times New Roman" panose="02020603050405020304" pitchFamily="18" charset="0"/>
              </a:rPr>
              <a:t>Cheap client hardware</a:t>
            </a:r>
          </a:p>
          <a:p>
            <a:pPr lvl="2" algn="just">
              <a:buFont typeface="Wingdings" panose="05000000000000000000" pitchFamily="2" charset="2"/>
              <a:buChar char="v"/>
            </a:pPr>
            <a:r>
              <a:rPr lang="en-US" sz="2500" dirty="0" smtClean="0">
                <a:latin typeface="Times New Roman" panose="02020603050405020304" pitchFamily="18" charset="0"/>
                <a:cs typeface="Times New Roman" panose="02020603050405020304" pitchFamily="18" charset="0"/>
              </a:rPr>
              <a:t>While the cloud providers handle several client sessions at once, the clients can be made out of much cheaper hardware.</a:t>
            </a:r>
          </a:p>
          <a:p>
            <a:pPr lvl="1" algn="just">
              <a:buFont typeface="Wingdings" panose="05000000000000000000" pitchFamily="2" charset="2"/>
              <a:buChar char="q"/>
            </a:pPr>
            <a:r>
              <a:rPr lang="en-US" sz="2500" dirty="0" smtClean="0">
                <a:latin typeface="Times New Roman" panose="02020603050405020304" pitchFamily="18" charset="0"/>
                <a:cs typeface="Times New Roman" panose="02020603050405020304" pitchFamily="18" charset="0"/>
              </a:rPr>
              <a:t>Diversity of end devices</a:t>
            </a:r>
          </a:p>
          <a:p>
            <a:pPr lvl="2" algn="just">
              <a:buFont typeface="Wingdings" panose="05000000000000000000" pitchFamily="2" charset="2"/>
              <a:buChar char="v"/>
            </a:pPr>
            <a:r>
              <a:rPr lang="en-US" sz="2500" dirty="0" smtClean="0">
                <a:latin typeface="Times New Roman" panose="02020603050405020304" pitchFamily="18" charset="0"/>
                <a:cs typeface="Times New Roman" panose="02020603050405020304" pitchFamily="18" charset="0"/>
              </a:rPr>
              <a:t>End user can access cloud service via plenty of various electronic devices, which </a:t>
            </a:r>
            <a:r>
              <a:rPr lang="en-US" sz="2500" b="1" dirty="0" smtClean="0">
                <a:latin typeface="Times New Roman" panose="02020603050405020304" pitchFamily="18" charset="0"/>
                <a:cs typeface="Times New Roman" panose="02020603050405020304" pitchFamily="18" charset="0"/>
              </a:rPr>
              <a:t>include mobile phones and smart TV. </a:t>
            </a:r>
          </a:p>
          <a:p>
            <a:pPr lvl="1" algn="just">
              <a:buFont typeface="Wingdings" panose="05000000000000000000" pitchFamily="2" charset="2"/>
              <a:buChar char="q"/>
            </a:pPr>
            <a:r>
              <a:rPr lang="en-US" sz="2500" dirty="0" smtClean="0">
                <a:latin typeface="Times New Roman" panose="02020603050405020304" pitchFamily="18" charset="0"/>
                <a:cs typeface="Times New Roman" panose="02020603050405020304" pitchFamily="18" charset="0"/>
              </a:rPr>
              <a:t>Client simplicity</a:t>
            </a:r>
          </a:p>
          <a:p>
            <a:pPr lvl="2" algn="just">
              <a:buFont typeface="Wingdings" panose="05000000000000000000" pitchFamily="2" charset="2"/>
              <a:buChar char="v"/>
            </a:pPr>
            <a:r>
              <a:rPr lang="en-US" sz="2500" dirty="0" smtClean="0">
                <a:latin typeface="Times New Roman" panose="02020603050405020304" pitchFamily="18" charset="0"/>
                <a:cs typeface="Times New Roman" panose="02020603050405020304" pitchFamily="18" charset="0"/>
              </a:rPr>
              <a:t>Client local system do not need complete operational functionalities.</a:t>
            </a:r>
          </a:p>
        </p:txBody>
      </p:sp>
      <p:pic>
        <p:nvPicPr>
          <p:cNvPr id="4" name="Picture 3"/>
          <p:cNvPicPr>
            <a:picLocks noChangeAspect="1" noChangeArrowheads="1"/>
          </p:cNvPicPr>
          <p:nvPr/>
        </p:nvPicPr>
        <p:blipFill>
          <a:blip r:embed="rId2" cstate="print"/>
          <a:srcRect/>
          <a:stretch>
            <a:fillRect/>
          </a:stretch>
        </p:blipFill>
        <p:spPr bwMode="auto">
          <a:xfrm>
            <a:off x="178676" y="68739"/>
            <a:ext cx="1802524" cy="1807358"/>
          </a:xfrm>
          <a:prstGeom prst="rect">
            <a:avLst/>
          </a:prstGeom>
          <a:noFill/>
          <a:ln w="9525">
            <a:noFill/>
            <a:miter lim="800000"/>
            <a:headEnd/>
            <a:tailEnd/>
          </a:ln>
          <a:effectLst/>
        </p:spPr>
      </p:pic>
    </p:spTree>
    <p:extLst>
      <p:ext uri="{BB962C8B-B14F-4D97-AF65-F5344CB8AC3E}">
        <p14:creationId xmlns:p14="http://schemas.microsoft.com/office/powerpoint/2010/main" val="2816940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56754"/>
            <a:ext cx="10058400" cy="1937222"/>
          </a:xfrm>
        </p:spPr>
        <p:txBody>
          <a:bodyPr/>
          <a:lstStyle/>
          <a:p>
            <a:r>
              <a:rPr lang="en-US" dirty="0" smtClean="0"/>
              <a:t>2. Cloud Definitions</a:t>
            </a:r>
            <a:endParaRPr lang="en-US" dirty="0"/>
          </a:p>
        </p:txBody>
      </p:sp>
      <p:sp>
        <p:nvSpPr>
          <p:cNvPr id="3" name="Content Placeholder 2"/>
          <p:cNvSpPr>
            <a:spLocks noGrp="1"/>
          </p:cNvSpPr>
          <p:nvPr>
            <p:ph idx="1"/>
          </p:nvPr>
        </p:nvSpPr>
        <p:spPr>
          <a:xfrm>
            <a:off x="1267097" y="1600201"/>
            <a:ext cx="10241280" cy="3624942"/>
          </a:xfrm>
        </p:spPr>
        <p:txBody>
          <a:bodyPr/>
          <a:lstStyle/>
          <a:p>
            <a:pPr algn="just"/>
            <a:r>
              <a:rPr lang="en-US" sz="2400" dirty="0" smtClean="0">
                <a:latin typeface="Times New Roman" panose="02020603050405020304" pitchFamily="18" charset="0"/>
                <a:cs typeface="Times New Roman" panose="02020603050405020304" pitchFamily="18" charset="0"/>
              </a:rPr>
              <a:t>Definition from </a:t>
            </a:r>
            <a:r>
              <a:rPr lang="en-US" sz="2400" b="1" i="1" dirty="0" smtClean="0">
                <a:latin typeface="Times New Roman" panose="02020603050405020304" pitchFamily="18" charset="0"/>
                <a:cs typeface="Times New Roman" panose="02020603050405020304" pitchFamily="18" charset="0"/>
              </a:rPr>
              <a:t>NIST</a:t>
            </a:r>
            <a:r>
              <a:rPr lang="en-US" sz="2400" b="1" i="1" dirty="0">
                <a:latin typeface="Times New Roman" panose="02020603050405020304" pitchFamily="18" charset="0"/>
                <a:cs typeface="Times New Roman" panose="02020603050405020304" pitchFamily="18" charset="0"/>
              </a:rPr>
              <a:t> (National Institute of Standards and Technology)</a:t>
            </a:r>
          </a:p>
          <a:p>
            <a:pPr lvl="1" algn="just"/>
            <a:r>
              <a:rPr lang="en-US" sz="2400" dirty="0" smtClean="0">
                <a:latin typeface="Times New Roman" panose="02020603050405020304" pitchFamily="18" charset="0"/>
                <a:cs typeface="Times New Roman" panose="02020603050405020304" pitchFamily="18" charset="0"/>
              </a:rPr>
              <a:t>Cloud computing is a model for enabling </a:t>
            </a:r>
            <a:r>
              <a:rPr lang="en-US" sz="2400" b="1" i="1" dirty="0" smtClean="0">
                <a:solidFill>
                  <a:srgbClr val="FF0000"/>
                </a:solidFill>
                <a:latin typeface="Times New Roman" panose="02020603050405020304" pitchFamily="18" charset="0"/>
                <a:cs typeface="Times New Roman" panose="02020603050405020304" pitchFamily="18" charset="0"/>
              </a:rPr>
              <a:t>ubiquitous,</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b="1" i="1" dirty="0" smtClean="0">
                <a:solidFill>
                  <a:srgbClr val="FF0000"/>
                </a:solidFill>
                <a:latin typeface="Times New Roman" panose="02020603050405020304" pitchFamily="18" charset="0"/>
                <a:cs typeface="Times New Roman" panose="02020603050405020304" pitchFamily="18" charset="0"/>
              </a:rPr>
              <a:t>convenient, on-demand network </a:t>
            </a:r>
            <a:r>
              <a:rPr lang="en-US" sz="2400" dirty="0" smtClean="0">
                <a:latin typeface="Times New Roman" panose="02020603050405020304" pitchFamily="18" charset="0"/>
                <a:cs typeface="Times New Roman" panose="02020603050405020304" pitchFamily="18" charset="0"/>
              </a:rPr>
              <a:t>access to a </a:t>
            </a:r>
            <a:r>
              <a:rPr lang="en-US" sz="2400" b="1" i="1" dirty="0" smtClean="0">
                <a:solidFill>
                  <a:srgbClr val="FF0000"/>
                </a:solidFill>
                <a:latin typeface="Times New Roman" panose="02020603050405020304" pitchFamily="18" charset="0"/>
                <a:cs typeface="Times New Roman" panose="02020603050405020304" pitchFamily="18" charset="0"/>
              </a:rPr>
              <a:t>shared pool of configurable computing resources </a:t>
            </a:r>
            <a:r>
              <a:rPr lang="en-US" sz="2400" dirty="0" smtClean="0">
                <a:latin typeface="Times New Roman" panose="02020603050405020304" pitchFamily="18" charset="0"/>
                <a:cs typeface="Times New Roman" panose="02020603050405020304" pitchFamily="18" charset="0"/>
              </a:rPr>
              <a:t>(e.g., networks, servers, storage, applications, and services) that can be </a:t>
            </a:r>
            <a:r>
              <a:rPr lang="en-US" sz="2400" b="1" i="1" dirty="0" smtClean="0">
                <a:solidFill>
                  <a:srgbClr val="FF0000"/>
                </a:solidFill>
                <a:latin typeface="Times New Roman" panose="02020603050405020304" pitchFamily="18" charset="0"/>
                <a:cs typeface="Times New Roman" panose="02020603050405020304" pitchFamily="18" charset="0"/>
              </a:rPr>
              <a:t>rapidly provisioned and released </a:t>
            </a:r>
            <a:r>
              <a:rPr lang="en-US" sz="2400" dirty="0" smtClean="0">
                <a:latin typeface="Times New Roman" panose="02020603050405020304" pitchFamily="18" charset="0"/>
                <a:cs typeface="Times New Roman" panose="02020603050405020304" pitchFamily="18" charset="0"/>
              </a:rPr>
              <a:t>with </a:t>
            </a:r>
            <a:r>
              <a:rPr lang="en-US" sz="2400" b="1" i="1" dirty="0" smtClean="0">
                <a:solidFill>
                  <a:srgbClr val="FF0000"/>
                </a:solidFill>
                <a:latin typeface="Times New Roman" panose="02020603050405020304" pitchFamily="18" charset="0"/>
                <a:cs typeface="Times New Roman" panose="02020603050405020304" pitchFamily="18" charset="0"/>
              </a:rPr>
              <a:t>minimal management effort or service provider interaction</a:t>
            </a:r>
            <a:r>
              <a:rPr lang="en-US" sz="2400" dirty="0" smtClean="0">
                <a:latin typeface="Times New Roman" panose="02020603050405020304" pitchFamily="18" charset="0"/>
                <a:cs typeface="Times New Roman" panose="02020603050405020304" pitchFamily="18" charset="0"/>
              </a:rPr>
              <a:t>.</a:t>
            </a:r>
          </a:p>
          <a:p>
            <a:pPr marL="274320" lvl="1" indent="0" algn="just">
              <a:buNone/>
            </a:pPr>
            <a:endParaRPr lang="en-US" sz="2400" dirty="0" smtClean="0">
              <a:latin typeface="Times New Roman" panose="02020603050405020304" pitchFamily="18" charset="0"/>
              <a:cs typeface="Times New Roman" panose="02020603050405020304" pitchFamily="18" charset="0"/>
            </a:endParaRPr>
          </a:p>
          <a:p>
            <a:pPr lvl="1" algn="just"/>
            <a:r>
              <a:rPr lang="en-US" sz="2400" dirty="0" smtClean="0">
                <a:latin typeface="Times New Roman" panose="02020603050405020304" pitchFamily="18" charset="0"/>
                <a:cs typeface="Times New Roman" panose="02020603050405020304" pitchFamily="18" charset="0"/>
              </a:rPr>
              <a:t>This cloud model promotes availability and is composed of </a:t>
            </a:r>
            <a:r>
              <a:rPr lang="en-US" sz="2400" b="1" dirty="0" smtClean="0">
                <a:solidFill>
                  <a:srgbClr val="FF0000"/>
                </a:solidFill>
                <a:latin typeface="Times New Roman" panose="02020603050405020304" pitchFamily="18" charset="0"/>
                <a:cs typeface="Times New Roman" panose="02020603050405020304" pitchFamily="18" charset="0"/>
              </a:rPr>
              <a:t>five essential characteristics</a:t>
            </a:r>
            <a:r>
              <a:rPr lang="en-US" sz="2400" dirty="0" smtClean="0">
                <a:latin typeface="Times New Roman" panose="02020603050405020304" pitchFamily="18" charset="0"/>
                <a:cs typeface="Times New Roman" panose="02020603050405020304" pitchFamily="18" charset="0"/>
              </a:rPr>
              <a:t>, three service models, and four deployment models.</a:t>
            </a:r>
          </a:p>
          <a:p>
            <a:pPr marL="274320" lvl="1" indent="0" algn="just">
              <a:buNone/>
            </a:pPr>
            <a:endParaRPr lang="en-US" dirty="0"/>
          </a:p>
        </p:txBody>
      </p:sp>
      <p:pic>
        <p:nvPicPr>
          <p:cNvPr id="5122" name="Picture 2" descr="http://www.biometrics.org/bc2005/images/exhibitor_logos/NIST_logo_new.jpg"/>
          <p:cNvPicPr>
            <a:picLocks noChangeAspect="1" noChangeArrowheads="1"/>
          </p:cNvPicPr>
          <p:nvPr/>
        </p:nvPicPr>
        <p:blipFill>
          <a:blip r:embed="rId2" cstate="print"/>
          <a:srcRect l="1021" t="1905"/>
          <a:stretch>
            <a:fillRect/>
          </a:stretch>
        </p:blipFill>
        <p:spPr bwMode="auto">
          <a:xfrm>
            <a:off x="3385457" y="5050972"/>
            <a:ext cx="5477590" cy="1121229"/>
          </a:xfrm>
          <a:prstGeom prst="rect">
            <a:avLst/>
          </a:prstGeom>
          <a:noFill/>
        </p:spPr>
      </p:pic>
      <p:sp>
        <p:nvSpPr>
          <p:cNvPr id="7" name="Content Placeholder 2"/>
          <p:cNvSpPr txBox="1">
            <a:spLocks/>
          </p:cNvSpPr>
          <p:nvPr/>
        </p:nvSpPr>
        <p:spPr>
          <a:xfrm>
            <a:off x="1069848" y="1600201"/>
            <a:ext cx="10058400" cy="3624942"/>
          </a:xfrm>
          <a:prstGeom prst="rect">
            <a:avLst/>
          </a:prstGeom>
        </p:spPr>
        <p:txBody>
          <a:bodyPr vert="horz" lIns="91440" tIns="45720" rIns="91440" bIns="45720" rtlCol="0">
            <a:normAutofit/>
          </a:bodyPr>
          <a:lstStyle/>
          <a:p>
            <a:pPr lvl="1" defTabSz="914400">
              <a:spcBef>
                <a:spcPct val="20000"/>
              </a:spcBef>
              <a:buClr>
                <a:schemeClr val="accent3">
                  <a:lumMod val="50000"/>
                </a:schemeClr>
              </a:buClr>
              <a:defRPr/>
            </a:pPr>
            <a:endParaRPr lang="en-US" sz="2000" dirty="0">
              <a:solidFill>
                <a:schemeClr val="accent3">
                  <a:lumMod val="50000"/>
                </a:schemeClr>
              </a:solidFill>
              <a:latin typeface="Cambria" pitchFamily="18" charset="0"/>
            </a:endParaRPr>
          </a:p>
        </p:txBody>
      </p:sp>
    </p:spTree>
    <p:extLst>
      <p:ext uri="{BB962C8B-B14F-4D97-AF65-F5344CB8AC3E}">
        <p14:creationId xmlns:p14="http://schemas.microsoft.com/office/powerpoint/2010/main" val="143840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897" y="1600201"/>
            <a:ext cx="10318351" cy="4525963"/>
          </a:xfrm>
        </p:spPr>
        <p:txBody>
          <a:bodyPr>
            <a:normAutofit/>
          </a:bodyPr>
          <a:lstStyle/>
          <a:p>
            <a:r>
              <a:rPr lang="en-US" sz="2200" dirty="0" smtClean="0">
                <a:latin typeface="Times New Roman" panose="02020603050405020304" pitchFamily="18" charset="0"/>
                <a:cs typeface="Times New Roman" panose="02020603050405020304" pitchFamily="18" charset="0"/>
              </a:rPr>
              <a:t>Definition from </a:t>
            </a:r>
            <a:r>
              <a:rPr lang="en-US" sz="2200" b="1" i="1" dirty="0" smtClean="0">
                <a:latin typeface="Times New Roman" panose="02020603050405020304" pitchFamily="18" charset="0"/>
                <a:cs typeface="Times New Roman" panose="02020603050405020304" pitchFamily="18" charset="0"/>
              </a:rPr>
              <a:t>Berkeley</a:t>
            </a:r>
          </a:p>
          <a:p>
            <a:pPr lvl="1"/>
            <a:r>
              <a:rPr lang="en-US" sz="2200" dirty="0" smtClean="0">
                <a:latin typeface="Times New Roman" panose="02020603050405020304" pitchFamily="18" charset="0"/>
                <a:cs typeface="Times New Roman" panose="02020603050405020304" pitchFamily="18" charset="0"/>
              </a:rPr>
              <a:t>Cloud Computing refers to both the </a:t>
            </a:r>
            <a:r>
              <a:rPr lang="en-US" sz="2200" b="1" dirty="0" smtClean="0">
                <a:solidFill>
                  <a:srgbClr val="FF0000"/>
                </a:solidFill>
                <a:latin typeface="Times New Roman" panose="02020603050405020304" pitchFamily="18" charset="0"/>
                <a:cs typeface="Times New Roman" panose="02020603050405020304" pitchFamily="18" charset="0"/>
              </a:rPr>
              <a:t>applications delivered as services </a:t>
            </a:r>
            <a:r>
              <a:rPr lang="en-US" sz="2200" dirty="0" smtClean="0">
                <a:latin typeface="Times New Roman" panose="02020603050405020304" pitchFamily="18" charset="0"/>
                <a:cs typeface="Times New Roman" panose="02020603050405020304" pitchFamily="18" charset="0"/>
              </a:rPr>
              <a:t>over the Internet and the </a:t>
            </a:r>
            <a:r>
              <a:rPr lang="en-US" sz="2200" b="1" dirty="0" smtClean="0">
                <a:solidFill>
                  <a:srgbClr val="FF0000"/>
                </a:solidFill>
                <a:latin typeface="Times New Roman" panose="02020603050405020304" pitchFamily="18" charset="0"/>
                <a:cs typeface="Times New Roman" panose="02020603050405020304" pitchFamily="18" charset="0"/>
              </a:rPr>
              <a:t>hardware and systems software</a:t>
            </a:r>
            <a:r>
              <a:rPr lang="en-US" sz="2200" dirty="0" smtClean="0">
                <a:latin typeface="Times New Roman" panose="02020603050405020304" pitchFamily="18" charset="0"/>
                <a:cs typeface="Times New Roman" panose="02020603050405020304" pitchFamily="18" charset="0"/>
              </a:rPr>
              <a:t> in the datacenters that provide those services.</a:t>
            </a:r>
          </a:p>
          <a:p>
            <a:pPr lvl="1"/>
            <a:r>
              <a:rPr lang="en-US" sz="2200" dirty="0" smtClean="0">
                <a:latin typeface="Times New Roman" panose="02020603050405020304" pitchFamily="18" charset="0"/>
                <a:cs typeface="Times New Roman" panose="02020603050405020304" pitchFamily="18" charset="0"/>
              </a:rPr>
              <a:t>The </a:t>
            </a:r>
            <a:r>
              <a:rPr lang="en-US" sz="2200" b="1" i="1" dirty="0" smtClean="0">
                <a:solidFill>
                  <a:srgbClr val="FF0000"/>
                </a:solidFill>
                <a:latin typeface="Times New Roman" panose="02020603050405020304" pitchFamily="18" charset="0"/>
                <a:cs typeface="Times New Roman" panose="02020603050405020304" pitchFamily="18" charset="0"/>
              </a:rPr>
              <a:t>services </a:t>
            </a:r>
            <a:r>
              <a:rPr lang="en-US" sz="2200" dirty="0" smtClean="0">
                <a:latin typeface="Times New Roman" panose="02020603050405020304" pitchFamily="18" charset="0"/>
                <a:cs typeface="Times New Roman" panose="02020603050405020304" pitchFamily="18" charset="0"/>
              </a:rPr>
              <a:t>themselves have long been referred to as </a:t>
            </a:r>
            <a:r>
              <a:rPr lang="en-US" sz="2200" b="1" i="1" dirty="0" smtClean="0">
                <a:solidFill>
                  <a:srgbClr val="FF0000"/>
                </a:solidFill>
                <a:latin typeface="Times New Roman" panose="02020603050405020304" pitchFamily="18" charset="0"/>
                <a:cs typeface="Times New Roman" panose="02020603050405020304" pitchFamily="18" charset="0"/>
              </a:rPr>
              <a:t>Software as a Service (</a:t>
            </a:r>
            <a:r>
              <a:rPr lang="en-US" sz="2200" b="1" i="1" dirty="0" err="1" smtClean="0">
                <a:solidFill>
                  <a:srgbClr val="FF0000"/>
                </a:solidFill>
                <a:latin typeface="Times New Roman" panose="02020603050405020304" pitchFamily="18" charset="0"/>
                <a:cs typeface="Times New Roman" panose="02020603050405020304" pitchFamily="18" charset="0"/>
              </a:rPr>
              <a:t>SaaS</a:t>
            </a:r>
            <a:r>
              <a:rPr lang="en-US" sz="2200" b="1" i="1" dirty="0" smtClean="0">
                <a:solidFill>
                  <a:srgbClr val="FF0000"/>
                </a:solidFill>
                <a:latin typeface="Times New Roman" panose="02020603050405020304" pitchFamily="18" charset="0"/>
                <a:cs typeface="Times New Roman" panose="02020603050405020304" pitchFamily="18" charset="0"/>
              </a:rPr>
              <a:t>),</a:t>
            </a:r>
            <a:r>
              <a:rPr lang="en-US" sz="2200" i="1" dirty="0" smtClean="0">
                <a:solidFill>
                  <a:srgbClr val="FF0000"/>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so we use that term. The </a:t>
            </a:r>
            <a:r>
              <a:rPr lang="en-US" sz="2200" b="1" i="1" dirty="0" smtClean="0">
                <a:solidFill>
                  <a:srgbClr val="FF0000"/>
                </a:solidFill>
                <a:latin typeface="Times New Roman" panose="02020603050405020304" pitchFamily="18" charset="0"/>
                <a:cs typeface="Times New Roman" panose="02020603050405020304" pitchFamily="18" charset="0"/>
              </a:rPr>
              <a:t>datacenter hardware and software is what we will call a Cloud.</a:t>
            </a:r>
          </a:p>
          <a:p>
            <a:pPr lvl="1"/>
            <a:r>
              <a:rPr lang="en-US" sz="2200" dirty="0" smtClean="0">
                <a:latin typeface="Times New Roman" panose="02020603050405020304" pitchFamily="18" charset="0"/>
                <a:cs typeface="Times New Roman" panose="02020603050405020304" pitchFamily="18" charset="0"/>
              </a:rPr>
              <a:t>When a Cloud is made available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in a pay-as-you-go </a:t>
            </a:r>
          </a:p>
          <a:p>
            <a:pPr marL="274320" lvl="1" indent="0">
              <a:buNone/>
            </a:pPr>
            <a:r>
              <a:rPr lang="en-US" sz="2200" dirty="0" smtClean="0">
                <a:latin typeface="Times New Roman" panose="02020603050405020304" pitchFamily="18" charset="0"/>
                <a:cs typeface="Times New Roman" panose="02020603050405020304" pitchFamily="18" charset="0"/>
              </a:rPr>
              <a:t>   manner to the public…… The service being sold is</a:t>
            </a:r>
            <a:br>
              <a:rPr lang="en-US" sz="2200" dirty="0" smtClean="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t>
            </a:r>
            <a:r>
              <a:rPr lang="en-US" sz="2200" b="1" i="1" dirty="0" smtClean="0">
                <a:solidFill>
                  <a:srgbClr val="FF0000"/>
                </a:solidFill>
                <a:latin typeface="Times New Roman" panose="02020603050405020304" pitchFamily="18" charset="0"/>
                <a:cs typeface="Times New Roman" panose="02020603050405020304" pitchFamily="18" charset="0"/>
              </a:rPr>
              <a:t>Utility Computing.</a:t>
            </a:r>
          </a:p>
        </p:txBody>
      </p:sp>
      <p:sp>
        <p:nvSpPr>
          <p:cNvPr id="7" name="Content Placeholder 2"/>
          <p:cNvSpPr txBox="1">
            <a:spLocks/>
          </p:cNvSpPr>
          <p:nvPr/>
        </p:nvSpPr>
        <p:spPr>
          <a:xfrm>
            <a:off x="1981200" y="1600201"/>
            <a:ext cx="8229600" cy="4525963"/>
          </a:xfrm>
          <a:prstGeom prst="rect">
            <a:avLst/>
          </a:prstGeom>
        </p:spPr>
        <p:txBody>
          <a:bodyPr vert="horz" lIns="91440" tIns="45720" rIns="91440" bIns="45720" rtlCol="0">
            <a:normAutofit/>
          </a:bodyPr>
          <a:lstStyle/>
          <a:p>
            <a:pPr marL="342900" indent="-342900" defTabSz="914400">
              <a:spcBef>
                <a:spcPct val="20000"/>
              </a:spcBef>
              <a:buClr>
                <a:schemeClr val="accent1">
                  <a:lumMod val="75000"/>
                </a:schemeClr>
              </a:buClr>
              <a:buFont typeface="Arial" pitchFamily="34" charset="0"/>
              <a:buChar char="•"/>
              <a:defRPr/>
            </a:pPr>
            <a:endParaRPr lang="en-US" sz="2000" dirty="0">
              <a:solidFill>
                <a:schemeClr val="accent3">
                  <a:lumMod val="50000"/>
                </a:schemeClr>
              </a:solidFill>
              <a:latin typeface="Cambria" pitchFamily="18" charset="0"/>
            </a:endParaRPr>
          </a:p>
        </p:txBody>
      </p:sp>
      <p:sp>
        <p:nvSpPr>
          <p:cNvPr id="2" name="Title 1"/>
          <p:cNvSpPr>
            <a:spLocks noGrp="1"/>
          </p:cNvSpPr>
          <p:nvPr>
            <p:ph type="title"/>
          </p:nvPr>
        </p:nvSpPr>
        <p:spPr>
          <a:xfrm>
            <a:off x="1069848" y="484632"/>
            <a:ext cx="10058400" cy="1115569"/>
          </a:xfrm>
        </p:spPr>
        <p:txBody>
          <a:bodyPr/>
          <a:lstStyle/>
          <a:p>
            <a:r>
              <a:rPr lang="en-US" dirty="0" smtClean="0"/>
              <a:t>2. Cloud Definitions 				</a:t>
            </a:r>
            <a:r>
              <a:rPr lang="en-US" sz="2500" dirty="0" err="1" smtClean="0"/>
              <a:t>contd</a:t>
            </a:r>
            <a:r>
              <a:rPr lang="en-US" sz="2500" dirty="0" smtClean="0"/>
              <a:t>…</a:t>
            </a:r>
            <a:endParaRPr lang="en-US" sz="2500" dirty="0"/>
          </a:p>
        </p:txBody>
      </p:sp>
      <p:pic>
        <p:nvPicPr>
          <p:cNvPr id="2052" name="Picture 4" descr="http://cloudtp.com/images/Crossing%20Bridge%20to%20Cloud%20Computing.jpg"/>
          <p:cNvPicPr>
            <a:picLocks noChangeAspect="1" noChangeArrowheads="1"/>
          </p:cNvPicPr>
          <p:nvPr/>
        </p:nvPicPr>
        <p:blipFill>
          <a:blip r:embed="rId2" cstate="print"/>
          <a:srcRect/>
          <a:stretch>
            <a:fillRect/>
          </a:stretch>
        </p:blipFill>
        <p:spPr bwMode="auto">
          <a:xfrm>
            <a:off x="7776972" y="3710641"/>
            <a:ext cx="3810000" cy="2857500"/>
          </a:xfrm>
          <a:prstGeom prst="roundRect">
            <a:avLst>
              <a:gd name="adj" fmla="val 4096"/>
            </a:avLst>
          </a:prstGeom>
          <a:no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5418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Cloud Definitions </a:t>
            </a:r>
            <a:r>
              <a:rPr lang="en-US" sz="2500" dirty="0" err="1" smtClean="0"/>
              <a:t>contd</a:t>
            </a:r>
            <a:r>
              <a:rPr lang="en-US" sz="2500" dirty="0"/>
              <a:t>…</a:t>
            </a:r>
          </a:p>
        </p:txBody>
      </p:sp>
      <p:sp>
        <p:nvSpPr>
          <p:cNvPr id="3" name="Content Placeholder 2"/>
          <p:cNvSpPr>
            <a:spLocks noGrp="1"/>
          </p:cNvSpPr>
          <p:nvPr>
            <p:ph idx="1"/>
          </p:nvPr>
        </p:nvSpPr>
        <p:spPr>
          <a:xfrm>
            <a:off x="796834" y="1600201"/>
            <a:ext cx="10084526" cy="3124200"/>
          </a:xfrm>
        </p:spPr>
        <p:txBody>
          <a:bodyPr>
            <a:normAutofit/>
          </a:bodyPr>
          <a:lstStyle/>
          <a:p>
            <a:r>
              <a:rPr lang="en-US" sz="2400" dirty="0" smtClean="0">
                <a:latin typeface="Times New Roman" panose="02020603050405020304" pitchFamily="18" charset="0"/>
                <a:cs typeface="Times New Roman" panose="02020603050405020304" pitchFamily="18" charset="0"/>
              </a:rPr>
              <a:t>Definition from </a:t>
            </a:r>
            <a:r>
              <a:rPr lang="en-US" sz="2400" b="1" i="1" dirty="0" err="1" smtClean="0">
                <a:latin typeface="Times New Roman" panose="02020603050405020304" pitchFamily="18" charset="0"/>
                <a:cs typeface="Times New Roman" panose="02020603050405020304" pitchFamily="18" charset="0"/>
              </a:rPr>
              <a:t>Buyya</a:t>
            </a:r>
            <a:endParaRPr lang="en-US" sz="2400" b="1" i="1" dirty="0" smtClean="0">
              <a:latin typeface="Times New Roman" panose="02020603050405020304" pitchFamily="18" charset="0"/>
              <a:cs typeface="Times New Roman" panose="02020603050405020304" pitchFamily="18" charset="0"/>
            </a:endParaRPr>
          </a:p>
          <a:p>
            <a:pPr lvl="1" algn="just"/>
            <a:r>
              <a:rPr lang="en-US" sz="2400" dirty="0" smtClean="0">
                <a:latin typeface="Times New Roman" panose="02020603050405020304" pitchFamily="18" charset="0"/>
                <a:cs typeface="Times New Roman" panose="02020603050405020304" pitchFamily="18" charset="0"/>
              </a:rPr>
              <a:t>A Cloud is a type </a:t>
            </a:r>
            <a:r>
              <a:rPr lang="en-US" sz="2400" b="1" i="1" dirty="0" smtClean="0">
                <a:solidFill>
                  <a:srgbClr val="FF0000"/>
                </a:solidFill>
                <a:latin typeface="Times New Roman" panose="02020603050405020304" pitchFamily="18" charset="0"/>
                <a:cs typeface="Times New Roman" panose="02020603050405020304" pitchFamily="18" charset="0"/>
              </a:rPr>
              <a:t>of parallel and distributed system </a:t>
            </a:r>
            <a:r>
              <a:rPr lang="en-US" sz="2400" dirty="0" smtClean="0">
                <a:latin typeface="Times New Roman" panose="02020603050405020304" pitchFamily="18" charset="0"/>
                <a:cs typeface="Times New Roman" panose="02020603050405020304" pitchFamily="18" charset="0"/>
              </a:rPr>
              <a:t>consisting of a collection of </a:t>
            </a:r>
            <a:r>
              <a:rPr lang="en-US" sz="2400" b="1" i="1" dirty="0" smtClean="0">
                <a:solidFill>
                  <a:srgbClr val="FF0000"/>
                </a:solidFill>
                <a:latin typeface="Times New Roman" panose="02020603050405020304" pitchFamily="18" charset="0"/>
                <a:cs typeface="Times New Roman" panose="02020603050405020304" pitchFamily="18" charset="0"/>
              </a:rPr>
              <a:t>interconnected and virtualized computers </a:t>
            </a:r>
            <a:r>
              <a:rPr lang="en-US" sz="2400" dirty="0" smtClean="0">
                <a:latin typeface="Times New Roman" panose="02020603050405020304" pitchFamily="18" charset="0"/>
                <a:cs typeface="Times New Roman" panose="02020603050405020304" pitchFamily="18" charset="0"/>
              </a:rPr>
              <a:t>that are </a:t>
            </a:r>
            <a:r>
              <a:rPr lang="en-US" sz="2400" b="1" i="1" dirty="0" smtClean="0">
                <a:solidFill>
                  <a:srgbClr val="FF0000"/>
                </a:solidFill>
                <a:latin typeface="Times New Roman" panose="02020603050405020304" pitchFamily="18" charset="0"/>
                <a:cs typeface="Times New Roman" panose="02020603050405020304" pitchFamily="18" charset="0"/>
              </a:rPr>
              <a:t>dynamically provisioned </a:t>
            </a:r>
            <a:r>
              <a:rPr lang="en-US" sz="2400" dirty="0" smtClean="0">
                <a:latin typeface="Times New Roman" panose="02020603050405020304" pitchFamily="18" charset="0"/>
                <a:cs typeface="Times New Roman" panose="02020603050405020304" pitchFamily="18" charset="0"/>
              </a:rPr>
              <a:t>and presented as </a:t>
            </a:r>
            <a:r>
              <a:rPr lang="en-US" sz="2400" b="1" i="1" dirty="0" smtClean="0">
                <a:solidFill>
                  <a:srgbClr val="FF0000"/>
                </a:solidFill>
                <a:latin typeface="Times New Roman" panose="02020603050405020304" pitchFamily="18" charset="0"/>
                <a:cs typeface="Times New Roman" panose="02020603050405020304" pitchFamily="18" charset="0"/>
              </a:rPr>
              <a:t>one or more unified computing resources </a:t>
            </a:r>
            <a:r>
              <a:rPr lang="en-US" sz="2400" dirty="0" smtClean="0">
                <a:latin typeface="Times New Roman" panose="02020603050405020304" pitchFamily="18" charset="0"/>
                <a:cs typeface="Times New Roman" panose="02020603050405020304" pitchFamily="18" charset="0"/>
              </a:rPr>
              <a:t>based on </a:t>
            </a:r>
            <a:r>
              <a:rPr lang="en-US" sz="2400" b="1" i="1" dirty="0" smtClean="0">
                <a:solidFill>
                  <a:srgbClr val="FF0000"/>
                </a:solidFill>
                <a:latin typeface="Times New Roman" panose="02020603050405020304" pitchFamily="18" charset="0"/>
                <a:cs typeface="Times New Roman" panose="02020603050405020304" pitchFamily="18" charset="0"/>
              </a:rPr>
              <a:t>service-level agreements</a:t>
            </a:r>
            <a:r>
              <a:rPr lang="en-US" sz="2400" dirty="0" smtClean="0">
                <a:latin typeface="Times New Roman" panose="02020603050405020304" pitchFamily="18" charset="0"/>
                <a:cs typeface="Times New Roman" panose="02020603050405020304" pitchFamily="18" charset="0"/>
              </a:rPr>
              <a:t> established through negotiation between the </a:t>
            </a:r>
            <a:r>
              <a:rPr lang="en-US" sz="2400" b="1" i="1" dirty="0" smtClean="0">
                <a:solidFill>
                  <a:srgbClr val="FF0000"/>
                </a:solidFill>
                <a:latin typeface="Times New Roman" panose="02020603050405020304" pitchFamily="18" charset="0"/>
                <a:cs typeface="Times New Roman" panose="02020603050405020304" pitchFamily="18" charset="0"/>
              </a:rPr>
              <a:t>service provider and consumers.</a:t>
            </a:r>
          </a:p>
        </p:txBody>
      </p:sp>
      <p:pic>
        <p:nvPicPr>
          <p:cNvPr id="25602" name="Picture 2" descr="http://www.amaxit.net/corporatesolutions/images/cloud-computing.jpg"/>
          <p:cNvPicPr>
            <a:picLocks noChangeAspect="1" noChangeArrowheads="1"/>
          </p:cNvPicPr>
          <p:nvPr/>
        </p:nvPicPr>
        <p:blipFill>
          <a:blip r:embed="rId2" cstate="print"/>
          <a:srcRect/>
          <a:stretch>
            <a:fillRect/>
          </a:stretch>
        </p:blipFill>
        <p:spPr bwMode="auto">
          <a:xfrm>
            <a:off x="4076700" y="4181474"/>
            <a:ext cx="5981700" cy="2524126"/>
          </a:xfrm>
          <a:prstGeom prst="rect">
            <a:avLst/>
          </a:prstGeom>
          <a:noFill/>
        </p:spPr>
      </p:pic>
      <p:pic>
        <p:nvPicPr>
          <p:cNvPr id="25606" name="Picture 6" descr="http://www.buyya.com/photos/rajkumar4.jpg">
            <a:hlinkClick r:id="rId3"/>
          </p:cNvPr>
          <p:cNvPicPr>
            <a:picLocks noChangeAspect="1" noChangeArrowheads="1"/>
          </p:cNvPicPr>
          <p:nvPr/>
        </p:nvPicPr>
        <p:blipFill>
          <a:blip r:embed="rId4" cstate="print"/>
          <a:srcRect/>
          <a:stretch>
            <a:fillRect/>
          </a:stretch>
        </p:blipFill>
        <p:spPr bwMode="auto">
          <a:xfrm>
            <a:off x="2133600" y="4114800"/>
            <a:ext cx="1832388" cy="2514600"/>
          </a:xfrm>
          <a:prstGeom prst="roundRect">
            <a:avLst>
              <a:gd name="adj" fmla="val 2990"/>
            </a:avLst>
          </a:prstGeom>
          <a:noFill/>
          <a:effectLst>
            <a:outerShdw blurRad="63500" sx="102000" sy="102000" algn="ctr" rotWithShape="0">
              <a:prstClr val="black">
                <a:alpha val="40000"/>
              </a:prstClr>
            </a:outerShdw>
          </a:effectLst>
        </p:spPr>
      </p:pic>
      <p:sp>
        <p:nvSpPr>
          <p:cNvPr id="7" name="Content Placeholder 2"/>
          <p:cNvSpPr txBox="1">
            <a:spLocks/>
          </p:cNvSpPr>
          <p:nvPr/>
        </p:nvSpPr>
        <p:spPr>
          <a:xfrm>
            <a:off x="1981200" y="1600201"/>
            <a:ext cx="8229600" cy="3124200"/>
          </a:xfrm>
          <a:prstGeom prst="rect">
            <a:avLst/>
          </a:prstGeom>
        </p:spPr>
        <p:txBody>
          <a:bodyPr vert="horz" lIns="91440" tIns="45720" rIns="91440" bIns="45720" rtlCol="0">
            <a:normAutofit/>
          </a:bodyPr>
          <a:lstStyle/>
          <a:p>
            <a:pPr marL="342900" indent="-342900" defTabSz="914400">
              <a:spcBef>
                <a:spcPct val="20000"/>
              </a:spcBef>
              <a:buClr>
                <a:schemeClr val="accent1">
                  <a:lumMod val="75000"/>
                </a:schemeClr>
              </a:buClr>
              <a:buFont typeface="Arial" pitchFamily="34" charset="0"/>
              <a:buChar char="•"/>
              <a:defRPr/>
            </a:pPr>
            <a:endParaRPr lang="en-US" sz="2000" dirty="0">
              <a:solidFill>
                <a:schemeClr val="accent3">
                  <a:lumMod val="50000"/>
                </a:schemeClr>
              </a:solidFill>
              <a:latin typeface="Cambria" pitchFamily="18" charset="0"/>
            </a:endParaRPr>
          </a:p>
        </p:txBody>
      </p:sp>
    </p:spTree>
    <p:extLst>
      <p:ext uri="{BB962C8B-B14F-4D97-AF65-F5344CB8AC3E}">
        <p14:creationId xmlns:p14="http://schemas.microsoft.com/office/powerpoint/2010/main" val="322438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ndy\AppData\Local\Microsoft\Windows\Temporary Internet Files\Content.IE5\OHTRCXWF\MPj03992210000[1].jpg"/>
          <p:cNvPicPr>
            <a:picLocks noChangeAspect="1" noChangeArrowheads="1"/>
          </p:cNvPicPr>
          <p:nvPr/>
        </p:nvPicPr>
        <p:blipFill>
          <a:blip r:embed="rId2" cstate="print"/>
          <a:srcRect l="15830" r="13702"/>
          <a:stretch>
            <a:fillRect/>
          </a:stretch>
        </p:blipFill>
        <p:spPr bwMode="auto">
          <a:xfrm>
            <a:off x="7391400" y="2362200"/>
            <a:ext cx="2743200" cy="3892858"/>
          </a:xfrm>
          <a:prstGeom prst="rect">
            <a:avLst/>
          </a:prstGeom>
          <a:noFill/>
        </p:spPr>
      </p:pic>
      <p:sp>
        <p:nvSpPr>
          <p:cNvPr id="2" name="Title 1"/>
          <p:cNvSpPr>
            <a:spLocks noGrp="1"/>
          </p:cNvSpPr>
          <p:nvPr>
            <p:ph type="title"/>
          </p:nvPr>
        </p:nvSpPr>
        <p:spPr>
          <a:xfrm>
            <a:off x="536028" y="110360"/>
            <a:ext cx="10592220" cy="772510"/>
          </a:xfrm>
        </p:spPr>
        <p:txBody>
          <a:bodyPr>
            <a:normAutofit fontScale="90000"/>
          </a:bodyPr>
          <a:lstStyle/>
          <a:p>
            <a:r>
              <a:rPr lang="en-US" dirty="0" smtClean="0"/>
              <a:t>3. In Our Humble Opinion</a:t>
            </a:r>
            <a:endParaRPr lang="en-US" dirty="0"/>
          </a:p>
        </p:txBody>
      </p:sp>
      <p:sp>
        <p:nvSpPr>
          <p:cNvPr id="3" name="Content Placeholder 2"/>
          <p:cNvSpPr>
            <a:spLocks noGrp="1"/>
          </p:cNvSpPr>
          <p:nvPr>
            <p:ph idx="1"/>
          </p:nvPr>
        </p:nvSpPr>
        <p:spPr>
          <a:xfrm>
            <a:off x="940526" y="709448"/>
            <a:ext cx="10187722" cy="5996152"/>
          </a:xfrm>
        </p:spPr>
        <p:txBody>
          <a:bodyPr>
            <a:noAutofit/>
          </a:bodyPr>
          <a:lstStyle/>
          <a:p>
            <a:pPr marL="0" indent="0">
              <a:buNone/>
            </a:pPr>
            <a:r>
              <a:rPr lang="en-US" sz="2300" dirty="0" smtClean="0">
                <a:latin typeface="Times New Roman" panose="02020603050405020304" pitchFamily="18" charset="0"/>
                <a:cs typeface="Times New Roman" panose="02020603050405020304" pitchFamily="18" charset="0"/>
              </a:rPr>
              <a:t>Cloud computing is a paradigm of computing, a new way of thinking about IT industry but not any specific technology.</a:t>
            </a:r>
          </a:p>
          <a:p>
            <a:pPr lvl="1"/>
            <a:r>
              <a:rPr lang="en-US" sz="2300" b="1" i="1" dirty="0" smtClean="0">
                <a:latin typeface="Times New Roman" panose="02020603050405020304" pitchFamily="18" charset="0"/>
                <a:cs typeface="Times New Roman" panose="02020603050405020304" pitchFamily="18" charset="0"/>
              </a:rPr>
              <a:t>Central ideas</a:t>
            </a:r>
          </a:p>
          <a:p>
            <a:pPr lvl="2">
              <a:buFont typeface="Wingdings" panose="05000000000000000000" pitchFamily="2" charset="2"/>
              <a:buChar char="q"/>
            </a:pPr>
            <a:r>
              <a:rPr lang="en-US" sz="2300" b="1" i="1" dirty="0" smtClean="0">
                <a:solidFill>
                  <a:srgbClr val="FF0000"/>
                </a:solidFill>
                <a:latin typeface="Times New Roman" panose="02020603050405020304" pitchFamily="18" charset="0"/>
                <a:cs typeface="Times New Roman" panose="02020603050405020304" pitchFamily="18" charset="0"/>
              </a:rPr>
              <a:t> Utility Computing</a:t>
            </a:r>
          </a:p>
          <a:p>
            <a:pPr lvl="2">
              <a:buFont typeface="Wingdings" panose="05000000000000000000" pitchFamily="2" charset="2"/>
              <a:buChar char="q"/>
            </a:pPr>
            <a:r>
              <a:rPr lang="en-US" sz="2300" b="1" i="1" dirty="0" smtClean="0">
                <a:solidFill>
                  <a:srgbClr val="FF0000"/>
                </a:solidFill>
                <a:latin typeface="Times New Roman" panose="02020603050405020304" pitchFamily="18" charset="0"/>
                <a:cs typeface="Times New Roman" panose="02020603050405020304" pitchFamily="18" charset="0"/>
              </a:rPr>
              <a:t> SOA</a:t>
            </a:r>
            <a:r>
              <a:rPr lang="en-US" sz="2300" dirty="0" smtClean="0">
                <a:latin typeface="Times New Roman" panose="02020603050405020304" pitchFamily="18" charset="0"/>
                <a:cs typeface="Times New Roman" panose="02020603050405020304" pitchFamily="18" charset="0"/>
              </a:rPr>
              <a:t> - Service Oriented Architecture</a:t>
            </a:r>
          </a:p>
          <a:p>
            <a:pPr lvl="2">
              <a:buFont typeface="Wingdings" panose="05000000000000000000" pitchFamily="2" charset="2"/>
              <a:buChar char="q"/>
            </a:pPr>
            <a:r>
              <a:rPr lang="en-US" sz="2300" b="1" i="1" dirty="0" smtClean="0">
                <a:solidFill>
                  <a:srgbClr val="FF0000"/>
                </a:solidFill>
                <a:latin typeface="Times New Roman" panose="02020603050405020304" pitchFamily="18" charset="0"/>
                <a:cs typeface="Times New Roman" panose="02020603050405020304" pitchFamily="18" charset="0"/>
              </a:rPr>
              <a:t> SLA</a:t>
            </a:r>
            <a:r>
              <a:rPr lang="en-US" sz="2300" dirty="0" smtClean="0">
                <a:solidFill>
                  <a:srgbClr val="FF0000"/>
                </a:solidFill>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Service Level Agreement</a:t>
            </a:r>
          </a:p>
          <a:p>
            <a:pPr lvl="1"/>
            <a:r>
              <a:rPr lang="en-US" sz="2300" b="1" i="1" dirty="0" smtClean="0">
                <a:latin typeface="Times New Roman" panose="02020603050405020304" pitchFamily="18" charset="0"/>
                <a:cs typeface="Times New Roman" panose="02020603050405020304" pitchFamily="18" charset="0"/>
              </a:rPr>
              <a:t>Properties and characteristics</a:t>
            </a:r>
          </a:p>
          <a:p>
            <a:pPr lvl="2">
              <a:buFont typeface="Wingdings" panose="05000000000000000000" pitchFamily="2" charset="2"/>
              <a:buChar char="q"/>
            </a:pPr>
            <a:r>
              <a:rPr lang="en-US" sz="2300" dirty="0" smtClean="0">
                <a:latin typeface="Times New Roman" panose="02020603050405020304" pitchFamily="18" charset="0"/>
                <a:cs typeface="Times New Roman" panose="02020603050405020304" pitchFamily="18" charset="0"/>
              </a:rPr>
              <a:t> High </a:t>
            </a:r>
            <a:r>
              <a:rPr lang="en-US" sz="2300" b="1" i="1" dirty="0" smtClean="0">
                <a:solidFill>
                  <a:schemeClr val="accent6">
                    <a:lumMod val="50000"/>
                  </a:schemeClr>
                </a:solidFill>
                <a:latin typeface="Times New Roman" panose="02020603050405020304" pitchFamily="18" charset="0"/>
                <a:cs typeface="Times New Roman" panose="02020603050405020304" pitchFamily="18" charset="0"/>
              </a:rPr>
              <a:t>scalability </a:t>
            </a:r>
            <a:r>
              <a:rPr lang="en-US" sz="2300" dirty="0" smtClean="0">
                <a:latin typeface="Times New Roman" panose="02020603050405020304" pitchFamily="18" charset="0"/>
                <a:cs typeface="Times New Roman" panose="02020603050405020304" pitchFamily="18" charset="0"/>
              </a:rPr>
              <a:t>and </a:t>
            </a:r>
            <a:r>
              <a:rPr lang="en-US" sz="2300" b="1" i="1" dirty="0" smtClean="0">
                <a:solidFill>
                  <a:schemeClr val="accent6">
                    <a:lumMod val="50000"/>
                  </a:schemeClr>
                </a:solidFill>
                <a:latin typeface="Times New Roman" panose="02020603050405020304" pitchFamily="18" charset="0"/>
                <a:cs typeface="Times New Roman" panose="02020603050405020304" pitchFamily="18" charset="0"/>
              </a:rPr>
              <a:t>elasticity</a:t>
            </a:r>
          </a:p>
          <a:p>
            <a:pPr lvl="2">
              <a:buFont typeface="Wingdings" panose="05000000000000000000" pitchFamily="2" charset="2"/>
              <a:buChar char="q"/>
            </a:pPr>
            <a:r>
              <a:rPr lang="en-US" sz="2300" dirty="0" smtClean="0">
                <a:latin typeface="Times New Roman" panose="02020603050405020304" pitchFamily="18" charset="0"/>
                <a:cs typeface="Times New Roman" panose="02020603050405020304" pitchFamily="18" charset="0"/>
              </a:rPr>
              <a:t> High </a:t>
            </a:r>
            <a:r>
              <a:rPr lang="en-US" sz="2300" b="1" i="1" dirty="0" smtClean="0">
                <a:solidFill>
                  <a:schemeClr val="accent6">
                    <a:lumMod val="50000"/>
                  </a:schemeClr>
                </a:solidFill>
                <a:latin typeface="Times New Roman" panose="02020603050405020304" pitchFamily="18" charset="0"/>
                <a:cs typeface="Times New Roman" panose="02020603050405020304" pitchFamily="18" charset="0"/>
              </a:rPr>
              <a:t>availability </a:t>
            </a:r>
            <a:r>
              <a:rPr lang="en-US" sz="2300" dirty="0" smtClean="0">
                <a:latin typeface="Times New Roman" panose="02020603050405020304" pitchFamily="18" charset="0"/>
                <a:cs typeface="Times New Roman" panose="02020603050405020304" pitchFamily="18" charset="0"/>
              </a:rPr>
              <a:t>and </a:t>
            </a:r>
            <a:r>
              <a:rPr lang="en-US" sz="2300" b="1" i="1" dirty="0" smtClean="0">
                <a:solidFill>
                  <a:schemeClr val="accent6">
                    <a:lumMod val="50000"/>
                  </a:schemeClr>
                </a:solidFill>
                <a:latin typeface="Times New Roman" panose="02020603050405020304" pitchFamily="18" charset="0"/>
                <a:cs typeface="Times New Roman" panose="02020603050405020304" pitchFamily="18" charset="0"/>
              </a:rPr>
              <a:t>reliability</a:t>
            </a:r>
          </a:p>
          <a:p>
            <a:pPr lvl="2">
              <a:buFont typeface="Wingdings" panose="05000000000000000000" pitchFamily="2" charset="2"/>
              <a:buChar char="q"/>
            </a:pPr>
            <a:r>
              <a:rPr lang="en-US" sz="2300" dirty="0" smtClean="0">
                <a:latin typeface="Times New Roman" panose="02020603050405020304" pitchFamily="18" charset="0"/>
                <a:cs typeface="Times New Roman" panose="02020603050405020304" pitchFamily="18" charset="0"/>
              </a:rPr>
              <a:t> High </a:t>
            </a:r>
            <a:r>
              <a:rPr lang="en-US" sz="2300" b="1" i="1" dirty="0" smtClean="0">
                <a:solidFill>
                  <a:schemeClr val="accent6">
                    <a:lumMod val="50000"/>
                  </a:schemeClr>
                </a:solidFill>
                <a:latin typeface="Times New Roman" panose="02020603050405020304" pitchFamily="18" charset="0"/>
                <a:cs typeface="Times New Roman" panose="02020603050405020304" pitchFamily="18" charset="0"/>
              </a:rPr>
              <a:t>manageability </a:t>
            </a:r>
            <a:r>
              <a:rPr lang="en-US" sz="2300" dirty="0" smtClean="0">
                <a:latin typeface="Times New Roman" panose="02020603050405020304" pitchFamily="18" charset="0"/>
                <a:cs typeface="Times New Roman" panose="02020603050405020304" pitchFamily="18" charset="0"/>
              </a:rPr>
              <a:t>and </a:t>
            </a:r>
            <a:r>
              <a:rPr lang="en-US" sz="2300" b="1" i="1" dirty="0" smtClean="0">
                <a:solidFill>
                  <a:schemeClr val="accent6">
                    <a:lumMod val="50000"/>
                  </a:schemeClr>
                </a:solidFill>
                <a:latin typeface="Times New Roman" panose="02020603050405020304" pitchFamily="18" charset="0"/>
                <a:cs typeface="Times New Roman" panose="02020603050405020304" pitchFamily="18" charset="0"/>
              </a:rPr>
              <a:t>interoperability</a:t>
            </a:r>
          </a:p>
          <a:p>
            <a:pPr lvl="2">
              <a:buFont typeface="Wingdings" panose="05000000000000000000" pitchFamily="2" charset="2"/>
              <a:buChar char="q"/>
            </a:pPr>
            <a:r>
              <a:rPr lang="en-US" sz="2300" dirty="0" smtClean="0">
                <a:latin typeface="Times New Roman" panose="02020603050405020304" pitchFamily="18" charset="0"/>
                <a:cs typeface="Times New Roman" panose="02020603050405020304" pitchFamily="18" charset="0"/>
              </a:rPr>
              <a:t> High </a:t>
            </a:r>
            <a:r>
              <a:rPr lang="en-US" sz="2300" b="1" i="1" dirty="0" smtClean="0">
                <a:solidFill>
                  <a:schemeClr val="accent6">
                    <a:lumMod val="50000"/>
                  </a:schemeClr>
                </a:solidFill>
                <a:latin typeface="Times New Roman" panose="02020603050405020304" pitchFamily="18" charset="0"/>
                <a:cs typeface="Times New Roman" panose="02020603050405020304" pitchFamily="18" charset="0"/>
              </a:rPr>
              <a:t>accessibility </a:t>
            </a:r>
            <a:r>
              <a:rPr lang="en-US" sz="2300" dirty="0" smtClean="0">
                <a:latin typeface="Times New Roman" panose="02020603050405020304" pitchFamily="18" charset="0"/>
                <a:cs typeface="Times New Roman" panose="02020603050405020304" pitchFamily="18" charset="0"/>
              </a:rPr>
              <a:t>and </a:t>
            </a:r>
            <a:r>
              <a:rPr lang="en-US" sz="2300" b="1" i="1" dirty="0" smtClean="0">
                <a:solidFill>
                  <a:schemeClr val="accent6">
                    <a:lumMod val="50000"/>
                  </a:schemeClr>
                </a:solidFill>
                <a:latin typeface="Times New Roman" panose="02020603050405020304" pitchFamily="18" charset="0"/>
                <a:cs typeface="Times New Roman" panose="02020603050405020304" pitchFamily="18" charset="0"/>
              </a:rPr>
              <a:t>portability</a:t>
            </a:r>
          </a:p>
          <a:p>
            <a:pPr lvl="2">
              <a:buFont typeface="Wingdings" panose="05000000000000000000" pitchFamily="2" charset="2"/>
              <a:buChar char="q"/>
            </a:pPr>
            <a:r>
              <a:rPr lang="en-US" sz="2300" dirty="0" smtClean="0">
                <a:latin typeface="Times New Roman" panose="02020603050405020304" pitchFamily="18" charset="0"/>
                <a:cs typeface="Times New Roman" panose="02020603050405020304" pitchFamily="18" charset="0"/>
              </a:rPr>
              <a:t> High </a:t>
            </a:r>
            <a:r>
              <a:rPr lang="en-US" sz="2300" b="1" i="1" dirty="0" smtClean="0">
                <a:solidFill>
                  <a:schemeClr val="accent6">
                    <a:lumMod val="50000"/>
                  </a:schemeClr>
                </a:solidFill>
                <a:latin typeface="Times New Roman" panose="02020603050405020304" pitchFamily="18" charset="0"/>
                <a:cs typeface="Times New Roman" panose="02020603050405020304" pitchFamily="18" charset="0"/>
              </a:rPr>
              <a:t>performance </a:t>
            </a:r>
            <a:r>
              <a:rPr lang="en-US" sz="2300" dirty="0" smtClean="0">
                <a:latin typeface="Times New Roman" panose="02020603050405020304" pitchFamily="18" charset="0"/>
                <a:cs typeface="Times New Roman" panose="02020603050405020304" pitchFamily="18" charset="0"/>
              </a:rPr>
              <a:t>and </a:t>
            </a:r>
            <a:r>
              <a:rPr lang="en-US" sz="2300" b="1" i="1" dirty="0" smtClean="0">
                <a:solidFill>
                  <a:schemeClr val="accent6">
                    <a:lumMod val="50000"/>
                  </a:schemeClr>
                </a:solidFill>
                <a:latin typeface="Times New Roman" panose="02020603050405020304" pitchFamily="18" charset="0"/>
                <a:cs typeface="Times New Roman" panose="02020603050405020304" pitchFamily="18" charset="0"/>
              </a:rPr>
              <a:t>optimization</a:t>
            </a:r>
          </a:p>
          <a:p>
            <a:pPr lvl="1"/>
            <a:r>
              <a:rPr lang="en-US" sz="2300" b="1" i="1" dirty="0" smtClean="0">
                <a:latin typeface="Times New Roman" panose="02020603050405020304" pitchFamily="18" charset="0"/>
                <a:cs typeface="Times New Roman" panose="02020603050405020304" pitchFamily="18" charset="0"/>
              </a:rPr>
              <a:t>Enabling techniques</a:t>
            </a:r>
          </a:p>
          <a:p>
            <a:pPr lvl="2">
              <a:buFont typeface="Wingdings" panose="05000000000000000000" pitchFamily="2" charset="2"/>
              <a:buChar char="q"/>
            </a:pPr>
            <a:r>
              <a:rPr lang="en-US" sz="2300" dirty="0" smtClean="0">
                <a:latin typeface="Times New Roman" panose="02020603050405020304" pitchFamily="18" charset="0"/>
                <a:cs typeface="Times New Roman" panose="02020603050405020304" pitchFamily="18" charset="0"/>
              </a:rPr>
              <a:t> Hardware virtualization</a:t>
            </a:r>
          </a:p>
          <a:p>
            <a:pPr lvl="2">
              <a:buFont typeface="Wingdings" panose="05000000000000000000" pitchFamily="2" charset="2"/>
              <a:buChar char="q"/>
            </a:pPr>
            <a:r>
              <a:rPr lang="en-US" sz="2300" dirty="0" smtClean="0">
                <a:latin typeface="Times New Roman" panose="02020603050405020304" pitchFamily="18" charset="0"/>
                <a:cs typeface="Times New Roman" panose="02020603050405020304" pitchFamily="18" charset="0"/>
              </a:rPr>
              <a:t> Parallelized and distributed computing</a:t>
            </a:r>
          </a:p>
          <a:p>
            <a:pPr lvl="2">
              <a:buFont typeface="Wingdings" panose="05000000000000000000" pitchFamily="2" charset="2"/>
              <a:buChar char="q"/>
            </a:pPr>
            <a:r>
              <a:rPr lang="en-US" sz="2300" dirty="0" smtClean="0">
                <a:latin typeface="Times New Roman" panose="02020603050405020304" pitchFamily="18" charset="0"/>
                <a:cs typeface="Times New Roman" panose="02020603050405020304" pitchFamily="18" charset="0"/>
              </a:rPr>
              <a:t> Web service</a:t>
            </a:r>
          </a:p>
        </p:txBody>
      </p:sp>
    </p:spTree>
    <p:extLst>
      <p:ext uri="{BB962C8B-B14F-4D97-AF65-F5344CB8AC3E}">
        <p14:creationId xmlns:p14="http://schemas.microsoft.com/office/powerpoint/2010/main" val="1104119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04952"/>
            <a:ext cx="10058400" cy="1087820"/>
          </a:xfrm>
        </p:spPr>
        <p:txBody>
          <a:bodyPr/>
          <a:lstStyle/>
          <a:p>
            <a:r>
              <a:rPr lang="en-IN" dirty="0" smtClean="0"/>
              <a:t>3.1. Central IDEAS</a:t>
            </a:r>
            <a:endParaRPr lang="en-IN" dirty="0"/>
          </a:p>
        </p:txBody>
      </p:sp>
      <p:sp>
        <p:nvSpPr>
          <p:cNvPr id="3" name="Content Placeholder 2"/>
          <p:cNvSpPr>
            <a:spLocks noGrp="1"/>
          </p:cNvSpPr>
          <p:nvPr>
            <p:ph idx="1"/>
          </p:nvPr>
        </p:nvSpPr>
        <p:spPr>
          <a:xfrm>
            <a:off x="1069848" y="1722474"/>
            <a:ext cx="10058400" cy="4449726"/>
          </a:xfrm>
        </p:spPr>
        <p:txBody>
          <a:bodyPr>
            <a:normAutofit/>
          </a:bodyPr>
          <a:lstStyle/>
          <a:p>
            <a:pPr marL="0" indent="0" algn="just">
              <a:buNone/>
            </a:pPr>
            <a:r>
              <a:rPr lang="en-IN" sz="2500" b="1" i="1" dirty="0" smtClean="0">
                <a:latin typeface="Times New Roman" panose="02020603050405020304" pitchFamily="18" charset="0"/>
                <a:cs typeface="Times New Roman" panose="02020603050405020304" pitchFamily="18" charset="0"/>
              </a:rPr>
              <a:t>A. UTILITY COMPUTING</a:t>
            </a:r>
          </a:p>
          <a:p>
            <a:pPr marL="0" indent="0" algn="just">
              <a:buNone/>
            </a:pPr>
            <a:r>
              <a:rPr lang="en-US" sz="2500" dirty="0">
                <a:latin typeface="Times New Roman" panose="02020603050405020304" pitchFamily="18" charset="0"/>
                <a:cs typeface="Times New Roman" panose="02020603050405020304" pitchFamily="18" charset="0"/>
              </a:rPr>
              <a:t>One </a:t>
            </a:r>
            <a:r>
              <a:rPr lang="en-US" sz="2500" b="1" dirty="0">
                <a:solidFill>
                  <a:srgbClr val="FF0000"/>
                </a:solidFill>
                <a:latin typeface="Times New Roman" panose="02020603050405020304" pitchFamily="18" charset="0"/>
                <a:cs typeface="Times New Roman" panose="02020603050405020304" pitchFamily="18" charset="0"/>
              </a:rPr>
              <a:t>service provisioning model</a:t>
            </a:r>
          </a:p>
          <a:p>
            <a:pPr lvl="1" algn="just"/>
            <a:r>
              <a:rPr lang="en-US" sz="2500" dirty="0">
                <a:latin typeface="Times New Roman" panose="02020603050405020304" pitchFamily="18" charset="0"/>
                <a:cs typeface="Times New Roman" panose="02020603050405020304" pitchFamily="18" charset="0"/>
              </a:rPr>
              <a:t>Service provider makes </a:t>
            </a:r>
            <a:r>
              <a:rPr lang="en-US" sz="2500" b="1" dirty="0">
                <a:solidFill>
                  <a:srgbClr val="FF0000"/>
                </a:solidFill>
                <a:latin typeface="Times New Roman" panose="02020603050405020304" pitchFamily="18" charset="0"/>
                <a:cs typeface="Times New Roman" panose="02020603050405020304" pitchFamily="18" charset="0"/>
              </a:rPr>
              <a:t>computing resources and infrastructure management </a:t>
            </a:r>
            <a:r>
              <a:rPr lang="en-US" sz="2500" dirty="0">
                <a:latin typeface="Times New Roman" panose="02020603050405020304" pitchFamily="18" charset="0"/>
                <a:cs typeface="Times New Roman" panose="02020603050405020304" pitchFamily="18" charset="0"/>
              </a:rPr>
              <a:t>available to the customer as needed, and </a:t>
            </a:r>
            <a:r>
              <a:rPr lang="en-US" sz="2500" b="1" dirty="0">
                <a:solidFill>
                  <a:srgbClr val="FF0000"/>
                </a:solidFill>
                <a:latin typeface="Times New Roman" panose="02020603050405020304" pitchFamily="18" charset="0"/>
                <a:cs typeface="Times New Roman" panose="02020603050405020304" pitchFamily="18" charset="0"/>
              </a:rPr>
              <a:t>charges them for specific usage rather than a flat rate.</a:t>
            </a:r>
          </a:p>
          <a:p>
            <a:pPr lvl="1" algn="just"/>
            <a:r>
              <a:rPr lang="en-US" sz="2500" dirty="0">
                <a:latin typeface="Times New Roman" panose="02020603050405020304" pitchFamily="18" charset="0"/>
                <a:cs typeface="Times New Roman" panose="02020603050405020304" pitchFamily="18" charset="0"/>
              </a:rPr>
              <a:t>Like other types of on-demand computing , the utility model seeks to </a:t>
            </a:r>
            <a:r>
              <a:rPr lang="en-US" sz="2500" b="1" dirty="0">
                <a:solidFill>
                  <a:srgbClr val="FF0000"/>
                </a:solidFill>
                <a:latin typeface="Times New Roman" panose="02020603050405020304" pitchFamily="18" charset="0"/>
                <a:cs typeface="Times New Roman" panose="02020603050405020304" pitchFamily="18" charset="0"/>
              </a:rPr>
              <a:t>maximize the efficient use of resources and/or minimize associated </a:t>
            </a:r>
            <a:r>
              <a:rPr lang="en-US" sz="2500" b="1" dirty="0" smtClean="0">
                <a:solidFill>
                  <a:srgbClr val="FF0000"/>
                </a:solidFill>
                <a:latin typeface="Times New Roman" panose="02020603050405020304" pitchFamily="18" charset="0"/>
                <a:cs typeface="Times New Roman" panose="02020603050405020304" pitchFamily="18" charset="0"/>
              </a:rPr>
              <a:t>costs</a:t>
            </a:r>
            <a:r>
              <a:rPr lang="en-US" sz="2500" dirty="0" smtClean="0">
                <a:solidFill>
                  <a:srgbClr val="FF0000"/>
                </a:solidFill>
                <a:latin typeface="Times New Roman" panose="02020603050405020304" pitchFamily="18" charset="0"/>
                <a:cs typeface="Times New Roman" panose="02020603050405020304" pitchFamily="18" charset="0"/>
              </a:rPr>
              <a:t>.</a:t>
            </a:r>
          </a:p>
          <a:p>
            <a:pPr algn="just"/>
            <a:endParaRPr lang="en-IN" sz="2500" dirty="0">
              <a:latin typeface="Times New Roman" panose="02020603050405020304" pitchFamily="18" charset="0"/>
              <a:cs typeface="Times New Roman" panose="02020603050405020304" pitchFamily="18" charset="0"/>
            </a:endParaRPr>
          </a:p>
        </p:txBody>
      </p:sp>
      <p:pic>
        <p:nvPicPr>
          <p:cNvPr id="4" name="Picture 3" descr="C:\Users\Andy\AppData\Local\Microsoft\Windows\Temporary Internet Files\Content.IE5\VM829XVI\MPj04028620000[1].jpg"/>
          <p:cNvPicPr>
            <a:picLocks noChangeAspect="1" noChangeArrowheads="1"/>
          </p:cNvPicPr>
          <p:nvPr/>
        </p:nvPicPr>
        <p:blipFill>
          <a:blip r:embed="rId3" cstate="print"/>
          <a:srcRect r="20366" b="11503"/>
          <a:stretch>
            <a:fillRect/>
          </a:stretch>
        </p:blipFill>
        <p:spPr bwMode="auto">
          <a:xfrm>
            <a:off x="8179944" y="4428460"/>
            <a:ext cx="2792856" cy="2429540"/>
          </a:xfrm>
          <a:prstGeom prst="rect">
            <a:avLst/>
          </a:prstGeom>
          <a:noFill/>
        </p:spPr>
      </p:pic>
    </p:spTree>
    <p:extLst>
      <p:ext uri="{BB962C8B-B14F-4D97-AF65-F5344CB8AC3E}">
        <p14:creationId xmlns:p14="http://schemas.microsoft.com/office/powerpoint/2010/main" val="1057154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5755</TotalTime>
  <Words>5221</Words>
  <Application>Microsoft Office PowerPoint</Application>
  <PresentationFormat>Widescreen</PresentationFormat>
  <Paragraphs>426</Paragraphs>
  <Slides>41</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ＭＳ Ｐゴシック</vt:lpstr>
      <vt:lpstr>Arial</vt:lpstr>
      <vt:lpstr>Calibri</vt:lpstr>
      <vt:lpstr>Cambria</vt:lpstr>
      <vt:lpstr>Helvetica</vt:lpstr>
      <vt:lpstr>Rockwell</vt:lpstr>
      <vt:lpstr>Rockwell Condensed</vt:lpstr>
      <vt:lpstr>Times New Roman</vt:lpstr>
      <vt:lpstr>Wingdings</vt:lpstr>
      <vt:lpstr>Wood Type</vt:lpstr>
      <vt:lpstr> Introduction to Cloud computing</vt:lpstr>
      <vt:lpstr>Contents</vt:lpstr>
      <vt:lpstr>1. Vision of Cloud computing</vt:lpstr>
      <vt:lpstr>PowerPoint Presentation</vt:lpstr>
      <vt:lpstr>2. Cloud Definitions</vt:lpstr>
      <vt:lpstr>2. Cloud Definitions     contd…</vt:lpstr>
      <vt:lpstr>2. Cloud Definitions contd…</vt:lpstr>
      <vt:lpstr>3. In Our Humble Opinion</vt:lpstr>
      <vt:lpstr>3.1. Central IDEAS</vt:lpstr>
      <vt:lpstr>3.1. Central IDEAS     contd…</vt:lpstr>
      <vt:lpstr>3.1. Central IDEAS     contd…</vt:lpstr>
      <vt:lpstr>3.1. Central IDEAS     contd…</vt:lpstr>
      <vt:lpstr>3.1. Central IDEAS     contd…</vt:lpstr>
      <vt:lpstr>3.2. Characteristics of Cloud computing</vt:lpstr>
      <vt:lpstr>3.2.1 Scalability &amp; Elasticity</vt:lpstr>
      <vt:lpstr>3.2.1 Scalability &amp; Elasticity contd…</vt:lpstr>
      <vt:lpstr>3.2.1 Scalability &amp; Elasticity contd…</vt:lpstr>
      <vt:lpstr>3.2.1 Scalability &amp; Elasticity</vt:lpstr>
      <vt:lpstr>3.2.1 Scalability &amp; Elasticity contd…</vt:lpstr>
      <vt:lpstr>3.2.1 Scalability &amp; Elasticity contd…</vt:lpstr>
      <vt:lpstr>PowerPoint Presentation</vt:lpstr>
      <vt:lpstr>3.2.2. Availability and reliability</vt:lpstr>
      <vt:lpstr>3.2.2. Availability and reliability contd…</vt:lpstr>
      <vt:lpstr>3.2.2. Availability and reliability contd…</vt:lpstr>
      <vt:lpstr>3.2.2. Availability and reliability contd…</vt:lpstr>
      <vt:lpstr>3.2.2. Availability and reliability contd…</vt:lpstr>
      <vt:lpstr>3.2.2. Availability and reliability contd…</vt:lpstr>
      <vt:lpstr>3.2.2. Availability and reliability contd…</vt:lpstr>
      <vt:lpstr>3.2.2. Availability and reliability contd…</vt:lpstr>
      <vt:lpstr>3.2.3. Manageability and Interoperability</vt:lpstr>
      <vt:lpstr>3.2.3. Manageability and operability CONTD…</vt:lpstr>
      <vt:lpstr>3.2.3. Manageability and operability CONTD…</vt:lpstr>
      <vt:lpstr>3.2.3. Manageability and Interoperability CONTD…</vt:lpstr>
      <vt:lpstr>3.2.3. Manageability and Interoperability CONTD…</vt:lpstr>
      <vt:lpstr>3.2.4 Performance and optimization</vt:lpstr>
      <vt:lpstr>3.2.4 Performance and optimization contd…</vt:lpstr>
      <vt:lpstr>3.2.4 Performance and optimization contd…</vt:lpstr>
      <vt:lpstr>3.2.4 Performance and optimization contd…</vt:lpstr>
      <vt:lpstr>PowerPoint Presentation</vt:lpstr>
      <vt:lpstr>3.2.5. Accessibility and portability </vt:lpstr>
      <vt:lpstr>3.2.5. Accessibility and portability contd…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L5: Introduction to CLoud</dc:title>
  <dc:creator>Avita Katal</dc:creator>
  <cp:lastModifiedBy>Avita Katal</cp:lastModifiedBy>
  <cp:revision>275</cp:revision>
  <dcterms:created xsi:type="dcterms:W3CDTF">2019-02-20T05:03:44Z</dcterms:created>
  <dcterms:modified xsi:type="dcterms:W3CDTF">2022-11-01T05:09:30Z</dcterms:modified>
</cp:coreProperties>
</file>