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46296DD-CE2B-43EC-9047-AFBC3B6D3075}"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22646-1DC4-4F87-8CE6-5CBDC9B1A795}" type="slidenum">
              <a:rPr lang="en-US" smtClean="0"/>
              <a:t>‹#›</a:t>
            </a:fld>
            <a:endParaRPr lang="en-US"/>
          </a:p>
        </p:txBody>
      </p:sp>
    </p:spTree>
    <p:extLst>
      <p:ext uri="{BB962C8B-B14F-4D97-AF65-F5344CB8AC3E}">
        <p14:creationId xmlns:p14="http://schemas.microsoft.com/office/powerpoint/2010/main" val="2186211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6296DD-CE2B-43EC-9047-AFBC3B6D3075}"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22646-1DC4-4F87-8CE6-5CBDC9B1A795}" type="slidenum">
              <a:rPr lang="en-US" smtClean="0"/>
              <a:t>‹#›</a:t>
            </a:fld>
            <a:endParaRPr lang="en-US"/>
          </a:p>
        </p:txBody>
      </p:sp>
    </p:spTree>
    <p:extLst>
      <p:ext uri="{BB962C8B-B14F-4D97-AF65-F5344CB8AC3E}">
        <p14:creationId xmlns:p14="http://schemas.microsoft.com/office/powerpoint/2010/main" val="2176615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6296DD-CE2B-43EC-9047-AFBC3B6D3075}"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22646-1DC4-4F87-8CE6-5CBDC9B1A795}" type="slidenum">
              <a:rPr lang="en-US" smtClean="0"/>
              <a:t>‹#›</a:t>
            </a:fld>
            <a:endParaRPr lang="en-US"/>
          </a:p>
        </p:txBody>
      </p:sp>
    </p:spTree>
    <p:extLst>
      <p:ext uri="{BB962C8B-B14F-4D97-AF65-F5344CB8AC3E}">
        <p14:creationId xmlns:p14="http://schemas.microsoft.com/office/powerpoint/2010/main" val="278942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6296DD-CE2B-43EC-9047-AFBC3B6D3075}"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22646-1DC4-4F87-8CE6-5CBDC9B1A795}" type="slidenum">
              <a:rPr lang="en-US" smtClean="0"/>
              <a:t>‹#›</a:t>
            </a:fld>
            <a:endParaRPr lang="en-US"/>
          </a:p>
        </p:txBody>
      </p:sp>
    </p:spTree>
    <p:extLst>
      <p:ext uri="{BB962C8B-B14F-4D97-AF65-F5344CB8AC3E}">
        <p14:creationId xmlns:p14="http://schemas.microsoft.com/office/powerpoint/2010/main" val="3704714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46296DD-CE2B-43EC-9047-AFBC3B6D3075}" type="datetimeFigureOut">
              <a:rPr lang="en-US" smtClean="0"/>
              <a:t>11/21/2023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022646-1DC4-4F87-8CE6-5CBDC9B1A795}" type="slidenum">
              <a:rPr lang="en-US" smtClean="0"/>
              <a:t>‹#›</a:t>
            </a:fld>
            <a:endParaRPr lang="en-US"/>
          </a:p>
        </p:txBody>
      </p:sp>
    </p:spTree>
    <p:extLst>
      <p:ext uri="{BB962C8B-B14F-4D97-AF65-F5344CB8AC3E}">
        <p14:creationId xmlns:p14="http://schemas.microsoft.com/office/powerpoint/2010/main" val="3832400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46296DD-CE2B-43EC-9047-AFBC3B6D3075}" type="datetimeFigureOut">
              <a:rPr lang="en-US" smtClean="0"/>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22646-1DC4-4F87-8CE6-5CBDC9B1A795}" type="slidenum">
              <a:rPr lang="en-US" smtClean="0"/>
              <a:t>‹#›</a:t>
            </a:fld>
            <a:endParaRPr lang="en-US"/>
          </a:p>
        </p:txBody>
      </p:sp>
    </p:spTree>
    <p:extLst>
      <p:ext uri="{BB962C8B-B14F-4D97-AF65-F5344CB8AC3E}">
        <p14:creationId xmlns:p14="http://schemas.microsoft.com/office/powerpoint/2010/main" val="3782982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46296DD-CE2B-43EC-9047-AFBC3B6D3075}" type="datetimeFigureOut">
              <a:rPr lang="en-US" smtClean="0"/>
              <a:t>11/21/2023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022646-1DC4-4F87-8CE6-5CBDC9B1A795}" type="slidenum">
              <a:rPr lang="en-US" smtClean="0"/>
              <a:t>‹#›</a:t>
            </a:fld>
            <a:endParaRPr lang="en-US"/>
          </a:p>
        </p:txBody>
      </p:sp>
    </p:spTree>
    <p:extLst>
      <p:ext uri="{BB962C8B-B14F-4D97-AF65-F5344CB8AC3E}">
        <p14:creationId xmlns:p14="http://schemas.microsoft.com/office/powerpoint/2010/main" val="1083516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46296DD-CE2B-43EC-9047-AFBC3B6D3075}" type="datetimeFigureOut">
              <a:rPr lang="en-US" smtClean="0"/>
              <a:t>11/21/2023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022646-1DC4-4F87-8CE6-5CBDC9B1A795}" type="slidenum">
              <a:rPr lang="en-US" smtClean="0"/>
              <a:t>‹#›</a:t>
            </a:fld>
            <a:endParaRPr lang="en-US"/>
          </a:p>
        </p:txBody>
      </p:sp>
    </p:spTree>
    <p:extLst>
      <p:ext uri="{BB962C8B-B14F-4D97-AF65-F5344CB8AC3E}">
        <p14:creationId xmlns:p14="http://schemas.microsoft.com/office/powerpoint/2010/main" val="2473315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6296DD-CE2B-43EC-9047-AFBC3B6D3075}" type="datetimeFigureOut">
              <a:rPr lang="en-US" smtClean="0"/>
              <a:t>11/21/2023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022646-1DC4-4F87-8CE6-5CBDC9B1A795}" type="slidenum">
              <a:rPr lang="en-US" smtClean="0"/>
              <a:t>‹#›</a:t>
            </a:fld>
            <a:endParaRPr lang="en-US"/>
          </a:p>
        </p:txBody>
      </p:sp>
    </p:spTree>
    <p:extLst>
      <p:ext uri="{BB962C8B-B14F-4D97-AF65-F5344CB8AC3E}">
        <p14:creationId xmlns:p14="http://schemas.microsoft.com/office/powerpoint/2010/main" val="613868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6296DD-CE2B-43EC-9047-AFBC3B6D3075}" type="datetimeFigureOut">
              <a:rPr lang="en-US" smtClean="0"/>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22646-1DC4-4F87-8CE6-5CBDC9B1A795}" type="slidenum">
              <a:rPr lang="en-US" smtClean="0"/>
              <a:t>‹#›</a:t>
            </a:fld>
            <a:endParaRPr lang="en-US"/>
          </a:p>
        </p:txBody>
      </p:sp>
    </p:spTree>
    <p:extLst>
      <p:ext uri="{BB962C8B-B14F-4D97-AF65-F5344CB8AC3E}">
        <p14:creationId xmlns:p14="http://schemas.microsoft.com/office/powerpoint/2010/main" val="3110166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6296DD-CE2B-43EC-9047-AFBC3B6D3075}" type="datetimeFigureOut">
              <a:rPr lang="en-US" smtClean="0"/>
              <a:t>11/21/2023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022646-1DC4-4F87-8CE6-5CBDC9B1A795}" type="slidenum">
              <a:rPr lang="en-US" smtClean="0"/>
              <a:t>‹#›</a:t>
            </a:fld>
            <a:endParaRPr lang="en-US"/>
          </a:p>
        </p:txBody>
      </p:sp>
    </p:spTree>
    <p:extLst>
      <p:ext uri="{BB962C8B-B14F-4D97-AF65-F5344CB8AC3E}">
        <p14:creationId xmlns:p14="http://schemas.microsoft.com/office/powerpoint/2010/main" val="856500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6296DD-CE2B-43EC-9047-AFBC3B6D3075}" type="datetimeFigureOut">
              <a:rPr lang="en-US" smtClean="0"/>
              <a:t>11/21/2023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022646-1DC4-4F87-8CE6-5CBDC9B1A795}" type="slidenum">
              <a:rPr lang="en-US" smtClean="0"/>
              <a:t>‹#›</a:t>
            </a:fld>
            <a:endParaRPr lang="en-US"/>
          </a:p>
        </p:txBody>
      </p:sp>
    </p:spTree>
    <p:extLst>
      <p:ext uri="{BB962C8B-B14F-4D97-AF65-F5344CB8AC3E}">
        <p14:creationId xmlns:p14="http://schemas.microsoft.com/office/powerpoint/2010/main" val="3144352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8767" t="17289" r="51233" b="11067"/>
          <a:stretch/>
        </p:blipFill>
        <p:spPr>
          <a:xfrm>
            <a:off x="773723" y="160724"/>
            <a:ext cx="11078307" cy="6407130"/>
          </a:xfrm>
          <a:prstGeom prst="rect">
            <a:avLst/>
          </a:prstGeom>
        </p:spPr>
      </p:pic>
    </p:spTree>
    <p:extLst>
      <p:ext uri="{BB962C8B-B14F-4D97-AF65-F5344CB8AC3E}">
        <p14:creationId xmlns:p14="http://schemas.microsoft.com/office/powerpoint/2010/main" val="1212593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160585" y="1305175"/>
            <a:ext cx="10405990" cy="7725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242424"/>
                </a:solidFill>
                <a:effectLst/>
                <a:latin typeface="source-serif-pro"/>
              </a:rPr>
              <a:t>Below is the equation for a Gaussian with a one-dimensional input.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dirty="0">
              <a:solidFill>
                <a:srgbClr val="242424"/>
              </a:solidFill>
              <a:latin typeface="source-serif-pr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smtClean="0">
              <a:ln>
                <a:noFill/>
              </a:ln>
              <a:solidFill>
                <a:srgbClr val="242424"/>
              </a:solidFill>
              <a:effectLst/>
              <a:latin typeface="source-serif-pr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dirty="0">
              <a:solidFill>
                <a:srgbClr val="242424"/>
              </a:solidFill>
              <a:latin typeface="source-serif-pr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smtClean="0">
              <a:ln>
                <a:noFill/>
              </a:ln>
              <a:solidFill>
                <a:srgbClr val="242424"/>
              </a:solidFill>
              <a:effectLst/>
              <a:latin typeface="source-serif-pro"/>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dirty="0">
              <a:solidFill>
                <a:srgbClr val="242424"/>
              </a:solidFill>
              <a:latin typeface="source-serif-pr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smtClean="0">
              <a:ln>
                <a:noFill/>
              </a:ln>
              <a:solidFill>
                <a:srgbClr val="242424"/>
              </a:solidFill>
              <a:effectLst/>
              <a:latin typeface="source-serif-pr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endParaRPr kumimoji="0" lang="en-US" altLang="en-US" sz="4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242424"/>
                </a:solidFill>
                <a:effectLst/>
                <a:latin typeface="source-serif-pro"/>
              </a:rPr>
              <a:t>Where x is the input, mu is the mean, and sigma is the standard deviation.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dirty="0">
              <a:solidFill>
                <a:srgbClr val="242424"/>
              </a:solidFill>
              <a:latin typeface="source-serif-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242424"/>
                </a:solidFill>
                <a:effectLst/>
                <a:latin typeface="source-serif-pro"/>
              </a:rPr>
              <a:t>This produces the familiar bell curve is shown below,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242424"/>
                </a:solidFill>
                <a:effectLst/>
                <a:latin typeface="source-serif-pro"/>
              </a:rPr>
              <a:t>which is centered at the mean, mu (in the below plot the mean is 5 and sigma is 1).</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dirty="0">
              <a:solidFill>
                <a:srgbClr val="242424"/>
              </a:solidFill>
              <a:latin typeface="source-serif-pr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242424"/>
                </a:solidFill>
                <a:effectLst/>
                <a:latin typeface="source-serif-pro"/>
              </a:rPr>
              <a:t>The radial basis function is a function whose value depends only on the distance from the origin.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dirty="0">
              <a:solidFill>
                <a:srgbClr val="242424"/>
              </a:solidFill>
              <a:latin typeface="source-serif-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242424"/>
                </a:solidFill>
                <a:effectLst/>
                <a:latin typeface="source-serif-pro"/>
              </a:rPr>
              <a:t> In fact, the function should contain only real values.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500" dirty="0">
              <a:solidFill>
                <a:srgbClr val="242424"/>
              </a:solidFill>
              <a:latin typeface="source-serif-pro"/>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smtClean="0">
              <a:ln>
                <a:noFill/>
              </a:ln>
              <a:solidFill>
                <a:srgbClr val="242424"/>
              </a:solidFill>
              <a:effectLst/>
              <a:latin typeface="source-serif-pr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242424"/>
                </a:solidFill>
                <a:effectLst/>
                <a:latin typeface="source-serif-pro"/>
              </a:rPr>
              <a:t>The alternate forms of radial basis functions are defined as the distance from another point denoted C, called the center.</a:t>
            </a:r>
            <a:endParaRPr kumimoji="0" lang="en-US" alt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dirty="0" smtClean="0">
                <a:ln>
                  <a:noFill/>
                </a:ln>
                <a:solidFill>
                  <a:schemeClr val="tx1"/>
                </a:solidFill>
                <a:effectLst/>
                <a:latin typeface="Arial" panose="020B0604020202020204" pitchFamily="34" charset="0"/>
              </a:rPr>
              <a:t>  </a:t>
            </a:r>
            <a:r>
              <a:rPr kumimoji="0" lang="en-US" altLang="en-US" sz="19200" b="0" i="0" u="none" strike="noStrike" cap="none" normalizeH="0" baseline="0" dirty="0" smtClean="0">
                <a:ln>
                  <a:noFill/>
                </a:ln>
                <a:solidFill>
                  <a:schemeClr val="tx1"/>
                </a:solidFill>
                <a:effectLst/>
                <a:latin typeface="Arial" panose="020B0604020202020204" pitchFamily="34" charset="0"/>
              </a:rPr>
              <a:t> </a:t>
            </a:r>
            <a:r>
              <a:rPr kumimoji="0" lang="en-US" altLang="en-US" sz="4400" b="0" i="0" u="none" strike="noStrike" cap="none" normalizeH="0" baseline="0" dirty="0" smtClean="0">
                <a:ln>
                  <a:noFill/>
                </a:ln>
                <a:solidFill>
                  <a:schemeClr val="tx1"/>
                </a:solidFill>
                <a:effectLst/>
                <a:latin typeface="Arial" panose="020B0604020202020204" pitchFamily="34" charset="0"/>
              </a:rPr>
              <a:t>                                                   </a:t>
            </a:r>
          </a:p>
        </p:txBody>
      </p:sp>
      <p:pic>
        <p:nvPicPr>
          <p:cNvPr id="1026" name="Picture 2" descr="https://miro.medium.com/v2/resize:fit:349/0*wb6_vUD-_bzDv7d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3652" y="2055289"/>
            <a:ext cx="4715363" cy="101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94521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https://miro.medium.com/v2/resize:fit:438/0*_Xj-j5s_qfkqCc3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8314" y="1189037"/>
            <a:ext cx="7798777" cy="4842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5975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05708" y="1720840"/>
            <a:ext cx="9434146" cy="1477328"/>
          </a:xfrm>
          <a:prstGeom prst="rect">
            <a:avLst/>
          </a:prstGeom>
        </p:spPr>
        <p:txBody>
          <a:bodyPr wrap="square">
            <a:spAutoFit/>
          </a:bodyPr>
          <a:lstStyle/>
          <a:p>
            <a:r>
              <a:rPr lang="en-US" b="1" i="0" dirty="0" smtClean="0">
                <a:solidFill>
                  <a:srgbClr val="242424"/>
                </a:solidFill>
                <a:effectLst/>
                <a:latin typeface="sohne"/>
              </a:rPr>
              <a:t>What are the advantages and disadvantages of the RBF network?</a:t>
            </a:r>
          </a:p>
          <a:p>
            <a:endParaRPr lang="en-US" b="1" i="0" dirty="0" smtClean="0">
              <a:solidFill>
                <a:srgbClr val="242424"/>
              </a:solidFill>
              <a:effectLst/>
              <a:latin typeface="sohne"/>
            </a:endParaRPr>
          </a:p>
          <a:p>
            <a:r>
              <a:rPr lang="en-US" b="0" i="0" dirty="0" smtClean="0">
                <a:solidFill>
                  <a:srgbClr val="242424"/>
                </a:solidFill>
                <a:effectLst/>
                <a:latin typeface="source-serif-pro"/>
              </a:rPr>
              <a:t>The main advantage of the RBF network is that it has only one hidden layer and it uses the radial basis function as the activation function. These functions are very powerful in approximation.</a:t>
            </a:r>
          </a:p>
        </p:txBody>
      </p:sp>
    </p:spTree>
    <p:extLst>
      <p:ext uri="{BB962C8B-B14F-4D97-AF65-F5344CB8AC3E}">
        <p14:creationId xmlns:p14="http://schemas.microsoft.com/office/powerpoint/2010/main" val="2459658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1938" y="1309943"/>
            <a:ext cx="9117624" cy="1754326"/>
          </a:xfrm>
          <a:prstGeom prst="rect">
            <a:avLst/>
          </a:prstGeom>
        </p:spPr>
        <p:txBody>
          <a:bodyPr wrap="square">
            <a:spAutoFit/>
          </a:bodyPr>
          <a:lstStyle/>
          <a:p>
            <a:r>
              <a:rPr lang="en-US" b="0" i="0" dirty="0" smtClean="0">
                <a:solidFill>
                  <a:srgbClr val="242424"/>
                </a:solidFill>
                <a:effectLst/>
                <a:latin typeface="source-serif-pro"/>
              </a:rPr>
              <a:t>RBFNs, as they are a special type of feeder neural network that use radial basis functions as activation functions. </a:t>
            </a:r>
          </a:p>
          <a:p>
            <a:endParaRPr lang="en-US" dirty="0">
              <a:solidFill>
                <a:srgbClr val="242424"/>
              </a:solidFill>
              <a:latin typeface="source-serif-pro"/>
            </a:endParaRPr>
          </a:p>
          <a:p>
            <a:endParaRPr lang="en-US" b="0" i="0" dirty="0" smtClean="0">
              <a:solidFill>
                <a:srgbClr val="242424"/>
              </a:solidFill>
              <a:effectLst/>
              <a:latin typeface="source-serif-pro"/>
            </a:endParaRPr>
          </a:p>
          <a:p>
            <a:r>
              <a:rPr lang="en-US" b="0" i="0" dirty="0" smtClean="0">
                <a:solidFill>
                  <a:srgbClr val="242424"/>
                </a:solidFill>
                <a:effectLst/>
                <a:latin typeface="source-serif-pro"/>
              </a:rPr>
              <a:t>It has an input layer, a hidden layer, and an output layer and is mostly used for classification, regression, and time-series prediction.</a:t>
            </a:r>
            <a:endParaRPr lang="en-US" dirty="0"/>
          </a:p>
        </p:txBody>
      </p:sp>
    </p:spTree>
    <p:extLst>
      <p:ext uri="{BB962C8B-B14F-4D97-AF65-F5344CB8AC3E}">
        <p14:creationId xmlns:p14="http://schemas.microsoft.com/office/powerpoint/2010/main" val="1199266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0245" y="788856"/>
            <a:ext cx="10243039" cy="3416320"/>
          </a:xfrm>
          <a:prstGeom prst="rect">
            <a:avLst/>
          </a:prstGeom>
        </p:spPr>
        <p:txBody>
          <a:bodyPr wrap="square">
            <a:spAutoFit/>
          </a:bodyPr>
          <a:lstStyle/>
          <a:p>
            <a:r>
              <a:rPr lang="en-US" b="1" i="0" dirty="0" smtClean="0">
                <a:solidFill>
                  <a:srgbClr val="242424"/>
                </a:solidFill>
                <a:effectLst/>
                <a:latin typeface="sohne"/>
              </a:rPr>
              <a:t>What is a radial basis function network?</a:t>
            </a:r>
          </a:p>
          <a:p>
            <a:r>
              <a:rPr lang="en-US" b="0" i="0" dirty="0" smtClean="0">
                <a:solidFill>
                  <a:srgbClr val="242424"/>
                </a:solidFill>
                <a:effectLst/>
                <a:latin typeface="source-serif-pro"/>
              </a:rPr>
              <a:t>Radial basis function (RBF) networks are a common type of use in artificial neural networks for function approximation problems. </a:t>
            </a:r>
          </a:p>
          <a:p>
            <a:endParaRPr lang="en-US" dirty="0">
              <a:solidFill>
                <a:srgbClr val="242424"/>
              </a:solidFill>
              <a:latin typeface="source-serif-pro"/>
            </a:endParaRPr>
          </a:p>
          <a:p>
            <a:r>
              <a:rPr lang="en-US" b="0" i="0" dirty="0" smtClean="0">
                <a:solidFill>
                  <a:srgbClr val="242424"/>
                </a:solidFill>
                <a:effectLst/>
                <a:latin typeface="source-serif-pro"/>
              </a:rPr>
              <a:t>Radial-based function networks are distinguished from other neural networks due to their global approximation and fast learning speed. and RBF neural networks are also a type of feed-forward network trained using a supervised training algorithm. </a:t>
            </a:r>
          </a:p>
          <a:p>
            <a:endParaRPr lang="en-US" dirty="0">
              <a:solidFill>
                <a:srgbClr val="242424"/>
              </a:solidFill>
              <a:latin typeface="source-serif-pro"/>
            </a:endParaRPr>
          </a:p>
          <a:p>
            <a:r>
              <a:rPr lang="en-US" b="0" i="0" dirty="0" smtClean="0">
                <a:solidFill>
                  <a:srgbClr val="242424"/>
                </a:solidFill>
                <a:effectLst/>
                <a:latin typeface="source-serif-pro"/>
              </a:rPr>
              <a:t>The main advantage of the RBF network is that it has only one hidden layer and uses the radial basis function as the activation function. </a:t>
            </a:r>
          </a:p>
          <a:p>
            <a:endParaRPr lang="en-US" dirty="0">
              <a:solidFill>
                <a:srgbClr val="242424"/>
              </a:solidFill>
              <a:latin typeface="source-serif-pro"/>
            </a:endParaRPr>
          </a:p>
          <a:p>
            <a:r>
              <a:rPr lang="en-US" b="0" i="0" dirty="0" smtClean="0">
                <a:solidFill>
                  <a:srgbClr val="242424"/>
                </a:solidFill>
                <a:effectLst/>
                <a:latin typeface="source-serif-pro"/>
              </a:rPr>
              <a:t>These functions are very powerful in approximation.</a:t>
            </a:r>
            <a:endParaRPr lang="en-US" b="0" i="0" dirty="0">
              <a:solidFill>
                <a:srgbClr val="242424"/>
              </a:solidFill>
              <a:effectLst/>
              <a:latin typeface="source-serif-pro"/>
            </a:endParaRPr>
          </a:p>
        </p:txBody>
      </p:sp>
    </p:spTree>
    <p:extLst>
      <p:ext uri="{BB962C8B-B14F-4D97-AF65-F5344CB8AC3E}">
        <p14:creationId xmlns:p14="http://schemas.microsoft.com/office/powerpoint/2010/main" val="371043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654" y="399734"/>
            <a:ext cx="11069515" cy="6555641"/>
          </a:xfrm>
          <a:prstGeom prst="rect">
            <a:avLst/>
          </a:prstGeom>
        </p:spPr>
        <p:txBody>
          <a:bodyPr wrap="square">
            <a:spAutoFit/>
          </a:bodyPr>
          <a:lstStyle/>
          <a:p>
            <a:r>
              <a:rPr lang="en-US" sz="2000" b="1" i="0" dirty="0" smtClean="0">
                <a:solidFill>
                  <a:srgbClr val="242424"/>
                </a:solidFill>
                <a:effectLst/>
                <a:latin typeface="sohne"/>
              </a:rPr>
              <a:t>How Do RBFNs Work?</a:t>
            </a:r>
          </a:p>
          <a:p>
            <a:endParaRPr lang="en-US" sz="2000" b="1" i="0" dirty="0" smtClean="0">
              <a:solidFill>
                <a:srgbClr val="242424"/>
              </a:solidFill>
              <a:effectLst/>
              <a:latin typeface="sohne"/>
            </a:endParaRPr>
          </a:p>
          <a:p>
            <a:pPr>
              <a:buFont typeface="Arial" panose="020B0604020202020204" pitchFamily="34" charset="0"/>
              <a:buChar char="•"/>
            </a:pPr>
            <a:r>
              <a:rPr lang="en-US" sz="2000" b="0" i="0" dirty="0" smtClean="0">
                <a:solidFill>
                  <a:srgbClr val="242424"/>
                </a:solidFill>
                <a:effectLst/>
                <a:latin typeface="source-serif-pro"/>
              </a:rPr>
              <a:t>RBFNs perform classification by measuring the input’s similarity to examples from the training set.</a:t>
            </a:r>
          </a:p>
          <a:p>
            <a:pPr>
              <a:buFont typeface="Arial" panose="020B0604020202020204" pitchFamily="34" charset="0"/>
              <a:buChar char="•"/>
            </a:pPr>
            <a:endParaRPr lang="en-US" sz="2000" dirty="0">
              <a:solidFill>
                <a:srgbClr val="242424"/>
              </a:solidFill>
              <a:latin typeface="source-serif-pro"/>
            </a:endParaRPr>
          </a:p>
          <a:p>
            <a:pPr>
              <a:buFont typeface="Arial" panose="020B0604020202020204" pitchFamily="34" charset="0"/>
              <a:buChar char="•"/>
            </a:pPr>
            <a:endParaRPr lang="en-US" sz="2000" b="0" i="0" dirty="0" smtClean="0">
              <a:solidFill>
                <a:srgbClr val="242424"/>
              </a:solidFill>
              <a:effectLst/>
              <a:latin typeface="source-serif-pro"/>
            </a:endParaRPr>
          </a:p>
          <a:p>
            <a:pPr>
              <a:buFont typeface="Arial" panose="020B0604020202020204" pitchFamily="34" charset="0"/>
              <a:buChar char="•"/>
            </a:pPr>
            <a:r>
              <a:rPr lang="en-US" sz="2000" b="0" i="0" dirty="0" smtClean="0">
                <a:solidFill>
                  <a:srgbClr val="242424"/>
                </a:solidFill>
                <a:effectLst/>
                <a:latin typeface="source-serif-pro"/>
              </a:rPr>
              <a:t>RBFNs have an input vector that feeds to the input layer. They have a layer of RBF neurons.</a:t>
            </a:r>
          </a:p>
          <a:p>
            <a:pPr>
              <a:buFont typeface="Arial" panose="020B0604020202020204" pitchFamily="34" charset="0"/>
              <a:buChar char="•"/>
            </a:pPr>
            <a:endParaRPr lang="en-US" sz="2000" dirty="0">
              <a:solidFill>
                <a:srgbClr val="242424"/>
              </a:solidFill>
              <a:latin typeface="source-serif-pro"/>
            </a:endParaRPr>
          </a:p>
          <a:p>
            <a:endParaRPr lang="en-US" sz="2000" b="0" i="0" dirty="0" smtClean="0">
              <a:solidFill>
                <a:srgbClr val="242424"/>
              </a:solidFill>
              <a:effectLst/>
              <a:latin typeface="source-serif-pro"/>
            </a:endParaRPr>
          </a:p>
          <a:p>
            <a:pPr>
              <a:buFont typeface="Arial" panose="020B0604020202020204" pitchFamily="34" charset="0"/>
              <a:buChar char="•"/>
            </a:pPr>
            <a:r>
              <a:rPr lang="en-US" sz="2000" b="0" i="0" dirty="0" smtClean="0">
                <a:solidFill>
                  <a:srgbClr val="242424"/>
                </a:solidFill>
                <a:effectLst/>
                <a:latin typeface="source-serif-pro"/>
              </a:rPr>
              <a:t>The function finds the weighted sum of the inputs, and the output layer has one node per category or class of data.</a:t>
            </a:r>
          </a:p>
          <a:p>
            <a:pPr>
              <a:buFont typeface="Arial" panose="020B0604020202020204" pitchFamily="34" charset="0"/>
              <a:buChar char="•"/>
            </a:pPr>
            <a:endParaRPr lang="en-US" sz="2000" dirty="0">
              <a:solidFill>
                <a:srgbClr val="242424"/>
              </a:solidFill>
              <a:latin typeface="source-serif-pro"/>
            </a:endParaRPr>
          </a:p>
          <a:p>
            <a:endParaRPr lang="en-US" sz="2000" b="0" i="0" dirty="0" smtClean="0">
              <a:solidFill>
                <a:srgbClr val="242424"/>
              </a:solidFill>
              <a:effectLst/>
              <a:latin typeface="source-serif-pro"/>
            </a:endParaRPr>
          </a:p>
          <a:p>
            <a:pPr>
              <a:buFont typeface="Arial" panose="020B0604020202020204" pitchFamily="34" charset="0"/>
              <a:buChar char="•"/>
            </a:pPr>
            <a:r>
              <a:rPr lang="en-US" sz="2000" b="0" i="0" dirty="0" smtClean="0">
                <a:solidFill>
                  <a:srgbClr val="242424"/>
                </a:solidFill>
                <a:effectLst/>
                <a:latin typeface="source-serif-pro"/>
              </a:rPr>
              <a:t>The neurons in the hidden layer contain the Gaussian transfer functions, which have outputs that are inversely proportional to the distance from the neuron’s center.</a:t>
            </a:r>
          </a:p>
          <a:p>
            <a:endParaRPr lang="en-US" sz="2000" dirty="0">
              <a:solidFill>
                <a:srgbClr val="242424"/>
              </a:solidFill>
              <a:latin typeface="source-serif-pro"/>
            </a:endParaRPr>
          </a:p>
          <a:p>
            <a:endParaRPr lang="en-US" sz="2000" b="0" i="0" dirty="0" smtClean="0">
              <a:solidFill>
                <a:srgbClr val="242424"/>
              </a:solidFill>
              <a:effectLst/>
              <a:latin typeface="source-serif-pro"/>
            </a:endParaRPr>
          </a:p>
          <a:p>
            <a:pPr>
              <a:buFont typeface="Arial" panose="020B0604020202020204" pitchFamily="34" charset="0"/>
              <a:buChar char="•"/>
            </a:pPr>
            <a:r>
              <a:rPr lang="en-US" sz="2000" b="0" i="0" dirty="0" smtClean="0">
                <a:solidFill>
                  <a:srgbClr val="242424"/>
                </a:solidFill>
                <a:effectLst/>
                <a:latin typeface="source-serif-pro"/>
              </a:rPr>
              <a:t>The network’s output is a linear combination of the input’s radial-basis functions and the neuron’s parameters.</a:t>
            </a:r>
          </a:p>
          <a:p>
            <a:r>
              <a:rPr lang="en-US" sz="2000" dirty="0" smtClean="0">
                <a:effectLst/>
              </a:rPr>
              <a:t/>
            </a:r>
            <a:br>
              <a:rPr lang="en-US" sz="2000" dirty="0" smtClean="0">
                <a:effectLst/>
              </a:rPr>
            </a:br>
            <a:endParaRPr lang="en-US" sz="2000" dirty="0"/>
          </a:p>
        </p:txBody>
      </p:sp>
    </p:spTree>
    <p:extLst>
      <p:ext uri="{BB962C8B-B14F-4D97-AF65-F5344CB8AC3E}">
        <p14:creationId xmlns:p14="http://schemas.microsoft.com/office/powerpoint/2010/main" val="4064769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27167" t="24844" r="27283" b="28311"/>
          <a:stretch/>
        </p:blipFill>
        <p:spPr>
          <a:xfrm>
            <a:off x="1600200" y="676656"/>
            <a:ext cx="8330184" cy="4818888"/>
          </a:xfrm>
          <a:prstGeom prst="rect">
            <a:avLst/>
          </a:prstGeom>
        </p:spPr>
      </p:pic>
    </p:spTree>
    <p:extLst>
      <p:ext uri="{BB962C8B-B14F-4D97-AF65-F5344CB8AC3E}">
        <p14:creationId xmlns:p14="http://schemas.microsoft.com/office/powerpoint/2010/main" val="1428716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43328" y="1027468"/>
            <a:ext cx="6096000" cy="1754326"/>
          </a:xfrm>
          <a:prstGeom prst="rect">
            <a:avLst/>
          </a:prstGeom>
        </p:spPr>
        <p:txBody>
          <a:bodyPr>
            <a:spAutoFit/>
          </a:bodyPr>
          <a:lstStyle/>
          <a:p>
            <a:r>
              <a:rPr lang="en-US" b="1" i="0" dirty="0" smtClean="0">
                <a:solidFill>
                  <a:srgbClr val="242424"/>
                </a:solidFill>
                <a:effectLst/>
                <a:latin typeface="sohne"/>
              </a:rPr>
              <a:t>Input vector</a:t>
            </a:r>
          </a:p>
          <a:p>
            <a:endParaRPr lang="en-US" b="1" dirty="0">
              <a:solidFill>
                <a:srgbClr val="242424"/>
              </a:solidFill>
              <a:latin typeface="sohne"/>
            </a:endParaRPr>
          </a:p>
          <a:p>
            <a:endParaRPr lang="en-US" b="1" i="0" dirty="0" smtClean="0">
              <a:solidFill>
                <a:srgbClr val="242424"/>
              </a:solidFill>
              <a:effectLst/>
              <a:latin typeface="sohne"/>
            </a:endParaRPr>
          </a:p>
          <a:p>
            <a:r>
              <a:rPr lang="en-US" b="0" i="0" dirty="0" smtClean="0">
                <a:solidFill>
                  <a:srgbClr val="242424"/>
                </a:solidFill>
                <a:effectLst/>
                <a:latin typeface="source-serif-pro"/>
              </a:rPr>
              <a:t>The input vector is the n-dimensional vector you are trying to classify. The entire input vector is shown for each of the RBF neurons.</a:t>
            </a:r>
            <a:endParaRPr lang="en-US" b="0" i="0" dirty="0">
              <a:solidFill>
                <a:srgbClr val="242424"/>
              </a:solidFill>
              <a:effectLst/>
              <a:latin typeface="source-serif-pro"/>
            </a:endParaRPr>
          </a:p>
        </p:txBody>
      </p:sp>
    </p:spTree>
    <p:extLst>
      <p:ext uri="{BB962C8B-B14F-4D97-AF65-F5344CB8AC3E}">
        <p14:creationId xmlns:p14="http://schemas.microsoft.com/office/powerpoint/2010/main" val="3217948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38654" y="450311"/>
            <a:ext cx="8713177" cy="5632311"/>
          </a:xfrm>
          <a:prstGeom prst="rect">
            <a:avLst/>
          </a:prstGeom>
        </p:spPr>
        <p:txBody>
          <a:bodyPr wrap="square">
            <a:spAutoFit/>
          </a:bodyPr>
          <a:lstStyle/>
          <a:p>
            <a:r>
              <a:rPr lang="en-US" b="1" i="0" dirty="0" smtClean="0">
                <a:solidFill>
                  <a:srgbClr val="242424"/>
                </a:solidFill>
                <a:effectLst/>
                <a:latin typeface="sohne"/>
              </a:rPr>
              <a:t>RBF. Neurons</a:t>
            </a:r>
          </a:p>
          <a:p>
            <a:endParaRPr lang="en-US" b="1" i="0" dirty="0" smtClean="0">
              <a:solidFill>
                <a:srgbClr val="242424"/>
              </a:solidFill>
              <a:effectLst/>
              <a:latin typeface="sohne"/>
            </a:endParaRPr>
          </a:p>
          <a:p>
            <a:r>
              <a:rPr lang="en-US" b="0" i="0" dirty="0" smtClean="0">
                <a:solidFill>
                  <a:srgbClr val="242424"/>
                </a:solidFill>
                <a:effectLst/>
                <a:latin typeface="source-serif-pro"/>
              </a:rPr>
              <a:t>Each RBF neuron stores a ‘prototype’ vector, just one of the vectors from the training set. </a:t>
            </a:r>
          </a:p>
          <a:p>
            <a:endParaRPr lang="en-US" dirty="0">
              <a:solidFill>
                <a:srgbClr val="242424"/>
              </a:solidFill>
              <a:latin typeface="source-serif-pro"/>
            </a:endParaRPr>
          </a:p>
          <a:p>
            <a:r>
              <a:rPr lang="en-US" b="0" i="0" dirty="0" smtClean="0">
                <a:solidFill>
                  <a:srgbClr val="242424"/>
                </a:solidFill>
                <a:effectLst/>
                <a:latin typeface="source-serif-pro"/>
              </a:rPr>
              <a:t>Each RBF neuron compares the input vector to its prototype and outputs a value between 0 and 1 which is a measure of similarity. </a:t>
            </a:r>
          </a:p>
          <a:p>
            <a:endParaRPr lang="en-US" dirty="0">
              <a:solidFill>
                <a:srgbClr val="242424"/>
              </a:solidFill>
              <a:latin typeface="source-serif-pro"/>
            </a:endParaRPr>
          </a:p>
          <a:p>
            <a:r>
              <a:rPr lang="en-US" b="0" i="0" dirty="0" smtClean="0">
                <a:solidFill>
                  <a:srgbClr val="242424"/>
                </a:solidFill>
                <a:effectLst/>
                <a:latin typeface="source-serif-pro"/>
              </a:rPr>
              <a:t>If the input is equal to the prototype, the output of the RBF neuron will be 1. </a:t>
            </a:r>
          </a:p>
          <a:p>
            <a:endParaRPr lang="en-US" dirty="0">
              <a:solidFill>
                <a:srgbClr val="242424"/>
              </a:solidFill>
              <a:latin typeface="source-serif-pro"/>
            </a:endParaRPr>
          </a:p>
          <a:p>
            <a:r>
              <a:rPr lang="en-US" b="0" i="0" dirty="0" smtClean="0">
                <a:solidFill>
                  <a:srgbClr val="242424"/>
                </a:solidFill>
                <a:effectLst/>
                <a:latin typeface="source-serif-pro"/>
              </a:rPr>
              <a:t>As the distance between the input and the prototype increases, the response decreases exponentially towards 0. </a:t>
            </a:r>
          </a:p>
          <a:p>
            <a:endParaRPr lang="en-US" dirty="0">
              <a:solidFill>
                <a:srgbClr val="242424"/>
              </a:solidFill>
              <a:latin typeface="source-serif-pro"/>
            </a:endParaRPr>
          </a:p>
          <a:p>
            <a:r>
              <a:rPr lang="en-US" b="0" i="0" dirty="0" smtClean="0">
                <a:solidFill>
                  <a:srgbClr val="242424"/>
                </a:solidFill>
                <a:effectLst/>
                <a:latin typeface="source-serif-pro"/>
              </a:rPr>
              <a:t>The shape of the response of the RBF neuron is a bell curve, as shown in the network geometry diagram. </a:t>
            </a:r>
          </a:p>
          <a:p>
            <a:endParaRPr lang="en-US" dirty="0">
              <a:solidFill>
                <a:srgbClr val="242424"/>
              </a:solidFill>
              <a:latin typeface="source-serif-pro"/>
            </a:endParaRPr>
          </a:p>
          <a:p>
            <a:r>
              <a:rPr lang="en-US" b="0" i="0" dirty="0" smtClean="0">
                <a:solidFill>
                  <a:srgbClr val="242424"/>
                </a:solidFill>
                <a:effectLst/>
                <a:latin typeface="source-serif-pro"/>
              </a:rPr>
              <a:t>The value of a neuron’s response is also called the “activation” value. </a:t>
            </a:r>
          </a:p>
          <a:p>
            <a:endParaRPr lang="en-US" dirty="0">
              <a:solidFill>
                <a:srgbClr val="242424"/>
              </a:solidFill>
              <a:latin typeface="source-serif-pro"/>
            </a:endParaRPr>
          </a:p>
          <a:p>
            <a:r>
              <a:rPr lang="en-US" b="0" i="0" dirty="0" smtClean="0">
                <a:solidFill>
                  <a:srgbClr val="242424"/>
                </a:solidFill>
                <a:effectLst/>
                <a:latin typeface="source-serif-pro"/>
              </a:rPr>
              <a:t>The prototype vector is also often called the “center” of a neuron since it is the value at the center of the bell curve.</a:t>
            </a:r>
            <a:endParaRPr lang="en-US" b="0" i="0" dirty="0">
              <a:solidFill>
                <a:srgbClr val="242424"/>
              </a:solidFill>
              <a:effectLst/>
              <a:latin typeface="source-serif-pro"/>
            </a:endParaRPr>
          </a:p>
        </p:txBody>
      </p:sp>
    </p:spTree>
    <p:extLst>
      <p:ext uri="{BB962C8B-B14F-4D97-AF65-F5344CB8AC3E}">
        <p14:creationId xmlns:p14="http://schemas.microsoft.com/office/powerpoint/2010/main" val="2095646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68669" y="980192"/>
            <a:ext cx="9164516" cy="3139321"/>
          </a:xfrm>
          <a:prstGeom prst="rect">
            <a:avLst/>
          </a:prstGeom>
        </p:spPr>
        <p:txBody>
          <a:bodyPr wrap="square">
            <a:spAutoFit/>
          </a:bodyPr>
          <a:lstStyle/>
          <a:p>
            <a:r>
              <a:rPr lang="en-US" b="1" i="0" dirty="0" smtClean="0">
                <a:solidFill>
                  <a:srgbClr val="242424"/>
                </a:solidFill>
                <a:effectLst/>
                <a:latin typeface="sohne"/>
              </a:rPr>
              <a:t>What is </a:t>
            </a:r>
            <a:r>
              <a:rPr lang="en-US" b="1" i="0" dirty="0" err="1" smtClean="0">
                <a:solidFill>
                  <a:srgbClr val="242424"/>
                </a:solidFill>
                <a:effectLst/>
                <a:latin typeface="sohne"/>
              </a:rPr>
              <a:t>RBFNNoutput</a:t>
            </a:r>
            <a:r>
              <a:rPr lang="en-US" b="1" i="0" dirty="0" smtClean="0">
                <a:solidFill>
                  <a:srgbClr val="242424"/>
                </a:solidFill>
                <a:effectLst/>
                <a:latin typeface="sohne"/>
              </a:rPr>
              <a:t>?</a:t>
            </a:r>
          </a:p>
          <a:p>
            <a:endParaRPr lang="en-US" b="1" dirty="0">
              <a:solidFill>
                <a:srgbClr val="242424"/>
              </a:solidFill>
              <a:latin typeface="sohne"/>
            </a:endParaRPr>
          </a:p>
          <a:p>
            <a:endParaRPr lang="en-US" b="1" i="0" dirty="0" smtClean="0">
              <a:solidFill>
                <a:srgbClr val="242424"/>
              </a:solidFill>
              <a:effectLst/>
              <a:latin typeface="sohne"/>
            </a:endParaRPr>
          </a:p>
          <a:p>
            <a:r>
              <a:rPr lang="en-US" b="0" i="0" dirty="0" smtClean="0">
                <a:solidFill>
                  <a:srgbClr val="242424"/>
                </a:solidFill>
                <a:effectLst/>
                <a:latin typeface="source-serif-pro"/>
              </a:rPr>
              <a:t>The input layer transforms the data into hidden neurons that contain radial basis activation functions. </a:t>
            </a:r>
          </a:p>
          <a:p>
            <a:endParaRPr lang="en-US" dirty="0">
              <a:solidFill>
                <a:srgbClr val="242424"/>
              </a:solidFill>
              <a:latin typeface="source-serif-pro"/>
            </a:endParaRPr>
          </a:p>
          <a:p>
            <a:r>
              <a:rPr lang="en-US" b="0" i="0" dirty="0" smtClean="0">
                <a:solidFill>
                  <a:srgbClr val="242424"/>
                </a:solidFill>
                <a:effectLst/>
                <a:latin typeface="source-serif-pro"/>
              </a:rPr>
              <a:t>This function generally calculates the distance between the network inputs and the centers of the hidden layer. </a:t>
            </a:r>
          </a:p>
          <a:p>
            <a:endParaRPr lang="en-US" dirty="0">
              <a:solidFill>
                <a:srgbClr val="242424"/>
              </a:solidFill>
              <a:latin typeface="source-serif-pro"/>
            </a:endParaRPr>
          </a:p>
          <a:p>
            <a:r>
              <a:rPr lang="en-US" b="0" i="0" dirty="0" smtClean="0">
                <a:solidFill>
                  <a:srgbClr val="242424"/>
                </a:solidFill>
                <a:effectLst/>
                <a:latin typeface="source-serif-pro"/>
              </a:rPr>
              <a:t>The output assembly of the hidden layers is provided with some weight as the output of the RBFNN.</a:t>
            </a:r>
            <a:endParaRPr lang="en-US" b="0" i="0" dirty="0">
              <a:solidFill>
                <a:srgbClr val="242424"/>
              </a:solidFill>
              <a:effectLst/>
              <a:latin typeface="source-serif-pro"/>
            </a:endParaRPr>
          </a:p>
        </p:txBody>
      </p:sp>
    </p:spTree>
    <p:extLst>
      <p:ext uri="{BB962C8B-B14F-4D97-AF65-F5344CB8AC3E}">
        <p14:creationId xmlns:p14="http://schemas.microsoft.com/office/powerpoint/2010/main" val="4167272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1354" y="197346"/>
            <a:ext cx="11676184" cy="6463308"/>
          </a:xfrm>
          <a:prstGeom prst="rect">
            <a:avLst/>
          </a:prstGeom>
        </p:spPr>
        <p:txBody>
          <a:bodyPr wrap="square">
            <a:spAutoFit/>
          </a:bodyPr>
          <a:lstStyle/>
          <a:p>
            <a:endParaRPr lang="en-US" b="1" i="0" dirty="0" smtClean="0">
              <a:solidFill>
                <a:srgbClr val="242424"/>
              </a:solidFill>
              <a:effectLst/>
              <a:latin typeface="sohne"/>
            </a:endParaRPr>
          </a:p>
          <a:p>
            <a:r>
              <a:rPr lang="en-US" b="1" i="0" dirty="0" smtClean="0">
                <a:solidFill>
                  <a:srgbClr val="242424"/>
                </a:solidFill>
                <a:effectLst/>
                <a:latin typeface="source-serif-pro"/>
              </a:rPr>
              <a:t>The Output Nodes</a:t>
            </a:r>
          </a:p>
          <a:p>
            <a:endParaRPr lang="en-US" b="1" i="0" dirty="0" smtClean="0">
              <a:solidFill>
                <a:srgbClr val="242424"/>
              </a:solidFill>
              <a:effectLst/>
              <a:latin typeface="source-serif-pro"/>
            </a:endParaRPr>
          </a:p>
          <a:p>
            <a:r>
              <a:rPr lang="en-US" b="0" i="0" dirty="0" smtClean="0">
                <a:solidFill>
                  <a:srgbClr val="242424"/>
                </a:solidFill>
                <a:effectLst/>
                <a:latin typeface="source-serif-pro"/>
              </a:rPr>
              <a:t>The output of the network consists of a set of nodes, one per category that we are trying to classify. </a:t>
            </a:r>
          </a:p>
          <a:p>
            <a:endParaRPr lang="en-US" dirty="0">
              <a:solidFill>
                <a:srgbClr val="242424"/>
              </a:solidFill>
              <a:latin typeface="source-serif-pro"/>
            </a:endParaRPr>
          </a:p>
          <a:p>
            <a:r>
              <a:rPr lang="en-US" b="0" i="0" dirty="0" smtClean="0">
                <a:solidFill>
                  <a:srgbClr val="242424"/>
                </a:solidFill>
                <a:effectLst/>
                <a:latin typeface="source-serif-pro"/>
              </a:rPr>
              <a:t>Each output node computes a sort of score for the associated category. </a:t>
            </a:r>
          </a:p>
          <a:p>
            <a:endParaRPr lang="en-US" dirty="0">
              <a:solidFill>
                <a:srgbClr val="242424"/>
              </a:solidFill>
              <a:latin typeface="source-serif-pro"/>
            </a:endParaRPr>
          </a:p>
          <a:p>
            <a:r>
              <a:rPr lang="en-US" b="0" i="0" dirty="0" smtClean="0">
                <a:solidFill>
                  <a:srgbClr val="242424"/>
                </a:solidFill>
                <a:effectLst/>
                <a:latin typeface="source-serif-pro"/>
              </a:rPr>
              <a:t>Typically, a classification decision is made by assigning the input to the category with the highest score.</a:t>
            </a:r>
          </a:p>
          <a:p>
            <a:endParaRPr lang="en-US" dirty="0">
              <a:solidFill>
                <a:srgbClr val="242424"/>
              </a:solidFill>
              <a:latin typeface="source-serif-pro"/>
            </a:endParaRPr>
          </a:p>
          <a:p>
            <a:r>
              <a:rPr lang="en-US" b="0" i="0" dirty="0" smtClean="0">
                <a:solidFill>
                  <a:srgbClr val="242424"/>
                </a:solidFill>
                <a:effectLst/>
                <a:latin typeface="source-serif-pro"/>
              </a:rPr>
              <a:t>The score is computed by taking a weighted sum of the activation values from every RBF neuron.</a:t>
            </a:r>
          </a:p>
          <a:p>
            <a:endParaRPr lang="en-US" dirty="0">
              <a:solidFill>
                <a:srgbClr val="242424"/>
              </a:solidFill>
              <a:latin typeface="source-serif-pro"/>
            </a:endParaRPr>
          </a:p>
          <a:p>
            <a:r>
              <a:rPr lang="en-US" b="0" i="0" dirty="0" smtClean="0">
                <a:solidFill>
                  <a:srgbClr val="242424"/>
                </a:solidFill>
                <a:effectLst/>
                <a:latin typeface="source-serif-pro"/>
              </a:rPr>
              <a:t> By weighted sum, we mean that an output node associates a weight value with each of the RBF neurons, and multiplies the neuron’s activation by this weight before adding it to the total response. </a:t>
            </a:r>
          </a:p>
          <a:p>
            <a:endParaRPr lang="en-US" dirty="0">
              <a:solidFill>
                <a:srgbClr val="242424"/>
              </a:solidFill>
              <a:latin typeface="source-serif-pro"/>
            </a:endParaRPr>
          </a:p>
          <a:p>
            <a:r>
              <a:rPr lang="en-US" b="0" i="0" dirty="0" smtClean="0">
                <a:solidFill>
                  <a:srgbClr val="242424"/>
                </a:solidFill>
                <a:effectLst/>
                <a:latin typeface="source-serif-pro"/>
              </a:rPr>
              <a:t>Because each output node is computing the score for a different category, every output node has its own set of weights. </a:t>
            </a:r>
          </a:p>
          <a:p>
            <a:endParaRPr lang="en-US" b="0" i="0" dirty="0" smtClean="0">
              <a:solidFill>
                <a:srgbClr val="242424"/>
              </a:solidFill>
              <a:effectLst/>
              <a:latin typeface="source-serif-pro"/>
            </a:endParaRPr>
          </a:p>
          <a:p>
            <a:r>
              <a:rPr lang="en-US" b="0" i="0" dirty="0" smtClean="0">
                <a:solidFill>
                  <a:srgbClr val="242424"/>
                </a:solidFill>
                <a:effectLst/>
                <a:latin typeface="source-serif-pro"/>
              </a:rPr>
              <a:t>The output node will typically give a positive weight to the RBF neurons that belong to its category, and a negative weight to the others.</a:t>
            </a:r>
          </a:p>
          <a:p>
            <a:endParaRPr lang="en-US" b="0" i="0" dirty="0" smtClean="0">
              <a:solidFill>
                <a:srgbClr val="242424"/>
              </a:solidFill>
              <a:effectLst/>
              <a:latin typeface="source-serif-pro"/>
            </a:endParaRPr>
          </a:p>
          <a:p>
            <a:r>
              <a:rPr lang="en-US" b="0" i="0" dirty="0" smtClean="0">
                <a:solidFill>
                  <a:srgbClr val="242424"/>
                </a:solidFill>
                <a:effectLst/>
                <a:latin typeface="source-serif-pro"/>
              </a:rPr>
              <a:t>Each RBF neuron computes a measure of the similarity between the input and its prototype vector (taken from the training set). Input vectors which are more similar to the prototype return a result closer to 1. There are different possible choices of similarity functions, but the most popular is based on the Gaussian.</a:t>
            </a:r>
            <a:endParaRPr lang="en-US" b="0" i="0" dirty="0">
              <a:solidFill>
                <a:srgbClr val="242424"/>
              </a:solidFill>
              <a:effectLst/>
              <a:latin typeface="source-serif-pro"/>
            </a:endParaRPr>
          </a:p>
        </p:txBody>
      </p:sp>
    </p:spTree>
    <p:extLst>
      <p:ext uri="{BB962C8B-B14F-4D97-AF65-F5344CB8AC3E}">
        <p14:creationId xmlns:p14="http://schemas.microsoft.com/office/powerpoint/2010/main" val="32336154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927</Words>
  <Application>Microsoft Office PowerPoint</Application>
  <PresentationFormat>Widescreen</PresentationFormat>
  <Paragraphs>98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sohne</vt:lpstr>
      <vt:lpstr>source-serif-pro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Sugandha Sharma</dc:creator>
  <cp:lastModifiedBy>Sugandha Sharma</cp:lastModifiedBy>
  <cp:revision>6</cp:revision>
  <dcterms:created xsi:type="dcterms:W3CDTF">2023-11-21T09:21:14Z</dcterms:created>
  <dcterms:modified xsi:type="dcterms:W3CDTF">2023-11-21T10:22:25Z</dcterms:modified>
</cp:coreProperties>
</file>