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8" r:id="rId3"/>
    <p:sldId id="260" r:id="rId4"/>
    <p:sldId id="259" r:id="rId5"/>
    <p:sldId id="274" r:id="rId6"/>
    <p:sldId id="261" r:id="rId7"/>
    <p:sldId id="262" r:id="rId8"/>
    <p:sldId id="263" r:id="rId9"/>
    <p:sldId id="264" r:id="rId10"/>
    <p:sldId id="265" r:id="rId11"/>
    <p:sldId id="266" r:id="rId12"/>
    <p:sldId id="267" r:id="rId13"/>
    <p:sldId id="275" r:id="rId14"/>
    <p:sldId id="268" r:id="rId15"/>
    <p:sldId id="269" r:id="rId16"/>
    <p:sldId id="270" r:id="rId17"/>
    <p:sldId id="271" r:id="rId18"/>
    <p:sldId id="272" r:id="rId19"/>
    <p:sldId id="273" r:id="rId20"/>
    <p:sldId id="28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9" r:id="rId42"/>
    <p:sldId id="298" r:id="rId43"/>
    <p:sldId id="300" r:id="rId44"/>
    <p:sldId id="301" r:id="rId45"/>
    <p:sldId id="302" r:id="rId46"/>
    <p:sldId id="303" r:id="rId47"/>
    <p:sldId id="304" r:id="rId48"/>
    <p:sldId id="305" r:id="rId49"/>
    <p:sldId id="306" r:id="rId50"/>
    <p:sldId id="307" r:id="rId51"/>
    <p:sldId id="308" r:id="rId52"/>
    <p:sldId id="309"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A93E71-03C8-43AA-AFBE-B5498E8AA8F0}">
          <p14:sldIdLst>
            <p14:sldId id="256"/>
            <p14:sldId id="258"/>
            <p14:sldId id="260"/>
            <p14:sldId id="259"/>
            <p14:sldId id="274"/>
            <p14:sldId id="261"/>
            <p14:sldId id="262"/>
            <p14:sldId id="263"/>
            <p14:sldId id="264"/>
            <p14:sldId id="265"/>
            <p14:sldId id="266"/>
            <p14:sldId id="267"/>
            <p14:sldId id="275"/>
            <p14:sldId id="268"/>
            <p14:sldId id="269"/>
            <p14:sldId id="270"/>
            <p14:sldId id="271"/>
            <p14:sldId id="272"/>
            <p14:sldId id="273"/>
            <p14:sldId id="285"/>
            <p14:sldId id="276"/>
            <p14:sldId id="277"/>
            <p14:sldId id="278"/>
            <p14:sldId id="279"/>
            <p14:sldId id="280"/>
            <p14:sldId id="281"/>
            <p14:sldId id="282"/>
            <p14:sldId id="283"/>
            <p14:sldId id="284"/>
            <p14:sldId id="286"/>
            <p14:sldId id="287"/>
            <p14:sldId id="288"/>
            <p14:sldId id="289"/>
            <p14:sldId id="290"/>
            <p14:sldId id="291"/>
            <p14:sldId id="292"/>
            <p14:sldId id="293"/>
            <p14:sldId id="294"/>
            <p14:sldId id="295"/>
            <p14:sldId id="296"/>
            <p14:sldId id="299"/>
            <p14:sldId id="298"/>
            <p14:sldId id="300"/>
            <p14:sldId id="301"/>
            <p14:sldId id="302"/>
            <p14:sldId id="303"/>
            <p14:sldId id="304"/>
            <p14:sldId id="305"/>
            <p14:sldId id="306"/>
            <p14:sldId id="307"/>
            <p14:sldId id="308"/>
            <p14:sldId id="309"/>
            <p14:sldId id="319"/>
            <p14:sldId id="320"/>
            <p14:sldId id="321"/>
            <p14:sldId id="322"/>
            <p14:sldId id="323"/>
            <p14:sldId id="324"/>
            <p14:sldId id="325"/>
            <p14:sldId id="326"/>
            <p14:sldId id="327"/>
            <p14:sldId id="328"/>
            <p14:sldId id="329"/>
            <p14:sldId id="330"/>
            <p14:sldId id="331"/>
            <p14:sldId id="332"/>
            <p14:sldId id="333"/>
            <p14:sldId id="334"/>
            <p14:sldId id="335"/>
            <p14:sldId id="3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11C2CFB-1F53-4920-81CA-428E59EE2108}" type="datetimeFigureOut">
              <a:rPr lang="en-US" smtClean="0"/>
              <a:t>9/7/2023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8194154-7608-415C-A7B8-2D1013230D79}" type="slidenum">
              <a:rPr lang="en-US" smtClean="0"/>
              <a:t>‹#›</a:t>
            </a:fld>
            <a:endParaRPr lang="en-US"/>
          </a:p>
        </p:txBody>
      </p:sp>
    </p:spTree>
    <p:extLst>
      <p:ext uri="{BB962C8B-B14F-4D97-AF65-F5344CB8AC3E}">
        <p14:creationId xmlns:p14="http://schemas.microsoft.com/office/powerpoint/2010/main" val="426670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194154-7608-415C-A7B8-2D1013230D79}" type="slidenum">
              <a:rPr lang="en-US" smtClean="0"/>
              <a:t>21</a:t>
            </a:fld>
            <a:endParaRPr lang="en-US"/>
          </a:p>
        </p:txBody>
      </p:sp>
    </p:spTree>
    <p:extLst>
      <p:ext uri="{BB962C8B-B14F-4D97-AF65-F5344CB8AC3E}">
        <p14:creationId xmlns:p14="http://schemas.microsoft.com/office/powerpoint/2010/main" val="4002430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61</a:t>
            </a:fld>
            <a:endParaRPr lang="en-US"/>
          </a:p>
        </p:txBody>
      </p:sp>
    </p:spTree>
    <p:extLst>
      <p:ext uri="{BB962C8B-B14F-4D97-AF65-F5344CB8AC3E}">
        <p14:creationId xmlns:p14="http://schemas.microsoft.com/office/powerpoint/2010/main" val="989006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62</a:t>
            </a:fld>
            <a:endParaRPr lang="en-US"/>
          </a:p>
        </p:txBody>
      </p:sp>
    </p:spTree>
    <p:extLst>
      <p:ext uri="{BB962C8B-B14F-4D97-AF65-F5344CB8AC3E}">
        <p14:creationId xmlns:p14="http://schemas.microsoft.com/office/powerpoint/2010/main" val="319460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63</a:t>
            </a:fld>
            <a:endParaRPr lang="en-US"/>
          </a:p>
        </p:txBody>
      </p:sp>
    </p:spTree>
    <p:extLst>
      <p:ext uri="{BB962C8B-B14F-4D97-AF65-F5344CB8AC3E}">
        <p14:creationId xmlns:p14="http://schemas.microsoft.com/office/powerpoint/2010/main" val="396917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64</a:t>
            </a:fld>
            <a:endParaRPr lang="en-US"/>
          </a:p>
        </p:txBody>
      </p:sp>
    </p:spTree>
    <p:extLst>
      <p:ext uri="{BB962C8B-B14F-4D97-AF65-F5344CB8AC3E}">
        <p14:creationId xmlns:p14="http://schemas.microsoft.com/office/powerpoint/2010/main" val="104803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65</a:t>
            </a:fld>
            <a:endParaRPr lang="en-US"/>
          </a:p>
        </p:txBody>
      </p:sp>
    </p:spTree>
    <p:extLst>
      <p:ext uri="{BB962C8B-B14F-4D97-AF65-F5344CB8AC3E}">
        <p14:creationId xmlns:p14="http://schemas.microsoft.com/office/powerpoint/2010/main" val="46992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66</a:t>
            </a:fld>
            <a:endParaRPr lang="en-US"/>
          </a:p>
        </p:txBody>
      </p:sp>
    </p:spTree>
    <p:extLst>
      <p:ext uri="{BB962C8B-B14F-4D97-AF65-F5344CB8AC3E}">
        <p14:creationId xmlns:p14="http://schemas.microsoft.com/office/powerpoint/2010/main" val="135030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67</a:t>
            </a:fld>
            <a:endParaRPr lang="en-US"/>
          </a:p>
        </p:txBody>
      </p:sp>
    </p:spTree>
    <p:extLst>
      <p:ext uri="{BB962C8B-B14F-4D97-AF65-F5344CB8AC3E}">
        <p14:creationId xmlns:p14="http://schemas.microsoft.com/office/powerpoint/2010/main" val="934458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B39829-6CB3-4CA6-A07E-1F0DA5CF73FD}" type="slidenum">
              <a:rPr lang="en-US" smtClean="0"/>
              <a:t>68</a:t>
            </a:fld>
            <a:endParaRPr lang="en-US"/>
          </a:p>
        </p:txBody>
      </p:sp>
    </p:spTree>
    <p:extLst>
      <p:ext uri="{BB962C8B-B14F-4D97-AF65-F5344CB8AC3E}">
        <p14:creationId xmlns:p14="http://schemas.microsoft.com/office/powerpoint/2010/main" val="3599830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69</a:t>
            </a:fld>
            <a:endParaRPr lang="en-US"/>
          </a:p>
        </p:txBody>
      </p:sp>
    </p:spTree>
    <p:extLst>
      <p:ext uri="{BB962C8B-B14F-4D97-AF65-F5344CB8AC3E}">
        <p14:creationId xmlns:p14="http://schemas.microsoft.com/office/powerpoint/2010/main" val="313936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70</a:t>
            </a:fld>
            <a:endParaRPr lang="en-US"/>
          </a:p>
        </p:txBody>
      </p:sp>
    </p:spTree>
    <p:extLst>
      <p:ext uri="{BB962C8B-B14F-4D97-AF65-F5344CB8AC3E}">
        <p14:creationId xmlns:p14="http://schemas.microsoft.com/office/powerpoint/2010/main" val="192430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194154-7608-415C-A7B8-2D1013230D79}" type="slidenum">
              <a:rPr lang="en-US" smtClean="0"/>
              <a:t>29</a:t>
            </a:fld>
            <a:endParaRPr lang="en-US"/>
          </a:p>
        </p:txBody>
      </p:sp>
    </p:spTree>
    <p:extLst>
      <p:ext uri="{BB962C8B-B14F-4D97-AF65-F5344CB8AC3E}">
        <p14:creationId xmlns:p14="http://schemas.microsoft.com/office/powerpoint/2010/main" val="424605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53</a:t>
            </a:fld>
            <a:endParaRPr lang="en-US"/>
          </a:p>
        </p:txBody>
      </p:sp>
    </p:spTree>
    <p:extLst>
      <p:ext uri="{BB962C8B-B14F-4D97-AF65-F5344CB8AC3E}">
        <p14:creationId xmlns:p14="http://schemas.microsoft.com/office/powerpoint/2010/main" val="240855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54</a:t>
            </a:fld>
            <a:endParaRPr lang="en-US"/>
          </a:p>
        </p:txBody>
      </p:sp>
    </p:spTree>
    <p:extLst>
      <p:ext uri="{BB962C8B-B14F-4D97-AF65-F5344CB8AC3E}">
        <p14:creationId xmlns:p14="http://schemas.microsoft.com/office/powerpoint/2010/main" val="61967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55</a:t>
            </a:fld>
            <a:endParaRPr lang="en-US"/>
          </a:p>
        </p:txBody>
      </p:sp>
    </p:spTree>
    <p:extLst>
      <p:ext uri="{BB962C8B-B14F-4D97-AF65-F5344CB8AC3E}">
        <p14:creationId xmlns:p14="http://schemas.microsoft.com/office/powerpoint/2010/main" val="257210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56</a:t>
            </a:fld>
            <a:endParaRPr lang="en-US"/>
          </a:p>
        </p:txBody>
      </p:sp>
    </p:spTree>
    <p:extLst>
      <p:ext uri="{BB962C8B-B14F-4D97-AF65-F5344CB8AC3E}">
        <p14:creationId xmlns:p14="http://schemas.microsoft.com/office/powerpoint/2010/main" val="233946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57</a:t>
            </a:fld>
            <a:endParaRPr lang="en-US"/>
          </a:p>
        </p:txBody>
      </p:sp>
    </p:spTree>
    <p:extLst>
      <p:ext uri="{BB962C8B-B14F-4D97-AF65-F5344CB8AC3E}">
        <p14:creationId xmlns:p14="http://schemas.microsoft.com/office/powerpoint/2010/main" val="157539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59</a:t>
            </a:fld>
            <a:endParaRPr lang="en-US"/>
          </a:p>
        </p:txBody>
      </p:sp>
    </p:spTree>
    <p:extLst>
      <p:ext uri="{BB962C8B-B14F-4D97-AF65-F5344CB8AC3E}">
        <p14:creationId xmlns:p14="http://schemas.microsoft.com/office/powerpoint/2010/main" val="69810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B39829-6CB3-4CA6-A07E-1F0DA5CF73FD}" type="slidenum">
              <a:rPr lang="en-US" smtClean="0"/>
              <a:t>60</a:t>
            </a:fld>
            <a:endParaRPr lang="en-US"/>
          </a:p>
        </p:txBody>
      </p:sp>
    </p:spTree>
    <p:extLst>
      <p:ext uri="{BB962C8B-B14F-4D97-AF65-F5344CB8AC3E}">
        <p14:creationId xmlns:p14="http://schemas.microsoft.com/office/powerpoint/2010/main" val="1206625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 Id="rId9" Type="http://schemas.openxmlformats.org/officeDocument/2006/relationships/image" Target="../media/image20.png"/></Relationships>
</file>

<file path=ppt/slides/_rels/slide6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0.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0.png"/><Relationship Id="rId10" Type="http://schemas.openxmlformats.org/officeDocument/2006/relationships/image" Target="../media/image28.png"/><Relationship Id="rId4" Type="http://schemas.openxmlformats.org/officeDocument/2006/relationships/image" Target="../media/image220.png"/><Relationship Id="rId9"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17.xml"/><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190.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0.png"/></Relationships>
</file>

<file path=ppt/slides/_rels/slide6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28.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latin typeface="Times New Roman" pitchFamily="18" charset="0"/>
                <a:cs typeface="Times New Roman" pitchFamily="18" charset="0"/>
              </a:rPr>
              <a:t>Intel 8085 Microprocessor Architecture </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533400" y="4267200"/>
            <a:ext cx="7854696" cy="1752600"/>
          </a:xfrm>
        </p:spPr>
        <p:txBody>
          <a:bodyPr>
            <a:normAutofit/>
          </a:bodyPr>
          <a:lstStyle/>
          <a:p>
            <a:pPr algn="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r>
              <a:rPr lang="en-IN" b="1" dirty="0" smtClean="0">
                <a:latin typeface="Times New Roman" pitchFamily="18" charset="0"/>
                <a:cs typeface="Times New Roman" pitchFamily="18" charset="0"/>
              </a:rPr>
              <a:t>Case-I</a:t>
            </a:r>
          </a:p>
          <a:p>
            <a:r>
              <a:rPr lang="en-IN" dirty="0" smtClean="0">
                <a:latin typeface="Times New Roman" pitchFamily="18" charset="0"/>
                <a:cs typeface="Times New Roman" pitchFamily="18" charset="0"/>
              </a:rPr>
              <a:t>Some logical instructions need only one operand.</a:t>
            </a:r>
          </a:p>
          <a:p>
            <a:pPr>
              <a:buNone/>
            </a:pPr>
            <a:r>
              <a:rPr lang="en-IN" dirty="0" smtClean="0">
                <a:latin typeface="Times New Roman" pitchFamily="18" charset="0"/>
                <a:cs typeface="Times New Roman" pitchFamily="18" charset="0"/>
              </a:rPr>
              <a:t>    Example- </a:t>
            </a:r>
          </a:p>
          <a:p>
            <a:pPr>
              <a:buNone/>
            </a:pPr>
            <a:r>
              <a:rPr lang="en-IN" dirty="0" smtClean="0">
                <a:latin typeface="Times New Roman" pitchFamily="18" charset="0"/>
                <a:cs typeface="Times New Roman" pitchFamily="18" charset="0"/>
              </a:rPr>
              <a:t>           INR  – The content of the accumulator are 			 incremented by one.</a:t>
            </a:r>
          </a:p>
          <a:p>
            <a:pPr>
              <a:buNone/>
            </a:pPr>
            <a:r>
              <a:rPr lang="en-IN" dirty="0" smtClean="0">
                <a:latin typeface="Times New Roman" pitchFamily="18" charset="0"/>
                <a:cs typeface="Times New Roman" pitchFamily="18" charset="0"/>
              </a:rPr>
              <a:t>		RAL – The content of the accumulator are rotated left 		 by one bit.</a:t>
            </a:r>
          </a:p>
          <a:p>
            <a:pPr>
              <a:buFont typeface="Arial" pitchFamily="34" charset="0"/>
              <a:buChar char="•"/>
            </a:pPr>
            <a:r>
              <a:rPr lang="en-IN" dirty="0" smtClean="0">
                <a:latin typeface="Times New Roman" pitchFamily="18" charset="0"/>
                <a:cs typeface="Times New Roman" pitchFamily="18" charset="0"/>
              </a:rPr>
              <a:t>Some instruction has operand which is of 16 bit.</a:t>
            </a:r>
          </a:p>
          <a:p>
            <a:pPr>
              <a:buNone/>
            </a:pPr>
            <a:r>
              <a:rPr lang="en-IN" dirty="0" smtClean="0">
                <a:latin typeface="Times New Roman" pitchFamily="18" charset="0"/>
                <a:cs typeface="Times New Roman" pitchFamily="18" charset="0"/>
              </a:rPr>
              <a:t>    Example-</a:t>
            </a:r>
          </a:p>
          <a:p>
            <a:pPr>
              <a:buNone/>
            </a:pPr>
            <a:r>
              <a:rPr lang="en-IN" dirty="0" smtClean="0">
                <a:latin typeface="Times New Roman" pitchFamily="18" charset="0"/>
                <a:cs typeface="Times New Roman" pitchFamily="18" charset="0"/>
              </a:rPr>
              <a:t>    DAD – 16 bit addition</a:t>
            </a:r>
          </a:p>
          <a:p>
            <a:pPr>
              <a:buNone/>
            </a:pPr>
            <a:r>
              <a:rPr lang="en-IN" dirty="0" smtClean="0">
                <a:latin typeface="Times New Roman" pitchFamily="18" charset="0"/>
                <a:cs typeface="Times New Roman" pitchFamily="18" charset="0"/>
              </a:rPr>
              <a:t>    One of the operand is in H-L pair and the other is in B-C or D-E pair. Result is placed in H-L pair.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05800" cy="5334000"/>
          </a:xfrm>
        </p:spPr>
        <p:txBody>
          <a:bodyPr/>
          <a:lstStyle/>
          <a:p>
            <a:pPr algn="just"/>
            <a:r>
              <a:rPr lang="en-IN" b="1" dirty="0" smtClean="0">
                <a:latin typeface="Times New Roman" pitchFamily="18" charset="0"/>
                <a:cs typeface="Times New Roman" pitchFamily="18" charset="0"/>
              </a:rPr>
              <a:t>General Purpose registers</a:t>
            </a:r>
          </a:p>
          <a:p>
            <a:pPr algn="just">
              <a:buFont typeface="Arial" pitchFamily="34" charset="0"/>
              <a:buChar char="•"/>
            </a:pPr>
            <a:r>
              <a:rPr lang="en-IN" dirty="0" smtClean="0">
                <a:latin typeface="Times New Roman" pitchFamily="18" charset="0"/>
                <a:cs typeface="Times New Roman" pitchFamily="18" charset="0"/>
              </a:rPr>
              <a:t>The 8085 microprocessor has six 8-bit GPR, i.e. B, C, D, E, H, L.</a:t>
            </a:r>
          </a:p>
          <a:p>
            <a:pPr algn="just">
              <a:buFont typeface="Arial" pitchFamily="34" charset="0"/>
              <a:buChar char="•"/>
            </a:pPr>
            <a:r>
              <a:rPr lang="en-IN" dirty="0" smtClean="0">
                <a:latin typeface="Times New Roman" pitchFamily="18" charset="0"/>
                <a:cs typeface="Times New Roman" pitchFamily="18" charset="0"/>
              </a:rPr>
              <a:t>To hold 16 bit data a combination of two 8-bit registers can be employed.</a:t>
            </a:r>
          </a:p>
          <a:p>
            <a:pPr algn="just">
              <a:buFont typeface="Arial" pitchFamily="34" charset="0"/>
              <a:buChar char="•"/>
            </a:pPr>
            <a:r>
              <a:rPr lang="en-IN" dirty="0" smtClean="0">
                <a:latin typeface="Times New Roman" pitchFamily="18" charset="0"/>
                <a:cs typeface="Times New Roman" pitchFamily="18" charset="0"/>
              </a:rPr>
              <a:t>The combination of two 8 bit register is known as </a:t>
            </a:r>
            <a:r>
              <a:rPr lang="en-IN" b="1" dirty="0" smtClean="0">
                <a:latin typeface="Times New Roman" pitchFamily="18" charset="0"/>
                <a:cs typeface="Times New Roman" pitchFamily="18" charset="0"/>
              </a:rPr>
              <a:t>register pair</a:t>
            </a:r>
            <a:r>
              <a:rPr lang="en-IN" dirty="0" smtClean="0">
                <a:latin typeface="Times New Roman" pitchFamily="18" charset="0"/>
                <a:cs typeface="Times New Roman" pitchFamily="18" charset="0"/>
              </a:rPr>
              <a:t>.</a:t>
            </a:r>
          </a:p>
          <a:p>
            <a:pPr algn="just">
              <a:buFont typeface="Arial" pitchFamily="34" charset="0"/>
              <a:buChar char="•"/>
            </a:pPr>
            <a:r>
              <a:rPr lang="en-IN" dirty="0" smtClean="0">
                <a:latin typeface="Times New Roman" pitchFamily="18" charset="0"/>
                <a:cs typeface="Times New Roman" pitchFamily="18" charset="0"/>
              </a:rPr>
              <a:t>There are three register pairs, i. e. B-C, D-E, H-L.</a:t>
            </a:r>
          </a:p>
          <a:p>
            <a:pPr algn="just">
              <a:buFont typeface="Arial" pitchFamily="34" charset="0"/>
              <a:buChar char="•"/>
            </a:pPr>
            <a:r>
              <a:rPr lang="en-IN" dirty="0" smtClean="0">
                <a:latin typeface="Times New Roman" pitchFamily="18" charset="0"/>
                <a:cs typeface="Times New Roman" pitchFamily="18" charset="0"/>
              </a:rPr>
              <a:t>H-L pair is the default memory or data pointer.</a:t>
            </a:r>
          </a:p>
          <a:p>
            <a:pPr algn="just">
              <a:buFont typeface="Wingdings" pitchFamily="2" charset="2"/>
              <a:buChar char="v"/>
            </a:pPr>
            <a:r>
              <a:rPr lang="en-IN" dirty="0" smtClean="0">
                <a:latin typeface="Times New Roman" pitchFamily="18" charset="0"/>
                <a:cs typeface="Times New Roman" pitchFamily="18" charset="0"/>
              </a:rPr>
              <a:t> The general purpose registers and accumulator are accessible to the programmers.</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IN" b="1" dirty="0" smtClean="0">
                <a:latin typeface="Times New Roman" pitchFamily="18" charset="0"/>
                <a:cs typeface="Times New Roman" pitchFamily="18" charset="0"/>
              </a:rPr>
              <a:t>Special purpose registers</a:t>
            </a:r>
          </a:p>
          <a:p>
            <a:pPr marL="514350" indent="-514350">
              <a:buFont typeface="+mj-lt"/>
              <a:buAutoNum type="alphaLcParenR"/>
            </a:pPr>
            <a:r>
              <a:rPr lang="en-IN" b="1" dirty="0" smtClean="0">
                <a:latin typeface="Times New Roman" pitchFamily="18" charset="0"/>
                <a:cs typeface="Times New Roman" pitchFamily="18" charset="0"/>
              </a:rPr>
              <a:t>Program counter –</a:t>
            </a:r>
          </a:p>
          <a:p>
            <a:pPr marL="514350" indent="-514350">
              <a:buFont typeface="Arial" pitchFamily="34" charset="0"/>
              <a:buChar char="•"/>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It is a 16 bit register which contains or hold the address   of next instruction to be executed.</a:t>
            </a:r>
          </a:p>
          <a:p>
            <a:pPr marL="514350" indent="-514350">
              <a:buFont typeface="Arial" pitchFamily="34" charset="0"/>
              <a:buChar char="•"/>
            </a:pPr>
            <a:r>
              <a:rPr lang="en-IN" dirty="0" smtClean="0">
                <a:latin typeface="Times New Roman" pitchFamily="18" charset="0"/>
                <a:cs typeface="Times New Roman" pitchFamily="18" charset="0"/>
              </a:rPr>
              <a:t>It takes care of the program flow or control.</a:t>
            </a:r>
          </a:p>
          <a:p>
            <a:pPr marL="514350" indent="-514350">
              <a:buFont typeface="+mj-lt"/>
              <a:buAutoNum type="alphaLcParenR" startAt="2"/>
            </a:pPr>
            <a:r>
              <a:rPr lang="en-IN" b="1" dirty="0" smtClean="0">
                <a:latin typeface="Times New Roman" pitchFamily="18" charset="0"/>
                <a:cs typeface="Times New Roman" pitchFamily="18" charset="0"/>
              </a:rPr>
              <a:t>Instruction register –</a:t>
            </a:r>
          </a:p>
          <a:p>
            <a:pPr marL="514350" indent="-514350" algn="just">
              <a:buFont typeface="Arial" pitchFamily="34" charset="0"/>
              <a:buChar char="•"/>
            </a:pPr>
            <a:r>
              <a:rPr lang="en-IN" dirty="0" smtClean="0">
                <a:latin typeface="Times New Roman" pitchFamily="18" charset="0"/>
                <a:cs typeface="Times New Roman" pitchFamily="18" charset="0"/>
              </a:rPr>
              <a:t>It is a 8 bit register</a:t>
            </a:r>
          </a:p>
          <a:p>
            <a:pPr marL="514350" indent="-514350" algn="just">
              <a:buFont typeface="Arial" pitchFamily="34" charset="0"/>
              <a:buChar char="•"/>
            </a:pPr>
            <a:r>
              <a:rPr lang="en-IN" dirty="0" smtClean="0">
                <a:latin typeface="Times New Roman" pitchFamily="18" charset="0"/>
                <a:cs typeface="Times New Roman" pitchFamily="18" charset="0"/>
              </a:rPr>
              <a:t>It holds the opcode of the instruction which is being decoded and executed.</a:t>
            </a:r>
            <a:r>
              <a:rPr lang="en-IN" b="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just"/>
            <a:r>
              <a:rPr lang="en-US" b="1" u="sng" dirty="0" smtClean="0">
                <a:latin typeface="Times New Roman" panose="02020603050405020304" pitchFamily="18" charset="0"/>
                <a:cs typeface="Times New Roman" panose="02020603050405020304" pitchFamily="18" charset="0"/>
              </a:rPr>
              <a:t>Opcode and Operand</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Instruction contains two parts: operation code (opcode) and operand.</a:t>
            </a:r>
          </a:p>
          <a:p>
            <a:pPr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Opcode – </a:t>
            </a:r>
            <a:r>
              <a:rPr lang="en-US" dirty="0" smtClean="0">
                <a:latin typeface="Times New Roman" panose="02020603050405020304" pitchFamily="18" charset="0"/>
                <a:cs typeface="Times New Roman" panose="02020603050405020304" pitchFamily="18" charset="0"/>
              </a:rPr>
              <a:t>It specifies the task to be performed by the computer.</a:t>
            </a:r>
          </a:p>
          <a:p>
            <a:pPr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Operand – </a:t>
            </a:r>
            <a:r>
              <a:rPr lang="en-US" dirty="0" smtClean="0">
                <a:latin typeface="Times New Roman" panose="02020603050405020304" pitchFamily="18" charset="0"/>
                <a:cs typeface="Times New Roman" panose="02020603050405020304" pitchFamily="18" charset="0"/>
              </a:rPr>
              <a:t>It specifies the data to be operated on. It can be in various forms, i.e.</a:t>
            </a:r>
          </a:p>
          <a:p>
            <a:pPr marL="571500" indent="-571500" algn="just">
              <a:buFont typeface="+mj-lt"/>
              <a:buAutoNum type="romanLcPeriod"/>
            </a:pPr>
            <a:r>
              <a:rPr lang="en-US" dirty="0" smtClean="0">
                <a:latin typeface="Times New Roman" panose="02020603050405020304" pitchFamily="18" charset="0"/>
                <a:cs typeface="Times New Roman" panose="02020603050405020304" pitchFamily="18" charset="0"/>
              </a:rPr>
              <a:t>8 bit or 16 bit data</a:t>
            </a:r>
          </a:p>
          <a:p>
            <a:pPr marL="571500" indent="-571500" algn="just">
              <a:buFont typeface="+mj-lt"/>
              <a:buAutoNum type="romanLcPeriod"/>
            </a:pPr>
            <a:r>
              <a:rPr lang="en-US" dirty="0" smtClean="0">
                <a:latin typeface="Times New Roman" panose="02020603050405020304" pitchFamily="18" charset="0"/>
                <a:cs typeface="Times New Roman" panose="02020603050405020304" pitchFamily="18" charset="0"/>
              </a:rPr>
              <a:t>8 bit or 16 bit address</a:t>
            </a:r>
          </a:p>
          <a:p>
            <a:pPr marL="571500" indent="-571500" algn="just">
              <a:buFont typeface="+mj-lt"/>
              <a:buAutoNum type="romanLcPeriod"/>
            </a:pPr>
            <a:r>
              <a:rPr lang="en-US" dirty="0" smtClean="0">
                <a:latin typeface="Times New Roman" panose="02020603050405020304" pitchFamily="18" charset="0"/>
                <a:cs typeface="Times New Roman" panose="02020603050405020304" pitchFamily="18" charset="0"/>
              </a:rPr>
              <a:t>Register</a:t>
            </a:r>
          </a:p>
          <a:p>
            <a:pPr marL="0" indent="0" algn="just">
              <a:buNone/>
            </a:pP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181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571500" indent="-571500" algn="just">
              <a:buNone/>
            </a:pPr>
            <a:r>
              <a:rPr lang="en-IN" b="1" dirty="0" smtClean="0">
                <a:latin typeface="Times New Roman" pitchFamily="18" charset="0"/>
                <a:cs typeface="Times New Roman" pitchFamily="18" charset="0"/>
              </a:rPr>
              <a:t>  Instruction decoder and Machine cycle Encoder</a:t>
            </a:r>
          </a:p>
          <a:p>
            <a:pPr marL="571500" indent="-571500" algn="just">
              <a:buFont typeface="Arial" pitchFamily="34" charset="0"/>
              <a:buChar char="•"/>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After the instruction is fetched in the IR, it is decoded into this block with the help of Micro program.</a:t>
            </a:r>
          </a:p>
          <a:p>
            <a:pPr marL="571500" indent="-571500" algn="just">
              <a:buFont typeface="Arial" pitchFamily="34" charset="0"/>
              <a:buChar char="•"/>
            </a:pPr>
            <a:r>
              <a:rPr lang="en-IN" b="1" dirty="0" smtClean="0">
                <a:latin typeface="Times New Roman" pitchFamily="18" charset="0"/>
                <a:cs typeface="Times New Roman" pitchFamily="18" charset="0"/>
              </a:rPr>
              <a:t>Micro program </a:t>
            </a:r>
            <a:r>
              <a:rPr lang="en-IN" dirty="0" smtClean="0">
                <a:latin typeface="Times New Roman" pitchFamily="18" charset="0"/>
                <a:cs typeface="Times New Roman" pitchFamily="18" charset="0"/>
              </a:rPr>
              <a:t>is a program written by chip designer (manufacturer) to make the processor understand what a instruction is or it indicates the type of operation to be performed for an instruction.</a:t>
            </a:r>
          </a:p>
          <a:p>
            <a:pPr marL="571500" indent="-571500" algn="just">
              <a:buFont typeface="Arial" pitchFamily="34" charset="0"/>
              <a:buChar char="•"/>
            </a:pPr>
            <a:r>
              <a:rPr lang="en-IN" dirty="0" smtClean="0">
                <a:latin typeface="Times New Roman" pitchFamily="18" charset="0"/>
                <a:cs typeface="Times New Roman" pitchFamily="18" charset="0"/>
              </a:rPr>
              <a:t>Number of Machine cycles are assigned according to the type of instruction.</a:t>
            </a:r>
            <a:r>
              <a:rPr lang="en-IN" b="1"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marL="514350" indent="-514350" algn="just">
              <a:buFont typeface="+mj-lt"/>
              <a:buAutoNum type="alphaLcParenR" startAt="3"/>
            </a:pPr>
            <a:r>
              <a:rPr lang="en-IN" b="1" dirty="0" smtClean="0">
                <a:latin typeface="Times New Roman" pitchFamily="18" charset="0"/>
                <a:cs typeface="Times New Roman" pitchFamily="18" charset="0"/>
              </a:rPr>
              <a:t>Temporary register</a:t>
            </a:r>
          </a:p>
          <a:p>
            <a:pPr marL="514350" indent="-514350" algn="just">
              <a:buFont typeface="Arial" pitchFamily="34" charset="0"/>
              <a:buChar char="•"/>
            </a:pPr>
            <a:r>
              <a:rPr lang="en-IN" dirty="0" smtClean="0">
                <a:latin typeface="Times New Roman" pitchFamily="18" charset="0"/>
                <a:cs typeface="Times New Roman" pitchFamily="18" charset="0"/>
              </a:rPr>
              <a:t>It is a 8 bit register associated with the ALU.</a:t>
            </a:r>
          </a:p>
          <a:p>
            <a:pPr marL="514350" indent="-514350" algn="just">
              <a:buFont typeface="Arial" pitchFamily="34" charset="0"/>
              <a:buChar char="•"/>
            </a:pPr>
            <a:r>
              <a:rPr lang="en-IN" dirty="0" smtClean="0">
                <a:latin typeface="Times New Roman" pitchFamily="18" charset="0"/>
                <a:cs typeface="Times New Roman" pitchFamily="18" charset="0"/>
              </a:rPr>
              <a:t>It holds the data during an arithmetic and logical operation.</a:t>
            </a:r>
          </a:p>
          <a:p>
            <a:pPr marL="514350" indent="-514350" algn="just">
              <a:buFont typeface="Arial" pitchFamily="34" charset="0"/>
              <a:buChar char="•"/>
            </a:pPr>
            <a:r>
              <a:rPr lang="en-IN" dirty="0" smtClean="0">
                <a:latin typeface="Times New Roman" pitchFamily="18" charset="0"/>
                <a:cs typeface="Times New Roman" pitchFamily="18" charset="0"/>
              </a:rPr>
              <a:t>It is used by the microprocessor in some instructions.</a:t>
            </a:r>
          </a:p>
          <a:p>
            <a:pPr marL="514350" indent="-514350" algn="just">
              <a:buFont typeface="Arial" pitchFamily="34" charset="0"/>
              <a:buChar char="•"/>
            </a:pPr>
            <a:r>
              <a:rPr lang="en-IN" dirty="0" smtClean="0">
                <a:latin typeface="Times New Roman" pitchFamily="18" charset="0"/>
                <a:cs typeface="Times New Roman" pitchFamily="18" charset="0"/>
              </a:rPr>
              <a:t>They are not accessible by the users.</a:t>
            </a:r>
          </a:p>
          <a:p>
            <a:pPr marL="514350" indent="-514350" algn="just">
              <a:buFont typeface="Arial" pitchFamily="34" charset="0"/>
              <a:buChar char="•"/>
            </a:pPr>
            <a:r>
              <a:rPr lang="en-IN" dirty="0" smtClean="0">
                <a:latin typeface="Times New Roman" pitchFamily="18" charset="0"/>
                <a:cs typeface="Times New Roman" pitchFamily="18" charset="0"/>
              </a:rPr>
              <a:t>W, Z are 8 bit temporary registers.</a:t>
            </a:r>
          </a:p>
          <a:p>
            <a:pPr marL="514350" indent="-514350" algn="just">
              <a:buFont typeface="+mj-lt"/>
              <a:buAutoNum type="alphaLcParenR" startAt="4"/>
            </a:pPr>
            <a:r>
              <a:rPr lang="en-IN" b="1" dirty="0" smtClean="0">
                <a:latin typeface="Times New Roman" pitchFamily="18" charset="0"/>
                <a:cs typeface="Times New Roman" pitchFamily="18" charset="0"/>
              </a:rPr>
              <a:t>Stack pointer</a:t>
            </a:r>
          </a:p>
          <a:p>
            <a:pPr marL="514350" indent="-514350" algn="just">
              <a:buFont typeface="Arial" pitchFamily="34" charset="0"/>
              <a:buChar char="•"/>
            </a:pPr>
            <a:r>
              <a:rPr lang="en-IN" dirty="0" smtClean="0">
                <a:latin typeface="Times New Roman" pitchFamily="18" charset="0"/>
                <a:cs typeface="Times New Roman" pitchFamily="18" charset="0"/>
              </a:rPr>
              <a:t>It is a 16 bit register which contains the address of the data present at top of the stack.</a:t>
            </a:r>
          </a:p>
          <a:p>
            <a:pPr marL="514350" indent="-514350" algn="just">
              <a:buFont typeface="Arial" pitchFamily="34" charset="0"/>
              <a:buChar char="•"/>
            </a:pPr>
            <a:r>
              <a:rPr lang="en-IN" dirty="0" smtClean="0">
                <a:latin typeface="Times New Roman" pitchFamily="18" charset="0"/>
                <a:cs typeface="Times New Roman" pitchFamily="18" charset="0"/>
              </a:rPr>
              <a:t>It points to top of stack.</a:t>
            </a:r>
          </a:p>
          <a:p>
            <a:pPr marL="514350" indent="-514350" algn="just">
              <a:buFont typeface="Arial" pitchFamily="34" charset="0"/>
              <a:buChar char="•"/>
            </a:pPr>
            <a:endParaRPr lang="en-IN" dirty="0" smtClean="0">
              <a:latin typeface="Times New Roman" pitchFamily="18" charset="0"/>
              <a:cs typeface="Times New Roman" pitchFamily="18" charset="0"/>
            </a:endParaRPr>
          </a:p>
          <a:p>
            <a:pPr marL="514350" indent="-514350" algn="just">
              <a:buFont typeface="Arial" pitchFamily="34" charset="0"/>
              <a:buChar char="•"/>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257800"/>
          </a:xfrm>
        </p:spPr>
        <p:txBody>
          <a:bodyPr/>
          <a:lstStyle/>
          <a:p>
            <a:r>
              <a:rPr lang="en-IN" b="1" dirty="0" smtClean="0">
                <a:latin typeface="Times New Roman" pitchFamily="18" charset="0"/>
                <a:cs typeface="Times New Roman" pitchFamily="18" charset="0"/>
              </a:rPr>
              <a:t>Stack</a:t>
            </a:r>
          </a:p>
          <a:p>
            <a:pPr>
              <a:buFont typeface="Arial" pitchFamily="34" charset="0"/>
              <a:buChar char="•"/>
            </a:pPr>
            <a:r>
              <a:rPr lang="en-IN" dirty="0" smtClean="0">
                <a:latin typeface="Times New Roman" pitchFamily="18" charset="0"/>
                <a:cs typeface="Times New Roman" pitchFamily="18" charset="0"/>
              </a:rPr>
              <a:t>It is a part of R/W memory.</a:t>
            </a:r>
          </a:p>
          <a:p>
            <a:pPr>
              <a:buFont typeface="Arial" pitchFamily="34" charset="0"/>
              <a:buChar char="•"/>
            </a:pPr>
            <a:r>
              <a:rPr lang="en-IN" dirty="0" smtClean="0">
                <a:latin typeface="Times New Roman" pitchFamily="18" charset="0"/>
                <a:cs typeface="Times New Roman" pitchFamily="18" charset="0"/>
              </a:rPr>
              <a:t>Stores the content of accumulator, flags, program counter, GPR during the execution of the program.</a:t>
            </a:r>
          </a:p>
          <a:p>
            <a:pPr>
              <a:buFont typeface="Arial" pitchFamily="34" charset="0"/>
              <a:buChar char="•"/>
            </a:pPr>
            <a:r>
              <a:rPr lang="en-IN" dirty="0" smtClean="0">
                <a:latin typeface="Times New Roman" pitchFamily="18" charset="0"/>
                <a:cs typeface="Times New Roman" pitchFamily="18" charset="0"/>
              </a:rPr>
              <a:t>Stores the content of Program counter when subroutines are used.</a:t>
            </a:r>
          </a:p>
          <a:p>
            <a:pPr>
              <a:buFont typeface="Arial" pitchFamily="34" charset="0"/>
              <a:buChar char="•"/>
            </a:pPr>
            <a:r>
              <a:rPr lang="en-IN" dirty="0" smtClean="0">
                <a:latin typeface="Times New Roman" pitchFamily="18" charset="0"/>
                <a:cs typeface="Times New Roman" pitchFamily="18" charset="0"/>
              </a:rPr>
              <a:t>Any portion of the memory can be used as stack.</a:t>
            </a:r>
          </a:p>
          <a:p>
            <a:pPr>
              <a:buFont typeface="Arial" pitchFamily="34" charset="0"/>
              <a:buChar char="•"/>
            </a:pPr>
            <a:r>
              <a:rPr lang="en-IN" dirty="0" smtClean="0">
                <a:latin typeface="Times New Roman" pitchFamily="18" charset="0"/>
                <a:cs typeface="Times New Roman" pitchFamily="18" charset="0"/>
              </a:rPr>
              <a:t>It is based on LIFO (last in first out).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IN" b="1" dirty="0" smtClean="0">
                <a:latin typeface="Times New Roman" pitchFamily="18" charset="0"/>
                <a:cs typeface="Times New Roman" pitchFamily="18" charset="0"/>
              </a:rPr>
              <a:t>Flag register</a:t>
            </a:r>
          </a:p>
          <a:p>
            <a:pPr>
              <a:buFont typeface="Arial" pitchFamily="34" charset="0"/>
              <a:buChar char="•"/>
            </a:pPr>
            <a:r>
              <a:rPr lang="en-IN" dirty="0" smtClean="0">
                <a:latin typeface="Times New Roman" pitchFamily="18" charset="0"/>
                <a:cs typeface="Times New Roman" pitchFamily="18" charset="0"/>
              </a:rPr>
              <a:t>The 8085 microprocessor contains five flip-flops to serve as status flags.</a:t>
            </a:r>
          </a:p>
          <a:p>
            <a:pPr>
              <a:buFont typeface="Arial" pitchFamily="34" charset="0"/>
              <a:buChar char="•"/>
            </a:pPr>
            <a:r>
              <a:rPr lang="en-IN" dirty="0" smtClean="0">
                <a:latin typeface="Times New Roman" pitchFamily="18" charset="0"/>
                <a:cs typeface="Times New Roman" pitchFamily="18" charset="0"/>
              </a:rPr>
              <a:t>The FF are set/reset according to the condition which arises during an AL operation.</a:t>
            </a:r>
          </a:p>
          <a:p>
            <a:pPr>
              <a:buFont typeface="Arial" pitchFamily="34" charset="0"/>
              <a:buChar char="•"/>
            </a:pPr>
            <a:endParaRPr lang="en-IN" dirty="0" smtClean="0">
              <a:latin typeface="Times New Roman" pitchFamily="18" charset="0"/>
              <a:cs typeface="Times New Roman" pitchFamily="18" charset="0"/>
            </a:endParaRPr>
          </a:p>
          <a:p>
            <a:pPr>
              <a:buFont typeface="Arial" pitchFamily="34" charset="0"/>
              <a:buChar char="•"/>
            </a:pPr>
            <a:endParaRPr lang="en-IN" dirty="0" smtClean="0">
              <a:latin typeface="Times New Roman" pitchFamily="18" charset="0"/>
              <a:cs typeface="Times New Roman" pitchFamily="18" charset="0"/>
            </a:endParaRPr>
          </a:p>
          <a:p>
            <a:pPr>
              <a:buFont typeface="Arial" pitchFamily="34" charset="0"/>
              <a:buChar char="•"/>
            </a:pPr>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The five flags of 8085 microprocessor are:</a:t>
            </a:r>
          </a:p>
          <a:p>
            <a:pPr marL="514350" indent="-514350">
              <a:buFont typeface="+mj-lt"/>
              <a:buAutoNum type="alphaLcPeriod"/>
            </a:pPr>
            <a:r>
              <a:rPr lang="en-IN" dirty="0" smtClean="0">
                <a:latin typeface="Times New Roman" pitchFamily="18" charset="0"/>
                <a:cs typeface="Times New Roman" pitchFamily="18" charset="0"/>
              </a:rPr>
              <a:t>Carry flag – 1; if there is a carry out of  D</a:t>
            </a:r>
            <a:r>
              <a:rPr lang="en-IN" baseline="-25000" dirty="0" smtClean="0">
                <a:latin typeface="Times New Roman" pitchFamily="18" charset="0"/>
                <a:cs typeface="Times New Roman" pitchFamily="18" charset="0"/>
              </a:rPr>
              <a:t>7</a:t>
            </a:r>
            <a:r>
              <a:rPr lang="en-IN" dirty="0" smtClean="0">
                <a:latin typeface="Times New Roman" pitchFamily="18" charset="0"/>
                <a:cs typeface="Times New Roman" pitchFamily="18" charset="0"/>
              </a:rPr>
              <a:t>bit.</a:t>
            </a:r>
            <a:endParaRPr lang="en-IN" baseline="-25000" dirty="0" smtClean="0">
              <a:latin typeface="Times New Roman" pitchFamily="18" charset="0"/>
              <a:cs typeface="Times New Roman" pitchFamily="18" charset="0"/>
            </a:endParaRPr>
          </a:p>
          <a:p>
            <a:pPr marL="514350" indent="-514350">
              <a:buNone/>
            </a:pPr>
            <a:r>
              <a:rPr lang="en-IN" dirty="0" smtClean="0">
                <a:latin typeface="Times New Roman" pitchFamily="18" charset="0"/>
                <a:cs typeface="Times New Roman" pitchFamily="18" charset="0"/>
              </a:rPr>
              <a:t>                           0; o/w   </a:t>
            </a: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143000" y="3429000"/>
          <a:ext cx="6096000" cy="741680"/>
        </p:xfrm>
        <a:graphic>
          <a:graphicData uri="http://schemas.openxmlformats.org/drawingml/2006/table">
            <a:tbl>
              <a:tblPr firstRow="1" bandRow="1">
                <a:tableStyleId>{9D7B26C5-4107-4FEC-AEDC-1716B250A1EF}</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IN" dirty="0" smtClean="0"/>
                        <a:t>D</a:t>
                      </a:r>
                      <a:r>
                        <a:rPr lang="en-IN" baseline="-25000" dirty="0" smtClean="0"/>
                        <a:t>7</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6</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5</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4</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3</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2</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1</a:t>
                      </a:r>
                      <a:endParaRPr lang="en-IN" baseline="-25000" dirty="0">
                        <a:latin typeface="Times New Roman" pitchFamily="18" charset="0"/>
                        <a:cs typeface="Times New Roman" pitchFamily="18" charset="0"/>
                      </a:endParaRPr>
                    </a:p>
                  </a:txBody>
                  <a:tcPr/>
                </a:tc>
                <a:tc>
                  <a:txBody>
                    <a:bodyPr/>
                    <a:lstStyle/>
                    <a:p>
                      <a:pPr algn="ctr"/>
                      <a:r>
                        <a:rPr lang="en-IN" dirty="0" smtClean="0"/>
                        <a:t>D</a:t>
                      </a:r>
                      <a:r>
                        <a:rPr lang="en-IN" baseline="-25000" dirty="0" smtClean="0"/>
                        <a:t>0</a:t>
                      </a:r>
                      <a:endParaRPr lang="en-IN" baseline="-25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IN" dirty="0" smtClean="0"/>
                        <a:t>S</a:t>
                      </a:r>
                      <a:endParaRPr lang="en-IN" dirty="0">
                        <a:latin typeface="Times New Roman" pitchFamily="18" charset="0"/>
                        <a:cs typeface="Times New Roman" pitchFamily="18" charset="0"/>
                      </a:endParaRPr>
                    </a:p>
                  </a:txBody>
                  <a:tcPr/>
                </a:tc>
                <a:tc>
                  <a:txBody>
                    <a:bodyPr/>
                    <a:lstStyle/>
                    <a:p>
                      <a:pPr algn="ctr"/>
                      <a:r>
                        <a:rPr lang="en-IN" dirty="0" smtClean="0"/>
                        <a:t>Z</a:t>
                      </a:r>
                      <a:endParaRPr lang="en-IN" dirty="0">
                        <a:latin typeface="Times New Roman" pitchFamily="18" charset="0"/>
                        <a:cs typeface="Times New Roman" pitchFamily="18" charset="0"/>
                      </a:endParaRPr>
                    </a:p>
                  </a:txBody>
                  <a:tcPr/>
                </a:tc>
                <a:tc>
                  <a:txBody>
                    <a:bodyPr/>
                    <a:lstStyle/>
                    <a:p>
                      <a:pPr algn="ctr"/>
                      <a:r>
                        <a:rPr lang="en-IN" dirty="0" smtClean="0"/>
                        <a:t>X</a:t>
                      </a:r>
                      <a:endParaRPr lang="en-IN" dirty="0">
                        <a:latin typeface="Times New Roman" pitchFamily="18" charset="0"/>
                        <a:cs typeface="Times New Roman" pitchFamily="18" charset="0"/>
                      </a:endParaRPr>
                    </a:p>
                  </a:txBody>
                  <a:tcPr/>
                </a:tc>
                <a:tc>
                  <a:txBody>
                    <a:bodyPr/>
                    <a:lstStyle/>
                    <a:p>
                      <a:pPr algn="ctr"/>
                      <a:r>
                        <a:rPr lang="en-IN" dirty="0" smtClean="0"/>
                        <a:t>AC</a:t>
                      </a:r>
                      <a:endParaRPr lang="en-IN" dirty="0">
                        <a:latin typeface="Times New Roman" pitchFamily="18" charset="0"/>
                        <a:cs typeface="Times New Roman" pitchFamily="18" charset="0"/>
                      </a:endParaRPr>
                    </a:p>
                  </a:txBody>
                  <a:tcPr/>
                </a:tc>
                <a:tc>
                  <a:txBody>
                    <a:bodyPr/>
                    <a:lstStyle/>
                    <a:p>
                      <a:pPr algn="ctr"/>
                      <a:r>
                        <a:rPr lang="en-IN" dirty="0" smtClean="0"/>
                        <a:t>X</a:t>
                      </a:r>
                      <a:endParaRPr lang="en-IN" dirty="0">
                        <a:latin typeface="Times New Roman" pitchFamily="18" charset="0"/>
                        <a:cs typeface="Times New Roman" pitchFamily="18" charset="0"/>
                      </a:endParaRPr>
                    </a:p>
                  </a:txBody>
                  <a:tcPr/>
                </a:tc>
                <a:tc>
                  <a:txBody>
                    <a:bodyPr/>
                    <a:lstStyle/>
                    <a:p>
                      <a:pPr algn="ctr"/>
                      <a:r>
                        <a:rPr lang="en-IN" dirty="0" smtClean="0"/>
                        <a:t>P</a:t>
                      </a:r>
                      <a:endParaRPr lang="en-IN" dirty="0">
                        <a:latin typeface="Times New Roman" pitchFamily="18" charset="0"/>
                        <a:cs typeface="Times New Roman" pitchFamily="18" charset="0"/>
                      </a:endParaRPr>
                    </a:p>
                  </a:txBody>
                  <a:tcPr/>
                </a:tc>
                <a:tc>
                  <a:txBody>
                    <a:bodyPr/>
                    <a:lstStyle/>
                    <a:p>
                      <a:pPr algn="ctr"/>
                      <a:r>
                        <a:rPr lang="en-IN" dirty="0" smtClean="0"/>
                        <a:t>X</a:t>
                      </a:r>
                      <a:endParaRPr lang="en-IN" dirty="0">
                        <a:latin typeface="Times New Roman" pitchFamily="18" charset="0"/>
                        <a:cs typeface="Times New Roman" pitchFamily="18" charset="0"/>
                      </a:endParaRPr>
                    </a:p>
                  </a:txBody>
                  <a:tcPr/>
                </a:tc>
                <a:tc>
                  <a:txBody>
                    <a:bodyPr/>
                    <a:lstStyle/>
                    <a:p>
                      <a:pPr algn="ctr"/>
                      <a:r>
                        <a:rPr lang="en-IN" dirty="0" smtClean="0"/>
                        <a:t>CY</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Font typeface="Arial" pitchFamily="34" charset="0"/>
              <a:buChar char="•"/>
            </a:pPr>
            <a:r>
              <a:rPr lang="en-IN" dirty="0" smtClean="0">
                <a:latin typeface="Times New Roman" pitchFamily="18" charset="0"/>
                <a:cs typeface="Times New Roman" pitchFamily="18" charset="0"/>
              </a:rPr>
              <a:t>Parity flag –     1; if the no. of binary one is even in A.</a:t>
            </a:r>
          </a:p>
          <a:p>
            <a:pPr>
              <a:buNone/>
            </a:pPr>
            <a:r>
              <a:rPr lang="en-IN" dirty="0" smtClean="0">
                <a:latin typeface="Times New Roman" pitchFamily="18" charset="0"/>
                <a:cs typeface="Times New Roman" pitchFamily="18" charset="0"/>
              </a:rPr>
              <a:t>                            0; if the no. of binary one is odd in A.</a:t>
            </a:r>
          </a:p>
          <a:p>
            <a:pPr>
              <a:buFont typeface="Arial" pitchFamily="34" charset="0"/>
              <a:buChar char="•"/>
            </a:pPr>
            <a:r>
              <a:rPr lang="en-IN" dirty="0" smtClean="0">
                <a:latin typeface="Times New Roman" pitchFamily="18" charset="0"/>
                <a:cs typeface="Times New Roman" pitchFamily="18" charset="0"/>
              </a:rPr>
              <a:t>Auxiliary carry – 1; if there is a carry from D</a:t>
            </a:r>
            <a:r>
              <a:rPr lang="en-IN" baseline="-25000" dirty="0" smtClean="0">
                <a:latin typeface="Times New Roman" pitchFamily="18" charset="0"/>
                <a:cs typeface="Times New Roman" pitchFamily="18" charset="0"/>
              </a:rPr>
              <a:t>3</a:t>
            </a:r>
            <a:r>
              <a:rPr lang="en-IN" dirty="0" smtClean="0">
                <a:latin typeface="Times New Roman" pitchFamily="18" charset="0"/>
                <a:cs typeface="Times New Roman" pitchFamily="18" charset="0"/>
              </a:rPr>
              <a:t> bit to D</a:t>
            </a:r>
            <a:r>
              <a:rPr lang="en-IN" baseline="-25000" dirty="0" smtClean="0">
                <a:latin typeface="Times New Roman" pitchFamily="18" charset="0"/>
                <a:cs typeface="Times New Roman" pitchFamily="18" charset="0"/>
              </a:rPr>
              <a:t>4</a:t>
            </a:r>
            <a:r>
              <a:rPr lang="en-IN" dirty="0" smtClean="0">
                <a:latin typeface="Times New Roman" pitchFamily="18" charset="0"/>
                <a:cs typeface="Times New Roman" pitchFamily="18" charset="0"/>
              </a:rPr>
              <a:t> 			   bit.</a:t>
            </a:r>
          </a:p>
          <a:p>
            <a:pPr>
              <a:buNone/>
            </a:pPr>
            <a:r>
              <a:rPr lang="en-IN" dirty="0" smtClean="0">
                <a:latin typeface="Times New Roman" pitchFamily="18" charset="0"/>
                <a:cs typeface="Times New Roman" pitchFamily="18" charset="0"/>
              </a:rPr>
              <a:t>			          0; o/w</a:t>
            </a:r>
          </a:p>
          <a:p>
            <a:pPr>
              <a:buFont typeface="Arial" pitchFamily="34" charset="0"/>
              <a:buChar char="•"/>
            </a:pPr>
            <a:r>
              <a:rPr lang="en-IN" dirty="0" smtClean="0">
                <a:latin typeface="Times New Roman" pitchFamily="18" charset="0"/>
                <a:cs typeface="Times New Roman" pitchFamily="18" charset="0"/>
              </a:rPr>
              <a:t>Zero flag – 1; if the result of AL operation is zero.</a:t>
            </a:r>
          </a:p>
          <a:p>
            <a:pPr lvl="1">
              <a:buNone/>
            </a:pPr>
            <a:r>
              <a:rPr lang="en-IN" dirty="0" smtClean="0">
                <a:latin typeface="Times New Roman" pitchFamily="18" charset="0"/>
                <a:cs typeface="Times New Roman" pitchFamily="18" charset="0"/>
              </a:rPr>
              <a:t>                   0; o/w</a:t>
            </a:r>
          </a:p>
          <a:p>
            <a:pPr marL="361950" lvl="1" indent="-361950">
              <a:buClr>
                <a:schemeClr val="accent3">
                  <a:lumMod val="60000"/>
                  <a:lumOff val="40000"/>
                </a:schemeClr>
              </a:buClr>
              <a:buFont typeface="Arial" pitchFamily="34" charset="0"/>
              <a:buChar char="•"/>
            </a:pPr>
            <a:r>
              <a:rPr lang="en-IN" dirty="0" smtClean="0">
                <a:latin typeface="Times New Roman" pitchFamily="18" charset="0"/>
                <a:cs typeface="Times New Roman" pitchFamily="18" charset="0"/>
              </a:rPr>
              <a:t>Sign flag- 1; if the result of AL operation is negative.</a:t>
            </a:r>
          </a:p>
          <a:p>
            <a:pPr marL="361950" lvl="1" indent="-361950">
              <a:buClr>
                <a:schemeClr val="accent3">
                  <a:lumMod val="60000"/>
                  <a:lumOff val="40000"/>
                </a:schemeClr>
              </a:buClr>
              <a:buNone/>
            </a:pPr>
            <a:r>
              <a:rPr lang="en-IN" dirty="0" smtClean="0">
                <a:latin typeface="Times New Roman" pitchFamily="18" charset="0"/>
                <a:cs typeface="Times New Roman" pitchFamily="18" charset="0"/>
              </a:rPr>
              <a:t>                      0; o/w.</a:t>
            </a:r>
          </a:p>
          <a:p>
            <a:pPr marL="361950" lvl="1" indent="-361950">
              <a:buClr>
                <a:schemeClr val="accent3">
                  <a:lumMod val="60000"/>
                  <a:lumOff val="40000"/>
                </a:schemeClr>
              </a:buClr>
              <a:buNone/>
            </a:pPr>
            <a:r>
              <a:rPr lang="en-IN" dirty="0" smtClean="0">
                <a:latin typeface="Times New Roman" pitchFamily="18" charset="0"/>
                <a:cs typeface="Times New Roman" pitchFamily="18" charset="0"/>
              </a:rPr>
              <a:t>    Sign flag is judged according to the D</a:t>
            </a:r>
            <a:r>
              <a:rPr lang="en-IN" baseline="-25000" dirty="0" smtClean="0">
                <a:latin typeface="Times New Roman" pitchFamily="18" charset="0"/>
                <a:cs typeface="Times New Roman" pitchFamily="18" charset="0"/>
              </a:rPr>
              <a:t>7</a:t>
            </a:r>
            <a:r>
              <a:rPr lang="en-IN" dirty="0" smtClean="0">
                <a:latin typeface="Times New Roman" pitchFamily="18" charset="0"/>
                <a:cs typeface="Times New Roman" pitchFamily="18" charset="0"/>
              </a:rPr>
              <a:t> bit of accumulator.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IN" b="1" dirty="0" smtClean="0">
                <a:latin typeface="Times New Roman" pitchFamily="18" charset="0"/>
                <a:cs typeface="Times New Roman" pitchFamily="18" charset="0"/>
              </a:rPr>
              <a:t>Program status word (PSW)</a:t>
            </a:r>
          </a:p>
          <a:p>
            <a:pPr>
              <a:buFont typeface="Arial" pitchFamily="34" charset="0"/>
              <a:buChar char="•"/>
            </a:pPr>
            <a:r>
              <a:rPr lang="en-IN" dirty="0" smtClean="0">
                <a:latin typeface="Times New Roman" pitchFamily="18" charset="0"/>
                <a:cs typeface="Times New Roman" pitchFamily="18" charset="0"/>
              </a:rPr>
              <a:t>It is not a separate register, it contains five bits of status flags and three bits are undefined.</a:t>
            </a:r>
          </a:p>
          <a:p>
            <a:pPr>
              <a:buFont typeface="Arial" pitchFamily="34" charset="0"/>
              <a:buChar char="•"/>
            </a:pPr>
            <a:r>
              <a:rPr lang="en-IN" dirty="0" smtClean="0">
                <a:latin typeface="Times New Roman" pitchFamily="18" charset="0"/>
                <a:cs typeface="Times New Roman" pitchFamily="18" charset="0"/>
              </a:rPr>
              <a:t>PSW and accumulator are treated as a 16 bit unit for stack operation.</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32688"/>
          </a:xfrm>
        </p:spPr>
        <p:txBody>
          <a:bodyPr/>
          <a:lstStyle/>
          <a:p>
            <a:r>
              <a:rPr lang="en-IN" dirty="0" smtClean="0">
                <a:latin typeface="Times New Roman" pitchFamily="18" charset="0"/>
                <a:cs typeface="Times New Roman" pitchFamily="18" charset="0"/>
              </a:rPr>
              <a:t>Introduction of 8085</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lstStyle/>
          <a:p>
            <a:r>
              <a:rPr lang="en-IN" dirty="0" smtClean="0">
                <a:latin typeface="Times New Roman" pitchFamily="18" charset="0"/>
                <a:cs typeface="Times New Roman" pitchFamily="18" charset="0"/>
              </a:rPr>
              <a:t>Microprocessor is </a:t>
            </a:r>
            <a:r>
              <a:rPr lang="en-IN" b="1" dirty="0" smtClean="0">
                <a:latin typeface="Times New Roman" pitchFamily="18" charset="0"/>
                <a:cs typeface="Times New Roman" pitchFamily="18" charset="0"/>
              </a:rPr>
              <a:t>CPU on a Chip</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Introduced in 1976 and is a 8 bit processor.</a:t>
            </a:r>
          </a:p>
          <a:p>
            <a:r>
              <a:rPr lang="en-IN" dirty="0" smtClean="0">
                <a:latin typeface="Times New Roman" pitchFamily="18" charset="0"/>
                <a:cs typeface="Times New Roman" pitchFamily="18" charset="0"/>
              </a:rPr>
              <a:t>Intel 8085 is an NMOS microprocessor.</a:t>
            </a:r>
          </a:p>
          <a:p>
            <a:r>
              <a:rPr lang="en-IN" dirty="0" smtClean="0">
                <a:latin typeface="Times New Roman" pitchFamily="18" charset="0"/>
                <a:cs typeface="Times New Roman" pitchFamily="18" charset="0"/>
              </a:rPr>
              <a:t>It is a 40 pin IC package fabricated on a single LSI chip.</a:t>
            </a:r>
          </a:p>
          <a:p>
            <a:r>
              <a:rPr lang="en-IN" dirty="0" smtClean="0">
                <a:latin typeface="Times New Roman" pitchFamily="18" charset="0"/>
                <a:cs typeface="Times New Roman" pitchFamily="18" charset="0"/>
              </a:rPr>
              <a:t>It uses +5 V for its operation.</a:t>
            </a:r>
          </a:p>
          <a:p>
            <a:r>
              <a:rPr lang="en-IN" dirty="0" smtClean="0">
                <a:latin typeface="Times New Roman" pitchFamily="18" charset="0"/>
                <a:cs typeface="Times New Roman" pitchFamily="18" charset="0"/>
              </a:rPr>
              <a:t>Its clock speed is about 3 MHz and clock cycle is 320 ns.</a:t>
            </a:r>
          </a:p>
          <a:p>
            <a:r>
              <a:rPr lang="en-IN" dirty="0" smtClean="0">
                <a:latin typeface="Times New Roman" pitchFamily="18" charset="0"/>
                <a:cs typeface="Times New Roman" pitchFamily="18" charset="0"/>
              </a:rPr>
              <a:t>It has 80 basic instructions and 246 opcodes.</a:t>
            </a:r>
          </a:p>
          <a:p>
            <a:r>
              <a:rPr lang="en-IN" dirty="0" smtClean="0">
                <a:latin typeface="Times New Roman" pitchFamily="18" charset="0"/>
                <a:cs typeface="Times New Roman" pitchFamily="18" charset="0"/>
              </a:rPr>
              <a:t>Intel has produced large number of peripheral devices for microprocessor based system.</a:t>
            </a: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6183868"/>
            <a:ext cx="5638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Figure 3. Intel 8085 Pin Configuration</a:t>
            </a:r>
            <a:endParaRPr lang="en-IN" dirty="0">
              <a:latin typeface="Times New Roman" pitchFamily="18" charset="0"/>
              <a:cs typeface="Times New Roman" pitchFamily="18" charset="0"/>
            </a:endParaRPr>
          </a:p>
        </p:txBody>
      </p:sp>
      <p:pic>
        <p:nvPicPr>
          <p:cNvPr id="1026" name="Picture 2" descr="http://scanftree.com/microprocessor/80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46933"/>
            <a:ext cx="4514850" cy="580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728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8028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INTERFACE SECTION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229600" cy="4876800"/>
          </a:xfrm>
        </p:spPr>
        <p:txBody>
          <a:bodyPr/>
          <a:lstStyle/>
          <a:p>
            <a:pPr algn="just"/>
            <a:r>
              <a:rPr lang="en-US" dirty="0" smtClean="0">
                <a:latin typeface="Times New Roman" panose="02020603050405020304" pitchFamily="18" charset="0"/>
                <a:cs typeface="Times New Roman" panose="02020603050405020304" pitchFamily="18" charset="0"/>
              </a:rPr>
              <a:t>Number of pins in the interfacing section of the microprocessor depends on the technology of that date.</a:t>
            </a:r>
          </a:p>
          <a:p>
            <a:pPr algn="just"/>
            <a:r>
              <a:rPr lang="en-US" dirty="0" smtClean="0">
                <a:latin typeface="Times New Roman" panose="02020603050405020304" pitchFamily="18" charset="0"/>
                <a:cs typeface="Times New Roman" panose="02020603050405020304" pitchFamily="18" charset="0"/>
              </a:rPr>
              <a:t>Cost of an IC depends on the number of pins and the technology of that date.</a:t>
            </a:r>
          </a:p>
          <a:p>
            <a:pPr algn="just"/>
            <a:r>
              <a:rPr lang="en-US" dirty="0" smtClean="0">
                <a:latin typeface="Times New Roman" panose="02020603050405020304" pitchFamily="18" charset="0"/>
                <a:cs typeface="Times New Roman" panose="02020603050405020304" pitchFamily="18" charset="0"/>
              </a:rPr>
              <a:t>8085 microprocessor developed in 1976 has 40 pins.</a:t>
            </a:r>
          </a:p>
          <a:p>
            <a:pPr algn="just"/>
            <a:r>
              <a:rPr lang="en-US" dirty="0" smtClean="0">
                <a:latin typeface="Times New Roman" panose="02020603050405020304" pitchFamily="18" charset="0"/>
                <a:cs typeface="Times New Roman" panose="02020603050405020304" pitchFamily="18" charset="0"/>
              </a:rPr>
              <a:t>In today’s scenario technology support 256 pins or more for interfacing with external world, i.e. memory and I/O devices.</a:t>
            </a:r>
          </a:p>
          <a:p>
            <a:pPr algn="just"/>
            <a:r>
              <a:rPr lang="en-US" dirty="0" smtClean="0">
                <a:latin typeface="Times New Roman" panose="02020603050405020304" pitchFamily="18" charset="0"/>
                <a:cs typeface="Times New Roman" panose="02020603050405020304" pitchFamily="18" charset="0"/>
              </a:rPr>
              <a:t>Through pins different control signals are being communicated.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10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486400"/>
              </a:xfrm>
            </p:spPr>
            <p:txBody>
              <a:bodyPr/>
              <a:lstStyle/>
              <a:p>
                <a:r>
                  <a:rPr lang="en-US" b="1" u="sng" dirty="0" smtClean="0">
                    <a:latin typeface="Times New Roman" panose="02020603050405020304" pitchFamily="18" charset="0"/>
                    <a:cs typeface="Times New Roman" panose="02020603050405020304" pitchFamily="18" charset="0"/>
                  </a:rPr>
                  <a:t>Memory and I/O control lines</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r>
                      <a:rPr lang="en-US" b="0" i="1" smtClean="0">
                        <a:latin typeface="Cambria Math"/>
                      </a:rPr>
                      <m:t>= </m:t>
                    </m:r>
                  </m:oMath>
                </a14:m>
                <a:r>
                  <a:rPr lang="en-US" dirty="0" smtClean="0">
                    <a:latin typeface="Times New Roman" panose="02020603050405020304" pitchFamily="18" charset="0"/>
                    <a:cs typeface="Times New Roman" panose="02020603050405020304" pitchFamily="18" charset="0"/>
                  </a:rPr>
                  <a:t>It is a signal sent by the microprocessor to the memory/input device to control the read operation. When </a:t>
                </a:r>
                <a:r>
                  <a:rPr lang="en-US" b="1" dirty="0" smtClean="0">
                    <a:latin typeface="Times New Roman" panose="02020603050405020304" pitchFamily="18" charset="0"/>
                    <a:cs typeface="Times New Roman" panose="02020603050405020304" pitchFamily="18" charset="0"/>
                  </a:rPr>
                  <a:t>0 </a:t>
                </a:r>
                <a:r>
                  <a:rPr lang="en-US" dirty="0" smtClean="0">
                    <a:latin typeface="Times New Roman" panose="02020603050405020304" pitchFamily="18" charset="0"/>
                    <a:cs typeface="Times New Roman" panose="02020603050405020304" pitchFamily="18" charset="0"/>
                  </a:rPr>
                  <a:t>(goes low selected memory or input device is read).</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a14:m>
                <a:r>
                  <a:rPr lang="en-US" dirty="0" smtClean="0">
                    <a:latin typeface="Times New Roman" panose="02020603050405020304" pitchFamily="18" charset="0"/>
                    <a:cs typeface="Times New Roman" panose="02020603050405020304" pitchFamily="18" charset="0"/>
                  </a:rPr>
                  <a:t>= It is a signal sent by the microprocessor to the memory/ output device to control write operation. When it goes low               Data is written into selected 			memory or sent to output device.</a:t>
                </a:r>
              </a:p>
              <a:p>
                <a:r>
                  <a:rPr lang="en-US" dirty="0" smtClean="0">
                    <a:latin typeface="Times New Roman" panose="02020603050405020304" pitchFamily="18" charset="0"/>
                    <a:cs typeface="Times New Roman" panose="02020603050405020304" pitchFamily="18" charset="0"/>
                  </a:rPr>
                  <a:t>Ready = It is a signal sent by the input/output device to the microprocessor to indicate that the input/output device is ready to send or receive data.</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486400"/>
              </a:xfrm>
              <a:blipFill rotWithShape="1">
                <a:blip r:embed="rId2"/>
                <a:stretch>
                  <a:fillRect l="-889" t="-1000" r="-1704"/>
                </a:stretch>
              </a:blipFill>
            </p:spPr>
            <p:txBody>
              <a:bodyPr/>
              <a:lstStyle/>
              <a:p>
                <a:r>
                  <a:rPr lang="en-US">
                    <a:noFill/>
                  </a:rPr>
                  <a:t> </a:t>
                </a:r>
              </a:p>
            </p:txBody>
          </p:sp>
        </mc:Fallback>
      </mc:AlternateContent>
      <p:cxnSp>
        <p:nvCxnSpPr>
          <p:cNvPr id="5" name="Straight Arrow Connector 4"/>
          <p:cNvCxnSpPr/>
          <p:nvPr/>
        </p:nvCxnSpPr>
        <p:spPr>
          <a:xfrm>
            <a:off x="2057400" y="3657600"/>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3641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486400"/>
          </a:xfrm>
        </p:spPr>
        <p:txBody>
          <a:bodyPr/>
          <a:lstStyle/>
          <a:p>
            <a:pPr algn="just"/>
            <a:r>
              <a:rPr lang="en-US" dirty="0" smtClean="0">
                <a:latin typeface="Times New Roman" panose="02020603050405020304" pitchFamily="18" charset="0"/>
                <a:cs typeface="Times New Roman" panose="02020603050405020304" pitchFamily="18" charset="0"/>
              </a:rPr>
              <a:t>ALE = It is a address latch enable signal. </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 = These are address bus and are used for the most significant bits of the memory address or I/O address.</a:t>
            </a:r>
          </a:p>
          <a:p>
            <a:pPr algn="just"/>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 = These are time multiplexed address/data bus, i.e.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9490916"/>
              </p:ext>
            </p:extLst>
          </p:nvPr>
        </p:nvGraphicFramePr>
        <p:xfrm>
          <a:off x="990600" y="1407160"/>
          <a:ext cx="6629400" cy="1277471"/>
        </p:xfrm>
        <a:graphic>
          <a:graphicData uri="http://schemas.openxmlformats.org/drawingml/2006/table">
            <a:tbl>
              <a:tblPr firstRow="1" bandRow="1">
                <a:tableStyleId>{5940675A-B579-460E-94D1-54222C63F5DA}</a:tableStyleId>
              </a:tblPr>
              <a:tblGrid>
                <a:gridCol w="1676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545951">
                <a:tc>
                  <a:txBody>
                    <a:bodyPr/>
                    <a:lstStyle/>
                    <a:p>
                      <a:r>
                        <a:rPr lang="en-US" dirty="0" smtClean="0">
                          <a:latin typeface="Times New Roman" panose="02020603050405020304" pitchFamily="18" charset="0"/>
                          <a:cs typeface="Times New Roman" panose="02020603050405020304" pitchFamily="18" charset="0"/>
                        </a:rPr>
                        <a:t>ALE=1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All 16 lines are used as address bus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16305">
                <a:tc>
                  <a:txBody>
                    <a:bodyPr/>
                    <a:lstStyle/>
                    <a:p>
                      <a:r>
                        <a:rPr lang="en-US" dirty="0" smtClean="0">
                          <a:latin typeface="Times New Roman" panose="02020603050405020304" pitchFamily="18" charset="0"/>
                          <a:cs typeface="Times New Roman" panose="02020603050405020304" pitchFamily="18" charset="0"/>
                        </a:rPr>
                        <a:t>ALE=0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 = Address bus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16305">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7</a:t>
                      </a:r>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=Data bus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24330394"/>
              </p:ext>
            </p:extLst>
          </p:nvPr>
        </p:nvGraphicFramePr>
        <p:xfrm>
          <a:off x="1295400" y="4495800"/>
          <a:ext cx="6096000" cy="10109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dirty="0" smtClean="0"/>
                        <a:t>First clock cycle of machine cycle</a:t>
                      </a:r>
                      <a:endParaRPr lang="en-US" dirty="0"/>
                    </a:p>
                  </a:txBody>
                  <a:tcPr/>
                </a:tc>
                <a:tc>
                  <a:txBody>
                    <a:bodyPr/>
                    <a:lstStyle/>
                    <a:p>
                      <a:r>
                        <a:rPr lang="en-US" dirty="0" smtClean="0"/>
                        <a:t>Least</a:t>
                      </a:r>
                      <a:r>
                        <a:rPr lang="en-US" baseline="0" dirty="0" smtClean="0"/>
                        <a:t> significant bits of memory or I/O address</a:t>
                      </a:r>
                      <a:endParaRPr lang="en-US" dirty="0"/>
                    </a:p>
                  </a:txBody>
                  <a:tcPr/>
                </a:tc>
                <a:extLst>
                  <a:ext uri="{0D108BD9-81ED-4DB2-BD59-A6C34878D82A}">
                    <a16:rowId xmlns:a16="http://schemas.microsoft.com/office/drawing/2014/main" val="10000"/>
                  </a:ext>
                </a:extLst>
              </a:tr>
              <a:tr h="370840">
                <a:tc>
                  <a:txBody>
                    <a:bodyPr/>
                    <a:lstStyle/>
                    <a:p>
                      <a:r>
                        <a:rPr lang="en-US" dirty="0" smtClean="0"/>
                        <a:t>Second and Third clock cycle</a:t>
                      </a:r>
                      <a:endParaRPr lang="en-US" dirty="0"/>
                    </a:p>
                  </a:txBody>
                  <a:tcPr/>
                </a:tc>
                <a:tc>
                  <a:txBody>
                    <a:bodyPr/>
                    <a:lstStyle/>
                    <a:p>
                      <a:r>
                        <a:rPr lang="en-US" dirty="0" smtClean="0"/>
                        <a:t>Used for data transfer</a:t>
                      </a:r>
                      <a:endParaRPr lang="en-US" dirty="0"/>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381000" y="5867400"/>
                <a:ext cx="8458200" cy="892552"/>
              </a:xfrm>
              <a:prstGeom prst="rect">
                <a:avLst/>
              </a:prstGeom>
              <a:noFill/>
            </p:spPr>
            <p:txBody>
              <a:bodyPr wrap="square" rtlCol="0">
                <a:spAutoFit/>
              </a:bodyPr>
              <a:lstStyle/>
              <a:p>
                <a14:m>
                  <m:oMath xmlns:m="http://schemas.openxmlformats.org/officeDocument/2006/math">
                    <m:r>
                      <a:rPr lang="en-US" sz="2600" b="0" i="1" smtClean="0">
                        <a:latin typeface="Cambria Math"/>
                      </a:rPr>
                      <m:t>𝐼𝑂</m:t>
                    </m:r>
                    <m:r>
                      <a:rPr lang="en-US" sz="2600" b="0" i="1" smtClean="0">
                        <a:latin typeface="Cambria Math"/>
                      </a:rPr>
                      <m:t>/</m:t>
                    </m:r>
                    <m:acc>
                      <m:accPr>
                        <m:chr m:val="̅"/>
                        <m:ctrlPr>
                          <a:rPr lang="en-US" sz="2600" b="0" i="1" smtClean="0">
                            <a:latin typeface="Cambria Math" panose="02040503050406030204" pitchFamily="18" charset="0"/>
                          </a:rPr>
                        </m:ctrlPr>
                      </m:accPr>
                      <m:e>
                        <m:r>
                          <a:rPr lang="en-US" sz="2600" b="0" i="1" smtClean="0">
                            <a:latin typeface="Cambria Math"/>
                          </a:rPr>
                          <m:t>𝑀</m:t>
                        </m:r>
                      </m:e>
                    </m:acc>
                  </m:oMath>
                </a14:m>
                <a:r>
                  <a:rPr lang="en-US" sz="2600" dirty="0" smtClean="0">
                    <a:latin typeface="Times New Roman" panose="02020603050405020304" pitchFamily="18" charset="0"/>
                    <a:cs typeface="Times New Roman" panose="02020603050405020304" pitchFamily="18" charset="0"/>
                  </a:rPr>
                  <a:t>=It is a status signal which distinguishes whether the address is for memory or I/O.</a:t>
                </a:r>
                <a:endParaRPr lang="en-US" sz="26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81000" y="5867400"/>
                <a:ext cx="8458200" cy="892552"/>
              </a:xfrm>
              <a:prstGeom prst="rect">
                <a:avLst/>
              </a:prstGeom>
              <a:blipFill rotWithShape="1">
                <a:blip r:embed="rId2"/>
                <a:stretch>
                  <a:fillRect l="-1298" t="-6164" b="-15753"/>
                </a:stretch>
              </a:blipFill>
            </p:spPr>
            <p:txBody>
              <a:bodyPr/>
              <a:lstStyle/>
              <a:p>
                <a:r>
                  <a:rPr lang="en-US">
                    <a:noFill/>
                  </a:rPr>
                  <a:t> </a:t>
                </a:r>
              </a:p>
            </p:txBody>
          </p:sp>
        </mc:Fallback>
      </mc:AlternateContent>
    </p:spTree>
    <p:extLst>
      <p:ext uri="{BB962C8B-B14F-4D97-AF65-F5344CB8AC3E}">
        <p14:creationId xmlns:p14="http://schemas.microsoft.com/office/powerpoint/2010/main" val="117188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latin typeface="Times New Roman" panose="02020603050405020304" pitchFamily="18" charset="0"/>
                <a:cs typeface="Times New Roman" panose="02020603050405020304" pitchFamily="18" charset="0"/>
              </a:rPr>
              <a:t>Status lines (S</a:t>
            </a:r>
            <a:r>
              <a:rPr lang="en-US" baseline="-25000"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and S</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 These are the signals sent by the microprocessor to distinguish various types of operations.</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CPU and BUS Control lines</a:t>
            </a:r>
          </a:p>
          <a:p>
            <a:pPr algn="just"/>
            <a:r>
              <a:rPr lang="en-US" dirty="0" smtClean="0">
                <a:latin typeface="Times New Roman" panose="02020603050405020304" pitchFamily="18" charset="0"/>
                <a:cs typeface="Times New Roman" panose="02020603050405020304" pitchFamily="18" charset="0"/>
              </a:rPr>
              <a:t>HOLD = When another device of the computer system, requires </a:t>
            </a:r>
            <a:r>
              <a:rPr lang="en-US" smtClean="0">
                <a:latin typeface="Times New Roman" panose="02020603050405020304" pitchFamily="18" charset="0"/>
                <a:cs typeface="Times New Roman" panose="02020603050405020304" pitchFamily="18" charset="0"/>
              </a:rPr>
              <a:t>address/data bus for </a:t>
            </a:r>
            <a:r>
              <a:rPr lang="en-US" dirty="0" smtClean="0">
                <a:latin typeface="Times New Roman" panose="02020603050405020304" pitchFamily="18" charset="0"/>
                <a:cs typeface="Times New Roman" panose="02020603050405020304" pitchFamily="18" charset="0"/>
              </a:rPr>
              <a:t>data transfer, it sends HOLD signal to the microprocessor.</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74477010"/>
              </p:ext>
            </p:extLst>
          </p:nvPr>
        </p:nvGraphicFramePr>
        <p:xfrm>
          <a:off x="2895600" y="1981200"/>
          <a:ext cx="3048000" cy="185420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0840">
                <a:tc>
                  <a:txBody>
                    <a:bodyPr/>
                    <a:lstStyle/>
                    <a:p>
                      <a:pPr algn="ct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1</a:t>
                      </a:r>
                      <a:endParaRPr lang="en-US" baseline="-25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S</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Operation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HALT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WRITE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READ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FETCH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650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lstStyle/>
          <a:p>
            <a:pPr algn="just"/>
            <a:r>
              <a:rPr lang="en-US" dirty="0" smtClean="0">
                <a:latin typeface="Times New Roman" panose="02020603050405020304" pitchFamily="18" charset="0"/>
                <a:cs typeface="Times New Roman" panose="02020603050405020304" pitchFamily="18" charset="0"/>
              </a:rPr>
              <a:t>HLDA = It is a HOLD acknowledge signal sent out by the microprocessor after receiving the HOLD signal.</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RESET IN = It reset the program counter, interrupt enable, HLDA flip-flops and instruction register.</a:t>
            </a:r>
          </a:p>
          <a:p>
            <a:pPr algn="just"/>
            <a:r>
              <a:rPr lang="en-US" dirty="0" smtClean="0">
                <a:latin typeface="Times New Roman" panose="02020603050405020304" pitchFamily="18" charset="0"/>
                <a:cs typeface="Times New Roman" panose="02020603050405020304" pitchFamily="18" charset="0"/>
              </a:rPr>
              <a:t>RESET OUT = It indicates that the CPU is being reset.</a:t>
            </a:r>
          </a:p>
          <a:p>
            <a:pPr marL="0" indent="0" algn="just">
              <a:buNone/>
            </a:pPr>
            <a:endParaRPr lang="en-US" dirty="0"/>
          </a:p>
        </p:txBody>
      </p:sp>
      <p:sp>
        <p:nvSpPr>
          <p:cNvPr id="4" name="Rectangle 3"/>
          <p:cNvSpPr/>
          <p:nvPr/>
        </p:nvSpPr>
        <p:spPr>
          <a:xfrm>
            <a:off x="1143000" y="2819400"/>
            <a:ext cx="1981200"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4904509" y="4267200"/>
            <a:ext cx="1981200" cy="716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4904508" y="3229841"/>
            <a:ext cx="1953491" cy="647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4876800" y="2254827"/>
            <a:ext cx="1981200" cy="647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1295400" y="3229841"/>
            <a:ext cx="1752600" cy="369332"/>
          </a:xfrm>
          <a:prstGeom prst="rect">
            <a:avLst/>
          </a:prstGeom>
          <a:noFill/>
        </p:spPr>
        <p:txBody>
          <a:bodyPr wrap="square" rtlCol="0">
            <a:spAutoFit/>
          </a:bodyPr>
          <a:lstStyle/>
          <a:p>
            <a:r>
              <a:rPr lang="en-US" dirty="0" smtClean="0"/>
              <a:t>Microprocessor</a:t>
            </a:r>
            <a:endParaRPr lang="en-US" dirty="0"/>
          </a:p>
        </p:txBody>
      </p:sp>
      <p:sp>
        <p:nvSpPr>
          <p:cNvPr id="9" name="TextBox 8"/>
          <p:cNvSpPr txBox="1"/>
          <p:nvPr/>
        </p:nvSpPr>
        <p:spPr>
          <a:xfrm>
            <a:off x="5018809" y="3369025"/>
            <a:ext cx="1866900" cy="369332"/>
          </a:xfrm>
          <a:prstGeom prst="rect">
            <a:avLst/>
          </a:prstGeom>
          <a:noFill/>
        </p:spPr>
        <p:txBody>
          <a:bodyPr wrap="square" rtlCol="0">
            <a:spAutoFit/>
          </a:bodyPr>
          <a:lstStyle/>
          <a:p>
            <a:r>
              <a:rPr lang="en-US" dirty="0" smtClean="0"/>
              <a:t>DMA Controller</a:t>
            </a:r>
            <a:endParaRPr lang="en-US" dirty="0"/>
          </a:p>
        </p:txBody>
      </p:sp>
      <p:sp>
        <p:nvSpPr>
          <p:cNvPr id="10" name="TextBox 9"/>
          <p:cNvSpPr txBox="1"/>
          <p:nvPr/>
        </p:nvSpPr>
        <p:spPr>
          <a:xfrm>
            <a:off x="4991100" y="4441020"/>
            <a:ext cx="1752600" cy="369332"/>
          </a:xfrm>
          <a:prstGeom prst="rect">
            <a:avLst/>
          </a:prstGeom>
          <a:noFill/>
        </p:spPr>
        <p:txBody>
          <a:bodyPr wrap="square" rtlCol="0">
            <a:spAutoFit/>
          </a:bodyPr>
          <a:lstStyle/>
          <a:p>
            <a:pPr algn="ctr"/>
            <a:r>
              <a:rPr lang="en-US" dirty="0" smtClean="0"/>
              <a:t>I/O device</a:t>
            </a:r>
            <a:endParaRPr lang="en-US" dirty="0"/>
          </a:p>
        </p:txBody>
      </p:sp>
      <p:sp>
        <p:nvSpPr>
          <p:cNvPr id="11" name="TextBox 10"/>
          <p:cNvSpPr txBox="1"/>
          <p:nvPr/>
        </p:nvSpPr>
        <p:spPr>
          <a:xfrm>
            <a:off x="4991100" y="2394011"/>
            <a:ext cx="1752600" cy="369332"/>
          </a:xfrm>
          <a:prstGeom prst="rect">
            <a:avLst/>
          </a:prstGeom>
          <a:noFill/>
        </p:spPr>
        <p:txBody>
          <a:bodyPr wrap="square" rtlCol="0">
            <a:spAutoFit/>
          </a:bodyPr>
          <a:lstStyle/>
          <a:p>
            <a:pPr algn="ctr"/>
            <a:r>
              <a:rPr lang="en-US" dirty="0" smtClean="0"/>
              <a:t>Memory</a:t>
            </a:r>
            <a:endParaRPr lang="en-US" dirty="0"/>
          </a:p>
        </p:txBody>
      </p:sp>
      <p:cxnSp>
        <p:nvCxnSpPr>
          <p:cNvPr id="13" name="Straight Arrow Connector 12"/>
          <p:cNvCxnSpPr/>
          <p:nvPr/>
        </p:nvCxnSpPr>
        <p:spPr>
          <a:xfrm>
            <a:off x="3124200" y="3369025"/>
            <a:ext cx="178030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1"/>
          </p:cNvCxnSpPr>
          <p:nvPr/>
        </p:nvCxnSpPr>
        <p:spPr>
          <a:xfrm flipH="1">
            <a:off x="3096492" y="3553691"/>
            <a:ext cx="180801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172200" y="3877541"/>
            <a:ext cx="0" cy="3896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5334000" y="3877541"/>
            <a:ext cx="0" cy="38965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15000" y="2902527"/>
            <a:ext cx="0" cy="3273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867400" y="2895600"/>
            <a:ext cx="0" cy="3273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7" idx="1"/>
          </p:cNvCxnSpPr>
          <p:nvPr/>
        </p:nvCxnSpPr>
        <p:spPr>
          <a:xfrm flipH="1">
            <a:off x="2133600" y="2578677"/>
            <a:ext cx="27432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4" idx="0"/>
          </p:cNvCxnSpPr>
          <p:nvPr/>
        </p:nvCxnSpPr>
        <p:spPr>
          <a:xfrm>
            <a:off x="2133600" y="2578677"/>
            <a:ext cx="0" cy="240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Connector 40"/>
          <p:cNvCxnSpPr>
            <a:stCxn id="4" idx="2"/>
          </p:cNvCxnSpPr>
          <p:nvPr/>
        </p:nvCxnSpPr>
        <p:spPr>
          <a:xfrm>
            <a:off x="2133600" y="44196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p:cNvCxnSpPr>
            <a:endCxn id="5" idx="1"/>
          </p:cNvCxnSpPr>
          <p:nvPr/>
        </p:nvCxnSpPr>
        <p:spPr>
          <a:xfrm flipV="1">
            <a:off x="2133600" y="4625687"/>
            <a:ext cx="2770909" cy="225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49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486400"/>
          </a:xfrm>
        </p:spPr>
        <p:txBody>
          <a:bodyPr>
            <a:normAutofit fontScale="92500" lnSpcReduction="10000"/>
          </a:bodyPr>
          <a:lstStyle/>
          <a:p>
            <a:r>
              <a:rPr lang="en-US" b="1" u="sng" dirty="0" smtClean="0">
                <a:latin typeface="Times New Roman" panose="02020603050405020304" pitchFamily="18" charset="0"/>
                <a:cs typeface="Times New Roman" panose="02020603050405020304" pitchFamily="18" charset="0"/>
              </a:rPr>
              <a:t>Interrupt </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Interrupt is an internal or external signal which may disturb or alter the sequence of execution of processor.</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is a method by which an I/O device informs the processor that it requires services of the processor.</a:t>
            </a:r>
          </a:p>
          <a:p>
            <a:pPr algn="just"/>
            <a:r>
              <a:rPr lang="en-US" dirty="0" smtClean="0">
                <a:latin typeface="Times New Roman" panose="02020603050405020304" pitchFamily="18" charset="0"/>
                <a:cs typeface="Times New Roman" panose="02020603050405020304" pitchFamily="18" charset="0"/>
              </a:rPr>
              <a:t>Interrupt can be classified as:</a:t>
            </a:r>
          </a:p>
          <a:p>
            <a:pPr marL="514350" indent="-514350" algn="just">
              <a:buFont typeface="+mj-lt"/>
              <a:buAutoNum type="alphaLcPeriod"/>
            </a:pPr>
            <a:r>
              <a:rPr lang="en-US" b="1" dirty="0" smtClean="0">
                <a:latin typeface="Times New Roman" panose="02020603050405020304" pitchFamily="18" charset="0"/>
                <a:cs typeface="Times New Roman" panose="02020603050405020304" pitchFamily="18" charset="0"/>
              </a:rPr>
              <a:t>Maskable – </a:t>
            </a:r>
            <a:r>
              <a:rPr lang="en-US" dirty="0" smtClean="0">
                <a:latin typeface="Times New Roman" panose="02020603050405020304" pitchFamily="18" charset="0"/>
                <a:cs typeface="Times New Roman" panose="02020603050405020304" pitchFamily="18" charset="0"/>
              </a:rPr>
              <a:t>Interrupt which can be avoided.</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Non-Maskable </a:t>
            </a:r>
            <a:r>
              <a:rPr lang="en-US" dirty="0" smtClean="0">
                <a:latin typeface="Times New Roman" panose="02020603050405020304" pitchFamily="18" charset="0"/>
                <a:cs typeface="Times New Roman" panose="02020603050405020304" pitchFamily="18" charset="0"/>
              </a:rPr>
              <a:t>- Interrupt which cannot be ignored or 				           avoided.</a:t>
            </a:r>
          </a:p>
          <a:p>
            <a:pPr marL="514350" indent="-514350" algn="just">
              <a:buFont typeface="+mj-lt"/>
              <a:buAutoNum type="alphaLcPeriod" startAt="2"/>
            </a:pPr>
            <a:r>
              <a:rPr lang="en-US" b="1" dirty="0" smtClean="0">
                <a:latin typeface="Times New Roman" panose="02020603050405020304" pitchFamily="18" charset="0"/>
                <a:cs typeface="Times New Roman" panose="02020603050405020304" pitchFamily="18" charset="0"/>
              </a:rPr>
              <a:t>Vectored </a:t>
            </a:r>
            <a:r>
              <a:rPr lang="en-US" dirty="0" smtClean="0">
                <a:latin typeface="Times New Roman" panose="02020603050405020304" pitchFamily="18" charset="0"/>
                <a:cs typeface="Times New Roman" panose="02020603050405020304" pitchFamily="18" charset="0"/>
              </a:rPr>
              <a:t>– Interrupt which has specific address location in the 		   memory.</a:t>
            </a:r>
          </a:p>
          <a:p>
            <a:pPr marL="0" indent="0" algn="just">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Non-vectored</a:t>
            </a:r>
            <a:r>
              <a:rPr lang="en-US" dirty="0" smtClean="0">
                <a:latin typeface="Times New Roman" panose="02020603050405020304" pitchFamily="18" charset="0"/>
                <a:cs typeface="Times New Roman" panose="02020603050405020304" pitchFamily="18" charset="0"/>
              </a:rPr>
              <a:t> – Interrupt which do not have specific address 			          location in the memory.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96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14738189"/>
              </p:ext>
            </p:extLst>
          </p:nvPr>
        </p:nvGraphicFramePr>
        <p:xfrm>
          <a:off x="533400" y="990600"/>
          <a:ext cx="8305800" cy="37846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2857500">
                  <a:extLst>
                    <a:ext uri="{9D8B030D-6E8A-4147-A177-3AD203B41FA5}">
                      <a16:colId xmlns:a16="http://schemas.microsoft.com/office/drawing/2014/main" val="20001"/>
                    </a:ext>
                  </a:extLst>
                </a:gridCol>
                <a:gridCol w="20764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812800">
                <a:tc>
                  <a:txBody>
                    <a:bodyPr/>
                    <a:lstStyle/>
                    <a:p>
                      <a:pPr algn="ctr"/>
                      <a:r>
                        <a:rPr lang="en-US" b="1" dirty="0" smtClean="0">
                          <a:latin typeface="Times New Roman" panose="02020603050405020304" pitchFamily="18" charset="0"/>
                          <a:cs typeface="Times New Roman" panose="02020603050405020304" pitchFamily="18" charset="0"/>
                        </a:rPr>
                        <a:t>Priority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Interrupt</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Type of Triggering</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Vector</a:t>
                      </a:r>
                      <a:r>
                        <a:rPr lang="en-US" b="1" baseline="0" dirty="0" smtClean="0">
                          <a:latin typeface="Times New Roman" panose="02020603050405020304" pitchFamily="18" charset="0"/>
                          <a:cs typeface="Times New Roman" panose="02020603050405020304" pitchFamily="18" charset="0"/>
                        </a:rPr>
                        <a:t> Address</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3500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TRAP</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0024 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85800">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RST</a:t>
                      </a:r>
                      <a:r>
                        <a:rPr lang="en-US" baseline="0" dirty="0" smtClean="0">
                          <a:latin typeface="Times New Roman" panose="02020603050405020304" pitchFamily="18" charset="0"/>
                          <a:cs typeface="Times New Roman" panose="02020603050405020304" pitchFamily="18" charset="0"/>
                        </a:rPr>
                        <a:t> 7.5</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003C 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09600">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RST 6.5</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0034 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33400">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RST 5.5</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002C 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08000">
                <a:tc>
                  <a:txBody>
                    <a:bodyPr/>
                    <a:lstStyle/>
                    <a:p>
                      <a:pPr algn="ct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INTR</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grpSp>
        <p:nvGrpSpPr>
          <p:cNvPr id="18" name="Group 17"/>
          <p:cNvGrpSpPr/>
          <p:nvPr/>
        </p:nvGrpSpPr>
        <p:grpSpPr>
          <a:xfrm>
            <a:off x="4953000" y="4343400"/>
            <a:ext cx="1371600" cy="381000"/>
            <a:chOff x="4800600" y="1981200"/>
            <a:chExt cx="1371600" cy="381000"/>
          </a:xfrm>
        </p:grpSpPr>
        <p:cxnSp>
          <p:nvCxnSpPr>
            <p:cNvPr id="19" name="Elbow Connector 18"/>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4953000" y="3810000"/>
            <a:ext cx="1371600" cy="381000"/>
            <a:chOff x="4800600" y="1981200"/>
            <a:chExt cx="1371600" cy="381000"/>
          </a:xfrm>
        </p:grpSpPr>
        <p:cxnSp>
          <p:nvCxnSpPr>
            <p:cNvPr id="24" name="Elbow Connector 23"/>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grpSp>
        <p:nvGrpSpPr>
          <p:cNvPr id="28" name="Group 27"/>
          <p:cNvGrpSpPr/>
          <p:nvPr/>
        </p:nvGrpSpPr>
        <p:grpSpPr>
          <a:xfrm>
            <a:off x="4946073" y="3276600"/>
            <a:ext cx="1371600" cy="381000"/>
            <a:chOff x="4800600" y="1981200"/>
            <a:chExt cx="1371600" cy="381000"/>
          </a:xfrm>
        </p:grpSpPr>
        <p:cxnSp>
          <p:nvCxnSpPr>
            <p:cNvPr id="29" name="Elbow Connector 28"/>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grpSp>
        <p:nvGrpSpPr>
          <p:cNvPr id="35" name="Group 34"/>
          <p:cNvGrpSpPr/>
          <p:nvPr/>
        </p:nvGrpSpPr>
        <p:grpSpPr>
          <a:xfrm>
            <a:off x="4953000" y="1905000"/>
            <a:ext cx="1371600" cy="381000"/>
            <a:chOff x="4800600" y="1981200"/>
            <a:chExt cx="1371600" cy="381000"/>
          </a:xfrm>
        </p:grpSpPr>
        <p:grpSp>
          <p:nvGrpSpPr>
            <p:cNvPr id="17" name="Group 16"/>
            <p:cNvGrpSpPr/>
            <p:nvPr/>
          </p:nvGrpSpPr>
          <p:grpSpPr>
            <a:xfrm>
              <a:off x="4800600" y="1981200"/>
              <a:ext cx="1371600" cy="381000"/>
              <a:chOff x="4800600" y="1981200"/>
              <a:chExt cx="1371600" cy="381000"/>
            </a:xfrm>
          </p:grpSpPr>
          <p:cxnSp>
            <p:nvCxnSpPr>
              <p:cNvPr id="6" name="Elbow Connector 5"/>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cxnSp>
          <p:nvCxnSpPr>
            <p:cNvPr id="34" name="Straight Arrow Connector 33"/>
            <p:cNvCxnSpPr/>
            <p:nvPr/>
          </p:nvCxnSpPr>
          <p:spPr>
            <a:xfrm flipV="1">
              <a:off x="5219700" y="2171700"/>
              <a:ext cx="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36" name="Group 35"/>
          <p:cNvGrpSpPr/>
          <p:nvPr/>
        </p:nvGrpSpPr>
        <p:grpSpPr>
          <a:xfrm>
            <a:off x="4953000" y="2590800"/>
            <a:ext cx="1371600" cy="381000"/>
            <a:chOff x="4800600" y="1981200"/>
            <a:chExt cx="1371600" cy="381000"/>
          </a:xfrm>
        </p:grpSpPr>
        <p:grpSp>
          <p:nvGrpSpPr>
            <p:cNvPr id="37" name="Group 36"/>
            <p:cNvGrpSpPr/>
            <p:nvPr/>
          </p:nvGrpSpPr>
          <p:grpSpPr>
            <a:xfrm>
              <a:off x="4800600" y="1981200"/>
              <a:ext cx="1371600" cy="381000"/>
              <a:chOff x="4800600" y="1981200"/>
              <a:chExt cx="1371600" cy="381000"/>
            </a:xfrm>
          </p:grpSpPr>
          <p:cxnSp>
            <p:nvCxnSpPr>
              <p:cNvPr id="39" name="Elbow Connector 38"/>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cxnSp>
          <p:nvCxnSpPr>
            <p:cNvPr id="38" name="Straight Arrow Connector 37"/>
            <p:cNvCxnSpPr/>
            <p:nvPr/>
          </p:nvCxnSpPr>
          <p:spPr>
            <a:xfrm flipV="1">
              <a:off x="5219700" y="2171700"/>
              <a:ext cx="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44" name="Straight Arrow Connector 43"/>
          <p:cNvCxnSpPr/>
          <p:nvPr/>
        </p:nvCxnSpPr>
        <p:spPr>
          <a:xfrm>
            <a:off x="4800600" y="3276600"/>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4800600" y="3816927"/>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4724400" y="4409209"/>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Left Brace 46"/>
          <p:cNvSpPr/>
          <p:nvPr/>
        </p:nvSpPr>
        <p:spPr>
          <a:xfrm>
            <a:off x="2438400" y="2590800"/>
            <a:ext cx="381000" cy="181840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Right Brace 48"/>
          <p:cNvSpPr/>
          <p:nvPr/>
        </p:nvSpPr>
        <p:spPr>
          <a:xfrm>
            <a:off x="3657600" y="1905000"/>
            <a:ext cx="457200" cy="20955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TextBox 49"/>
          <p:cNvSpPr txBox="1"/>
          <p:nvPr/>
        </p:nvSpPr>
        <p:spPr>
          <a:xfrm>
            <a:off x="4114800" y="1828800"/>
            <a:ext cx="381000" cy="2308324"/>
          </a:xfrm>
          <a:prstGeom prst="rect">
            <a:avLst/>
          </a:prstGeom>
          <a:noFill/>
        </p:spPr>
        <p:txBody>
          <a:bodyPr wrap="square" rtlCol="0">
            <a:spAutoFit/>
          </a:bodyPr>
          <a:lstStyle/>
          <a:p>
            <a:r>
              <a:rPr lang="en-US" dirty="0" smtClean="0"/>
              <a:t>V</a:t>
            </a:r>
          </a:p>
          <a:p>
            <a:r>
              <a:rPr lang="en-US" dirty="0" smtClean="0"/>
              <a:t>E</a:t>
            </a:r>
          </a:p>
          <a:p>
            <a:r>
              <a:rPr lang="en-US" dirty="0" smtClean="0"/>
              <a:t>C</a:t>
            </a:r>
          </a:p>
          <a:p>
            <a:r>
              <a:rPr lang="en-US" dirty="0" smtClean="0"/>
              <a:t>T</a:t>
            </a:r>
          </a:p>
          <a:p>
            <a:r>
              <a:rPr lang="en-US" dirty="0" smtClean="0"/>
              <a:t>O</a:t>
            </a:r>
          </a:p>
          <a:p>
            <a:r>
              <a:rPr lang="en-US" dirty="0" smtClean="0"/>
              <a:t>R</a:t>
            </a:r>
          </a:p>
          <a:p>
            <a:r>
              <a:rPr lang="en-US" dirty="0" smtClean="0"/>
              <a:t>E</a:t>
            </a:r>
          </a:p>
          <a:p>
            <a:r>
              <a:rPr lang="en-US" dirty="0"/>
              <a:t>D</a:t>
            </a:r>
          </a:p>
        </p:txBody>
      </p:sp>
      <p:sp>
        <p:nvSpPr>
          <p:cNvPr id="51" name="TextBox 50"/>
          <p:cNvSpPr txBox="1"/>
          <p:nvPr/>
        </p:nvSpPr>
        <p:spPr>
          <a:xfrm>
            <a:off x="2237510" y="2395294"/>
            <a:ext cx="152400" cy="2308324"/>
          </a:xfrm>
          <a:prstGeom prst="rect">
            <a:avLst/>
          </a:prstGeom>
          <a:noFill/>
        </p:spPr>
        <p:txBody>
          <a:bodyPr wrap="square" rtlCol="0">
            <a:spAutoFit/>
          </a:bodyPr>
          <a:lstStyle/>
          <a:p>
            <a:r>
              <a:rPr lang="en-US" dirty="0" smtClean="0"/>
              <a:t>M</a:t>
            </a:r>
          </a:p>
          <a:p>
            <a:r>
              <a:rPr lang="en-US" dirty="0"/>
              <a:t>A</a:t>
            </a:r>
            <a:endParaRPr lang="en-US" dirty="0" smtClean="0"/>
          </a:p>
          <a:p>
            <a:r>
              <a:rPr lang="en-US" dirty="0" smtClean="0"/>
              <a:t>S</a:t>
            </a:r>
          </a:p>
          <a:p>
            <a:r>
              <a:rPr lang="en-US" dirty="0" smtClean="0"/>
              <a:t>K</a:t>
            </a:r>
          </a:p>
          <a:p>
            <a:r>
              <a:rPr lang="en-US" dirty="0" smtClean="0"/>
              <a:t>A</a:t>
            </a:r>
          </a:p>
          <a:p>
            <a:r>
              <a:rPr lang="en-US" dirty="0" smtClean="0"/>
              <a:t>B</a:t>
            </a:r>
          </a:p>
          <a:p>
            <a:r>
              <a:rPr lang="en-US" dirty="0" smtClean="0"/>
              <a:t>L</a:t>
            </a:r>
          </a:p>
          <a:p>
            <a:r>
              <a:rPr lang="en-US" dirty="0"/>
              <a:t>E</a:t>
            </a:r>
          </a:p>
        </p:txBody>
      </p:sp>
      <p:grpSp>
        <p:nvGrpSpPr>
          <p:cNvPr id="52" name="Group 51"/>
          <p:cNvGrpSpPr/>
          <p:nvPr/>
        </p:nvGrpSpPr>
        <p:grpSpPr>
          <a:xfrm>
            <a:off x="5372100" y="5205845"/>
            <a:ext cx="1371600" cy="381000"/>
            <a:chOff x="4800600" y="1981200"/>
            <a:chExt cx="1371600" cy="381000"/>
          </a:xfrm>
        </p:grpSpPr>
        <p:grpSp>
          <p:nvGrpSpPr>
            <p:cNvPr id="53" name="Group 52"/>
            <p:cNvGrpSpPr/>
            <p:nvPr/>
          </p:nvGrpSpPr>
          <p:grpSpPr>
            <a:xfrm>
              <a:off x="4800600" y="1981200"/>
              <a:ext cx="1371600" cy="381000"/>
              <a:chOff x="4800600" y="1981200"/>
              <a:chExt cx="1371600" cy="381000"/>
            </a:xfrm>
          </p:grpSpPr>
          <p:cxnSp>
            <p:nvCxnSpPr>
              <p:cNvPr id="55" name="Elbow Connector 54"/>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Straight Arrow Connector 53"/>
            <p:cNvCxnSpPr/>
            <p:nvPr/>
          </p:nvCxnSpPr>
          <p:spPr>
            <a:xfrm flipV="1">
              <a:off x="5219700" y="2171700"/>
              <a:ext cx="0" cy="190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9" name="TextBox 58"/>
          <p:cNvSpPr txBox="1"/>
          <p:nvPr/>
        </p:nvSpPr>
        <p:spPr>
          <a:xfrm>
            <a:off x="838200" y="5715000"/>
            <a:ext cx="2286000" cy="381000"/>
          </a:xfrm>
          <a:prstGeom prst="rect">
            <a:avLst/>
          </a:prstGeom>
          <a:noFill/>
        </p:spPr>
        <p:txBody>
          <a:bodyPr wrap="square" rtlCol="0">
            <a:spAutoFit/>
          </a:bodyPr>
          <a:lstStyle/>
          <a:p>
            <a:r>
              <a:rPr lang="en-US" dirty="0" smtClean="0"/>
              <a:t>Level Triggering</a:t>
            </a:r>
            <a:endParaRPr lang="en-US" dirty="0"/>
          </a:p>
        </p:txBody>
      </p:sp>
      <p:grpSp>
        <p:nvGrpSpPr>
          <p:cNvPr id="60" name="Group 59"/>
          <p:cNvGrpSpPr/>
          <p:nvPr/>
        </p:nvGrpSpPr>
        <p:grpSpPr>
          <a:xfrm>
            <a:off x="1049483" y="5110595"/>
            <a:ext cx="1371600" cy="381000"/>
            <a:chOff x="4800600" y="1981200"/>
            <a:chExt cx="1371600" cy="381000"/>
          </a:xfrm>
        </p:grpSpPr>
        <p:cxnSp>
          <p:nvCxnSpPr>
            <p:cNvPr id="61" name="Elbow Connector 60"/>
            <p:cNvCxnSpPr/>
            <p:nvPr/>
          </p:nvCxnSpPr>
          <p:spPr>
            <a:xfrm flipV="1">
              <a:off x="4800600" y="1981200"/>
              <a:ext cx="838200" cy="381000"/>
            </a:xfrm>
            <a:prstGeom prst="bentConnector3">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5638800" y="1981200"/>
              <a:ext cx="15240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5791200" y="1981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5791200" y="2362200"/>
              <a:ext cx="381000" cy="0"/>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Arrow Connector 64"/>
          <p:cNvCxnSpPr/>
          <p:nvPr/>
        </p:nvCxnSpPr>
        <p:spPr>
          <a:xfrm>
            <a:off x="838200" y="5110595"/>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5257800" y="5757841"/>
            <a:ext cx="1905000" cy="369332"/>
          </a:xfrm>
          <a:prstGeom prst="rect">
            <a:avLst/>
          </a:prstGeom>
          <a:noFill/>
        </p:spPr>
        <p:txBody>
          <a:bodyPr wrap="square" rtlCol="0">
            <a:spAutoFit/>
          </a:bodyPr>
          <a:lstStyle/>
          <a:p>
            <a:r>
              <a:rPr lang="en-US" dirty="0" smtClean="0"/>
              <a:t>Edge Triggering</a:t>
            </a:r>
            <a:endParaRPr lang="en-US" dirty="0"/>
          </a:p>
        </p:txBody>
      </p:sp>
    </p:spTree>
    <p:extLst>
      <p:ext uri="{BB962C8B-B14F-4D97-AF65-F5344CB8AC3E}">
        <p14:creationId xmlns:p14="http://schemas.microsoft.com/office/powerpoint/2010/main" val="1155675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1600"/>
          </a:xfrm>
        </p:spPr>
        <p:txBody>
          <a:bodyPr/>
          <a:lstStyle/>
          <a:p>
            <a:pPr algn="just"/>
            <a:r>
              <a:rPr lang="en-US" b="1" u="sng" dirty="0" smtClean="0">
                <a:latin typeface="Times New Roman" panose="02020603050405020304" pitchFamily="18" charset="0"/>
                <a:cs typeface="Times New Roman" panose="02020603050405020304" pitchFamily="18" charset="0"/>
              </a:rPr>
              <a:t>Crystal and serial I/O lines</a:t>
            </a:r>
          </a:p>
          <a:p>
            <a:pPr algn="just"/>
            <a:r>
              <a:rPr lang="en-US" dirty="0" smtClean="0">
                <a:latin typeface="Times New Roman" panose="02020603050405020304" pitchFamily="18" charset="0"/>
                <a:cs typeface="Times New Roman" panose="02020603050405020304" pitchFamily="18" charset="0"/>
              </a:rPr>
              <a:t>X</a:t>
            </a:r>
            <a:r>
              <a:rPr lang="en-US" baseline="-25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and X</a:t>
            </a:r>
            <a:r>
              <a:rPr lang="en-US" baseline="-25000"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 These are the terminals connected to external 		   crystal oscillator which drives an internal 		   circuitry of the microprocessor.</a:t>
            </a:r>
          </a:p>
          <a:p>
            <a:pPr algn="just"/>
            <a:r>
              <a:rPr lang="en-US" dirty="0" smtClean="0">
                <a:latin typeface="Times New Roman" panose="02020603050405020304" pitchFamily="18" charset="0"/>
                <a:cs typeface="Times New Roman" panose="02020603050405020304" pitchFamily="18" charset="0"/>
              </a:rPr>
              <a:t>SID = It is a data line for serial input. The data on this line 	   is loaded into the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of the accumulator when 	   RIM is executed.</a:t>
            </a:r>
          </a:p>
          <a:p>
            <a:pPr algn="just"/>
            <a:r>
              <a:rPr lang="en-US" dirty="0" smtClean="0">
                <a:latin typeface="Times New Roman" panose="02020603050405020304" pitchFamily="18" charset="0"/>
                <a:cs typeface="Times New Roman" panose="02020603050405020304" pitchFamily="18" charset="0"/>
              </a:rPr>
              <a:t>SOD =  It is a data line for serial output. The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bit of the   	     accumulator is output on SOD line when SIM 	     instruction is executed.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538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b="1" u="sng" dirty="0" smtClean="0">
                <a:latin typeface="Times New Roman" panose="02020603050405020304" pitchFamily="18" charset="0"/>
                <a:cs typeface="Times New Roman" panose="02020603050405020304" pitchFamily="18" charset="0"/>
              </a:rPr>
              <a:t>Utility lines</a:t>
            </a: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cc</a:t>
            </a:r>
            <a:r>
              <a:rPr lang="en-US" dirty="0" smtClean="0">
                <a:latin typeface="Times New Roman" panose="02020603050405020304" pitchFamily="18" charset="0"/>
                <a:cs typeface="Times New Roman" panose="02020603050405020304" pitchFamily="18" charset="0"/>
              </a:rPr>
              <a:t> = +5 V supply</a:t>
            </a:r>
          </a:p>
          <a:p>
            <a:r>
              <a:rPr lang="en-US" dirty="0" err="1" smtClean="0">
                <a:latin typeface="Times New Roman" panose="02020603050405020304" pitchFamily="18" charset="0"/>
                <a:cs typeface="Times New Roman" panose="02020603050405020304" pitchFamily="18" charset="0"/>
              </a:rPr>
              <a:t>V</a:t>
            </a:r>
            <a:r>
              <a:rPr lang="en-US" baseline="-25000" dirty="0" err="1" smtClean="0">
                <a:latin typeface="Times New Roman" panose="02020603050405020304" pitchFamily="18" charset="0"/>
                <a:cs typeface="Times New Roman" panose="02020603050405020304" pitchFamily="18" charset="0"/>
              </a:rPr>
              <a:t>ss</a:t>
            </a:r>
            <a:r>
              <a:rPr lang="en-US" dirty="0" smtClean="0">
                <a:latin typeface="Times New Roman" panose="02020603050405020304" pitchFamily="18" charset="0"/>
                <a:cs typeface="Times New Roman" panose="02020603050405020304" pitchFamily="18" charset="0"/>
              </a:rPr>
              <a:t> = ground reference</a:t>
            </a:r>
          </a:p>
          <a:p>
            <a:r>
              <a:rPr lang="en-US" dirty="0" smtClean="0">
                <a:latin typeface="Times New Roman" panose="02020603050405020304" pitchFamily="18" charset="0"/>
                <a:cs typeface="Times New Roman" panose="02020603050405020304" pitchFamily="18" charset="0"/>
              </a:rPr>
              <a:t>Clock = It is a output for user, which can be used for other 	      digital 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11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mage result for chip of Intel 8085"/>
          <p:cNvPicPr>
            <a:picLocks noChangeAspect="1" noChangeArrowheads="1"/>
          </p:cNvPicPr>
          <p:nvPr/>
        </p:nvPicPr>
        <p:blipFill>
          <a:blip r:embed="rId2"/>
          <a:srcRect/>
          <a:stretch>
            <a:fillRect/>
          </a:stretch>
        </p:blipFill>
        <p:spPr bwMode="auto">
          <a:xfrm>
            <a:off x="1219200" y="1524000"/>
            <a:ext cx="6844115" cy="3124200"/>
          </a:xfrm>
          <a:prstGeom prst="rect">
            <a:avLst/>
          </a:prstGeom>
          <a:noFill/>
        </p:spPr>
      </p:pic>
      <p:sp>
        <p:nvSpPr>
          <p:cNvPr id="5" name="TextBox 4"/>
          <p:cNvSpPr txBox="1"/>
          <p:nvPr/>
        </p:nvSpPr>
        <p:spPr>
          <a:xfrm>
            <a:off x="2971800" y="5257800"/>
            <a:ext cx="3200400" cy="381000"/>
          </a:xfrm>
          <a:prstGeom prst="rect">
            <a:avLst/>
          </a:prstGeom>
          <a:noFill/>
        </p:spPr>
        <p:txBody>
          <a:bodyPr wrap="square" rtlCol="0">
            <a:spAutoFit/>
          </a:bodyPr>
          <a:lstStyle/>
          <a:p>
            <a:r>
              <a:rPr lang="en-IN" dirty="0" smtClean="0">
                <a:latin typeface="Times New Roman" pitchFamily="18" charset="0"/>
                <a:cs typeface="Times New Roman" pitchFamily="18" charset="0"/>
              </a:rPr>
              <a:t>Figure 1. Intel 8085 40 pin chip</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lstStyle/>
          <a:p>
            <a:r>
              <a:rPr lang="en-US" dirty="0" smtClean="0">
                <a:latin typeface="Times New Roman" panose="02020603050405020304" pitchFamily="18" charset="0"/>
                <a:cs typeface="Times New Roman" panose="02020603050405020304" pitchFamily="18" charset="0"/>
              </a:rPr>
              <a:t>INSTRUCTION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153400" cy="4648200"/>
          </a:xfrm>
        </p:spPr>
        <p:txBody>
          <a:bodyPr/>
          <a:lstStyle/>
          <a:p>
            <a:pPr algn="just"/>
            <a:r>
              <a:rPr lang="en-US" dirty="0" smtClean="0">
                <a:latin typeface="Times New Roman" panose="02020603050405020304" pitchFamily="18" charset="0"/>
                <a:cs typeface="Times New Roman" panose="02020603050405020304" pitchFamily="18" charset="0"/>
              </a:rPr>
              <a:t>An instruction is a command given to the microprocessor to perform a given task on specified data.</a:t>
            </a:r>
          </a:p>
          <a:p>
            <a:pPr algn="just"/>
            <a:r>
              <a:rPr lang="en-US" dirty="0" smtClean="0">
                <a:latin typeface="Times New Roman" panose="02020603050405020304" pitchFamily="18" charset="0"/>
                <a:cs typeface="Times New Roman" panose="02020603050405020304" pitchFamily="18" charset="0"/>
              </a:rPr>
              <a:t>Instruction have two parts:</a:t>
            </a:r>
          </a:p>
          <a:p>
            <a:pPr algn="just"/>
            <a:r>
              <a:rPr lang="en-US" b="1" dirty="0" smtClean="0">
                <a:latin typeface="Times New Roman" panose="02020603050405020304" pitchFamily="18" charset="0"/>
                <a:cs typeface="Times New Roman" panose="02020603050405020304" pitchFamily="18" charset="0"/>
              </a:rPr>
              <a:t>Opcode (Operation code)</a:t>
            </a:r>
            <a:r>
              <a:rPr lang="en-US" dirty="0" smtClean="0">
                <a:latin typeface="Times New Roman" panose="02020603050405020304" pitchFamily="18" charset="0"/>
                <a:cs typeface="Times New Roman" panose="02020603050405020304" pitchFamily="18" charset="0"/>
              </a:rPr>
              <a:t>- It specifies the task to be performed.</a:t>
            </a:r>
          </a:p>
          <a:p>
            <a:pPr algn="just"/>
            <a:r>
              <a:rPr lang="en-US" b="1" dirty="0" smtClean="0">
                <a:latin typeface="Times New Roman" panose="02020603050405020304" pitchFamily="18" charset="0"/>
                <a:cs typeface="Times New Roman" panose="02020603050405020304" pitchFamily="18" charset="0"/>
              </a:rPr>
              <a:t>Operand </a:t>
            </a:r>
            <a:r>
              <a:rPr lang="en-US" dirty="0" smtClean="0">
                <a:latin typeface="Times New Roman" panose="02020603050405020304" pitchFamily="18" charset="0"/>
                <a:cs typeface="Times New Roman" panose="02020603050405020304" pitchFamily="18" charset="0"/>
              </a:rPr>
              <a:t>– It specifies the data to be operated on and is defined in various forms such as:</a:t>
            </a:r>
          </a:p>
          <a:p>
            <a:pPr marL="514350" indent="-514350" algn="just">
              <a:buFont typeface="+mj-lt"/>
              <a:buAutoNum type="alphaLcPeriod"/>
            </a:pPr>
            <a:r>
              <a:rPr lang="en-US" dirty="0" smtClean="0">
                <a:latin typeface="Times New Roman" panose="02020603050405020304" pitchFamily="18" charset="0"/>
                <a:cs typeface="Times New Roman" panose="02020603050405020304" pitchFamily="18" charset="0"/>
              </a:rPr>
              <a:t>8 bit or 16 bit data</a:t>
            </a:r>
          </a:p>
          <a:p>
            <a:pPr marL="514350" indent="-514350" algn="just">
              <a:buFont typeface="+mj-lt"/>
              <a:buAutoNum type="alphaLcPeriod"/>
            </a:pPr>
            <a:r>
              <a:rPr lang="en-US" dirty="0" smtClean="0">
                <a:latin typeface="Times New Roman" panose="02020603050405020304" pitchFamily="18" charset="0"/>
                <a:cs typeface="Times New Roman" panose="02020603050405020304" pitchFamily="18" charset="0"/>
              </a:rPr>
              <a:t>8 bit or 16 bit address</a:t>
            </a:r>
          </a:p>
          <a:p>
            <a:pPr marL="514350" indent="-514350" algn="just">
              <a:buFont typeface="+mj-lt"/>
              <a:buAutoNum type="alphaLcPeriod"/>
            </a:pPr>
            <a:r>
              <a:rPr lang="en-US" dirty="0" smtClean="0">
                <a:latin typeface="Times New Roman" panose="02020603050405020304" pitchFamily="18" charset="0"/>
                <a:cs typeface="Times New Roman" panose="02020603050405020304" pitchFamily="18" charset="0"/>
              </a:rPr>
              <a:t>Internal register or a memory 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948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32688"/>
          </a:xfrm>
        </p:spPr>
        <p:txBody>
          <a:bodyPr/>
          <a:lstStyle/>
          <a:p>
            <a:r>
              <a:rPr lang="en-US" dirty="0" smtClean="0">
                <a:latin typeface="Times New Roman" panose="02020603050405020304" pitchFamily="18" charset="0"/>
                <a:cs typeface="Times New Roman" panose="02020603050405020304" pitchFamily="18" charset="0"/>
              </a:rPr>
              <a:t>Instruction Word Size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81200"/>
            <a:ext cx="8305800" cy="4038600"/>
          </a:xfrm>
        </p:spPr>
        <p:txBody>
          <a:bodyPr/>
          <a:lstStyle/>
          <a:p>
            <a:pPr algn="just"/>
            <a:r>
              <a:rPr lang="en-US" dirty="0" smtClean="0">
                <a:latin typeface="Times New Roman" panose="02020603050405020304" pitchFamily="18" charset="0"/>
                <a:cs typeface="Times New Roman" panose="02020603050405020304" pitchFamily="18" charset="0"/>
              </a:rPr>
              <a:t>Instructions in 8085 microprocessor  are classified into the following three groups according to the word (byte) size:</a:t>
            </a:r>
          </a:p>
          <a:p>
            <a:pPr marL="514350" indent="-514350" algn="just">
              <a:buFont typeface="+mj-lt"/>
              <a:buAutoNum type="alphaLcPeriod"/>
            </a:pPr>
            <a:r>
              <a:rPr lang="en-US" smtClean="0">
                <a:latin typeface="Times New Roman" panose="02020603050405020304" pitchFamily="18" charset="0"/>
                <a:cs typeface="Times New Roman" panose="02020603050405020304" pitchFamily="18" charset="0"/>
              </a:rPr>
              <a:t>One </a:t>
            </a:r>
            <a:r>
              <a:rPr lang="en-US" dirty="0" smtClean="0">
                <a:latin typeface="Times New Roman" panose="02020603050405020304" pitchFamily="18" charset="0"/>
                <a:cs typeface="Times New Roman" panose="02020603050405020304" pitchFamily="18" charset="0"/>
              </a:rPr>
              <a:t>byte instruction</a:t>
            </a:r>
          </a:p>
          <a:p>
            <a:pPr marL="514350" indent="-514350" algn="just">
              <a:buFont typeface="+mj-lt"/>
              <a:buAutoNum type="alphaLcPeriod"/>
            </a:pPr>
            <a:r>
              <a:rPr lang="en-US" dirty="0" smtClean="0">
                <a:latin typeface="Times New Roman" panose="02020603050405020304" pitchFamily="18" charset="0"/>
                <a:cs typeface="Times New Roman" panose="02020603050405020304" pitchFamily="18" charset="0"/>
              </a:rPr>
              <a:t>Two byte instruction</a:t>
            </a:r>
          </a:p>
          <a:p>
            <a:pPr marL="514350" indent="-514350" algn="just">
              <a:buFont typeface="+mj-lt"/>
              <a:buAutoNum type="alphaLcPeriod"/>
            </a:pPr>
            <a:r>
              <a:rPr lang="en-US" dirty="0" smtClean="0">
                <a:latin typeface="Times New Roman" panose="02020603050405020304" pitchFamily="18" charset="0"/>
                <a:cs typeface="Times New Roman" panose="02020603050405020304" pitchFamily="18" charset="0"/>
              </a:rPr>
              <a:t>Three byte instruction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589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b="1" u="sng" dirty="0" smtClean="0">
                <a:latin typeface="Times New Roman" panose="02020603050405020304" pitchFamily="18" charset="0"/>
                <a:cs typeface="Times New Roman" panose="02020603050405020304" pitchFamily="18" charset="0"/>
              </a:rPr>
              <a:t>One byte instruction</a:t>
            </a:r>
          </a:p>
          <a:p>
            <a:r>
              <a:rPr lang="en-US" dirty="0" smtClean="0">
                <a:latin typeface="Times New Roman" panose="02020603050405020304" pitchFamily="18" charset="0"/>
                <a:cs typeface="Times New Roman" panose="02020603050405020304" pitchFamily="18" charset="0"/>
              </a:rPr>
              <a:t>An one byte instruction includes the opcode and operand in the same byte.</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87234541"/>
              </p:ext>
            </p:extLst>
          </p:nvPr>
        </p:nvGraphicFramePr>
        <p:xfrm>
          <a:off x="609600" y="2329696"/>
          <a:ext cx="7924800" cy="4071104"/>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501908">
                <a:tc>
                  <a:txBody>
                    <a:bodyPr/>
                    <a:lstStyle/>
                    <a:p>
                      <a:pPr algn="ctr"/>
                      <a:r>
                        <a:rPr lang="en-US" b="1" dirty="0" smtClean="0">
                          <a:latin typeface="Times New Roman" panose="02020603050405020304" pitchFamily="18" charset="0"/>
                          <a:cs typeface="Times New Roman" panose="02020603050405020304" pitchFamily="18" charset="0"/>
                        </a:rPr>
                        <a:t>Task</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Opcode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Operand</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Binary code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Hex code</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6661">
                <a:tc>
                  <a:txBody>
                    <a:bodyPr/>
                    <a:lstStyle/>
                    <a:p>
                      <a:pPr algn="ctr"/>
                      <a:r>
                        <a:rPr lang="en-US" dirty="0" smtClean="0">
                          <a:latin typeface="Times New Roman" panose="02020603050405020304" pitchFamily="18" charset="0"/>
                          <a:cs typeface="Times New Roman" panose="02020603050405020304" pitchFamily="18" charset="0"/>
                        </a:rPr>
                        <a:t>Copy the contents of the accumulator in register C</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MOV</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 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0100 1111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4FH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03815">
                <a:tc>
                  <a:txBody>
                    <a:bodyPr/>
                    <a:lstStyle/>
                    <a:p>
                      <a:pPr algn="ctr"/>
                      <a:r>
                        <a:rPr lang="en-US" dirty="0" smtClean="0">
                          <a:latin typeface="Times New Roman" panose="02020603050405020304" pitchFamily="18" charset="0"/>
                          <a:cs typeface="Times New Roman" panose="02020603050405020304" pitchFamily="18" charset="0"/>
                        </a:rPr>
                        <a:t>Add the contents of register B to the contents</a:t>
                      </a:r>
                      <a:r>
                        <a:rPr lang="en-US" baseline="0" dirty="0" smtClean="0">
                          <a:latin typeface="Times New Roman" panose="02020603050405020304" pitchFamily="18" charset="0"/>
                          <a:cs typeface="Times New Roman" panose="02020603050405020304" pitchFamily="18" charset="0"/>
                        </a:rPr>
                        <a:t> of the accumulator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10000000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80H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03815">
                <a:tc>
                  <a:txBody>
                    <a:bodyPr/>
                    <a:lstStyle/>
                    <a:p>
                      <a:pPr algn="ctr"/>
                      <a:r>
                        <a:rPr lang="en-US" dirty="0" smtClean="0">
                          <a:latin typeface="Times New Roman" panose="02020603050405020304" pitchFamily="18" charset="0"/>
                          <a:cs typeface="Times New Roman" panose="02020603050405020304" pitchFamily="18" charset="0"/>
                        </a:rPr>
                        <a:t>Invert each bit in the accumulator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CMA</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0010</a:t>
                      </a:r>
                      <a:r>
                        <a:rPr lang="en-US" baseline="0" dirty="0" smtClean="0">
                          <a:latin typeface="Times New Roman" panose="02020603050405020304" pitchFamily="18" charset="0"/>
                          <a:cs typeface="Times New Roman" panose="02020603050405020304" pitchFamily="18" charset="0"/>
                        </a:rPr>
                        <a:t> 1111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2FH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46440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u="sng" dirty="0" smtClean="0">
                <a:latin typeface="Times New Roman" panose="02020603050405020304" pitchFamily="18" charset="0"/>
                <a:cs typeface="Times New Roman" panose="02020603050405020304" pitchFamily="18" charset="0"/>
              </a:rPr>
              <a:t>Two Byte instruction</a:t>
            </a:r>
          </a:p>
          <a:p>
            <a:pPr algn="just"/>
            <a:r>
              <a:rPr lang="en-US" dirty="0" smtClean="0">
                <a:latin typeface="Times New Roman" panose="02020603050405020304" pitchFamily="18" charset="0"/>
                <a:cs typeface="Times New Roman" panose="02020603050405020304" pitchFamily="18" charset="0"/>
              </a:rPr>
              <a:t>In a two byte instruction, the first byte specifies the operation code and the second byte specifies the operand.</a:t>
            </a:r>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66830702"/>
              </p:ext>
            </p:extLst>
          </p:nvPr>
        </p:nvGraphicFramePr>
        <p:xfrm>
          <a:off x="1143000" y="2514600"/>
          <a:ext cx="6781800" cy="2839720"/>
        </p:xfrm>
        <a:graphic>
          <a:graphicData uri="http://schemas.openxmlformats.org/drawingml/2006/table">
            <a:tbl>
              <a:tblPr firstRow="1" bandRow="1">
                <a:tableStyleId>{5940675A-B579-460E-94D1-54222C63F5DA}</a:tableStyleId>
              </a:tblPr>
              <a:tblGrid>
                <a:gridCol w="1356360">
                  <a:extLst>
                    <a:ext uri="{9D8B030D-6E8A-4147-A177-3AD203B41FA5}">
                      <a16:colId xmlns:a16="http://schemas.microsoft.com/office/drawing/2014/main" val="20000"/>
                    </a:ext>
                  </a:extLst>
                </a:gridCol>
                <a:gridCol w="1356360">
                  <a:extLst>
                    <a:ext uri="{9D8B030D-6E8A-4147-A177-3AD203B41FA5}">
                      <a16:colId xmlns:a16="http://schemas.microsoft.com/office/drawing/2014/main" val="20001"/>
                    </a:ext>
                  </a:extLst>
                </a:gridCol>
                <a:gridCol w="1356360">
                  <a:extLst>
                    <a:ext uri="{9D8B030D-6E8A-4147-A177-3AD203B41FA5}">
                      <a16:colId xmlns:a16="http://schemas.microsoft.com/office/drawing/2014/main" val="20002"/>
                    </a:ext>
                  </a:extLst>
                </a:gridCol>
                <a:gridCol w="1356360">
                  <a:extLst>
                    <a:ext uri="{9D8B030D-6E8A-4147-A177-3AD203B41FA5}">
                      <a16:colId xmlns:a16="http://schemas.microsoft.com/office/drawing/2014/main" val="20003"/>
                    </a:ext>
                  </a:extLst>
                </a:gridCol>
                <a:gridCol w="1356360">
                  <a:extLst>
                    <a:ext uri="{9D8B030D-6E8A-4147-A177-3AD203B41FA5}">
                      <a16:colId xmlns:a16="http://schemas.microsoft.com/office/drawing/2014/main" val="20004"/>
                    </a:ext>
                  </a:extLst>
                </a:gridCol>
              </a:tblGrid>
              <a:tr h="533400">
                <a:tc>
                  <a:txBody>
                    <a:bodyPr/>
                    <a:lstStyle/>
                    <a:p>
                      <a:pPr algn="ctr"/>
                      <a:r>
                        <a:rPr lang="en-US" dirty="0" smtClean="0">
                          <a:latin typeface="Times New Roman" panose="02020603050405020304" pitchFamily="18" charset="0"/>
                          <a:cs typeface="Times New Roman" panose="02020603050405020304" pitchFamily="18" charset="0"/>
                        </a:rPr>
                        <a:t>Task</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Opcode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Operand</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Binary code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Hex Code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117600">
                <a:tc>
                  <a:txBody>
                    <a:bodyPr/>
                    <a:lstStyle/>
                    <a:p>
                      <a:pPr algn="ctr"/>
                      <a:r>
                        <a:rPr lang="en-US" dirty="0" smtClean="0">
                          <a:latin typeface="Times New Roman" panose="02020603050405020304" pitchFamily="18" charset="0"/>
                          <a:cs typeface="Times New Roman" panose="02020603050405020304" pitchFamily="18" charset="0"/>
                        </a:rPr>
                        <a:t>Load</a:t>
                      </a:r>
                      <a:r>
                        <a:rPr lang="en-US" baseline="0" dirty="0" smtClean="0">
                          <a:latin typeface="Times New Roman" panose="02020603050405020304" pitchFamily="18" charset="0"/>
                          <a:cs typeface="Times New Roman" panose="02020603050405020304" pitchFamily="18" charset="0"/>
                        </a:rPr>
                        <a:t> an 8 bit data in the accumulator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MVI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A,32H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0011 1110</a:t>
                      </a:r>
                    </a:p>
                    <a:p>
                      <a:pPr algn="ctr"/>
                      <a:r>
                        <a:rPr lang="en-US" dirty="0" smtClean="0">
                          <a:latin typeface="Times New Roman" panose="02020603050405020304" pitchFamily="18" charset="0"/>
                          <a:cs typeface="Times New Roman" panose="02020603050405020304" pitchFamily="18" charset="0"/>
                        </a:rPr>
                        <a:t>00110010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3E</a:t>
                      </a:r>
                    </a:p>
                    <a:p>
                      <a:pPr algn="ctr"/>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17600">
                <a:tc>
                  <a:txBody>
                    <a:bodyPr/>
                    <a:lstStyle/>
                    <a:p>
                      <a:pPr algn="ctr"/>
                      <a:r>
                        <a:rPr lang="en-US" dirty="0" smtClean="0">
                          <a:latin typeface="Times New Roman" panose="02020603050405020304" pitchFamily="18" charset="0"/>
                          <a:cs typeface="Times New Roman" panose="02020603050405020304" pitchFamily="18" charset="0"/>
                        </a:rPr>
                        <a:t>Load an 8 bit data in register B</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MVI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B,F2H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00000110</a:t>
                      </a:r>
                    </a:p>
                    <a:p>
                      <a:pPr algn="ctr"/>
                      <a:r>
                        <a:rPr lang="en-US" dirty="0" smtClean="0">
                          <a:latin typeface="Times New Roman" panose="02020603050405020304" pitchFamily="18" charset="0"/>
                          <a:cs typeface="Times New Roman" panose="02020603050405020304" pitchFamily="18" charset="0"/>
                        </a:rPr>
                        <a:t>11110010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06</a:t>
                      </a:r>
                    </a:p>
                    <a:p>
                      <a:pPr algn="ctr"/>
                      <a:r>
                        <a:rPr lang="en-US" dirty="0" smtClean="0">
                          <a:latin typeface="Times New Roman" panose="02020603050405020304" pitchFamily="18" charset="0"/>
                          <a:cs typeface="Times New Roman" panose="02020603050405020304" pitchFamily="18" charset="0"/>
                        </a:rPr>
                        <a:t>F2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5149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u="sng" dirty="0" smtClean="0">
                <a:latin typeface="Times New Roman" panose="02020603050405020304" pitchFamily="18" charset="0"/>
                <a:cs typeface="Times New Roman" panose="02020603050405020304" pitchFamily="18" charset="0"/>
              </a:rPr>
              <a:t>Three byte instruction</a:t>
            </a:r>
          </a:p>
          <a:p>
            <a:r>
              <a:rPr lang="en-US" dirty="0" smtClean="0">
                <a:latin typeface="Times New Roman" panose="02020603050405020304" pitchFamily="18" charset="0"/>
                <a:cs typeface="Times New Roman" panose="02020603050405020304" pitchFamily="18" charset="0"/>
              </a:rPr>
              <a:t>In a 3 byte instruction, the first byte represent the opcode and the second and the third byte represents the operand (16 bit address).</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28192149"/>
              </p:ext>
            </p:extLst>
          </p:nvPr>
        </p:nvGraphicFramePr>
        <p:xfrm>
          <a:off x="990600" y="2895600"/>
          <a:ext cx="7315200" cy="3406140"/>
        </p:xfrm>
        <a:graphic>
          <a:graphicData uri="http://schemas.openxmlformats.org/drawingml/2006/table">
            <a:tbl>
              <a:tblPr firstRow="1" bandRow="1">
                <a:tableStyleId>{5940675A-B579-460E-94D1-54222C63F5DA}</a:tableStyleId>
              </a:tblPr>
              <a:tblGrid>
                <a:gridCol w="1828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tblGrid>
              <a:tr h="533400">
                <a:tc>
                  <a:txBody>
                    <a:bodyPr/>
                    <a:lstStyle/>
                    <a:p>
                      <a:pPr algn="ctr"/>
                      <a:r>
                        <a:rPr lang="en-US" b="1" dirty="0" smtClean="0">
                          <a:latin typeface="Times New Roman" panose="02020603050405020304" pitchFamily="18" charset="0"/>
                          <a:cs typeface="Times New Roman" panose="02020603050405020304" pitchFamily="18" charset="0"/>
                        </a:rPr>
                        <a:t>Task</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Opcode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Operand</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Binary code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Hex Code</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409700">
                <a:tc>
                  <a:txBody>
                    <a:bodyPr/>
                    <a:lstStyle/>
                    <a:p>
                      <a:r>
                        <a:rPr lang="en-US" b="0" dirty="0" smtClean="0">
                          <a:latin typeface="Times New Roman" panose="02020603050405020304" pitchFamily="18" charset="0"/>
                          <a:cs typeface="Times New Roman" panose="02020603050405020304" pitchFamily="18" charset="0"/>
                        </a:rPr>
                        <a:t>Load the contents of the memory 2050H into A</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LDA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2050H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0011</a:t>
                      </a:r>
                      <a:r>
                        <a:rPr lang="en-US" baseline="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1010</a:t>
                      </a:r>
                    </a:p>
                    <a:p>
                      <a:r>
                        <a:rPr lang="en-US" dirty="0" smtClean="0">
                          <a:latin typeface="Times New Roman" panose="02020603050405020304" pitchFamily="18" charset="0"/>
                          <a:cs typeface="Times New Roman" panose="02020603050405020304" pitchFamily="18" charset="0"/>
                        </a:rPr>
                        <a:t>0101 0000</a:t>
                      </a:r>
                    </a:p>
                    <a:p>
                      <a:r>
                        <a:rPr lang="en-US" dirty="0" smtClean="0">
                          <a:latin typeface="Times New Roman" panose="02020603050405020304" pitchFamily="18" charset="0"/>
                          <a:cs typeface="Times New Roman" panose="02020603050405020304" pitchFamily="18" charset="0"/>
                        </a:rPr>
                        <a:t>0010 0000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3A</a:t>
                      </a:r>
                    </a:p>
                    <a:p>
                      <a:r>
                        <a:rPr lang="en-US" dirty="0" smtClean="0">
                          <a:latin typeface="Times New Roman" panose="02020603050405020304" pitchFamily="18" charset="0"/>
                          <a:cs typeface="Times New Roman" panose="02020603050405020304" pitchFamily="18" charset="0"/>
                        </a:rPr>
                        <a:t>50</a:t>
                      </a:r>
                    </a:p>
                    <a:p>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09700">
                <a:tc>
                  <a:txBody>
                    <a:bodyPr/>
                    <a:lstStyle/>
                    <a:p>
                      <a:r>
                        <a:rPr lang="en-US" dirty="0" smtClean="0">
                          <a:latin typeface="Times New Roman" panose="02020603050405020304" pitchFamily="18" charset="0"/>
                          <a:cs typeface="Times New Roman" panose="02020603050405020304" pitchFamily="18" charset="0"/>
                        </a:rPr>
                        <a:t>Transfer the program sequence to memory location 2085H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JMP</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2085H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1100 0011</a:t>
                      </a:r>
                    </a:p>
                    <a:p>
                      <a:r>
                        <a:rPr lang="en-US" dirty="0" smtClean="0">
                          <a:latin typeface="Times New Roman" panose="02020603050405020304" pitchFamily="18" charset="0"/>
                          <a:cs typeface="Times New Roman" panose="02020603050405020304" pitchFamily="18" charset="0"/>
                        </a:rPr>
                        <a:t>1000 0101</a:t>
                      </a:r>
                    </a:p>
                    <a:p>
                      <a:r>
                        <a:rPr lang="en-US" dirty="0" smtClean="0">
                          <a:latin typeface="Times New Roman" panose="02020603050405020304" pitchFamily="18" charset="0"/>
                          <a:cs typeface="Times New Roman" panose="02020603050405020304" pitchFamily="18" charset="0"/>
                        </a:rPr>
                        <a:t>0010 0000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C3</a:t>
                      </a:r>
                    </a:p>
                    <a:p>
                      <a:r>
                        <a:rPr lang="en-US" dirty="0" smtClean="0">
                          <a:latin typeface="Times New Roman" panose="02020603050405020304" pitchFamily="18" charset="0"/>
                          <a:cs typeface="Times New Roman" panose="02020603050405020304" pitchFamily="18" charset="0"/>
                        </a:rPr>
                        <a:t>85</a:t>
                      </a:r>
                    </a:p>
                    <a:p>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31907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08888"/>
          </a:xfrm>
        </p:spPr>
        <p:txBody>
          <a:bodyPr>
            <a:normAutofit fontScale="90000"/>
          </a:bodyPr>
          <a:lstStyle/>
          <a:p>
            <a:r>
              <a:rPr lang="en-US" dirty="0" smtClean="0">
                <a:latin typeface="Times New Roman" panose="02020603050405020304" pitchFamily="18" charset="0"/>
                <a:cs typeface="Times New Roman" panose="02020603050405020304" pitchFamily="18" charset="0"/>
              </a:rPr>
              <a:t>Writing a Simple Program in 8085</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program is  a sequence of instructions written to tell a computer to perform a specific function. </a:t>
            </a:r>
          </a:p>
          <a:p>
            <a:pPr>
              <a:buFont typeface="Arial" panose="020B0604020202020204" pitchFamily="34" charset="0"/>
              <a:buChar char="•"/>
            </a:pPr>
            <a:r>
              <a:rPr lang="en-US" b="1" u="sng" dirty="0" smtClean="0">
                <a:latin typeface="Times New Roman" panose="02020603050405020304" pitchFamily="18" charset="0"/>
                <a:cs typeface="Times New Roman" panose="02020603050405020304" pitchFamily="18" charset="0"/>
              </a:rPr>
              <a:t>Steps</a:t>
            </a:r>
            <a:endParaRPr lang="en-US"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Divide the problem in small steps or prepare a flowchart.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Translate these steps into instructions, i.e. mnemonics of 8085.</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Convert the mnemonics into Hex code either manually or hand assembly.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679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endParaRPr lang="en-US" b="1" u="sng" dirty="0" smtClean="0"/>
          </a:p>
          <a:p>
            <a:r>
              <a:rPr lang="en-US" b="1" u="sng" dirty="0" smtClean="0">
                <a:latin typeface="Times New Roman" panose="02020603050405020304" pitchFamily="18" charset="0"/>
                <a:cs typeface="Times New Roman" panose="02020603050405020304" pitchFamily="18" charset="0"/>
              </a:rPr>
              <a:t>Manual Assembly Process</a:t>
            </a:r>
          </a:p>
          <a:p>
            <a:endParaRPr lang="en-US" b="1" u="sng" dirty="0"/>
          </a:p>
          <a:p>
            <a:pPr marL="0" indent="0">
              <a:buNone/>
            </a:pPr>
            <a:endParaRPr lang="en-US" dirty="0" smtClean="0"/>
          </a:p>
          <a:p>
            <a:pPr marL="0" indent="0">
              <a:buNone/>
            </a:pPr>
            <a:endParaRPr lang="en-US" dirty="0"/>
          </a:p>
          <a:p>
            <a:pPr marL="0" indent="0">
              <a:buNone/>
            </a:pPr>
            <a:endParaRPr lang="en-US" dirty="0" smtClean="0"/>
          </a:p>
          <a:p>
            <a:pPr marL="0" indent="0" algn="just">
              <a:buNone/>
            </a:pPr>
            <a:r>
              <a:rPr lang="en-US" dirty="0" smtClean="0">
                <a:latin typeface="Times New Roman" panose="02020603050405020304" pitchFamily="18" charset="0"/>
                <a:cs typeface="Times New Roman" panose="02020603050405020304" pitchFamily="18" charset="0"/>
              </a:rPr>
              <a:t>The Monitor program stored in the Read-Only memory (EPROM) convert the Hex code into binary code.</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600200" y="2438400"/>
            <a:ext cx="1447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6248400" y="2438400"/>
            <a:ext cx="914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4045527" y="2438400"/>
            <a:ext cx="1212273"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a:endCxn id="4" idx="1"/>
          </p:cNvCxnSpPr>
          <p:nvPr/>
        </p:nvCxnSpPr>
        <p:spPr>
          <a:xfrm>
            <a:off x="685800" y="2819400"/>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257800" y="2798618"/>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6" idx="1"/>
          </p:cNvCxnSpPr>
          <p:nvPr/>
        </p:nvCxnSpPr>
        <p:spPr>
          <a:xfrm>
            <a:off x="3048000" y="2819400"/>
            <a:ext cx="9975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57200" y="2373868"/>
            <a:ext cx="1295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Flowchart</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600200" y="2514600"/>
            <a:ext cx="12954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8085</a:t>
            </a:r>
          </a:p>
          <a:p>
            <a:pPr algn="ctr"/>
            <a:r>
              <a:rPr lang="en-US" dirty="0" smtClean="0">
                <a:latin typeface="Times New Roman" panose="02020603050405020304" pitchFamily="18" charset="0"/>
                <a:cs typeface="Times New Roman" panose="02020603050405020304" pitchFamily="18" charset="0"/>
              </a:rPr>
              <a:t>Mnemonics</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248400" y="2514600"/>
            <a:ext cx="9906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Binary</a:t>
            </a:r>
          </a:p>
          <a:p>
            <a:pPr algn="ctr"/>
            <a:r>
              <a:rPr lang="en-US" dirty="0" smtClean="0">
                <a:latin typeface="Times New Roman" panose="02020603050405020304" pitchFamily="18" charset="0"/>
                <a:cs typeface="Times New Roman" panose="02020603050405020304" pitchFamily="18" charset="0"/>
              </a:rPr>
              <a:t>code</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4191000" y="2477869"/>
            <a:ext cx="9144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Hex code</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3048000" y="2133600"/>
            <a:ext cx="1524000" cy="646331"/>
          </a:xfrm>
          <a:prstGeom prst="rect">
            <a:avLst/>
          </a:prstGeom>
          <a:noFill/>
        </p:spPr>
        <p:txBody>
          <a:bodyPr wrap="square" rtlCol="0">
            <a:spAutoFit/>
          </a:bodyPr>
          <a:lstStyle/>
          <a:p>
            <a:r>
              <a:rPr lang="en-US" dirty="0" smtClean="0"/>
              <a:t>Manual Lookup</a:t>
            </a:r>
            <a:endParaRPr lang="en-US" dirty="0"/>
          </a:p>
        </p:txBody>
      </p:sp>
      <p:cxnSp>
        <p:nvCxnSpPr>
          <p:cNvPr id="17" name="Straight Arrow Connector 16"/>
          <p:cNvCxnSpPr/>
          <p:nvPr/>
        </p:nvCxnSpPr>
        <p:spPr>
          <a:xfrm>
            <a:off x="7162800" y="2779931"/>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029200" y="2096869"/>
            <a:ext cx="1524000" cy="646331"/>
          </a:xfrm>
          <a:prstGeom prst="rect">
            <a:avLst/>
          </a:prstGeom>
          <a:noFill/>
        </p:spPr>
        <p:txBody>
          <a:bodyPr wrap="square" rtlCol="0">
            <a:spAutoFit/>
          </a:bodyPr>
          <a:lstStyle/>
          <a:p>
            <a:pPr algn="ctr"/>
            <a:r>
              <a:rPr lang="en-US" dirty="0" smtClean="0"/>
              <a:t>Monitor Program</a:t>
            </a:r>
            <a:endParaRPr lang="en-US" dirty="0"/>
          </a:p>
        </p:txBody>
      </p:sp>
      <p:sp>
        <p:nvSpPr>
          <p:cNvPr id="20" name="TextBox 19"/>
          <p:cNvSpPr txBox="1"/>
          <p:nvPr/>
        </p:nvSpPr>
        <p:spPr>
          <a:xfrm>
            <a:off x="7543800" y="2477869"/>
            <a:ext cx="1524000" cy="646331"/>
          </a:xfrm>
          <a:prstGeom prst="rect">
            <a:avLst/>
          </a:prstGeom>
          <a:noFill/>
        </p:spPr>
        <p:txBody>
          <a:bodyPr wrap="square" rtlCol="0">
            <a:spAutoFit/>
          </a:bodyPr>
          <a:lstStyle/>
          <a:p>
            <a:pPr algn="ctr"/>
            <a:r>
              <a:rPr lang="en-US" dirty="0" smtClean="0"/>
              <a:t>To Memory for Storage</a:t>
            </a:r>
            <a:endParaRPr lang="en-US" dirty="0"/>
          </a:p>
        </p:txBody>
      </p:sp>
    </p:spTree>
    <p:extLst>
      <p:ext uri="{BB962C8B-B14F-4D97-AF65-F5344CB8AC3E}">
        <p14:creationId xmlns:p14="http://schemas.microsoft.com/office/powerpoint/2010/main" val="3290346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56488"/>
          </a:xfrm>
        </p:spPr>
        <p:txBody>
          <a:bodyPr/>
          <a:lstStyle/>
          <a:p>
            <a:r>
              <a:rPr lang="en-US" dirty="0" smtClean="0">
                <a:latin typeface="Times New Roman" panose="02020603050405020304" pitchFamily="18" charset="0"/>
                <a:cs typeface="Times New Roman" panose="02020603050405020304" pitchFamily="18" charset="0"/>
              </a:rPr>
              <a:t>Addition of two numbers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Problem statement</a:t>
            </a:r>
          </a:p>
          <a:p>
            <a:pPr marL="0" indent="0" algn="just">
              <a:buNone/>
            </a:pP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Write a program to load two hexadecimal numbers 32H and 48H in register A and B. Add the numbers and display  the sum at the LED output port.</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Analysis</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Load the numbers in the registers</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Add the numbers</a:t>
            </a:r>
          </a:p>
          <a:p>
            <a:pPr marL="514350" indent="-514350">
              <a:buFont typeface="+mj-lt"/>
              <a:buAutoNum type="alphaLcPeriod"/>
            </a:pPr>
            <a:r>
              <a:rPr lang="en-US" dirty="0" smtClean="0">
                <a:latin typeface="Times New Roman" panose="02020603050405020304" pitchFamily="18" charset="0"/>
                <a:cs typeface="Times New Roman" panose="02020603050405020304" pitchFamily="18" charset="0"/>
              </a:rPr>
              <a:t>Display the sum at the output port.</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333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sz="2200" dirty="0" smtClean="0">
                <a:latin typeface="Times New Roman" panose="02020603050405020304" pitchFamily="18" charset="0"/>
                <a:cs typeface="Times New Roman" panose="02020603050405020304" pitchFamily="18" charset="0"/>
              </a:rPr>
              <a:t>Translate each step in mnemonics</a:t>
            </a:r>
          </a:p>
          <a:p>
            <a:endParaRPr lang="en-US" dirty="0"/>
          </a:p>
          <a:p>
            <a:endParaRPr lang="en-US" dirty="0" smtClean="0"/>
          </a:p>
          <a:p>
            <a:endParaRPr lang="en-US" dirty="0"/>
          </a:p>
          <a:p>
            <a:endParaRPr lang="en-US" dirty="0" smtClean="0"/>
          </a:p>
          <a:p>
            <a:r>
              <a:rPr lang="en-US" sz="2200" dirty="0" smtClean="0">
                <a:latin typeface="Times New Roman" panose="02020603050405020304" pitchFamily="18" charset="0"/>
                <a:cs typeface="Times New Roman" panose="02020603050405020304" pitchFamily="18" charset="0"/>
              </a:rPr>
              <a:t>From Assembly Language to Hex code</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7841790"/>
              </p:ext>
            </p:extLst>
          </p:nvPr>
        </p:nvGraphicFramePr>
        <p:xfrm>
          <a:off x="990600" y="1371600"/>
          <a:ext cx="6553200" cy="1854200"/>
        </p:xfrm>
        <a:graphic>
          <a:graphicData uri="http://schemas.openxmlformats.org/drawingml/2006/table">
            <a:tbl>
              <a:tblPr firstRow="1" bandRow="1">
                <a:tableStyleId>{5940675A-B579-460E-94D1-54222C63F5DA}</a:tableStyleId>
              </a:tblPr>
              <a:tblGrid>
                <a:gridCol w="2047875">
                  <a:extLst>
                    <a:ext uri="{9D8B030D-6E8A-4147-A177-3AD203B41FA5}">
                      <a16:colId xmlns:a16="http://schemas.microsoft.com/office/drawing/2014/main" val="20000"/>
                    </a:ext>
                  </a:extLst>
                </a:gridCol>
                <a:gridCol w="4505325">
                  <a:extLst>
                    <a:ext uri="{9D8B030D-6E8A-4147-A177-3AD203B41FA5}">
                      <a16:colId xmlns:a16="http://schemas.microsoft.com/office/drawing/2014/main" val="20001"/>
                    </a:ext>
                  </a:extLst>
                </a:gridCol>
              </a:tblGrid>
              <a:tr h="370840">
                <a:tc>
                  <a:txBody>
                    <a:bodyPr/>
                    <a:lstStyle/>
                    <a:p>
                      <a:r>
                        <a:rPr lang="en-US" dirty="0" smtClean="0">
                          <a:latin typeface="Times New Roman" panose="02020603050405020304" pitchFamily="18" charset="0"/>
                          <a:cs typeface="Times New Roman" panose="02020603050405020304" pitchFamily="18" charset="0"/>
                        </a:rPr>
                        <a:t>MVI A,32H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Load register A with 32H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smtClean="0">
                          <a:latin typeface="Times New Roman" panose="02020603050405020304" pitchFamily="18" charset="0"/>
                          <a:cs typeface="Times New Roman" panose="02020603050405020304" pitchFamily="18" charset="0"/>
                        </a:rPr>
                        <a:t>MVI B, 48H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Load register B with 48H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dirty="0" smtClean="0">
                          <a:latin typeface="Times New Roman" panose="02020603050405020304" pitchFamily="18" charset="0"/>
                          <a:cs typeface="Times New Roman" panose="02020603050405020304" pitchFamily="18" charset="0"/>
                        </a:rPr>
                        <a:t>ADD 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Add two bytes</a:t>
                      </a:r>
                      <a:r>
                        <a:rPr lang="en-US" baseline="0" dirty="0" smtClean="0">
                          <a:latin typeface="Times New Roman" panose="02020603050405020304" pitchFamily="18" charset="0"/>
                          <a:cs typeface="Times New Roman" panose="02020603050405020304" pitchFamily="18" charset="0"/>
                        </a:rPr>
                        <a:t> and save the sum in 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dirty="0" smtClean="0">
                          <a:latin typeface="Times New Roman" panose="02020603050405020304" pitchFamily="18" charset="0"/>
                          <a:cs typeface="Times New Roman" panose="02020603050405020304" pitchFamily="18" charset="0"/>
                        </a:rPr>
                        <a:t>OUT 01H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Display accumulator contents at port 01H</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dirty="0" smtClean="0">
                          <a:latin typeface="Times New Roman" panose="02020603050405020304" pitchFamily="18" charset="0"/>
                          <a:cs typeface="Times New Roman" panose="02020603050405020304" pitchFamily="18" charset="0"/>
                        </a:rPr>
                        <a:t>HALT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End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50724504"/>
              </p:ext>
            </p:extLst>
          </p:nvPr>
        </p:nvGraphicFramePr>
        <p:xfrm>
          <a:off x="1066800" y="3810000"/>
          <a:ext cx="6553200" cy="292608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320511">
                <a:tc>
                  <a:txBody>
                    <a:bodyPr/>
                    <a:lstStyle/>
                    <a:p>
                      <a:r>
                        <a:rPr lang="en-US" dirty="0" smtClean="0">
                          <a:latin typeface="Times New Roman" panose="02020603050405020304" pitchFamily="18" charset="0"/>
                          <a:cs typeface="Times New Roman" panose="02020603050405020304" pitchFamily="18" charset="0"/>
                        </a:rPr>
                        <a:t>MVI A,32H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3E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 byte instruction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0511">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4963">
                <a:tc>
                  <a:txBody>
                    <a:bodyPr/>
                    <a:lstStyle/>
                    <a:p>
                      <a:r>
                        <a:rPr lang="en-US" dirty="0" smtClean="0">
                          <a:latin typeface="Times New Roman" panose="02020603050405020304" pitchFamily="18" charset="0"/>
                          <a:cs typeface="Times New Roman" panose="02020603050405020304" pitchFamily="18" charset="0"/>
                        </a:rPr>
                        <a:t>MVI B, 48H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 byte instruction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4963">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48</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24963">
                <a:tc>
                  <a:txBody>
                    <a:bodyPr/>
                    <a:lstStyle/>
                    <a:p>
                      <a:r>
                        <a:rPr lang="en-US" dirty="0" smtClean="0">
                          <a:latin typeface="Times New Roman" panose="02020603050405020304" pitchFamily="18" charset="0"/>
                          <a:cs typeface="Times New Roman" panose="02020603050405020304" pitchFamily="18" charset="0"/>
                        </a:rPr>
                        <a:t>ADD 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80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r>
                        <a:rPr lang="en-US" baseline="0" dirty="0" smtClean="0">
                          <a:latin typeface="Times New Roman" panose="02020603050405020304" pitchFamily="18" charset="0"/>
                          <a:cs typeface="Times New Roman" panose="02020603050405020304" pitchFamily="18" charset="0"/>
                        </a:rPr>
                        <a:t> byte instruction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24963">
                <a:tc>
                  <a:txBody>
                    <a:bodyPr/>
                    <a:lstStyle/>
                    <a:p>
                      <a:r>
                        <a:rPr lang="en-US" dirty="0" smtClean="0">
                          <a:latin typeface="Times New Roman" panose="02020603050405020304" pitchFamily="18" charset="0"/>
                          <a:cs typeface="Times New Roman" panose="02020603050405020304" pitchFamily="18" charset="0"/>
                        </a:rPr>
                        <a:t>OUT 01H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 byte instruction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24963">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01</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24963">
                <a:tc>
                  <a:txBody>
                    <a:bodyPr/>
                    <a:lstStyle/>
                    <a:p>
                      <a:r>
                        <a:rPr lang="en-US" dirty="0" smtClean="0">
                          <a:latin typeface="Times New Roman" panose="02020603050405020304" pitchFamily="18" charset="0"/>
                          <a:cs typeface="Times New Roman" panose="02020603050405020304" pitchFamily="18" charset="0"/>
                        </a:rPr>
                        <a:t>HALT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76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a:t>
                      </a:r>
                      <a:r>
                        <a:rPr lang="en-US" baseline="0" dirty="0" smtClean="0">
                          <a:latin typeface="Times New Roman" panose="02020603050405020304" pitchFamily="18" charset="0"/>
                          <a:cs typeface="Times New Roman" panose="02020603050405020304" pitchFamily="18" charset="0"/>
                        </a:rPr>
                        <a:t> byte instruction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76046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6324600"/>
          </a:xfrm>
        </p:spPr>
        <p:txBody>
          <a:bodyPr/>
          <a:lstStyle/>
          <a:p>
            <a:pPr marL="0" indent="0">
              <a:buNone/>
            </a:pPr>
            <a:r>
              <a:rPr lang="en-US" b="1" dirty="0" smtClean="0">
                <a:latin typeface="Times New Roman" panose="02020603050405020304" pitchFamily="18" charset="0"/>
                <a:cs typeface="Times New Roman" panose="02020603050405020304" pitchFamily="18" charset="0"/>
              </a:rPr>
              <a:t>Storing in memory and converting from Hex code to Binary code</a:t>
            </a:r>
          </a:p>
          <a:p>
            <a:pPr marL="514350" indent="-514350">
              <a:buFont typeface="+mj-lt"/>
              <a:buAutoNum type="alphaLcPeriod"/>
            </a:pPr>
            <a:r>
              <a:rPr lang="en-US" sz="2200" dirty="0" smtClean="0">
                <a:latin typeface="Times New Roman" panose="02020603050405020304" pitchFamily="18" charset="0"/>
                <a:cs typeface="Times New Roman" panose="02020603050405020304" pitchFamily="18" charset="0"/>
              </a:rPr>
              <a:t>Reset the system by pressing RESET key.</a:t>
            </a:r>
          </a:p>
          <a:p>
            <a:pPr marL="514350" indent="-514350">
              <a:buFont typeface="+mj-lt"/>
              <a:buAutoNum type="alphaLcPeriod"/>
            </a:pPr>
            <a:r>
              <a:rPr lang="en-US" sz="2200" dirty="0" smtClean="0">
                <a:latin typeface="Times New Roman" panose="02020603050405020304" pitchFamily="18" charset="0"/>
                <a:cs typeface="Times New Roman" panose="02020603050405020304" pitchFamily="18" charset="0"/>
              </a:rPr>
              <a:t>Enter the memory address using Hex keys where the program is to be stored.</a:t>
            </a:r>
          </a:p>
          <a:p>
            <a:pPr marL="514350" indent="-514350">
              <a:buFont typeface="+mj-lt"/>
              <a:buAutoNum type="alphaL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smtClean="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lphaLcPeriod"/>
            </a:pPr>
            <a:r>
              <a:rPr lang="en-US" sz="2200" dirty="0" smtClean="0">
                <a:latin typeface="Times New Roman" panose="02020603050405020304" pitchFamily="18" charset="0"/>
                <a:cs typeface="Times New Roman" panose="02020603050405020304" pitchFamily="18" charset="0"/>
              </a:rPr>
              <a:t>Execute the program.</a:t>
            </a:r>
          </a:p>
          <a:p>
            <a:pPr marL="514350" indent="-514350">
              <a:buFont typeface="+mj-lt"/>
              <a:buAutoNum type="alphaLcPeriod"/>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14093584"/>
              </p:ext>
            </p:extLst>
          </p:nvPr>
        </p:nvGraphicFramePr>
        <p:xfrm>
          <a:off x="838200" y="2590800"/>
          <a:ext cx="7543801" cy="3494038"/>
        </p:xfrm>
        <a:graphic>
          <a:graphicData uri="http://schemas.openxmlformats.org/drawingml/2006/table">
            <a:tbl>
              <a:tblPr firstRow="1" bandRow="1">
                <a:tableStyleId>{5940675A-B579-460E-94D1-54222C63F5DA}</a:tableStyleId>
              </a:tblPr>
              <a:tblGrid>
                <a:gridCol w="1791653">
                  <a:extLst>
                    <a:ext uri="{9D8B030D-6E8A-4147-A177-3AD203B41FA5}">
                      <a16:colId xmlns:a16="http://schemas.microsoft.com/office/drawing/2014/main" val="20000"/>
                    </a:ext>
                  </a:extLst>
                </a:gridCol>
                <a:gridCol w="1180147">
                  <a:extLst>
                    <a:ext uri="{9D8B030D-6E8A-4147-A177-3AD203B41FA5}">
                      <a16:colId xmlns:a16="http://schemas.microsoft.com/office/drawing/2014/main" val="20001"/>
                    </a:ext>
                  </a:extLst>
                </a:gridCol>
                <a:gridCol w="2308861">
                  <a:extLst>
                    <a:ext uri="{9D8B030D-6E8A-4147-A177-3AD203B41FA5}">
                      <a16:colId xmlns:a16="http://schemas.microsoft.com/office/drawing/2014/main" val="20002"/>
                    </a:ext>
                  </a:extLst>
                </a:gridCol>
                <a:gridCol w="2263140">
                  <a:extLst>
                    <a:ext uri="{9D8B030D-6E8A-4147-A177-3AD203B41FA5}">
                      <a16:colId xmlns:a16="http://schemas.microsoft.com/office/drawing/2014/main" val="20003"/>
                    </a:ext>
                  </a:extLst>
                </a:gridCol>
              </a:tblGrid>
              <a:tr h="567958">
                <a:tc>
                  <a:txBody>
                    <a:bodyPr/>
                    <a:lstStyle/>
                    <a:p>
                      <a:r>
                        <a:rPr lang="en-US" b="1" dirty="0" smtClean="0">
                          <a:latin typeface="Times New Roman" panose="02020603050405020304" pitchFamily="18" charset="0"/>
                          <a:cs typeface="Times New Roman" panose="02020603050405020304" pitchFamily="18" charset="0"/>
                        </a:rPr>
                        <a:t>Mnemonics</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Hex code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Memory contents</a:t>
                      </a:r>
                      <a:endParaRPr lang="en-US" b="1"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Memory Address</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9055">
                <a:tc>
                  <a:txBody>
                    <a:bodyPr/>
                    <a:lstStyle/>
                    <a:p>
                      <a:r>
                        <a:rPr lang="en-US" dirty="0" smtClean="0">
                          <a:latin typeface="Times New Roman" panose="02020603050405020304" pitchFamily="18" charset="0"/>
                          <a:cs typeface="Times New Roman" panose="02020603050405020304" pitchFamily="18" charset="0"/>
                        </a:rPr>
                        <a:t>MVI A, 32H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3E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0011 1110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29055">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32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0011 0010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29055">
                <a:tc>
                  <a:txBody>
                    <a:bodyPr/>
                    <a:lstStyle/>
                    <a:p>
                      <a:r>
                        <a:rPr lang="en-US" dirty="0" smtClean="0">
                          <a:latin typeface="Times New Roman" panose="02020603050405020304" pitchFamily="18" charset="0"/>
                          <a:cs typeface="Times New Roman" panose="02020603050405020304" pitchFamily="18" charset="0"/>
                        </a:rPr>
                        <a:t>MVI B, 48H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0000 0110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29055">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48</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0100 1000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2003</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29055">
                <a:tc>
                  <a:txBody>
                    <a:bodyPr/>
                    <a:lstStyle/>
                    <a:p>
                      <a:r>
                        <a:rPr lang="en-US" dirty="0" smtClean="0">
                          <a:latin typeface="Times New Roman" panose="02020603050405020304" pitchFamily="18" charset="0"/>
                          <a:cs typeface="Times New Roman" panose="02020603050405020304" pitchFamily="18" charset="0"/>
                        </a:rPr>
                        <a:t>ADD 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80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1000 0000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2004</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29055">
                <a:tc>
                  <a:txBody>
                    <a:bodyPr/>
                    <a:lstStyle/>
                    <a:p>
                      <a:r>
                        <a:rPr lang="en-US" dirty="0" smtClean="0">
                          <a:latin typeface="Times New Roman" panose="02020603050405020304" pitchFamily="18" charset="0"/>
                          <a:cs typeface="Times New Roman" panose="02020603050405020304" pitchFamily="18" charset="0"/>
                        </a:rPr>
                        <a:t>OUT 01H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1101 0011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2005</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29055">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0000 0001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29055">
                <a:tc>
                  <a:txBody>
                    <a:bodyPr/>
                    <a:lstStyle/>
                    <a:p>
                      <a:r>
                        <a:rPr lang="en-US" dirty="0" smtClean="0">
                          <a:latin typeface="Times New Roman" panose="02020603050405020304" pitchFamily="18" charset="0"/>
                          <a:cs typeface="Times New Roman" panose="02020603050405020304" pitchFamily="18" charset="0"/>
                        </a:rPr>
                        <a:t>HLT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76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0111 1110</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2007</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8453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Image result for Block Diagram of Intel 8085"/>
          <p:cNvPicPr>
            <a:picLocks noChangeAspect="1" noChangeArrowheads="1"/>
          </p:cNvPicPr>
          <p:nvPr/>
        </p:nvPicPr>
        <p:blipFill>
          <a:blip r:embed="rId2"/>
          <a:srcRect/>
          <a:stretch>
            <a:fillRect/>
          </a:stretch>
        </p:blipFill>
        <p:spPr bwMode="auto">
          <a:xfrm>
            <a:off x="914400" y="533400"/>
            <a:ext cx="7239000" cy="5278650"/>
          </a:xfrm>
          <a:prstGeom prst="rect">
            <a:avLst/>
          </a:prstGeom>
          <a:noFill/>
        </p:spPr>
      </p:pic>
      <p:sp>
        <p:nvSpPr>
          <p:cNvPr id="5" name="TextBox 4"/>
          <p:cNvSpPr txBox="1"/>
          <p:nvPr/>
        </p:nvSpPr>
        <p:spPr>
          <a:xfrm>
            <a:off x="2514600" y="6019800"/>
            <a:ext cx="5638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Figure 2. Block Diagram of Intel 8085</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   Microprocessor Communication and Bus timings</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program constitutes a set of Instructions. The processor fetches one instruction from the memory at a time and executes it.</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necessary steps that a processor carries out to fetch an instruction and data from memory and I/O devices, constitutes an instruction cycle.</a:t>
            </a:r>
          </a:p>
          <a:p>
            <a:pPr marL="0" indent="0" algn="just">
              <a:buNone/>
            </a:pPr>
            <a:r>
              <a:rPr lang="en-US" dirty="0" smtClean="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674304586"/>
              </p:ext>
            </p:extLst>
          </p:nvPr>
        </p:nvGraphicFramePr>
        <p:xfrm>
          <a:off x="1219200" y="4145280"/>
          <a:ext cx="7239000" cy="2026919"/>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673857">
                <a:tc>
                  <a:txBody>
                    <a:bodyPr/>
                    <a:lstStyle/>
                    <a:p>
                      <a:r>
                        <a:rPr lang="en-US" dirty="0" smtClean="0"/>
                        <a:t>Fetch cycle</a:t>
                      </a:r>
                      <a:endParaRPr lang="en-US" dirty="0"/>
                    </a:p>
                  </a:txBody>
                  <a:tcPr/>
                </a:tc>
                <a:tc>
                  <a:txBody>
                    <a:bodyPr/>
                    <a:lstStyle/>
                    <a:p>
                      <a:r>
                        <a:rPr lang="en-US" dirty="0" smtClean="0"/>
                        <a:t>Processor</a:t>
                      </a:r>
                      <a:r>
                        <a:rPr lang="en-US" baseline="0" dirty="0" smtClean="0"/>
                        <a:t> fetches opcode from memory</a:t>
                      </a:r>
                      <a:endParaRPr lang="en-US" dirty="0"/>
                    </a:p>
                  </a:txBody>
                  <a:tcPr/>
                </a:tc>
                <a:extLst>
                  <a:ext uri="{0D108BD9-81ED-4DB2-BD59-A6C34878D82A}">
                    <a16:rowId xmlns:a16="http://schemas.microsoft.com/office/drawing/2014/main" val="10000"/>
                  </a:ext>
                </a:extLst>
              </a:tr>
              <a:tr h="962653">
                <a:tc>
                  <a:txBody>
                    <a:bodyPr/>
                    <a:lstStyle/>
                    <a:p>
                      <a:r>
                        <a:rPr lang="en-US" dirty="0" smtClean="0"/>
                        <a:t>Execute</a:t>
                      </a:r>
                      <a:r>
                        <a:rPr lang="en-US" baseline="0" dirty="0" smtClean="0"/>
                        <a:t> cycle</a:t>
                      </a:r>
                      <a:endParaRPr lang="en-US" dirty="0"/>
                    </a:p>
                  </a:txBody>
                  <a:tcPr/>
                </a:tc>
                <a:tc>
                  <a:txBody>
                    <a:bodyPr/>
                    <a:lstStyle/>
                    <a:p>
                      <a:r>
                        <a:rPr lang="en-US" dirty="0" smtClean="0"/>
                        <a:t>Processor gets data</a:t>
                      </a:r>
                      <a:r>
                        <a:rPr lang="en-US" baseline="0" dirty="0" smtClean="0"/>
                        <a:t> from memory or I/O devices and perform specific operation</a:t>
                      </a:r>
                      <a:endParaRPr lang="en-US" dirty="0"/>
                    </a:p>
                  </a:txBody>
                  <a:tcPr/>
                </a:tc>
                <a:extLst>
                  <a:ext uri="{0D108BD9-81ED-4DB2-BD59-A6C34878D82A}">
                    <a16:rowId xmlns:a16="http://schemas.microsoft.com/office/drawing/2014/main" val="10001"/>
                  </a:ext>
                </a:extLst>
              </a:tr>
              <a:tr h="390409">
                <a:tc>
                  <a:txBody>
                    <a:bodyPr/>
                    <a:lstStyle/>
                    <a:p>
                      <a:r>
                        <a:rPr lang="en-US" dirty="0" smtClean="0"/>
                        <a:t>Instruction cycle</a:t>
                      </a:r>
                      <a:endParaRPr lang="en-US" dirty="0"/>
                    </a:p>
                  </a:txBody>
                  <a:tcPr/>
                </a:tc>
                <a:tc>
                  <a:txBody>
                    <a:bodyPr/>
                    <a:lstStyle/>
                    <a:p>
                      <a:r>
                        <a:rPr lang="en-US" dirty="0" smtClean="0"/>
                        <a:t>Fetch cycle+ Execution cycle</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31453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562600"/>
              </a:xfrm>
            </p:spPr>
            <p:txBody>
              <a:bodyPr/>
              <a:lstStyle/>
              <a:p>
                <a:r>
                  <a:rPr lang="en-US" b="1" dirty="0" smtClean="0">
                    <a:latin typeface="Times New Roman" panose="02020603050405020304" pitchFamily="18" charset="0"/>
                    <a:cs typeface="Times New Roman" panose="02020603050405020304" pitchFamily="18" charset="0"/>
                  </a:rPr>
                  <a:t>Fetch operation</a:t>
                </a:r>
              </a:p>
              <a:p>
                <a:pPr algn="just"/>
                <a:r>
                  <a:rPr lang="en-US" dirty="0" smtClean="0">
                    <a:latin typeface="Times New Roman" panose="02020603050405020304" pitchFamily="18" charset="0"/>
                    <a:cs typeface="Times New Roman" panose="02020603050405020304" pitchFamily="18" charset="0"/>
                  </a:rPr>
                  <a:t>The microprocessor places the 16 bit memory address from the program counter to the memory address register (MAR). The contents of MAR is transferred to the memory through the address bus.</a:t>
                </a:r>
              </a:p>
              <a:p>
                <a:pPr algn="just"/>
                <a:r>
                  <a:rPr lang="en-US" dirty="0" smtClean="0">
                    <a:latin typeface="Times New Roman" panose="02020603050405020304" pitchFamily="18" charset="0"/>
                    <a:cs typeface="Times New Roman" panose="02020603050405020304" pitchFamily="18" charset="0"/>
                  </a:rPr>
                  <a:t> The control unit sends the control signal </a:t>
                </a:r>
                <a14:m>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a:cs typeface="Times New Roman" panose="02020603050405020304" pitchFamily="18" charset="0"/>
                          </a:rPr>
                          <m:t>𝑅𝐷</m:t>
                        </m:r>
                      </m:e>
                    </m:acc>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dirty="0" smtClean="0">
                        <a:latin typeface="Cambria Math"/>
                        <a:cs typeface="Times New Roman" panose="02020603050405020304" pitchFamily="18" charset="0"/>
                      </a:rPr>
                      <m:t>𝐼𝑂</m:t>
                    </m:r>
                    <m:r>
                      <a:rPr lang="en-US" b="0" i="1" dirty="0" smtClean="0">
                        <a:latin typeface="Cambria Math"/>
                        <a:cs typeface="Times New Roman" panose="02020603050405020304" pitchFamily="18" charset="0"/>
                      </a:rPr>
                      <m:t>/</m:t>
                    </m:r>
                    <m:acc>
                      <m:accPr>
                        <m:chr m:val="̅"/>
                        <m:ctrlPr>
                          <a:rPr lang="en-US" b="0" i="1" dirty="0" smtClean="0">
                            <a:latin typeface="Cambria Math" panose="02040503050406030204" pitchFamily="18" charset="0"/>
                            <a:cs typeface="Times New Roman" panose="02020603050405020304" pitchFamily="18" charset="0"/>
                          </a:rPr>
                        </m:ctrlPr>
                      </m:accPr>
                      <m:e>
                        <m:r>
                          <a:rPr lang="en-US" b="0" i="1" dirty="0" smtClean="0">
                            <a:latin typeface="Cambria Math"/>
                            <a:cs typeface="Times New Roman" panose="02020603050405020304" pitchFamily="18" charset="0"/>
                          </a:rPr>
                          <m:t>𝑀</m:t>
                        </m:r>
                      </m:e>
                    </m:acc>
                  </m:oMath>
                </a14:m>
                <a:r>
                  <a:rPr lang="en-US" dirty="0" smtClean="0">
                    <a:latin typeface="Times New Roman" panose="02020603050405020304" pitchFamily="18" charset="0"/>
                    <a:cs typeface="Times New Roman" panose="02020603050405020304" pitchFamily="18" charset="0"/>
                  </a:rPr>
                  <a:t> to the memory.</a:t>
                </a:r>
              </a:p>
              <a:p>
                <a:pPr algn="just"/>
                <a:r>
                  <a:rPr lang="en-US" dirty="0" smtClean="0">
                    <a:latin typeface="Times New Roman" panose="02020603050405020304" pitchFamily="18" charset="0"/>
                    <a:cs typeface="Times New Roman" panose="02020603050405020304" pitchFamily="18" charset="0"/>
                  </a:rPr>
                  <a:t>  The opcode from the memory location is placed on data bus.</a:t>
                </a:r>
              </a:p>
              <a:p>
                <a:pPr algn="just"/>
                <a:r>
                  <a:rPr lang="en-US" dirty="0" smtClean="0">
                    <a:latin typeface="Times New Roman" panose="02020603050405020304" pitchFamily="18" charset="0"/>
                    <a:cs typeface="Times New Roman" panose="02020603050405020304" pitchFamily="18" charset="0"/>
                  </a:rPr>
                  <a:t>The opcode first come in the memory data register (MDR) and from there it goes to Instruction register.</a:t>
                </a:r>
              </a:p>
              <a:p>
                <a:pPr algn="just"/>
                <a:r>
                  <a:rPr lang="en-US" dirty="0" smtClean="0">
                    <a:latin typeface="Times New Roman" panose="02020603050405020304" pitchFamily="18" charset="0"/>
                    <a:cs typeface="Times New Roman" panose="02020603050405020304" pitchFamily="18" charset="0"/>
                  </a:rPr>
                  <a:t>The instruction is decoded in the instruction decoder.</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562600"/>
              </a:xfrm>
              <a:blipFill rotWithShape="1">
                <a:blip r:embed="rId2"/>
                <a:stretch>
                  <a:fillRect l="-889" t="-986" r="-1333"/>
                </a:stretch>
              </a:blipFill>
            </p:spPr>
            <p:txBody>
              <a:bodyPr/>
              <a:lstStyle/>
              <a:p>
                <a:r>
                  <a:rPr lang="en-US">
                    <a:noFill/>
                  </a:rPr>
                  <a:t> </a:t>
                </a:r>
              </a:p>
            </p:txBody>
          </p:sp>
        </mc:Fallback>
      </mc:AlternateContent>
    </p:spTree>
    <p:extLst>
      <p:ext uri="{BB962C8B-B14F-4D97-AF65-F5344CB8AC3E}">
        <p14:creationId xmlns:p14="http://schemas.microsoft.com/office/powerpoint/2010/main" val="2414874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bhinav.sharma\Desktop\IMG_20160905_11393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066800"/>
            <a:ext cx="7948037"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95400" y="5943600"/>
            <a:ext cx="6858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Data Flow from memory to the Microprocessor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9936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990600"/>
            <a:ext cx="7086600" cy="2514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2"/>
          <p:cNvSpPr/>
          <p:nvPr/>
        </p:nvSpPr>
        <p:spPr>
          <a:xfrm>
            <a:off x="1600200" y="1219200"/>
            <a:ext cx="16002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962400" y="1219200"/>
            <a:ext cx="16002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447800" y="2247901"/>
            <a:ext cx="1981200" cy="1095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4191000" y="2362200"/>
            <a:ext cx="16002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4191000" y="1371600"/>
            <a:ext cx="1143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MDR</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752600" y="1295400"/>
            <a:ext cx="12954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Instruction Register</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343400" y="2420034"/>
            <a:ext cx="12954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Program</a:t>
            </a:r>
          </a:p>
          <a:p>
            <a:pPr algn="ctr"/>
            <a:r>
              <a:rPr lang="en-US" dirty="0" smtClean="0">
                <a:latin typeface="Times New Roman" panose="02020603050405020304" pitchFamily="18" charset="0"/>
                <a:cs typeface="Times New Roman" panose="02020603050405020304" pitchFamily="18" charset="0"/>
              </a:rPr>
              <a:t>Counter</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6324600" y="2362200"/>
            <a:ext cx="16002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6400800" y="2574804"/>
            <a:ext cx="11430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MAR</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752600" y="2286000"/>
            <a:ext cx="1295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Instruction Decoder</a:t>
            </a:r>
          </a:p>
          <a:p>
            <a:pPr algn="ctr"/>
            <a:r>
              <a:rPr lang="en-US" dirty="0" smtClean="0">
                <a:latin typeface="Times New Roman" panose="02020603050405020304" pitchFamily="18" charset="0"/>
                <a:cs typeface="Times New Roman" panose="02020603050405020304" pitchFamily="18" charset="0"/>
              </a:rPr>
              <a:t>Control</a:t>
            </a:r>
            <a:endParaRPr lang="en-US"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flipH="1">
            <a:off x="5562600" y="1556266"/>
            <a:ext cx="2895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3200400" y="1556266"/>
            <a:ext cx="7239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3" idx="2"/>
          </p:cNvCxnSpPr>
          <p:nvPr/>
        </p:nvCxnSpPr>
        <p:spPr>
          <a:xfrm>
            <a:off x="2400300" y="1981200"/>
            <a:ext cx="0" cy="2667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6" idx="1"/>
          </p:cNvCxnSpPr>
          <p:nvPr/>
        </p:nvCxnSpPr>
        <p:spPr>
          <a:xfrm>
            <a:off x="3429000" y="2743199"/>
            <a:ext cx="7620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5791200" y="2743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447800" y="2895600"/>
            <a:ext cx="1981200"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4800" y="2757055"/>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53300" y="990600"/>
            <a:ext cx="11430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Memory Data Bus</a:t>
            </a: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8001000" y="1911632"/>
            <a:ext cx="11430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Memory Address Bus</a:t>
            </a:r>
            <a:endParaRPr lang="en-US"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902527" y="3657600"/>
            <a:ext cx="371994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Flow of Instruction code</a:t>
            </a:r>
            <a:endParaRPr lang="en-US" dirty="0">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1066800" y="4191000"/>
            <a:ext cx="0" cy="14478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1066800" y="5638800"/>
            <a:ext cx="7124700" cy="0"/>
          </a:xfrm>
          <a:prstGeom prst="line">
            <a:avLst/>
          </a:prstGeom>
        </p:spPr>
        <p:style>
          <a:lnRef idx="1">
            <a:schemeClr val="dk1"/>
          </a:lnRef>
          <a:fillRef idx="0">
            <a:schemeClr val="dk1"/>
          </a:fillRef>
          <a:effectRef idx="0">
            <a:schemeClr val="dk1"/>
          </a:effectRef>
          <a:fontRef idx="minor">
            <a:schemeClr val="tx1"/>
          </a:fontRef>
        </p:style>
      </p:cxnSp>
      <p:grpSp>
        <p:nvGrpSpPr>
          <p:cNvPr id="42" name="Group 41"/>
          <p:cNvGrpSpPr/>
          <p:nvPr/>
        </p:nvGrpSpPr>
        <p:grpSpPr>
          <a:xfrm>
            <a:off x="1066800" y="4914900"/>
            <a:ext cx="1143000" cy="723900"/>
            <a:chOff x="1066800" y="4914900"/>
            <a:chExt cx="1143000" cy="723900"/>
          </a:xfrm>
        </p:grpSpPr>
        <p:cxnSp>
          <p:nvCxnSpPr>
            <p:cNvPr id="37" name="Straight Connector 36"/>
            <p:cNvCxnSpPr/>
            <p:nvPr/>
          </p:nvCxnSpPr>
          <p:spPr>
            <a:xfrm flipV="1">
              <a:off x="1066800" y="4914900"/>
              <a:ext cx="152400" cy="7239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1219200" y="49149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057400" y="4914900"/>
              <a:ext cx="152400" cy="723900"/>
            </a:xfrm>
            <a:prstGeom prst="line">
              <a:avLst/>
            </a:prstGeom>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5410200" y="4914900"/>
            <a:ext cx="1143000" cy="723900"/>
            <a:chOff x="1066800" y="4914900"/>
            <a:chExt cx="1143000" cy="723900"/>
          </a:xfrm>
        </p:grpSpPr>
        <p:cxnSp>
          <p:nvCxnSpPr>
            <p:cNvPr id="44" name="Straight Connector 43"/>
            <p:cNvCxnSpPr/>
            <p:nvPr/>
          </p:nvCxnSpPr>
          <p:spPr>
            <a:xfrm flipV="1">
              <a:off x="1066800" y="4914900"/>
              <a:ext cx="152400" cy="72390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219200" y="49149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057400" y="4914900"/>
              <a:ext cx="152400" cy="723900"/>
            </a:xfrm>
            <a:prstGeom prst="line">
              <a:avLst/>
            </a:prstGeom>
          </p:spPr>
          <p:style>
            <a:lnRef idx="1">
              <a:schemeClr val="dk1"/>
            </a:lnRef>
            <a:fillRef idx="0">
              <a:schemeClr val="dk1"/>
            </a:fillRef>
            <a:effectRef idx="0">
              <a:schemeClr val="dk1"/>
            </a:effectRef>
            <a:fontRef idx="minor">
              <a:schemeClr val="tx1"/>
            </a:fontRef>
          </p:style>
        </p:cxnSp>
      </p:grpSp>
      <p:grpSp>
        <p:nvGrpSpPr>
          <p:cNvPr id="47" name="Group 46"/>
          <p:cNvGrpSpPr/>
          <p:nvPr/>
        </p:nvGrpSpPr>
        <p:grpSpPr>
          <a:xfrm>
            <a:off x="3238500" y="4914900"/>
            <a:ext cx="1143000" cy="723900"/>
            <a:chOff x="1066800" y="4914900"/>
            <a:chExt cx="1143000" cy="723900"/>
          </a:xfrm>
        </p:grpSpPr>
        <p:cxnSp>
          <p:nvCxnSpPr>
            <p:cNvPr id="48" name="Straight Connector 47"/>
            <p:cNvCxnSpPr/>
            <p:nvPr/>
          </p:nvCxnSpPr>
          <p:spPr>
            <a:xfrm flipV="1">
              <a:off x="1066800" y="4914900"/>
              <a:ext cx="152400" cy="72390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1219200" y="49149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2057400" y="4914900"/>
              <a:ext cx="152400" cy="723900"/>
            </a:xfrm>
            <a:prstGeom prst="line">
              <a:avLst/>
            </a:prstGeom>
          </p:spPr>
          <p:style>
            <a:lnRef idx="1">
              <a:schemeClr val="dk1"/>
            </a:lnRef>
            <a:fillRef idx="0">
              <a:schemeClr val="dk1"/>
            </a:fillRef>
            <a:effectRef idx="0">
              <a:schemeClr val="dk1"/>
            </a:effectRef>
            <a:fontRef idx="minor">
              <a:schemeClr val="tx1"/>
            </a:fontRef>
          </p:style>
        </p:cxnSp>
      </p:grpSp>
      <p:sp>
        <p:nvSpPr>
          <p:cNvPr id="51" name="TextBox 50"/>
          <p:cNvSpPr txBox="1"/>
          <p:nvPr/>
        </p:nvSpPr>
        <p:spPr>
          <a:xfrm>
            <a:off x="3962400" y="5715000"/>
            <a:ext cx="1600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524240" y="4038600"/>
            <a:ext cx="461665" cy="1200329"/>
          </a:xfrm>
          <a:prstGeom prst="rect">
            <a:avLst/>
          </a:prstGeom>
          <a:noFill/>
        </p:spPr>
        <p:txBody>
          <a:bodyPr vert="vert270" wrap="square" rtlCol="0">
            <a:spAutoFit/>
          </a:bodyPr>
          <a:lstStyle/>
          <a:p>
            <a:r>
              <a:rPr lang="en-US" dirty="0" smtClean="0">
                <a:latin typeface="Times New Roman" panose="02020603050405020304" pitchFamily="18" charset="0"/>
                <a:cs typeface="Times New Roman" panose="02020603050405020304" pitchFamily="18" charset="0"/>
              </a:rPr>
              <a:t>Clock</a:t>
            </a:r>
            <a:endParaRPr lang="en-US" dirty="0">
              <a:latin typeface="Times New Roman" panose="02020603050405020304" pitchFamily="18" charset="0"/>
              <a:cs typeface="Times New Roman" panose="02020603050405020304" pitchFamily="18" charset="0"/>
            </a:endParaRPr>
          </a:p>
        </p:txBody>
      </p:sp>
      <p:cxnSp>
        <p:nvCxnSpPr>
          <p:cNvPr id="54" name="Straight Connector 53"/>
          <p:cNvCxnSpPr/>
          <p:nvPr/>
        </p:nvCxnSpPr>
        <p:spPr>
          <a:xfrm>
            <a:off x="3238500" y="4343400"/>
            <a:ext cx="0" cy="11430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5410200" y="4343400"/>
            <a:ext cx="0" cy="11430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1066800" y="4495800"/>
            <a:ext cx="2133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5410200" y="4495800"/>
            <a:ext cx="2133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a:off x="3238500" y="4495800"/>
            <a:ext cx="21336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985905" y="4191000"/>
            <a:ext cx="2443095"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Send </a:t>
            </a:r>
            <a:r>
              <a:rPr lang="en-US" dirty="0">
                <a:latin typeface="Times New Roman" panose="02020603050405020304" pitchFamily="18" charset="0"/>
                <a:cs typeface="Times New Roman" panose="02020603050405020304" pitchFamily="18" charset="0"/>
              </a:rPr>
              <a:t>address</a:t>
            </a:r>
          </a:p>
          <a:p>
            <a:pPr algn="ctr"/>
            <a:r>
              <a:rPr lang="en-US" dirty="0">
                <a:latin typeface="Times New Roman" panose="02020603050405020304" pitchFamily="18" charset="0"/>
                <a:cs typeface="Times New Roman" panose="02020603050405020304" pitchFamily="18" charset="0"/>
              </a:rPr>
              <a:t>to memory</a:t>
            </a:r>
            <a:endParaRPr lang="en-US" dirty="0" smtClean="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3124200" y="4154269"/>
            <a:ext cx="2443095"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Memory gets opcode from memory location</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5557905" y="4172634"/>
            <a:ext cx="2443095"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Transfer opcode to processor</a:t>
            </a:r>
            <a:endParaRPr lang="en-US"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2428009" y="6084332"/>
            <a:ext cx="371994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Fetch Cycle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7338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b="1" dirty="0" smtClean="0">
                <a:latin typeface="Times New Roman" panose="02020603050405020304" pitchFamily="18" charset="0"/>
                <a:cs typeface="Times New Roman" panose="02020603050405020304" pitchFamily="18" charset="0"/>
              </a:rPr>
              <a:t>Execute Operation</a:t>
            </a:r>
          </a:p>
          <a:p>
            <a:pPr algn="just"/>
            <a:r>
              <a:rPr lang="en-US" dirty="0" smtClean="0">
                <a:latin typeface="Times New Roman" panose="02020603050405020304" pitchFamily="18" charset="0"/>
                <a:cs typeface="Times New Roman" panose="02020603050405020304" pitchFamily="18" charset="0"/>
              </a:rPr>
              <a:t>After the instruction is being decoded, execution begins.</a:t>
            </a:r>
          </a:p>
          <a:p>
            <a:pPr algn="just"/>
            <a:r>
              <a:rPr lang="en-US" dirty="0" smtClean="0">
                <a:latin typeface="Times New Roman" panose="02020603050405020304" pitchFamily="18" charset="0"/>
                <a:cs typeface="Times New Roman" panose="02020603050405020304" pitchFamily="18" charset="0"/>
              </a:rPr>
              <a:t>If the operand is in the GPR (one byte instruction), then execution is immediately performed and the time taken is one clock cycle.</a:t>
            </a:r>
          </a:p>
          <a:p>
            <a:pPr algn="just"/>
            <a:r>
              <a:rPr lang="en-US" dirty="0" smtClean="0">
                <a:latin typeface="Times New Roman" panose="02020603050405020304" pitchFamily="18" charset="0"/>
                <a:cs typeface="Times New Roman" panose="02020603050405020304" pitchFamily="18" charset="0"/>
              </a:rPr>
              <a:t>If the instruction contains data or memory address (two or three byte instruction).</a:t>
            </a:r>
          </a:p>
          <a:p>
            <a:pPr algn="just"/>
            <a:r>
              <a:rPr lang="en-US" dirty="0" smtClean="0">
                <a:latin typeface="Times New Roman" panose="02020603050405020304" pitchFamily="18" charset="0"/>
                <a:cs typeface="Times New Roman" panose="02020603050405020304" pitchFamily="18" charset="0"/>
              </a:rPr>
              <a:t>Processor performs read operation and gets data from the memory.</a:t>
            </a:r>
          </a:p>
          <a:p>
            <a:pPr algn="just"/>
            <a:r>
              <a:rPr lang="en-US" dirty="0" smtClean="0">
                <a:latin typeface="Times New Roman" panose="02020603050405020304" pitchFamily="18" charset="0"/>
                <a:cs typeface="Times New Roman" panose="02020603050405020304" pitchFamily="18" charset="0"/>
              </a:rPr>
              <a:t>In some instruction write operation is performed.</a:t>
            </a:r>
          </a:p>
          <a:p>
            <a:pPr algn="just"/>
            <a:r>
              <a:rPr lang="en-US" dirty="0" smtClean="0">
                <a:latin typeface="Times New Roman" panose="02020603050405020304" pitchFamily="18" charset="0"/>
                <a:cs typeface="Times New Roman" panose="02020603050405020304" pitchFamily="18" charset="0"/>
              </a:rPr>
              <a:t>Execution cycle contains one or more read cycles.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815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610600" cy="5486400"/>
          </a:xfrm>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514350" indent="-514350">
              <a:buFont typeface="+mj-lt"/>
              <a:buAutoNum type="alphaLcPeriod"/>
            </a:pPr>
            <a:r>
              <a:rPr lang="en-US" sz="2400" dirty="0" smtClean="0">
                <a:latin typeface="Times New Roman" panose="02020603050405020304" pitchFamily="18" charset="0"/>
                <a:cs typeface="Times New Roman" panose="02020603050405020304" pitchFamily="18" charset="0"/>
              </a:rPr>
              <a:t>Instruction cycle – Time required to complete the execution of 				  an instruction.</a:t>
            </a:r>
          </a:p>
          <a:p>
            <a:pPr marL="514350" indent="-514350">
              <a:buFont typeface="+mj-lt"/>
              <a:buAutoNum type="alphaLcPeriod"/>
            </a:pPr>
            <a:r>
              <a:rPr lang="en-US" sz="2400" dirty="0" smtClean="0">
                <a:latin typeface="Times New Roman" panose="02020603050405020304" pitchFamily="18" charset="0"/>
                <a:cs typeface="Times New Roman" panose="02020603050405020304" pitchFamily="18" charset="0"/>
              </a:rPr>
              <a:t>Machine cycle –  Time required to complete one operation of 			            either accessing memory, I/O device. 				Example- Fetch, Read, Write. </a:t>
            </a:r>
          </a:p>
          <a:p>
            <a:pPr marL="514350" indent="-514350">
              <a:buFont typeface="+mj-lt"/>
              <a:buAutoNum type="alphaLcPeriod"/>
            </a:pPr>
            <a:r>
              <a:rPr lang="en-US" sz="2400" dirty="0" smtClean="0">
                <a:latin typeface="Times New Roman" panose="02020603050405020304" pitchFamily="18" charset="0"/>
                <a:cs typeface="Times New Roman" panose="02020603050405020304" pitchFamily="18" charset="0"/>
              </a:rPr>
              <a:t>T-state- 		One sub division of the operation performed 			in one clock cycle. T-state and clock period 				are often used synonymously.</a:t>
            </a:r>
            <a:endParaRPr lang="en-US" sz="240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143000" y="1066800"/>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2895600"/>
            <a:ext cx="6629400" cy="0"/>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2057400" y="2209800"/>
            <a:ext cx="762000" cy="685800"/>
            <a:chOff x="1143000" y="2209800"/>
            <a:chExt cx="762000" cy="685800"/>
          </a:xfrm>
        </p:grpSpPr>
        <p:cxnSp>
          <p:nvCxnSpPr>
            <p:cNvPr id="9" name="Straight Connector 8"/>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1143000" y="2209800"/>
            <a:ext cx="762000" cy="685800"/>
            <a:chOff x="1143000" y="2209800"/>
            <a:chExt cx="762000" cy="685800"/>
          </a:xfrm>
        </p:grpSpPr>
        <p:cxnSp>
          <p:nvCxnSpPr>
            <p:cNvPr id="16" name="Straight Connector 15"/>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3048000" y="2209800"/>
            <a:ext cx="762000" cy="685800"/>
            <a:chOff x="1143000" y="2209800"/>
            <a:chExt cx="762000" cy="685800"/>
          </a:xfrm>
        </p:grpSpPr>
        <p:cxnSp>
          <p:nvCxnSpPr>
            <p:cNvPr id="20" name="Straight Connector 19"/>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23" name="Group 22"/>
          <p:cNvGrpSpPr/>
          <p:nvPr/>
        </p:nvGrpSpPr>
        <p:grpSpPr>
          <a:xfrm>
            <a:off x="4076700" y="2202873"/>
            <a:ext cx="762000" cy="685800"/>
            <a:chOff x="1143000" y="2209800"/>
            <a:chExt cx="762000" cy="685800"/>
          </a:xfrm>
        </p:grpSpPr>
        <p:cxnSp>
          <p:nvCxnSpPr>
            <p:cNvPr id="24" name="Straight Connector 23"/>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27" name="Group 26"/>
          <p:cNvGrpSpPr/>
          <p:nvPr/>
        </p:nvGrpSpPr>
        <p:grpSpPr>
          <a:xfrm>
            <a:off x="5029200" y="2213264"/>
            <a:ext cx="762000" cy="685800"/>
            <a:chOff x="1143000" y="2209800"/>
            <a:chExt cx="762000" cy="685800"/>
          </a:xfrm>
        </p:grpSpPr>
        <p:cxnSp>
          <p:nvCxnSpPr>
            <p:cNvPr id="28" name="Straight Connector 27"/>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7045036" y="2209800"/>
            <a:ext cx="762000" cy="685800"/>
            <a:chOff x="1143000" y="2209800"/>
            <a:chExt cx="762000" cy="685800"/>
          </a:xfrm>
        </p:grpSpPr>
        <p:cxnSp>
          <p:nvCxnSpPr>
            <p:cNvPr id="32" name="Straight Connector 31"/>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grpSp>
        <p:nvGrpSpPr>
          <p:cNvPr id="35" name="Group 34"/>
          <p:cNvGrpSpPr/>
          <p:nvPr/>
        </p:nvGrpSpPr>
        <p:grpSpPr>
          <a:xfrm>
            <a:off x="6019800" y="2202873"/>
            <a:ext cx="762000" cy="685800"/>
            <a:chOff x="1143000" y="2209800"/>
            <a:chExt cx="762000" cy="685800"/>
          </a:xfrm>
        </p:grpSpPr>
        <p:cxnSp>
          <p:nvCxnSpPr>
            <p:cNvPr id="36" name="Straight Connector 35"/>
            <p:cNvCxnSpPr/>
            <p:nvPr/>
          </p:nvCxnSpPr>
          <p:spPr>
            <a:xfrm flipV="1">
              <a:off x="1143000" y="2209800"/>
              <a:ext cx="152400" cy="6858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1295400" y="220980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752600" y="2209800"/>
              <a:ext cx="152400" cy="685800"/>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p:cNvCxnSpPr/>
          <p:nvPr/>
        </p:nvCxnSpPr>
        <p:spPr>
          <a:xfrm>
            <a:off x="1143000" y="1295400"/>
            <a:ext cx="66294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1143000" y="1600200"/>
            <a:ext cx="29337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4076700" y="1447800"/>
            <a:ext cx="0" cy="144087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a:off x="4076700" y="1600200"/>
            <a:ext cx="3730336"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293918" y="882134"/>
            <a:ext cx="20193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Instruction cycle</a:t>
            </a:r>
            <a:endParaRPr lang="en-US"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2019300" y="1688068"/>
            <a:ext cx="20193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Fetch cycle</a:t>
            </a:r>
            <a:endParaRPr lang="en-US"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4932218" y="1676400"/>
            <a:ext cx="20193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Execute cycle</a:t>
            </a:r>
            <a:endParaRPr lang="en-US"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655858" y="1688068"/>
            <a:ext cx="461665" cy="750332"/>
          </a:xfrm>
          <a:prstGeom prst="rect">
            <a:avLst/>
          </a:prstGeom>
          <a:noFill/>
        </p:spPr>
        <p:txBody>
          <a:bodyPr vert="vert270" wrap="square" rtlCol="0">
            <a:spAutoFit/>
          </a:bodyPr>
          <a:lstStyle/>
          <a:p>
            <a:r>
              <a:rPr lang="en-US" dirty="0" smtClean="0"/>
              <a:t>Clock</a:t>
            </a:r>
            <a:endParaRPr lang="en-US" dirty="0"/>
          </a:p>
        </p:txBody>
      </p:sp>
      <p:sp>
        <p:nvSpPr>
          <p:cNvPr id="52" name="TextBox 51"/>
          <p:cNvSpPr txBox="1"/>
          <p:nvPr/>
        </p:nvSpPr>
        <p:spPr>
          <a:xfrm>
            <a:off x="2819400" y="3124200"/>
            <a:ext cx="3962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Instruction cycle showing FC, EC, 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4637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715000"/>
          </a:xfrm>
        </p:spPr>
        <p:txBody>
          <a:bodyPr/>
          <a:lstStyle/>
          <a:p>
            <a:r>
              <a:rPr lang="en-US" sz="4000" dirty="0" smtClean="0">
                <a:latin typeface="Arial" panose="020B0604020202020204" pitchFamily="34" charset="0"/>
                <a:cs typeface="Arial" panose="020B0604020202020204" pitchFamily="34" charset="0"/>
              </a:rPr>
              <a:t>Add (a) C9 H and F8 H</a:t>
            </a:r>
          </a:p>
          <a:p>
            <a:r>
              <a:rPr lang="en-US" sz="4000" dirty="0" smtClean="0">
                <a:latin typeface="Arial" panose="020B0604020202020204" pitchFamily="34" charset="0"/>
                <a:cs typeface="Arial" panose="020B0604020202020204" pitchFamily="34" charset="0"/>
              </a:rPr>
              <a:t>(b) 98 H and 7F H</a:t>
            </a:r>
          </a:p>
          <a:p>
            <a:r>
              <a:rPr lang="en-US" sz="4000" dirty="0" smtClean="0">
                <a:latin typeface="Arial" panose="020B0604020202020204" pitchFamily="34" charset="0"/>
                <a:cs typeface="Arial" panose="020B0604020202020204" pitchFamily="34" charset="0"/>
              </a:rPr>
              <a:t>(c) 9EH and 77H</a:t>
            </a:r>
          </a:p>
          <a:p>
            <a:r>
              <a:rPr lang="en-US" sz="4000" smtClean="0">
                <a:latin typeface="Arial" panose="020B0604020202020204" pitchFamily="34" charset="0"/>
                <a:cs typeface="Arial" panose="020B0604020202020204" pitchFamily="34" charset="0"/>
              </a:rPr>
              <a:t>(d) 55H and AAH</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236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b="1" u="sng" dirty="0" smtClean="0">
                <a:latin typeface="Times New Roman" panose="02020603050405020304" pitchFamily="18" charset="0"/>
                <a:cs typeface="Times New Roman" panose="02020603050405020304" pitchFamily="18" charset="0"/>
              </a:rPr>
              <a:t>Demultiplexing the Bus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address/data bus transmits data and address at different moments.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Address /data bus are time multiplexed.</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demultiplexing is done through latch and the ALE signal.</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ALE is high                 Output changes according 				      to the input signal.</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ALE is low                  The bus is used for carrying 				      the data.</a:t>
            </a: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3429000" y="3733800"/>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429000" y="4572000"/>
            <a:ext cx="1143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3686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6139934"/>
            <a:ext cx="5562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Schematic of Latching Low-Order Address Bus</a:t>
            </a:r>
            <a:endParaRPr lang="en-US" dirty="0">
              <a:latin typeface="Times New Roman" panose="02020603050405020304" pitchFamily="18" charset="0"/>
              <a:cs typeface="Times New Roman" panose="02020603050405020304" pitchFamily="18" charset="0"/>
            </a:endParaRPr>
          </a:p>
        </p:txBody>
      </p:sp>
      <p:pic>
        <p:nvPicPr>
          <p:cNvPr id="1026" name="Picture 2" descr="C:\Users\abhinav.sharma\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771797"/>
            <a:ext cx="5805487" cy="532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765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32688"/>
          </a:xfrm>
        </p:spPr>
        <p:txBody>
          <a:bodyPr/>
          <a:lstStyle/>
          <a:p>
            <a:r>
              <a:rPr lang="en-US" dirty="0" smtClean="0">
                <a:latin typeface="Times New Roman" panose="02020603050405020304" pitchFamily="18" charset="0"/>
                <a:cs typeface="Times New Roman" panose="02020603050405020304" pitchFamily="18" charset="0"/>
              </a:rPr>
              <a:t>Generating Control Signals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There are different control signals which are required for the operation of microprocessor.</a:t>
                </a:r>
              </a:p>
              <a:p>
                <a:pPr algn="just"/>
                <a:r>
                  <a:rPr lang="en-US" dirty="0" smtClean="0">
                    <a:latin typeface="Times New Roman" panose="02020603050405020304" pitchFamily="18" charset="0"/>
                    <a:cs typeface="Times New Roman" panose="02020603050405020304" pitchFamily="18" charset="0"/>
                  </a:rPr>
                  <a:t>The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a:rPr>
                          <m:t>𝑊𝑅</m:t>
                        </m:r>
                      </m:e>
                    </m:acc>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r>
                      <a:rPr lang="en-US" b="0" i="1" dirty="0" smtClean="0">
                        <a:latin typeface="Cambria Math"/>
                      </a:rPr>
                      <m:t>𝐼𝑂</m:t>
                    </m:r>
                    <m:r>
                      <a:rPr lang="en-US" b="0" i="1" dirty="0" smtClean="0">
                        <a:latin typeface="Cambria Math"/>
                      </a:rPr>
                      <m:t>/</m:t>
                    </m:r>
                    <m:acc>
                      <m:accPr>
                        <m:chr m:val="̅"/>
                        <m:ctrlPr>
                          <a:rPr lang="en-US" b="0" i="1" dirty="0" smtClean="0">
                            <a:latin typeface="Cambria Math" panose="02040503050406030204" pitchFamily="18" charset="0"/>
                          </a:rPr>
                        </m:ctrlPr>
                      </m:accPr>
                      <m:e>
                        <m:r>
                          <a:rPr lang="en-US" b="0" i="1" dirty="0" smtClean="0">
                            <a:latin typeface="Cambria Math"/>
                          </a:rPr>
                          <m:t>𝑀</m:t>
                        </m:r>
                      </m:e>
                    </m:acc>
                  </m:oMath>
                </a14:m>
                <a:r>
                  <a:rPr lang="en-US" dirty="0" smtClean="0">
                    <a:latin typeface="Times New Roman" panose="02020603050405020304" pitchFamily="18" charset="0"/>
                    <a:cs typeface="Times New Roman" panose="02020603050405020304" pitchFamily="18" charset="0"/>
                  </a:rPr>
                  <a:t> are different control signals.</a:t>
                </a:r>
              </a:p>
              <a:p>
                <a:pPr algn="just"/>
                <a:r>
                  <a:rPr lang="en-US" dirty="0" smtClean="0">
                    <a:latin typeface="Times New Roman" panose="02020603050405020304" pitchFamily="18" charset="0"/>
                    <a:cs typeface="Times New Roman" panose="02020603050405020304" pitchFamily="18" charset="0"/>
                  </a:rPr>
                  <a:t>These signals are combined to generate  four different signals, i.e.</a:t>
                </a:r>
              </a:p>
              <a:p>
                <a:pPr marL="514350" indent="-514350" algn="just">
                  <a:buFont typeface="+mj-lt"/>
                  <a:buAutoNum type="alphaL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𝑀𝐸𝑀𝑅</m:t>
                        </m:r>
                      </m:e>
                    </m:acc>
                  </m:oMath>
                </a14:m>
                <a:endParaRPr lang="en-US" dirty="0" smtClean="0">
                  <a:latin typeface="Times New Roman" panose="02020603050405020304" pitchFamily="18" charset="0"/>
                  <a:cs typeface="Times New Roman" panose="02020603050405020304" pitchFamily="18" charset="0"/>
                </a:endParaRPr>
              </a:p>
              <a:p>
                <a:pPr marL="514350" indent="-514350" algn="just">
                  <a:buFont typeface="+mj-lt"/>
                  <a:buAutoNum type="alphaL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𝑀𝐸𝑀𝑊</m:t>
                        </m:r>
                      </m:e>
                    </m:acc>
                  </m:oMath>
                </a14:m>
                <a:endParaRPr lang="en-US" dirty="0" smtClean="0">
                  <a:latin typeface="Times New Roman" panose="02020603050405020304" pitchFamily="18" charset="0"/>
                  <a:cs typeface="Times New Roman" panose="02020603050405020304" pitchFamily="18" charset="0"/>
                </a:endParaRPr>
              </a:p>
              <a:p>
                <a:pPr marL="514350" indent="-514350" algn="just">
                  <a:buFont typeface="+mj-lt"/>
                  <a:buAutoNum type="alphaL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𝐼𝑂𝑅</m:t>
                        </m:r>
                      </m:e>
                    </m:acc>
                  </m:oMath>
                </a14:m>
                <a:endParaRPr lang="en-US" dirty="0" smtClean="0">
                  <a:latin typeface="Times New Roman" panose="02020603050405020304" pitchFamily="18" charset="0"/>
                  <a:cs typeface="Times New Roman" panose="02020603050405020304" pitchFamily="18" charset="0"/>
                </a:endParaRPr>
              </a:p>
              <a:p>
                <a:pPr marL="514350" indent="-514350" algn="just">
                  <a:buFont typeface="+mj-lt"/>
                  <a:buAutoNum type="alphaLcPeriod"/>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𝐼𝑂𝑊</m:t>
                        </m:r>
                      </m:e>
                    </m:acc>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889" t="-1250" r="-1333"/>
                </a:stretch>
              </a:blipFill>
            </p:spPr>
            <p:txBody>
              <a:bodyPr/>
              <a:lstStyle/>
              <a:p>
                <a:r>
                  <a:rPr lang="en-US">
                    <a:noFill/>
                  </a:rPr>
                  <a:t> </a:t>
                </a:r>
              </a:p>
            </p:txBody>
          </p:sp>
        </mc:Fallback>
      </mc:AlternateContent>
    </p:spTree>
    <p:extLst>
      <p:ext uri="{BB962C8B-B14F-4D97-AF65-F5344CB8AC3E}">
        <p14:creationId xmlns:p14="http://schemas.microsoft.com/office/powerpoint/2010/main" val="1088474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lock diagram of 80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6058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516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229600" cy="5715000"/>
          </a:xfrm>
        </p:spPr>
        <p:txBody>
          <a:bodyPr/>
          <a:lstStyle/>
          <a:p>
            <a:pPr marL="0" indent="0">
              <a:buNone/>
            </a:pPr>
            <a:r>
              <a:rPr lang="en-US" dirty="0" smtClean="0"/>
              <a:t>  </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02574872"/>
                  </p:ext>
                </p:extLst>
              </p:nvPr>
            </p:nvGraphicFramePr>
            <p:xfrm>
              <a:off x="1524000" y="1371600"/>
              <a:ext cx="6172200" cy="3886201"/>
            </p:xfrm>
            <a:graphic>
              <a:graphicData uri="http://schemas.openxmlformats.org/drawingml/2006/table">
                <a:tbl>
                  <a:tblPr firstRow="1" bandRow="1">
                    <a:tableStyleId>{5940675A-B579-460E-94D1-54222C63F5DA}</a:tableStyleId>
                  </a:tblPr>
                  <a:tblGrid>
                    <a:gridCol w="1234440">
                      <a:extLst>
                        <a:ext uri="{9D8B030D-6E8A-4147-A177-3AD203B41FA5}">
                          <a16:colId xmlns:a16="http://schemas.microsoft.com/office/drawing/2014/main" val="20000"/>
                        </a:ext>
                      </a:extLst>
                    </a:gridCol>
                    <a:gridCol w="1234440">
                      <a:extLst>
                        <a:ext uri="{9D8B030D-6E8A-4147-A177-3AD203B41FA5}">
                          <a16:colId xmlns:a16="http://schemas.microsoft.com/office/drawing/2014/main" val="20001"/>
                        </a:ext>
                      </a:extLst>
                    </a:gridCol>
                    <a:gridCol w="1234440">
                      <a:extLst>
                        <a:ext uri="{9D8B030D-6E8A-4147-A177-3AD203B41FA5}">
                          <a16:colId xmlns:a16="http://schemas.microsoft.com/office/drawing/2014/main" val="20002"/>
                        </a:ext>
                      </a:extLst>
                    </a:gridCol>
                    <a:gridCol w="1234440">
                      <a:extLst>
                        <a:ext uri="{9D8B030D-6E8A-4147-A177-3AD203B41FA5}">
                          <a16:colId xmlns:a16="http://schemas.microsoft.com/office/drawing/2014/main" val="20003"/>
                        </a:ext>
                      </a:extLst>
                    </a:gridCol>
                    <a:gridCol w="1234440">
                      <a:extLst>
                        <a:ext uri="{9D8B030D-6E8A-4147-A177-3AD203B41FA5}">
                          <a16:colId xmlns:a16="http://schemas.microsoft.com/office/drawing/2014/main" val="20004"/>
                        </a:ext>
                      </a:extLst>
                    </a:gridCol>
                  </a:tblGrid>
                  <a:tr h="724351">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a:rPr>
                                  <m:t>𝑰𝑶</m:t>
                                </m:r>
                                <m:r>
                                  <a:rPr lang="en-US" b="1" i="1" smtClean="0">
                                    <a:latin typeface="Cambria Math"/>
                                  </a:rPr>
                                  <m:t>/</m:t>
                                </m:r>
                                <m:acc>
                                  <m:accPr>
                                    <m:chr m:val="̅"/>
                                    <m:ctrlPr>
                                      <a:rPr lang="en-US" b="1" i="1" smtClean="0">
                                        <a:latin typeface="Cambria Math" panose="02040503050406030204" pitchFamily="18" charset="0"/>
                                      </a:rPr>
                                    </m:ctrlPr>
                                  </m:accPr>
                                  <m:e>
                                    <m:r>
                                      <a:rPr lang="en-US" b="1" i="1" smtClean="0">
                                        <a:latin typeface="Cambria Math"/>
                                      </a:rPr>
                                      <m:t>𝑴</m:t>
                                    </m:r>
                                  </m:e>
                                </m:acc>
                              </m:oMath>
                            </m:oMathPara>
                          </a14:m>
                          <a:endParaRPr lang="en-US"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𝑹𝑫</m:t>
                                    </m:r>
                                  </m:e>
                                </m:acc>
                              </m:oMath>
                            </m:oMathPara>
                          </a14:m>
                          <a:endParaRPr lang="en-US" b="1"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a:rPr>
                                      <m:t>𝑾𝑹</m:t>
                                    </m:r>
                                  </m:e>
                                </m:acc>
                              </m:oMath>
                            </m:oMathPara>
                          </a14:m>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Operation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Control Signals</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Fetch</a:t>
                          </a:r>
                          <a:endParaRPr lang="en-US" dirty="0">
                            <a:latin typeface="Times New Roman" panose="02020603050405020304" pitchFamily="18" charset="0"/>
                            <a:cs typeface="Times New Roman" panose="02020603050405020304" pitchFamily="18" charset="0"/>
                          </a:endParaRPr>
                        </a:p>
                      </a:txBody>
                      <a:tcPr/>
                    </a:tc>
                    <a:tc rowSpan="2">
                      <a:txBody>
                        <a:bodyPr/>
                        <a:lstStyle/>
                        <a:p>
                          <a:pPr algn="ctr"/>
                          <a:endParaRPr lang="en-US" i="1" dirty="0" smtClean="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𝑀𝐸𝑀𝑅</m:t>
                                    </m:r>
                                  </m:e>
                                </m:acc>
                              </m:oMath>
                            </m:oMathPara>
                          </a14:m>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M/M Read</a:t>
                          </a:r>
                          <a:endParaRPr lang="en-US"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extLst>
                      <a:ext uri="{0D108BD9-81ED-4DB2-BD59-A6C34878D82A}">
                        <a16:rowId xmlns:a16="http://schemas.microsoft.com/office/drawing/2014/main" val="10002"/>
                      </a:ext>
                    </a:extLst>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M/M</a:t>
                          </a:r>
                          <a:r>
                            <a:rPr lang="en-US" baseline="0" dirty="0" smtClean="0">
                              <a:latin typeface="Times New Roman" panose="02020603050405020304" pitchFamily="18" charset="0"/>
                              <a:cs typeface="Times New Roman" panose="02020603050405020304" pitchFamily="18" charset="0"/>
                            </a:rPr>
                            <a:t> Write</a:t>
                          </a:r>
                          <a:endParaRPr lang="en-US"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a:cs typeface="Times New Roman" panose="02020603050405020304" pitchFamily="18" charset="0"/>
                                      </a:rPr>
                                      <m:t>𝑀𝐸𝑀𝑊</m:t>
                                    </m:r>
                                  </m:e>
                                </m:acc>
                              </m:oMath>
                            </m:oMathPara>
                          </a14:m>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3237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I/O Read</a:t>
                          </a:r>
                          <a:endParaRPr lang="en-US"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a:cs typeface="Times New Roman" panose="02020603050405020304" pitchFamily="18" charset="0"/>
                                      </a:rPr>
                                      <m:t>𝐼𝑂𝑅</m:t>
                                    </m:r>
                                  </m:e>
                                </m:acc>
                              </m:oMath>
                            </m:oMathPara>
                          </a14:m>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3237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I/O Write</a:t>
                          </a:r>
                          <a:endParaRPr lang="en-US"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b="0" i="1" smtClean="0">
                                        <a:latin typeface="Cambria Math"/>
                                        <a:cs typeface="Times New Roman" panose="02020603050405020304" pitchFamily="18" charset="0"/>
                                      </a:rPr>
                                      <m:t>𝐼𝑂𝑊</m:t>
                                    </m:r>
                                  </m:e>
                                </m:acc>
                              </m:oMath>
                            </m:oMathPara>
                          </a14:m>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02574872"/>
                  </p:ext>
                </p:extLst>
              </p:nvPr>
            </p:nvGraphicFramePr>
            <p:xfrm>
              <a:off x="1524000" y="1371600"/>
              <a:ext cx="6172200" cy="3886201"/>
            </p:xfrm>
            <a:graphic>
              <a:graphicData uri="http://schemas.openxmlformats.org/drawingml/2006/table">
                <a:tbl>
                  <a:tblPr firstRow="1" bandRow="1">
                    <a:tableStyleId>{5940675A-B579-460E-94D1-54222C63F5DA}</a:tableStyleId>
                  </a:tblPr>
                  <a:tblGrid>
                    <a:gridCol w="1234440"/>
                    <a:gridCol w="1234440"/>
                    <a:gridCol w="1234440"/>
                    <a:gridCol w="1234440"/>
                    <a:gridCol w="1234440"/>
                  </a:tblGrid>
                  <a:tr h="724351">
                    <a:tc>
                      <a:txBody>
                        <a:bodyPr/>
                        <a:lstStyle/>
                        <a:p>
                          <a:endParaRPr lang="en-US"/>
                        </a:p>
                      </a:txBody>
                      <a:tcPr>
                        <a:blipFill rotWithShape="1">
                          <a:blip r:embed="rId2"/>
                          <a:stretch>
                            <a:fillRect t="-4202" r="-399015" b="-436134"/>
                          </a:stretch>
                        </a:blipFill>
                      </a:tcPr>
                    </a:tc>
                    <a:tc>
                      <a:txBody>
                        <a:bodyPr/>
                        <a:lstStyle/>
                        <a:p>
                          <a:endParaRPr lang="en-US"/>
                        </a:p>
                      </a:txBody>
                      <a:tcPr>
                        <a:blipFill rotWithShape="1">
                          <a:blip r:embed="rId2"/>
                          <a:stretch>
                            <a:fillRect l="-100495" t="-4202" r="-300990" b="-436134"/>
                          </a:stretch>
                        </a:blipFill>
                      </a:tcPr>
                    </a:tc>
                    <a:tc>
                      <a:txBody>
                        <a:bodyPr/>
                        <a:lstStyle/>
                        <a:p>
                          <a:endParaRPr lang="en-US"/>
                        </a:p>
                      </a:txBody>
                      <a:tcPr>
                        <a:blipFill rotWithShape="1">
                          <a:blip r:embed="rId2"/>
                          <a:stretch>
                            <a:fillRect l="-199507" t="-4202" r="-199507" b="-436134"/>
                          </a:stretch>
                        </a:blipFill>
                      </a:tcPr>
                    </a:tc>
                    <a:tc>
                      <a:txBody>
                        <a:bodyPr/>
                        <a:lstStyle/>
                        <a:p>
                          <a:pPr algn="ctr"/>
                          <a:r>
                            <a:rPr lang="en-US" b="1" dirty="0" smtClean="0">
                              <a:latin typeface="Times New Roman" panose="02020603050405020304" pitchFamily="18" charset="0"/>
                              <a:cs typeface="Times New Roman" panose="02020603050405020304" pitchFamily="18" charset="0"/>
                            </a:rPr>
                            <a:t>Operation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smtClean="0">
                              <a:latin typeface="Times New Roman" panose="02020603050405020304" pitchFamily="18" charset="0"/>
                              <a:cs typeface="Times New Roman" panose="02020603050405020304" pitchFamily="18" charset="0"/>
                            </a:rPr>
                            <a:t>Control Signals</a:t>
                          </a:r>
                          <a:endParaRPr lang="en-US" b="1" dirty="0">
                            <a:latin typeface="Times New Roman" panose="02020603050405020304" pitchFamily="18" charset="0"/>
                            <a:cs typeface="Times New Roman" panose="02020603050405020304" pitchFamily="18" charset="0"/>
                          </a:endParaRPr>
                        </a:p>
                      </a:txBody>
                      <a:tcPr/>
                    </a:tc>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Fetch</a:t>
                          </a:r>
                          <a:endParaRPr lang="en-US" dirty="0">
                            <a:latin typeface="Times New Roman" panose="02020603050405020304" pitchFamily="18" charset="0"/>
                            <a:cs typeface="Times New Roman" panose="02020603050405020304" pitchFamily="18" charset="0"/>
                          </a:endParaRPr>
                        </a:p>
                      </a:txBody>
                      <a:tcPr/>
                    </a:tc>
                    <a:tc rowSpan="2">
                      <a:txBody>
                        <a:bodyPr/>
                        <a:lstStyle/>
                        <a:p>
                          <a:endParaRPr lang="en-US"/>
                        </a:p>
                      </a:txBody>
                      <a:tcPr>
                        <a:blipFill rotWithShape="1">
                          <a:blip r:embed="rId2"/>
                          <a:stretch>
                            <a:fillRect l="-399015" t="-59615" b="-149519"/>
                          </a:stretch>
                        </a:blipFill>
                      </a:tcPr>
                    </a:tc>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M/M Read</a:t>
                          </a:r>
                          <a:endParaRPr lang="en-US" dirty="0">
                            <a:latin typeface="Times New Roman" panose="02020603050405020304" pitchFamily="18" charset="0"/>
                            <a:cs typeface="Times New Roman" panose="02020603050405020304" pitchFamily="18" charset="0"/>
                          </a:endParaRPr>
                        </a:p>
                      </a:txBody>
                      <a:tcPr/>
                    </a:tc>
                    <a:tc vMerge="1">
                      <a:txBody>
                        <a:bodyPr/>
                        <a:lstStyle/>
                        <a:p>
                          <a:endParaRPr lang="en-US" dirty="0"/>
                        </a:p>
                      </a:txBody>
                      <a:tcPr/>
                    </a:tc>
                  </a:tr>
                  <a:tr h="632370">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M/M</a:t>
                          </a:r>
                          <a:r>
                            <a:rPr lang="en-US" baseline="0" dirty="0" smtClean="0">
                              <a:latin typeface="Times New Roman" panose="02020603050405020304" pitchFamily="18" charset="0"/>
                              <a:cs typeface="Times New Roman" panose="02020603050405020304" pitchFamily="18" charset="0"/>
                            </a:rPr>
                            <a:t> Write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1">
                          <a:blip r:embed="rId2"/>
                          <a:stretch>
                            <a:fillRect l="-399015" t="-322330" b="-201942"/>
                          </a:stretch>
                        </a:blipFill>
                      </a:tcPr>
                    </a:tc>
                  </a:tr>
                  <a:tr h="63237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I/O Read</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1">
                          <a:blip r:embed="rId2"/>
                          <a:stretch>
                            <a:fillRect l="-399015" t="-418269" b="-100000"/>
                          </a:stretch>
                        </a:blipFill>
                      </a:tcPr>
                    </a:tc>
                  </a:tr>
                  <a:tr h="63237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I/O Write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rotWithShape="1">
                          <a:blip r:embed="rId2"/>
                          <a:stretch>
                            <a:fillRect l="-399015" t="-518269"/>
                          </a:stretch>
                        </a:blipFill>
                      </a:tcPr>
                    </a:tc>
                  </a:tr>
                </a:tbl>
              </a:graphicData>
            </a:graphic>
          </p:graphicFrame>
        </mc:Fallback>
      </mc:AlternateContent>
      <p:sp>
        <p:nvSpPr>
          <p:cNvPr id="5" name="TextBox 4"/>
          <p:cNvSpPr txBox="1"/>
          <p:nvPr/>
        </p:nvSpPr>
        <p:spPr>
          <a:xfrm>
            <a:off x="1295400" y="609600"/>
            <a:ext cx="624840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8085 Control Signals</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920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524000"/>
            <a:ext cx="1600200" cy="274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p:cNvSpPr/>
          <p:nvPr/>
        </p:nvSpPr>
        <p:spPr>
          <a:xfrm>
            <a:off x="5500254" y="55245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4864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500254" y="46863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00254" y="42672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86400" y="260985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429000" y="5562600"/>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4038600" y="4762500"/>
            <a:ext cx="1524000" cy="1"/>
          </a:xfrm>
          <a:prstGeom prst="line">
            <a:avLst/>
          </a:prstGeom>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1676400" y="1676400"/>
            <a:ext cx="838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8085</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3" name="TextBox 72"/>
              <p:cNvSpPr txBox="1"/>
              <p:nvPr/>
            </p:nvSpPr>
            <p:spPr>
              <a:xfrm>
                <a:off x="1905000" y="2145268"/>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1905000" y="2145268"/>
                <a:ext cx="914400" cy="369332"/>
              </a:xfrm>
              <a:prstGeom prst="rect">
                <a:avLst/>
              </a:prstGeom>
              <a:blipFill rotWithShape="1">
                <a:blip r:embed="rId2"/>
                <a:stretch>
                  <a:fillRect r="-25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2110116" y="2526268"/>
                <a:ext cx="556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110116" y="2526268"/>
                <a:ext cx="556884"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2057400" y="2983468"/>
                <a:ext cx="685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2057400" y="2983468"/>
                <a:ext cx="685800" cy="369332"/>
              </a:xfrm>
              <a:prstGeom prst="rect">
                <a:avLst/>
              </a:prstGeom>
              <a:blipFill rotWithShape="1">
                <a:blip r:embed="rId4"/>
                <a:stretch>
                  <a:fillRect/>
                </a:stretch>
              </a:blipFill>
            </p:spPr>
            <p:txBody>
              <a:bodyPr/>
              <a:lstStyle/>
              <a:p>
                <a:r>
                  <a:rPr lang="en-US">
                    <a:noFill/>
                  </a:rPr>
                  <a:t> </a:t>
                </a:r>
              </a:p>
            </p:txBody>
          </p:sp>
        </mc:Fallback>
      </mc:AlternateContent>
      <p:sp>
        <p:nvSpPr>
          <p:cNvPr id="80" name="TextBox 79"/>
          <p:cNvSpPr txBox="1"/>
          <p:nvPr/>
        </p:nvSpPr>
        <p:spPr>
          <a:xfrm>
            <a:off x="1447800" y="6096000"/>
            <a:ext cx="7315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Schematic to Generate Read/Write Control Signals for Memory and IO</a:t>
            </a:r>
            <a:endParaRPr lang="en-US" dirty="0">
              <a:latin typeface="Times New Roman" panose="02020603050405020304" pitchFamily="18" charset="0"/>
              <a:cs typeface="Times New Roman" panose="02020603050405020304" pitchFamily="18" charset="0"/>
            </a:endParaRPr>
          </a:p>
        </p:txBody>
      </p:sp>
      <p:grpSp>
        <p:nvGrpSpPr>
          <p:cNvPr id="87" name="Group 86"/>
          <p:cNvGrpSpPr/>
          <p:nvPr/>
        </p:nvGrpSpPr>
        <p:grpSpPr>
          <a:xfrm>
            <a:off x="2819400" y="1505589"/>
            <a:ext cx="6121962" cy="4438011"/>
            <a:chOff x="2819400" y="1505589"/>
            <a:chExt cx="6121962" cy="4438011"/>
          </a:xfrm>
        </p:grpSpPr>
        <p:sp>
          <p:nvSpPr>
            <p:cNvPr id="6" name="Flowchart: Delay 5"/>
            <p:cNvSpPr/>
            <p:nvPr/>
          </p:nvSpPr>
          <p:spPr>
            <a:xfrm>
              <a:off x="5638800" y="20574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lowchart: Delay 6"/>
            <p:cNvSpPr/>
            <p:nvPr/>
          </p:nvSpPr>
          <p:spPr>
            <a:xfrm>
              <a:off x="5638800" y="30480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Delay 7"/>
            <p:cNvSpPr/>
            <p:nvPr/>
          </p:nvSpPr>
          <p:spPr>
            <a:xfrm>
              <a:off x="5638800" y="4073236"/>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Flowchart: Delay 8"/>
            <p:cNvSpPr/>
            <p:nvPr/>
          </p:nvSpPr>
          <p:spPr>
            <a:xfrm>
              <a:off x="5638800" y="51054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p:cNvCxnSpPr/>
            <p:nvPr/>
          </p:nvCxnSpPr>
          <p:spPr>
            <a:xfrm>
              <a:off x="2819400" y="2362200"/>
              <a:ext cx="2819400" cy="0"/>
            </a:xfrm>
            <a:prstGeom prst="line">
              <a:avLst/>
            </a:prstGeom>
          </p:spPr>
          <p:style>
            <a:lnRef idx="1">
              <a:schemeClr val="dk1"/>
            </a:lnRef>
            <a:fillRef idx="0">
              <a:schemeClr val="dk1"/>
            </a:fillRef>
            <a:effectRef idx="0">
              <a:schemeClr val="dk1"/>
            </a:effectRef>
            <a:fontRef idx="minor">
              <a:schemeClr val="tx1"/>
            </a:fontRef>
          </p:style>
        </p:cxnSp>
        <p:sp>
          <p:nvSpPr>
            <p:cNvPr id="13" name="Oval 12"/>
            <p:cNvSpPr/>
            <p:nvPr/>
          </p:nvSpPr>
          <p:spPr>
            <a:xfrm>
              <a:off x="6400800" y="23622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400800" y="5462155"/>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340995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400800" y="44577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486400" y="3590059"/>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486400" y="3276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93327" y="230505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819400" y="2667000"/>
              <a:ext cx="2819400" cy="0"/>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2819400" y="26289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30861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6"/>
            </p:cNvCxnSpPr>
            <p:nvPr/>
          </p:nvCxnSpPr>
          <p:spPr>
            <a:xfrm>
              <a:off x="2971800" y="314325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429000" y="3143250"/>
              <a:ext cx="0" cy="241935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419600" y="2362200"/>
              <a:ext cx="0" cy="2895600"/>
            </a:xfrm>
            <a:prstGeom prst="line">
              <a:avLst/>
            </a:prstGeom>
          </p:spPr>
          <p:style>
            <a:lnRef idx="1">
              <a:schemeClr val="dk1"/>
            </a:lnRef>
            <a:fillRef idx="0">
              <a:schemeClr val="dk1"/>
            </a:fillRef>
            <a:effectRef idx="0">
              <a:schemeClr val="dk1"/>
            </a:effectRef>
            <a:fontRef idx="minor">
              <a:schemeClr val="tx1"/>
            </a:fontRef>
          </p:style>
        </p:cxnSp>
        <p:grpSp>
          <p:nvGrpSpPr>
            <p:cNvPr id="63" name="Group 62"/>
            <p:cNvGrpSpPr/>
            <p:nvPr/>
          </p:nvGrpSpPr>
          <p:grpSpPr>
            <a:xfrm>
              <a:off x="4419600" y="5086350"/>
              <a:ext cx="1156854" cy="323850"/>
              <a:chOff x="4419600" y="5086350"/>
              <a:chExt cx="1156854" cy="323850"/>
            </a:xfrm>
          </p:grpSpPr>
          <p:cxnSp>
            <p:nvCxnSpPr>
              <p:cNvPr id="39" name="Straight Connector 38"/>
              <p:cNvCxnSpPr/>
              <p:nvPr/>
            </p:nvCxnSpPr>
            <p:spPr>
              <a:xfrm>
                <a:off x="4419600" y="5257800"/>
                <a:ext cx="304800" cy="0"/>
              </a:xfrm>
              <a:prstGeom prst="line">
                <a:avLst/>
              </a:prstGeom>
            </p:spPr>
            <p:style>
              <a:lnRef idx="1">
                <a:schemeClr val="dk1"/>
              </a:lnRef>
              <a:fillRef idx="0">
                <a:schemeClr val="dk1"/>
              </a:fillRef>
              <a:effectRef idx="0">
                <a:schemeClr val="dk1"/>
              </a:effectRef>
              <a:fontRef idx="minor">
                <a:schemeClr val="tx1"/>
              </a:fontRef>
            </p:style>
          </p:cxnSp>
          <p:sp>
            <p:nvSpPr>
              <p:cNvPr id="42" name="Isosceles Triangle 41"/>
              <p:cNvSpPr/>
              <p:nvPr/>
            </p:nvSpPr>
            <p:spPr>
              <a:xfrm rot="5400000">
                <a:off x="4667250" y="5143500"/>
                <a:ext cx="323850" cy="20955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49530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5029200" y="5238750"/>
                <a:ext cx="547254" cy="0"/>
              </a:xfrm>
              <a:prstGeom prst="line">
                <a:avLst/>
              </a:prstGeom>
            </p:spPr>
            <p:style>
              <a:lnRef idx="1">
                <a:schemeClr val="dk1"/>
              </a:lnRef>
              <a:fillRef idx="0">
                <a:schemeClr val="dk1"/>
              </a:fillRef>
              <a:effectRef idx="0">
                <a:schemeClr val="dk1"/>
              </a:effectRef>
              <a:fontRef idx="minor">
                <a:schemeClr val="tx1"/>
              </a:fontRef>
            </p:style>
          </p:cxnSp>
        </p:grpSp>
        <p:cxnSp>
          <p:nvCxnSpPr>
            <p:cNvPr id="48" name="Straight Connector 47"/>
            <p:cNvCxnSpPr/>
            <p:nvPr/>
          </p:nvCxnSpPr>
          <p:spPr>
            <a:xfrm>
              <a:off x="4038600" y="2667000"/>
              <a:ext cx="0" cy="209550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6477000" y="24384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6477000" y="5519305"/>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6477000" y="44958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6553200" y="34671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4419600" y="3324226"/>
              <a:ext cx="1233054" cy="0"/>
            </a:xfrm>
            <a:prstGeom prst="line">
              <a:avLst/>
            </a:prstGeom>
          </p:spPr>
          <p:style>
            <a:lnRef idx="1">
              <a:schemeClr val="dk1"/>
            </a:lnRef>
            <a:fillRef idx="0">
              <a:schemeClr val="dk1"/>
            </a:fillRef>
            <a:effectRef idx="0">
              <a:schemeClr val="dk1"/>
            </a:effectRef>
            <a:fontRef idx="minor">
              <a:schemeClr val="tx1"/>
            </a:fontRef>
          </p:style>
        </p:cxnSp>
        <p:grpSp>
          <p:nvGrpSpPr>
            <p:cNvPr id="64" name="Group 63"/>
            <p:cNvGrpSpPr/>
            <p:nvPr/>
          </p:nvGrpSpPr>
          <p:grpSpPr>
            <a:xfrm>
              <a:off x="4419600" y="4171950"/>
              <a:ext cx="1156854" cy="323850"/>
              <a:chOff x="4419600" y="5086350"/>
              <a:chExt cx="1156854" cy="323850"/>
            </a:xfrm>
          </p:grpSpPr>
          <p:cxnSp>
            <p:nvCxnSpPr>
              <p:cNvPr id="65" name="Straight Connector 64"/>
              <p:cNvCxnSpPr/>
              <p:nvPr/>
            </p:nvCxnSpPr>
            <p:spPr>
              <a:xfrm>
                <a:off x="4419600" y="5257800"/>
                <a:ext cx="304800" cy="0"/>
              </a:xfrm>
              <a:prstGeom prst="line">
                <a:avLst/>
              </a:prstGeom>
            </p:spPr>
            <p:style>
              <a:lnRef idx="1">
                <a:schemeClr val="dk1"/>
              </a:lnRef>
              <a:fillRef idx="0">
                <a:schemeClr val="dk1"/>
              </a:fillRef>
              <a:effectRef idx="0">
                <a:schemeClr val="dk1"/>
              </a:effectRef>
              <a:fontRef idx="minor">
                <a:schemeClr val="tx1"/>
              </a:fontRef>
            </p:style>
          </p:cxnSp>
          <p:sp>
            <p:nvSpPr>
              <p:cNvPr id="66" name="Isosceles Triangle 65"/>
              <p:cNvSpPr/>
              <p:nvPr/>
            </p:nvSpPr>
            <p:spPr>
              <a:xfrm rot="5400000">
                <a:off x="4667250" y="5143500"/>
                <a:ext cx="323850" cy="20955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Oval 66"/>
              <p:cNvSpPr/>
              <p:nvPr/>
            </p:nvSpPr>
            <p:spPr>
              <a:xfrm>
                <a:off x="49530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a:off x="5029200" y="5238750"/>
                <a:ext cx="547254" cy="0"/>
              </a:xfrm>
              <a:prstGeom prst="line">
                <a:avLst/>
              </a:prstGeom>
            </p:spPr>
            <p:style>
              <a:lnRef idx="1">
                <a:schemeClr val="dk1"/>
              </a:lnRef>
              <a:fillRef idx="0">
                <a:schemeClr val="dk1"/>
              </a:fillRef>
              <a:effectRef idx="0">
                <a:schemeClr val="dk1"/>
              </a:effectRef>
              <a:fontRef idx="minor">
                <a:schemeClr val="tx1"/>
              </a:fontRef>
            </p:style>
          </p:cxnSp>
        </p:grpSp>
        <p:cxnSp>
          <p:nvCxnSpPr>
            <p:cNvPr id="70" name="Straight Connector 69"/>
            <p:cNvCxnSpPr/>
            <p:nvPr/>
          </p:nvCxnSpPr>
          <p:spPr>
            <a:xfrm>
              <a:off x="3429000" y="3581400"/>
              <a:ext cx="2187482" cy="1673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Rectangle 75"/>
                <p:cNvSpPr/>
                <p:nvPr/>
              </p:nvSpPr>
              <p:spPr>
                <a:xfrm>
                  <a:off x="7924800" y="2234684"/>
                  <a:ext cx="93519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𝑀𝐸𝑀𝑅</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6" name="Rectangle 75"/>
                <p:cNvSpPr>
                  <a:spLocks noRot="1" noChangeAspect="1" noMove="1" noResize="1" noEditPoints="1" noAdjustHandles="1" noChangeArrowheads="1" noChangeShapeType="1" noTextEdit="1"/>
                </p:cNvSpPr>
                <p:nvPr/>
              </p:nvSpPr>
              <p:spPr>
                <a:xfrm>
                  <a:off x="7924800" y="2234684"/>
                  <a:ext cx="935191"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7931727" y="3262745"/>
                  <a:ext cx="10096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𝑀𝐸𝑀𝑊</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7" name="Rectangle 76"/>
                <p:cNvSpPr>
                  <a:spLocks noRot="1" noChangeAspect="1" noMove="1" noResize="1" noEditPoints="1" noAdjustHandles="1" noChangeArrowheads="1" noChangeShapeType="1" noTextEdit="1"/>
                </p:cNvSpPr>
                <p:nvPr/>
              </p:nvSpPr>
              <p:spPr>
                <a:xfrm>
                  <a:off x="7931727" y="3262745"/>
                  <a:ext cx="1009635"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7952509" y="4310845"/>
                  <a:ext cx="640239"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𝐼𝑂𝑅</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8" name="Rectangle 77"/>
                <p:cNvSpPr>
                  <a:spLocks noRot="1" noChangeAspect="1" noMove="1" noResize="1" noEditPoints="1" noAdjustHandles="1" noChangeArrowheads="1" noChangeShapeType="1" noTextEdit="1"/>
                </p:cNvSpPr>
                <p:nvPr/>
              </p:nvSpPr>
              <p:spPr>
                <a:xfrm>
                  <a:off x="7952509" y="4310845"/>
                  <a:ext cx="640239" cy="36990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7915286" y="5334350"/>
                  <a:ext cx="714683"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𝐼𝑂𝑊</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79" name="Rectangle 78"/>
                <p:cNvSpPr>
                  <a:spLocks noRot="1" noChangeAspect="1" noMove="1" noResize="1" noEditPoints="1" noAdjustHandles="1" noChangeArrowheads="1" noChangeShapeType="1" noTextEdit="1"/>
                </p:cNvSpPr>
                <p:nvPr/>
              </p:nvSpPr>
              <p:spPr>
                <a:xfrm>
                  <a:off x="7915286" y="5334350"/>
                  <a:ext cx="714683" cy="369909"/>
                </a:xfrm>
                <a:prstGeom prst="rect">
                  <a:avLst/>
                </a:prstGeom>
                <a:blipFill rotWithShape="1">
                  <a:blip r:embed="rId8"/>
                  <a:stretch>
                    <a:fillRect/>
                  </a:stretch>
                </a:blipFill>
              </p:spPr>
              <p:txBody>
                <a:bodyPr/>
                <a:lstStyle/>
                <a:p>
                  <a:r>
                    <a:rPr lang="en-US">
                      <a:noFill/>
                    </a:rPr>
                    <a:t> </a:t>
                  </a:r>
                </a:p>
              </p:txBody>
            </p:sp>
          </mc:Fallback>
        </mc:AlternateContent>
        <p:sp>
          <p:nvSpPr>
            <p:cNvPr id="81" name="TextBox 80"/>
            <p:cNvSpPr txBox="1"/>
            <p:nvPr/>
          </p:nvSpPr>
          <p:spPr>
            <a:xfrm>
              <a:off x="5541818" y="1505589"/>
              <a:ext cx="12053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74LS32</a:t>
              </a:r>
              <a:endParaRPr lang="en-US" dirty="0">
                <a:latin typeface="Times New Roman" panose="02020603050405020304" pitchFamily="18" charset="0"/>
                <a:cs typeface="Times New Roman" panose="02020603050405020304" pitchFamily="18" charset="0"/>
              </a:endParaRPr>
            </a:p>
          </p:txBody>
        </p:sp>
        <p:sp>
          <p:nvSpPr>
            <p:cNvPr id="82" name="TextBox 81"/>
            <p:cNvSpPr txBox="1"/>
            <p:nvPr/>
          </p:nvSpPr>
          <p:spPr>
            <a:xfrm>
              <a:off x="4536596" y="3743098"/>
              <a:ext cx="12053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74LS04</a:t>
              </a:r>
              <a:endParaRPr lang="en-US" dirty="0">
                <a:latin typeface="Times New Roman" panose="02020603050405020304" pitchFamily="18" charset="0"/>
                <a:cs typeface="Times New Roman" panose="02020603050405020304" pitchFamily="18" charset="0"/>
              </a:endParaRPr>
            </a:p>
          </p:txBody>
        </p:sp>
        <p:cxnSp>
          <p:nvCxnSpPr>
            <p:cNvPr id="84" name="Straight Arrow Connector 83"/>
            <p:cNvCxnSpPr>
              <a:endCxn id="66" idx="1"/>
            </p:cNvCxnSpPr>
            <p:nvPr/>
          </p:nvCxnSpPr>
          <p:spPr>
            <a:xfrm>
              <a:off x="4829175" y="4073236"/>
              <a:ext cx="0" cy="17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5986030" y="1861066"/>
              <a:ext cx="0" cy="17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6" name="TextBox 85"/>
          <p:cNvSpPr txBox="1"/>
          <p:nvPr/>
        </p:nvSpPr>
        <p:spPr>
          <a:xfrm>
            <a:off x="228600" y="4800601"/>
            <a:ext cx="29718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74LS32- quadruple  two input OR gate</a:t>
            </a:r>
          </a:p>
          <a:p>
            <a:r>
              <a:rPr lang="en-US" dirty="0" smtClean="0">
                <a:latin typeface="Times New Roman" panose="02020603050405020304" pitchFamily="18" charset="0"/>
                <a:cs typeface="Times New Roman" panose="02020603050405020304" pitchFamily="18" charset="0"/>
              </a:rPr>
              <a:t>74LS04-Hex Inverter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446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19400" y="1505589"/>
            <a:ext cx="6121962" cy="4438011"/>
            <a:chOff x="2819400" y="1505589"/>
            <a:chExt cx="6121962" cy="4438011"/>
          </a:xfrm>
        </p:grpSpPr>
        <p:sp>
          <p:nvSpPr>
            <p:cNvPr id="5" name="Flowchart: Delay 4"/>
            <p:cNvSpPr/>
            <p:nvPr/>
          </p:nvSpPr>
          <p:spPr>
            <a:xfrm>
              <a:off x="5638800" y="20574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Delay 5"/>
            <p:cNvSpPr/>
            <p:nvPr/>
          </p:nvSpPr>
          <p:spPr>
            <a:xfrm>
              <a:off x="5638800" y="30480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lowchart: Delay 6"/>
            <p:cNvSpPr/>
            <p:nvPr/>
          </p:nvSpPr>
          <p:spPr>
            <a:xfrm>
              <a:off x="5638800" y="4073236"/>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Delay 7"/>
            <p:cNvSpPr/>
            <p:nvPr/>
          </p:nvSpPr>
          <p:spPr>
            <a:xfrm>
              <a:off x="5638800" y="5105400"/>
              <a:ext cx="762000" cy="8382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2819400" y="2362200"/>
              <a:ext cx="2819400" cy="0"/>
            </a:xfrm>
            <a:prstGeom prst="line">
              <a:avLst/>
            </a:prstGeom>
          </p:spPr>
          <p:style>
            <a:lnRef idx="1">
              <a:schemeClr val="dk1"/>
            </a:lnRef>
            <a:fillRef idx="0">
              <a:schemeClr val="dk1"/>
            </a:fillRef>
            <a:effectRef idx="0">
              <a:schemeClr val="dk1"/>
            </a:effectRef>
            <a:fontRef idx="minor">
              <a:schemeClr val="tx1"/>
            </a:fontRef>
          </p:style>
        </p:cxnSp>
        <p:sp>
          <p:nvSpPr>
            <p:cNvPr id="10" name="Oval 9"/>
            <p:cNvSpPr/>
            <p:nvPr/>
          </p:nvSpPr>
          <p:spPr>
            <a:xfrm>
              <a:off x="6400800" y="23622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00800" y="5462155"/>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00800" y="340995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400800" y="44577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3590059"/>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86400" y="3276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93327" y="230505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819400" y="2667000"/>
              <a:ext cx="2819400" cy="0"/>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2819400" y="26289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819400" y="30861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9" idx="6"/>
            </p:cNvCxnSpPr>
            <p:nvPr/>
          </p:nvCxnSpPr>
          <p:spPr>
            <a:xfrm>
              <a:off x="2971800" y="3143250"/>
              <a:ext cx="457200"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429000" y="3143250"/>
              <a:ext cx="0" cy="241935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419600" y="2362200"/>
              <a:ext cx="0" cy="2895600"/>
            </a:xfrm>
            <a:prstGeom prst="line">
              <a:avLst/>
            </a:prstGeom>
          </p:spPr>
          <p:style>
            <a:lnRef idx="1">
              <a:schemeClr val="dk1"/>
            </a:lnRef>
            <a:fillRef idx="0">
              <a:schemeClr val="dk1"/>
            </a:fillRef>
            <a:effectRef idx="0">
              <a:schemeClr val="dk1"/>
            </a:effectRef>
            <a:fontRef idx="minor">
              <a:schemeClr val="tx1"/>
            </a:fontRef>
          </p:style>
        </p:cxnSp>
        <p:grpSp>
          <p:nvGrpSpPr>
            <p:cNvPr id="23" name="Group 22"/>
            <p:cNvGrpSpPr/>
            <p:nvPr/>
          </p:nvGrpSpPr>
          <p:grpSpPr>
            <a:xfrm>
              <a:off x="4419600" y="5086350"/>
              <a:ext cx="1156854" cy="323850"/>
              <a:chOff x="4419600" y="5086350"/>
              <a:chExt cx="1156854" cy="323850"/>
            </a:xfrm>
          </p:grpSpPr>
          <p:cxnSp>
            <p:nvCxnSpPr>
              <p:cNvPr id="44" name="Straight Connector 43"/>
              <p:cNvCxnSpPr/>
              <p:nvPr/>
            </p:nvCxnSpPr>
            <p:spPr>
              <a:xfrm>
                <a:off x="4419600" y="5257800"/>
                <a:ext cx="304800" cy="0"/>
              </a:xfrm>
              <a:prstGeom prst="line">
                <a:avLst/>
              </a:prstGeom>
            </p:spPr>
            <p:style>
              <a:lnRef idx="1">
                <a:schemeClr val="dk1"/>
              </a:lnRef>
              <a:fillRef idx="0">
                <a:schemeClr val="dk1"/>
              </a:fillRef>
              <a:effectRef idx="0">
                <a:schemeClr val="dk1"/>
              </a:effectRef>
              <a:fontRef idx="minor">
                <a:schemeClr val="tx1"/>
              </a:fontRef>
            </p:style>
          </p:cxnSp>
          <p:sp>
            <p:nvSpPr>
              <p:cNvPr id="45" name="Isosceles Triangle 44"/>
              <p:cNvSpPr/>
              <p:nvPr/>
            </p:nvSpPr>
            <p:spPr>
              <a:xfrm rot="5400000">
                <a:off x="4667250" y="5143500"/>
                <a:ext cx="323850" cy="20955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49530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5029200" y="5238750"/>
                <a:ext cx="547254" cy="0"/>
              </a:xfrm>
              <a:prstGeom prst="line">
                <a:avLst/>
              </a:prstGeom>
            </p:spPr>
            <p:style>
              <a:lnRef idx="1">
                <a:schemeClr val="dk1"/>
              </a:lnRef>
              <a:fillRef idx="0">
                <a:schemeClr val="dk1"/>
              </a:fillRef>
              <a:effectRef idx="0">
                <a:schemeClr val="dk1"/>
              </a:effectRef>
              <a:fontRef idx="minor">
                <a:schemeClr val="tx1"/>
              </a:fontRef>
            </p:style>
          </p:cxnSp>
        </p:grpSp>
        <p:cxnSp>
          <p:nvCxnSpPr>
            <p:cNvPr id="24" name="Straight Connector 23"/>
            <p:cNvCxnSpPr/>
            <p:nvPr/>
          </p:nvCxnSpPr>
          <p:spPr>
            <a:xfrm>
              <a:off x="4038600" y="2667000"/>
              <a:ext cx="0" cy="20955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477000" y="24384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477000" y="5519305"/>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477000" y="44958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553200" y="3467100"/>
              <a:ext cx="137160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419600" y="3324226"/>
              <a:ext cx="1233054" cy="0"/>
            </a:xfrm>
            <a:prstGeom prst="line">
              <a:avLst/>
            </a:prstGeom>
          </p:spPr>
          <p:style>
            <a:lnRef idx="1">
              <a:schemeClr val="dk1"/>
            </a:lnRef>
            <a:fillRef idx="0">
              <a:schemeClr val="dk1"/>
            </a:fillRef>
            <a:effectRef idx="0">
              <a:schemeClr val="dk1"/>
            </a:effectRef>
            <a:fontRef idx="minor">
              <a:schemeClr val="tx1"/>
            </a:fontRef>
          </p:style>
        </p:cxnSp>
        <p:grpSp>
          <p:nvGrpSpPr>
            <p:cNvPr id="30" name="Group 29"/>
            <p:cNvGrpSpPr/>
            <p:nvPr/>
          </p:nvGrpSpPr>
          <p:grpSpPr>
            <a:xfrm>
              <a:off x="4419600" y="4171950"/>
              <a:ext cx="1156854" cy="323850"/>
              <a:chOff x="4419600" y="5086350"/>
              <a:chExt cx="1156854" cy="323850"/>
            </a:xfrm>
          </p:grpSpPr>
          <p:cxnSp>
            <p:nvCxnSpPr>
              <p:cNvPr id="40" name="Straight Connector 39"/>
              <p:cNvCxnSpPr/>
              <p:nvPr/>
            </p:nvCxnSpPr>
            <p:spPr>
              <a:xfrm>
                <a:off x="4419600" y="5257800"/>
                <a:ext cx="304800" cy="0"/>
              </a:xfrm>
              <a:prstGeom prst="line">
                <a:avLst/>
              </a:prstGeom>
            </p:spPr>
            <p:style>
              <a:lnRef idx="1">
                <a:schemeClr val="dk1"/>
              </a:lnRef>
              <a:fillRef idx="0">
                <a:schemeClr val="dk1"/>
              </a:fillRef>
              <a:effectRef idx="0">
                <a:schemeClr val="dk1"/>
              </a:effectRef>
              <a:fontRef idx="minor">
                <a:schemeClr val="tx1"/>
              </a:fontRef>
            </p:style>
          </p:cxnSp>
          <p:sp>
            <p:nvSpPr>
              <p:cNvPr id="41" name="Isosceles Triangle 40"/>
              <p:cNvSpPr/>
              <p:nvPr/>
            </p:nvSpPr>
            <p:spPr>
              <a:xfrm rot="5400000">
                <a:off x="4667250" y="5143500"/>
                <a:ext cx="323850" cy="209550"/>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49530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5029200" y="5238750"/>
                <a:ext cx="547254" cy="0"/>
              </a:xfrm>
              <a:prstGeom prst="line">
                <a:avLst/>
              </a:prstGeom>
            </p:spPr>
            <p:style>
              <a:lnRef idx="1">
                <a:schemeClr val="dk1"/>
              </a:lnRef>
              <a:fillRef idx="0">
                <a:schemeClr val="dk1"/>
              </a:fillRef>
              <a:effectRef idx="0">
                <a:schemeClr val="dk1"/>
              </a:effectRef>
              <a:fontRef idx="minor">
                <a:schemeClr val="tx1"/>
              </a:fontRef>
            </p:style>
          </p:cxnSp>
        </p:grpSp>
        <p:cxnSp>
          <p:nvCxnSpPr>
            <p:cNvPr id="31" name="Straight Connector 30"/>
            <p:cNvCxnSpPr/>
            <p:nvPr/>
          </p:nvCxnSpPr>
          <p:spPr>
            <a:xfrm>
              <a:off x="3429000" y="3581400"/>
              <a:ext cx="2187482" cy="1673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Rectangle 31"/>
                <p:cNvSpPr/>
                <p:nvPr/>
              </p:nvSpPr>
              <p:spPr>
                <a:xfrm>
                  <a:off x="7924800" y="2234684"/>
                  <a:ext cx="935191"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a:rPr>
                              <m:t>𝑀𝐸𝑀𝑅</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7924800" y="2234684"/>
                  <a:ext cx="935191"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931727" y="3262745"/>
                  <a:ext cx="10096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𝑀𝐸𝑀𝑊</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3" name="Rectangle 32"/>
                <p:cNvSpPr>
                  <a:spLocks noRot="1" noChangeAspect="1" noMove="1" noResize="1" noEditPoints="1" noAdjustHandles="1" noChangeArrowheads="1" noChangeShapeType="1" noTextEdit="1"/>
                </p:cNvSpPr>
                <p:nvPr/>
              </p:nvSpPr>
              <p:spPr>
                <a:xfrm>
                  <a:off x="7931727" y="3262745"/>
                  <a:ext cx="1009635"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7952509" y="4310845"/>
                  <a:ext cx="640239"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𝐼𝑂𝑅</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4" name="Rectangle 33"/>
                <p:cNvSpPr>
                  <a:spLocks noRot="1" noChangeAspect="1" noMove="1" noResize="1" noEditPoints="1" noAdjustHandles="1" noChangeArrowheads="1" noChangeShapeType="1" noTextEdit="1"/>
                </p:cNvSpPr>
                <p:nvPr/>
              </p:nvSpPr>
              <p:spPr>
                <a:xfrm>
                  <a:off x="7952509" y="4310845"/>
                  <a:ext cx="640239" cy="36990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7915286" y="5334350"/>
                  <a:ext cx="714683" cy="36990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𝐼𝑂𝑊</m:t>
                            </m:r>
                          </m:e>
                        </m:acc>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7915286" y="5334350"/>
                  <a:ext cx="714683" cy="369909"/>
                </a:xfrm>
                <a:prstGeom prst="rect">
                  <a:avLst/>
                </a:prstGeom>
                <a:blipFill rotWithShape="1">
                  <a:blip r:embed="rId5"/>
                  <a:stretch>
                    <a:fillRect/>
                  </a:stretch>
                </a:blipFill>
              </p:spPr>
              <p:txBody>
                <a:bodyPr/>
                <a:lstStyle/>
                <a:p>
                  <a:r>
                    <a:rPr lang="en-US">
                      <a:noFill/>
                    </a:rPr>
                    <a:t> </a:t>
                  </a:r>
                </a:p>
              </p:txBody>
            </p:sp>
          </mc:Fallback>
        </mc:AlternateContent>
        <p:sp>
          <p:nvSpPr>
            <p:cNvPr id="36" name="TextBox 35"/>
            <p:cNvSpPr txBox="1"/>
            <p:nvPr/>
          </p:nvSpPr>
          <p:spPr>
            <a:xfrm>
              <a:off x="5541818" y="1505589"/>
              <a:ext cx="12053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74LS32</a:t>
              </a:r>
              <a:endParaRPr lang="en-US"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4536596" y="3743098"/>
              <a:ext cx="12053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74LS04</a:t>
              </a:r>
              <a:endParaRPr lang="en-US" dirty="0">
                <a:latin typeface="Times New Roman" panose="02020603050405020304" pitchFamily="18" charset="0"/>
                <a:cs typeface="Times New Roman" panose="02020603050405020304" pitchFamily="18" charset="0"/>
              </a:endParaRPr>
            </a:p>
          </p:txBody>
        </p:sp>
        <p:cxnSp>
          <p:nvCxnSpPr>
            <p:cNvPr id="38" name="Straight Arrow Connector 37"/>
            <p:cNvCxnSpPr>
              <a:endCxn id="41" idx="1"/>
            </p:cNvCxnSpPr>
            <p:nvPr/>
          </p:nvCxnSpPr>
          <p:spPr>
            <a:xfrm>
              <a:off x="4829175" y="4073236"/>
              <a:ext cx="0" cy="17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5986030" y="1861066"/>
              <a:ext cx="0" cy="17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49" name="Straight Connector 48"/>
          <p:cNvCxnSpPr/>
          <p:nvPr/>
        </p:nvCxnSpPr>
        <p:spPr>
          <a:xfrm>
            <a:off x="3429000" y="5576455"/>
            <a:ext cx="2223654"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4038600" y="4762500"/>
            <a:ext cx="1614054" cy="0"/>
          </a:xfrm>
          <a:prstGeom prst="line">
            <a:avLst/>
          </a:prstGeom>
        </p:spPr>
        <p:style>
          <a:lnRef idx="1">
            <a:schemeClr val="dk1"/>
          </a:lnRef>
          <a:fillRef idx="0">
            <a:schemeClr val="dk1"/>
          </a:fillRef>
          <a:effectRef idx="0">
            <a:schemeClr val="dk1"/>
          </a:effectRef>
          <a:fontRef idx="minor">
            <a:schemeClr val="tx1"/>
          </a:fontRef>
        </p:style>
      </p:cxnSp>
      <p:sp>
        <p:nvSpPr>
          <p:cNvPr id="52" name="Oval 51"/>
          <p:cNvSpPr/>
          <p:nvPr/>
        </p:nvSpPr>
        <p:spPr>
          <a:xfrm>
            <a:off x="5500254" y="46863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486400" y="42672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86400" y="26289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486400" y="51816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6400" y="5524500"/>
            <a:ext cx="152400" cy="1143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371600" y="381000"/>
            <a:ext cx="1447800" cy="5081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4953000" y="1143000"/>
            <a:ext cx="1524000" cy="718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Connector 59"/>
          <p:cNvCxnSpPr/>
          <p:nvPr/>
        </p:nvCxnSpPr>
        <p:spPr>
          <a:xfrm>
            <a:off x="2819400" y="533400"/>
            <a:ext cx="4648200"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2819400" y="685800"/>
            <a:ext cx="4648200"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2819400" y="990600"/>
            <a:ext cx="2722418"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541818" y="990600"/>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819400" y="1371600"/>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2819400" y="1524000"/>
            <a:ext cx="2133600" cy="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6477000" y="13716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477000" y="15240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572000" y="1371600"/>
            <a:ext cx="0" cy="54032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4419600" y="1524000"/>
            <a:ext cx="0" cy="489466"/>
          </a:xfrm>
          <a:prstGeom prst="line">
            <a:avLst/>
          </a:prstGeom>
        </p:spPr>
        <p:style>
          <a:lnRef idx="1">
            <a:schemeClr val="dk1"/>
          </a:lnRef>
          <a:fillRef idx="0">
            <a:schemeClr val="dk1"/>
          </a:fillRef>
          <a:effectRef idx="0">
            <a:schemeClr val="dk1"/>
          </a:effectRef>
          <a:fontRef idx="minor">
            <a:schemeClr val="tx1"/>
          </a:fontRef>
        </p:style>
      </p:cxnSp>
      <p:sp>
        <p:nvSpPr>
          <p:cNvPr id="75" name="Rectangle 74"/>
          <p:cNvSpPr/>
          <p:nvPr/>
        </p:nvSpPr>
        <p:spPr>
          <a:xfrm>
            <a:off x="5867400" y="1874921"/>
            <a:ext cx="381000" cy="1385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bg1"/>
                </a:solidFill>
              </a:ln>
            </a:endParaRPr>
          </a:p>
        </p:txBody>
      </p:sp>
      <p:cxnSp>
        <p:nvCxnSpPr>
          <p:cNvPr id="77" name="Straight Connector 76"/>
          <p:cNvCxnSpPr/>
          <p:nvPr/>
        </p:nvCxnSpPr>
        <p:spPr>
          <a:xfrm>
            <a:off x="4572000" y="1905000"/>
            <a:ext cx="2895600" cy="13855"/>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4419600" y="2013466"/>
            <a:ext cx="3048000" cy="27277"/>
          </a:xfrm>
          <a:prstGeom prst="line">
            <a:avLst/>
          </a:prstGeom>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291669" y="1143000"/>
            <a:ext cx="499531" cy="369332"/>
          </a:xfrm>
          <a:prstGeom prst="rect">
            <a:avLst/>
          </a:prstGeom>
          <a:noFill/>
        </p:spPr>
        <p:txBody>
          <a:bodyPr wrap="square" rtlCol="0">
            <a:spAutoFit/>
          </a:bodyPr>
          <a:lstStyle/>
          <a:p>
            <a:r>
              <a:rPr lang="en-US" dirty="0" smtClean="0"/>
              <a:t>EN</a:t>
            </a:r>
            <a:endParaRPr lang="en-US" dirty="0"/>
          </a:p>
        </p:txBody>
      </p:sp>
      <p:sp>
        <p:nvSpPr>
          <p:cNvPr id="82" name="TextBox 81"/>
          <p:cNvSpPr txBox="1"/>
          <p:nvPr/>
        </p:nvSpPr>
        <p:spPr>
          <a:xfrm>
            <a:off x="5319378" y="1447800"/>
            <a:ext cx="1005222" cy="369332"/>
          </a:xfrm>
          <a:prstGeom prst="rect">
            <a:avLst/>
          </a:prstGeom>
          <a:noFill/>
        </p:spPr>
        <p:txBody>
          <a:bodyPr wrap="square" rtlCol="0">
            <a:spAutoFit/>
          </a:bodyPr>
          <a:lstStyle/>
          <a:p>
            <a:r>
              <a:rPr lang="en-US" dirty="0" smtClean="0"/>
              <a:t>Latch</a:t>
            </a: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1905000" y="2145268"/>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1905000" y="2145268"/>
                <a:ext cx="914400" cy="369332"/>
              </a:xfrm>
              <a:prstGeom prst="rect">
                <a:avLst/>
              </a:prstGeom>
              <a:blipFill rotWithShape="1">
                <a:blip r:embed="rId6"/>
                <a:stretch>
                  <a:fillRect r="-25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2110116" y="2526268"/>
                <a:ext cx="556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2110116" y="2526268"/>
                <a:ext cx="556884"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2057400" y="2983468"/>
                <a:ext cx="685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2057400" y="2983468"/>
                <a:ext cx="685800" cy="369332"/>
              </a:xfrm>
              <a:prstGeom prst="rect">
                <a:avLst/>
              </a:prstGeom>
              <a:blipFill rotWithShape="1">
                <a:blip r:embed="rId8"/>
                <a:stretch>
                  <a:fillRect/>
                </a:stretch>
              </a:blipFill>
            </p:spPr>
            <p:txBody>
              <a:bodyPr/>
              <a:lstStyle/>
              <a:p>
                <a:r>
                  <a:rPr lang="en-US">
                    <a:noFill/>
                  </a:rPr>
                  <a:t> </a:t>
                </a:r>
              </a:p>
            </p:txBody>
          </p:sp>
        </mc:Fallback>
      </mc:AlternateContent>
      <p:sp>
        <p:nvSpPr>
          <p:cNvPr id="86" name="TextBox 85"/>
          <p:cNvSpPr txBox="1"/>
          <p:nvPr/>
        </p:nvSpPr>
        <p:spPr>
          <a:xfrm>
            <a:off x="7904009" y="762000"/>
            <a:ext cx="1392391" cy="338554"/>
          </a:xfrm>
          <a:prstGeom prst="rect">
            <a:avLst/>
          </a:prstGeom>
          <a:noFill/>
        </p:spPr>
        <p:txBody>
          <a:bodyPr wrap="square" rtlCol="0">
            <a:spAutoFit/>
          </a:bodyPr>
          <a:lstStyle/>
          <a:p>
            <a:r>
              <a:rPr lang="en-US" sz="1600" dirty="0" smtClean="0"/>
              <a:t>Address Bus</a:t>
            </a:r>
            <a:endParaRPr lang="en-US" sz="1600" dirty="0"/>
          </a:p>
        </p:txBody>
      </p:sp>
      <p:sp>
        <p:nvSpPr>
          <p:cNvPr id="87" name="TextBox 86"/>
          <p:cNvSpPr txBox="1"/>
          <p:nvPr/>
        </p:nvSpPr>
        <p:spPr>
          <a:xfrm>
            <a:off x="7827809" y="1871246"/>
            <a:ext cx="1620991" cy="338554"/>
          </a:xfrm>
          <a:prstGeom prst="rect">
            <a:avLst/>
          </a:prstGeom>
          <a:noFill/>
        </p:spPr>
        <p:txBody>
          <a:bodyPr wrap="square" rtlCol="0">
            <a:spAutoFit/>
          </a:bodyPr>
          <a:lstStyle/>
          <a:p>
            <a:r>
              <a:rPr lang="en-US" sz="1600" dirty="0" smtClean="0"/>
              <a:t>Data Bus</a:t>
            </a:r>
            <a:endParaRPr lang="en-US" sz="1600" dirty="0"/>
          </a:p>
        </p:txBody>
      </p:sp>
      <p:sp>
        <p:nvSpPr>
          <p:cNvPr id="88" name="TextBox 87"/>
          <p:cNvSpPr txBox="1"/>
          <p:nvPr/>
        </p:nvSpPr>
        <p:spPr>
          <a:xfrm>
            <a:off x="2133600" y="381000"/>
            <a:ext cx="76200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p>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8</a:t>
            </a:r>
          </a:p>
          <a:p>
            <a:r>
              <a:rPr lang="en-US" dirty="0" smtClean="0">
                <a:latin typeface="Times New Roman" panose="02020603050405020304" pitchFamily="18" charset="0"/>
                <a:cs typeface="Times New Roman" panose="02020603050405020304" pitchFamily="18" charset="0"/>
              </a:rPr>
              <a:t>ALE</a:t>
            </a:r>
          </a:p>
          <a:p>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7</a:t>
            </a:r>
          </a:p>
          <a:p>
            <a:r>
              <a:rPr lang="en-US" dirty="0" smtClean="0">
                <a:latin typeface="Times New Roman" panose="02020603050405020304" pitchFamily="18" charset="0"/>
                <a:cs typeface="Times New Roman" panose="02020603050405020304" pitchFamily="18" charset="0"/>
              </a:rPr>
              <a:t>AD</a:t>
            </a:r>
            <a:r>
              <a:rPr lang="en-US" baseline="-25000" dirty="0" smtClean="0">
                <a:latin typeface="Times New Roman" panose="02020603050405020304" pitchFamily="18" charset="0"/>
                <a:cs typeface="Times New Roman" panose="02020603050405020304" pitchFamily="18" charset="0"/>
              </a:rPr>
              <a:t>0</a:t>
            </a:r>
            <a:endParaRPr lang="en-US" baseline="-250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7400913" y="1715869"/>
            <a:ext cx="67628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a:t>
            </a:r>
            <a:r>
              <a:rPr lang="en-US" baseline="-25000" dirty="0" smtClean="0">
                <a:latin typeface="Times New Roman" panose="02020603050405020304" pitchFamily="18" charset="0"/>
                <a:cs typeface="Times New Roman" panose="02020603050405020304" pitchFamily="18" charset="0"/>
              </a:rPr>
              <a:t>0</a:t>
            </a:r>
          </a:p>
          <a:p>
            <a:r>
              <a:rPr lang="en-US" dirty="0" smtClean="0">
                <a:latin typeface="Times New Roman" panose="02020603050405020304" pitchFamily="18" charset="0"/>
                <a:cs typeface="Times New Roman" panose="02020603050405020304" pitchFamily="18" charset="0"/>
              </a:rPr>
              <a:t>D</a:t>
            </a:r>
            <a:r>
              <a:rPr lang="en-US" baseline="-25000" dirty="0" smtClean="0">
                <a:latin typeface="Times New Roman" panose="02020603050405020304" pitchFamily="18" charset="0"/>
                <a:cs typeface="Times New Roman" panose="02020603050405020304" pitchFamily="18" charset="0"/>
              </a:rPr>
              <a:t>7</a:t>
            </a:r>
            <a:endParaRPr lang="en-US" baseline="-25000" dirty="0">
              <a:latin typeface="Times New Roman" panose="02020603050405020304" pitchFamily="18" charset="0"/>
              <a:cs typeface="Times New Roman" panose="02020603050405020304" pitchFamily="18" charset="0"/>
            </a:endParaRPr>
          </a:p>
        </p:txBody>
      </p:sp>
      <p:sp>
        <p:nvSpPr>
          <p:cNvPr id="91" name="TextBox 90"/>
          <p:cNvSpPr txBox="1"/>
          <p:nvPr/>
        </p:nvSpPr>
        <p:spPr>
          <a:xfrm>
            <a:off x="7400913" y="1066800"/>
            <a:ext cx="67628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7</a:t>
            </a:r>
            <a:endParaRPr lang="en-US" baseline="-250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p>
        </p:txBody>
      </p:sp>
      <p:sp>
        <p:nvSpPr>
          <p:cNvPr id="92" name="TextBox 91"/>
          <p:cNvSpPr txBox="1"/>
          <p:nvPr/>
        </p:nvSpPr>
        <p:spPr>
          <a:xfrm>
            <a:off x="7391400" y="344269"/>
            <a:ext cx="67628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p>
          <a:p>
            <a:r>
              <a:rPr lang="en-US" dirty="0" smtClean="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8</a:t>
            </a:r>
          </a:p>
        </p:txBody>
      </p:sp>
      <p:sp>
        <p:nvSpPr>
          <p:cNvPr id="93" name="Right Brace 92"/>
          <p:cNvSpPr/>
          <p:nvPr/>
        </p:nvSpPr>
        <p:spPr>
          <a:xfrm>
            <a:off x="7848600" y="533400"/>
            <a:ext cx="228600" cy="12308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5" name="TextBox 94"/>
          <p:cNvSpPr txBox="1"/>
          <p:nvPr/>
        </p:nvSpPr>
        <p:spPr>
          <a:xfrm>
            <a:off x="1066800" y="5943600"/>
            <a:ext cx="66722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8085 Demultiplexed Address and Data Bus with Control Signals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8278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Interfacing</a:t>
            </a:r>
            <a:endParaRPr lang="en-US" dirty="0"/>
          </a:p>
        </p:txBody>
      </p:sp>
      <p:sp>
        <p:nvSpPr>
          <p:cNvPr id="3" name="Content Placeholder 2"/>
          <p:cNvSpPr>
            <a:spLocks noGrp="1"/>
          </p:cNvSpPr>
          <p:nvPr>
            <p:ph idx="1"/>
          </p:nvPr>
        </p:nvSpPr>
        <p:spPr>
          <a:xfrm>
            <a:off x="457200" y="1676400"/>
            <a:ext cx="8229600" cy="4648200"/>
          </a:xfrm>
        </p:spPr>
        <p:txBody>
          <a:bodyPr/>
          <a:lstStyle/>
          <a:p>
            <a:pPr algn="just"/>
            <a:r>
              <a:rPr lang="en-US" dirty="0" smtClean="0">
                <a:latin typeface="Times New Roman" panose="02020603050405020304" pitchFamily="18" charset="0"/>
                <a:cs typeface="Times New Roman" panose="02020603050405020304" pitchFamily="18" charset="0"/>
              </a:rPr>
              <a:t>Designing logic circuits (hardware)  and writing instructions (software) to enable the microprocessor to communicate with peripherals is called interfacing.</a:t>
            </a:r>
          </a:p>
          <a:p>
            <a:pPr algn="just"/>
            <a:r>
              <a:rPr lang="en-US" dirty="0" smtClean="0">
                <a:latin typeface="Times New Roman" panose="02020603050405020304" pitchFamily="18" charset="0"/>
                <a:cs typeface="Times New Roman" panose="02020603050405020304" pitchFamily="18" charset="0"/>
              </a:rPr>
              <a:t>In large and minicomputers, the memories and I/O devices are interfaced to CPU by the manufacturer.</a:t>
            </a:r>
          </a:p>
          <a:p>
            <a:pPr algn="just"/>
            <a:r>
              <a:rPr lang="en-US" dirty="0" smtClean="0">
                <a:latin typeface="Times New Roman" panose="02020603050405020304" pitchFamily="18" charset="0"/>
                <a:cs typeface="Times New Roman" panose="02020603050405020304" pitchFamily="18" charset="0"/>
              </a:rPr>
              <a:t>In microprocessor based system the designer has to select compatible memories &amp; I/O devices to interface.</a:t>
            </a:r>
          </a:p>
          <a:p>
            <a:pPr algn="just"/>
            <a:r>
              <a:rPr lang="en-US" dirty="0" smtClean="0">
                <a:latin typeface="Times New Roman" panose="02020603050405020304" pitchFamily="18" charset="0"/>
                <a:cs typeface="Times New Roman" panose="02020603050405020304" pitchFamily="18" charset="0"/>
              </a:rPr>
              <a:t> Additional electronic circuit resolve the incompatibility issue and interface memory &amp; I/O device with processor.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158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752600"/>
            <a:ext cx="18288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3429000" y="1066800"/>
            <a:ext cx="2209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6019800" y="1066800"/>
            <a:ext cx="22098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2743200" y="2895600"/>
            <a:ext cx="5715000" cy="5334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Left-Right Arrow 9"/>
          <p:cNvSpPr/>
          <p:nvPr/>
        </p:nvSpPr>
        <p:spPr>
          <a:xfrm>
            <a:off x="2743200" y="3581400"/>
            <a:ext cx="5638800" cy="4572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Left-Right Arrow 10"/>
          <p:cNvSpPr/>
          <p:nvPr/>
        </p:nvSpPr>
        <p:spPr>
          <a:xfrm>
            <a:off x="2743200" y="4191000"/>
            <a:ext cx="5638800" cy="4572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Up Arrow 11"/>
          <p:cNvSpPr/>
          <p:nvPr/>
        </p:nvSpPr>
        <p:spPr>
          <a:xfrm>
            <a:off x="3581400" y="2057400"/>
            <a:ext cx="4572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Up Arrow 12"/>
          <p:cNvSpPr/>
          <p:nvPr/>
        </p:nvSpPr>
        <p:spPr>
          <a:xfrm>
            <a:off x="4305300" y="2057400"/>
            <a:ext cx="457200" cy="1676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Up Arrow 13"/>
          <p:cNvSpPr/>
          <p:nvPr/>
        </p:nvSpPr>
        <p:spPr>
          <a:xfrm>
            <a:off x="4876800" y="2057400"/>
            <a:ext cx="457200" cy="24765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Up Arrow 14"/>
          <p:cNvSpPr/>
          <p:nvPr/>
        </p:nvSpPr>
        <p:spPr>
          <a:xfrm>
            <a:off x="7467600" y="2095500"/>
            <a:ext cx="457200" cy="2438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Up Arrow 15"/>
          <p:cNvSpPr/>
          <p:nvPr/>
        </p:nvSpPr>
        <p:spPr>
          <a:xfrm>
            <a:off x="6781800" y="2068781"/>
            <a:ext cx="457200" cy="1665019"/>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Up Arrow 16"/>
          <p:cNvSpPr/>
          <p:nvPr/>
        </p:nvSpPr>
        <p:spPr>
          <a:xfrm>
            <a:off x="6172200" y="2057400"/>
            <a:ext cx="457200" cy="9906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914400" y="2901290"/>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Microprocessor</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962400" y="1377434"/>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Memory</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458197" y="1383268"/>
            <a:ext cx="131420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I/O Device</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933700" y="2977634"/>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Address Bus</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086100" y="35930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Data Bus</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3124200" y="42026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Control Bus</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3484418" y="5181600"/>
            <a:ext cx="352598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Memory and I/O Interfacing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873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610600" cy="5486400"/>
          </a:xfrm>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Several memory chips and I/O devices are connected to a   microprocessor.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Address decoding circuit is required to select the required I/O device or memory chip.</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1828800" y="2895600"/>
            <a:ext cx="1752600" cy="289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410200" y="2895600"/>
            <a:ext cx="1752600" cy="2895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7162800" y="30480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7162800" y="3352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7162800" y="3657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2800" y="3962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162800" y="4343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162800" y="5486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7162800" y="4724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162800" y="5105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7391400" y="2819400"/>
            <a:ext cx="1828800" cy="369332"/>
          </a:xfrm>
          <a:prstGeom prst="rect">
            <a:avLst/>
          </a:prstGeom>
          <a:noFill/>
        </p:spPr>
        <p:txBody>
          <a:bodyPr wrap="square" rtlCol="0">
            <a:spAutoFit/>
          </a:bodyPr>
          <a:lstStyle/>
          <a:p>
            <a:pPr algn="ctr"/>
            <a:r>
              <a:rPr lang="en-US" dirty="0" smtClean="0"/>
              <a:t>Input device</a:t>
            </a:r>
            <a:endParaRPr lang="en-US" dirty="0"/>
          </a:p>
        </p:txBody>
      </p:sp>
      <p:sp>
        <p:nvSpPr>
          <p:cNvPr id="17" name="TextBox 16"/>
          <p:cNvSpPr txBox="1"/>
          <p:nvPr/>
        </p:nvSpPr>
        <p:spPr>
          <a:xfrm>
            <a:off x="7391400" y="3135868"/>
            <a:ext cx="1828800" cy="369332"/>
          </a:xfrm>
          <a:prstGeom prst="rect">
            <a:avLst/>
          </a:prstGeom>
          <a:noFill/>
        </p:spPr>
        <p:txBody>
          <a:bodyPr wrap="square" rtlCol="0">
            <a:spAutoFit/>
          </a:bodyPr>
          <a:lstStyle/>
          <a:p>
            <a:pPr algn="ctr"/>
            <a:r>
              <a:rPr lang="en-US" dirty="0" smtClean="0"/>
              <a:t>Input device</a:t>
            </a:r>
            <a:endParaRPr lang="en-US" dirty="0"/>
          </a:p>
        </p:txBody>
      </p:sp>
      <p:sp>
        <p:nvSpPr>
          <p:cNvPr id="18" name="TextBox 17"/>
          <p:cNvSpPr txBox="1"/>
          <p:nvPr/>
        </p:nvSpPr>
        <p:spPr>
          <a:xfrm>
            <a:off x="7467600" y="3440668"/>
            <a:ext cx="1828800" cy="369332"/>
          </a:xfrm>
          <a:prstGeom prst="rect">
            <a:avLst/>
          </a:prstGeom>
          <a:noFill/>
        </p:spPr>
        <p:txBody>
          <a:bodyPr wrap="square" rtlCol="0">
            <a:spAutoFit/>
          </a:bodyPr>
          <a:lstStyle/>
          <a:p>
            <a:pPr algn="ctr"/>
            <a:r>
              <a:rPr lang="en-US" dirty="0" smtClean="0"/>
              <a:t>Output device</a:t>
            </a:r>
            <a:endParaRPr lang="en-US" dirty="0"/>
          </a:p>
        </p:txBody>
      </p:sp>
      <p:sp>
        <p:nvSpPr>
          <p:cNvPr id="19" name="TextBox 18"/>
          <p:cNvSpPr txBox="1"/>
          <p:nvPr/>
        </p:nvSpPr>
        <p:spPr>
          <a:xfrm>
            <a:off x="7467600" y="3733800"/>
            <a:ext cx="1828800" cy="369332"/>
          </a:xfrm>
          <a:prstGeom prst="rect">
            <a:avLst/>
          </a:prstGeom>
          <a:noFill/>
        </p:spPr>
        <p:txBody>
          <a:bodyPr wrap="square" rtlCol="0">
            <a:spAutoFit/>
          </a:bodyPr>
          <a:lstStyle/>
          <a:p>
            <a:pPr algn="ctr"/>
            <a:r>
              <a:rPr lang="en-US" dirty="0" smtClean="0"/>
              <a:t>Output device</a:t>
            </a:r>
            <a:endParaRPr lang="en-US" dirty="0"/>
          </a:p>
        </p:txBody>
      </p:sp>
      <p:sp>
        <p:nvSpPr>
          <p:cNvPr id="20" name="TextBox 19"/>
          <p:cNvSpPr txBox="1"/>
          <p:nvPr/>
        </p:nvSpPr>
        <p:spPr>
          <a:xfrm>
            <a:off x="7162800" y="2743200"/>
            <a:ext cx="457200" cy="369332"/>
          </a:xfrm>
          <a:prstGeom prst="rect">
            <a:avLst/>
          </a:prstGeom>
          <a:noFill/>
        </p:spPr>
        <p:txBody>
          <a:bodyPr wrap="square" rtlCol="0">
            <a:spAutoFit/>
          </a:bodyPr>
          <a:lstStyle/>
          <a:p>
            <a:r>
              <a:rPr lang="en-US" dirty="0" smtClean="0"/>
              <a:t>Y0</a:t>
            </a:r>
            <a:endParaRPr lang="en-US" dirty="0"/>
          </a:p>
        </p:txBody>
      </p:sp>
      <p:sp>
        <p:nvSpPr>
          <p:cNvPr id="21" name="TextBox 20"/>
          <p:cNvSpPr txBox="1"/>
          <p:nvPr/>
        </p:nvSpPr>
        <p:spPr>
          <a:xfrm>
            <a:off x="7162800" y="3059668"/>
            <a:ext cx="457200" cy="369332"/>
          </a:xfrm>
          <a:prstGeom prst="rect">
            <a:avLst/>
          </a:prstGeom>
          <a:noFill/>
        </p:spPr>
        <p:txBody>
          <a:bodyPr wrap="square" rtlCol="0">
            <a:spAutoFit/>
          </a:bodyPr>
          <a:lstStyle/>
          <a:p>
            <a:r>
              <a:rPr lang="en-US" dirty="0" smtClean="0"/>
              <a:t>Y1</a:t>
            </a:r>
            <a:endParaRPr lang="en-US" dirty="0"/>
          </a:p>
        </p:txBody>
      </p:sp>
      <p:sp>
        <p:nvSpPr>
          <p:cNvPr id="22" name="TextBox 21"/>
          <p:cNvSpPr txBox="1"/>
          <p:nvPr/>
        </p:nvSpPr>
        <p:spPr>
          <a:xfrm>
            <a:off x="7162800" y="3364468"/>
            <a:ext cx="457200" cy="369332"/>
          </a:xfrm>
          <a:prstGeom prst="rect">
            <a:avLst/>
          </a:prstGeom>
          <a:noFill/>
        </p:spPr>
        <p:txBody>
          <a:bodyPr wrap="square" rtlCol="0">
            <a:spAutoFit/>
          </a:bodyPr>
          <a:lstStyle/>
          <a:p>
            <a:r>
              <a:rPr lang="en-US" dirty="0" smtClean="0"/>
              <a:t>Y2</a:t>
            </a:r>
            <a:endParaRPr lang="en-US" dirty="0"/>
          </a:p>
        </p:txBody>
      </p:sp>
      <p:sp>
        <p:nvSpPr>
          <p:cNvPr id="23" name="TextBox 22"/>
          <p:cNvSpPr txBox="1"/>
          <p:nvPr/>
        </p:nvSpPr>
        <p:spPr>
          <a:xfrm>
            <a:off x="7162800" y="3669268"/>
            <a:ext cx="457200" cy="369332"/>
          </a:xfrm>
          <a:prstGeom prst="rect">
            <a:avLst/>
          </a:prstGeom>
          <a:noFill/>
        </p:spPr>
        <p:txBody>
          <a:bodyPr wrap="square" rtlCol="0">
            <a:spAutoFit/>
          </a:bodyPr>
          <a:lstStyle/>
          <a:p>
            <a:r>
              <a:rPr lang="en-US" dirty="0" smtClean="0"/>
              <a:t>Y3</a:t>
            </a:r>
            <a:endParaRPr lang="en-US" dirty="0"/>
          </a:p>
        </p:txBody>
      </p:sp>
      <p:sp>
        <p:nvSpPr>
          <p:cNvPr id="24" name="TextBox 23"/>
          <p:cNvSpPr txBox="1"/>
          <p:nvPr/>
        </p:nvSpPr>
        <p:spPr>
          <a:xfrm>
            <a:off x="7162800" y="3974068"/>
            <a:ext cx="457200" cy="369332"/>
          </a:xfrm>
          <a:prstGeom prst="rect">
            <a:avLst/>
          </a:prstGeom>
          <a:noFill/>
        </p:spPr>
        <p:txBody>
          <a:bodyPr wrap="square" rtlCol="0">
            <a:spAutoFit/>
          </a:bodyPr>
          <a:lstStyle/>
          <a:p>
            <a:r>
              <a:rPr lang="en-US" dirty="0" smtClean="0"/>
              <a:t>Y4</a:t>
            </a:r>
            <a:endParaRPr lang="en-US" dirty="0"/>
          </a:p>
        </p:txBody>
      </p:sp>
      <p:sp>
        <p:nvSpPr>
          <p:cNvPr id="25" name="TextBox 24"/>
          <p:cNvSpPr txBox="1"/>
          <p:nvPr/>
        </p:nvSpPr>
        <p:spPr>
          <a:xfrm>
            <a:off x="7162800" y="4355068"/>
            <a:ext cx="457200" cy="369332"/>
          </a:xfrm>
          <a:prstGeom prst="rect">
            <a:avLst/>
          </a:prstGeom>
          <a:noFill/>
        </p:spPr>
        <p:txBody>
          <a:bodyPr wrap="square" rtlCol="0">
            <a:spAutoFit/>
          </a:bodyPr>
          <a:lstStyle/>
          <a:p>
            <a:r>
              <a:rPr lang="en-US" dirty="0" smtClean="0"/>
              <a:t>Y5</a:t>
            </a:r>
            <a:endParaRPr lang="en-US" dirty="0"/>
          </a:p>
        </p:txBody>
      </p:sp>
      <p:sp>
        <p:nvSpPr>
          <p:cNvPr id="26" name="TextBox 25"/>
          <p:cNvSpPr txBox="1"/>
          <p:nvPr/>
        </p:nvSpPr>
        <p:spPr>
          <a:xfrm>
            <a:off x="7162800" y="4736068"/>
            <a:ext cx="457200" cy="369332"/>
          </a:xfrm>
          <a:prstGeom prst="rect">
            <a:avLst/>
          </a:prstGeom>
          <a:noFill/>
        </p:spPr>
        <p:txBody>
          <a:bodyPr wrap="square" rtlCol="0">
            <a:spAutoFit/>
          </a:bodyPr>
          <a:lstStyle/>
          <a:p>
            <a:r>
              <a:rPr lang="en-US" dirty="0" smtClean="0"/>
              <a:t>Y6</a:t>
            </a:r>
            <a:endParaRPr lang="en-US" dirty="0"/>
          </a:p>
        </p:txBody>
      </p:sp>
      <p:sp>
        <p:nvSpPr>
          <p:cNvPr id="27" name="TextBox 26"/>
          <p:cNvSpPr txBox="1"/>
          <p:nvPr/>
        </p:nvSpPr>
        <p:spPr>
          <a:xfrm>
            <a:off x="7162800" y="5117068"/>
            <a:ext cx="457200" cy="369332"/>
          </a:xfrm>
          <a:prstGeom prst="rect">
            <a:avLst/>
          </a:prstGeom>
          <a:noFill/>
        </p:spPr>
        <p:txBody>
          <a:bodyPr wrap="square" rtlCol="0">
            <a:spAutoFit/>
          </a:bodyPr>
          <a:lstStyle/>
          <a:p>
            <a:r>
              <a:rPr lang="en-US" dirty="0" smtClean="0"/>
              <a:t>Y7</a:t>
            </a:r>
            <a:endParaRPr lang="en-US" dirty="0"/>
          </a:p>
        </p:txBody>
      </p:sp>
      <p:sp>
        <p:nvSpPr>
          <p:cNvPr id="28" name="TextBox 27"/>
          <p:cNvSpPr txBox="1"/>
          <p:nvPr/>
        </p:nvSpPr>
        <p:spPr>
          <a:xfrm>
            <a:off x="7543800" y="4572000"/>
            <a:ext cx="1828800" cy="923330"/>
          </a:xfrm>
          <a:prstGeom prst="rect">
            <a:avLst/>
          </a:prstGeom>
          <a:noFill/>
        </p:spPr>
        <p:txBody>
          <a:bodyPr wrap="square" rtlCol="0">
            <a:spAutoFit/>
          </a:bodyPr>
          <a:lstStyle/>
          <a:p>
            <a:pPr algn="ctr"/>
            <a:r>
              <a:rPr lang="en-US" dirty="0" smtClean="0"/>
              <a:t>Unused</a:t>
            </a:r>
          </a:p>
          <a:p>
            <a:pPr algn="ctr"/>
            <a:r>
              <a:rPr lang="en-US" dirty="0" smtClean="0"/>
              <a:t>Reserved for</a:t>
            </a:r>
          </a:p>
          <a:p>
            <a:pPr algn="ctr"/>
            <a:r>
              <a:rPr lang="en-US" dirty="0" smtClean="0"/>
              <a:t>future</a:t>
            </a:r>
            <a:endParaRPr lang="en-US" dirty="0"/>
          </a:p>
        </p:txBody>
      </p:sp>
      <p:sp>
        <p:nvSpPr>
          <p:cNvPr id="29" name="Right Brace 28"/>
          <p:cNvSpPr/>
          <p:nvPr/>
        </p:nvSpPr>
        <p:spPr>
          <a:xfrm>
            <a:off x="7620000" y="4038600"/>
            <a:ext cx="152400" cy="16880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0" name="Straight Arrow Connector 29"/>
          <p:cNvCxnSpPr/>
          <p:nvPr/>
        </p:nvCxnSpPr>
        <p:spPr>
          <a:xfrm>
            <a:off x="3581400" y="5486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Oval 30"/>
          <p:cNvSpPr/>
          <p:nvPr/>
        </p:nvSpPr>
        <p:spPr>
          <a:xfrm>
            <a:off x="7162800" y="3004066"/>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7162800" y="33205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7162800" y="36253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7162800" y="38862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7162800" y="4311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7162800" y="4692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7162800" y="5073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7162800" y="5454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p:nvPr/>
        </p:nvCxnSpPr>
        <p:spPr>
          <a:xfrm>
            <a:off x="3581400" y="4424548"/>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3603666" y="48006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3581400" y="4114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3603666" y="3733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3581400" y="34290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3603666" y="3083833"/>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3581400" y="51816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581400" y="2754868"/>
            <a:ext cx="457200" cy="369332"/>
          </a:xfrm>
          <a:prstGeom prst="rect">
            <a:avLst/>
          </a:prstGeom>
          <a:noFill/>
        </p:spPr>
        <p:txBody>
          <a:bodyPr wrap="square" rtlCol="0">
            <a:spAutoFit/>
          </a:bodyPr>
          <a:lstStyle/>
          <a:p>
            <a:r>
              <a:rPr lang="en-US" dirty="0" smtClean="0"/>
              <a:t>Y0</a:t>
            </a:r>
            <a:endParaRPr lang="en-US" dirty="0"/>
          </a:p>
        </p:txBody>
      </p:sp>
      <p:sp>
        <p:nvSpPr>
          <p:cNvPr id="48" name="TextBox 47"/>
          <p:cNvSpPr txBox="1"/>
          <p:nvPr/>
        </p:nvSpPr>
        <p:spPr>
          <a:xfrm>
            <a:off x="3581400" y="3059668"/>
            <a:ext cx="457200" cy="369332"/>
          </a:xfrm>
          <a:prstGeom prst="rect">
            <a:avLst/>
          </a:prstGeom>
          <a:noFill/>
        </p:spPr>
        <p:txBody>
          <a:bodyPr wrap="square" rtlCol="0">
            <a:spAutoFit/>
          </a:bodyPr>
          <a:lstStyle/>
          <a:p>
            <a:r>
              <a:rPr lang="en-US" dirty="0" smtClean="0"/>
              <a:t>Y1</a:t>
            </a:r>
            <a:endParaRPr lang="en-US" dirty="0"/>
          </a:p>
        </p:txBody>
      </p:sp>
      <p:sp>
        <p:nvSpPr>
          <p:cNvPr id="49" name="TextBox 48"/>
          <p:cNvSpPr txBox="1"/>
          <p:nvPr/>
        </p:nvSpPr>
        <p:spPr>
          <a:xfrm>
            <a:off x="3581400" y="3440668"/>
            <a:ext cx="457200" cy="369332"/>
          </a:xfrm>
          <a:prstGeom prst="rect">
            <a:avLst/>
          </a:prstGeom>
          <a:noFill/>
        </p:spPr>
        <p:txBody>
          <a:bodyPr wrap="square" rtlCol="0">
            <a:spAutoFit/>
          </a:bodyPr>
          <a:lstStyle/>
          <a:p>
            <a:r>
              <a:rPr lang="en-US" dirty="0" smtClean="0"/>
              <a:t>Y2</a:t>
            </a:r>
            <a:endParaRPr lang="en-US" dirty="0"/>
          </a:p>
        </p:txBody>
      </p:sp>
      <p:sp>
        <p:nvSpPr>
          <p:cNvPr id="50" name="TextBox 49"/>
          <p:cNvSpPr txBox="1"/>
          <p:nvPr/>
        </p:nvSpPr>
        <p:spPr>
          <a:xfrm>
            <a:off x="3581400" y="3821668"/>
            <a:ext cx="457200" cy="369332"/>
          </a:xfrm>
          <a:prstGeom prst="rect">
            <a:avLst/>
          </a:prstGeom>
          <a:noFill/>
        </p:spPr>
        <p:txBody>
          <a:bodyPr wrap="square" rtlCol="0">
            <a:spAutoFit/>
          </a:bodyPr>
          <a:lstStyle/>
          <a:p>
            <a:r>
              <a:rPr lang="en-US" dirty="0" smtClean="0"/>
              <a:t>Y3</a:t>
            </a:r>
            <a:endParaRPr lang="en-US" dirty="0"/>
          </a:p>
        </p:txBody>
      </p:sp>
      <p:sp>
        <p:nvSpPr>
          <p:cNvPr id="51" name="TextBox 50"/>
          <p:cNvSpPr txBox="1"/>
          <p:nvPr/>
        </p:nvSpPr>
        <p:spPr>
          <a:xfrm>
            <a:off x="3581400" y="4126468"/>
            <a:ext cx="457200" cy="369332"/>
          </a:xfrm>
          <a:prstGeom prst="rect">
            <a:avLst/>
          </a:prstGeom>
          <a:noFill/>
        </p:spPr>
        <p:txBody>
          <a:bodyPr wrap="square" rtlCol="0">
            <a:spAutoFit/>
          </a:bodyPr>
          <a:lstStyle/>
          <a:p>
            <a:r>
              <a:rPr lang="en-US" dirty="0" smtClean="0"/>
              <a:t>Y4</a:t>
            </a:r>
            <a:endParaRPr lang="en-US" dirty="0"/>
          </a:p>
        </p:txBody>
      </p:sp>
      <p:sp>
        <p:nvSpPr>
          <p:cNvPr id="52" name="TextBox 51"/>
          <p:cNvSpPr txBox="1"/>
          <p:nvPr/>
        </p:nvSpPr>
        <p:spPr>
          <a:xfrm>
            <a:off x="3581400" y="4419600"/>
            <a:ext cx="457200" cy="369332"/>
          </a:xfrm>
          <a:prstGeom prst="rect">
            <a:avLst/>
          </a:prstGeom>
          <a:noFill/>
        </p:spPr>
        <p:txBody>
          <a:bodyPr wrap="square" rtlCol="0">
            <a:spAutoFit/>
          </a:bodyPr>
          <a:lstStyle/>
          <a:p>
            <a:r>
              <a:rPr lang="en-US" dirty="0" smtClean="0"/>
              <a:t>Y5</a:t>
            </a:r>
            <a:endParaRPr lang="en-US" dirty="0"/>
          </a:p>
        </p:txBody>
      </p:sp>
      <p:sp>
        <p:nvSpPr>
          <p:cNvPr id="53" name="TextBox 52"/>
          <p:cNvSpPr txBox="1"/>
          <p:nvPr/>
        </p:nvSpPr>
        <p:spPr>
          <a:xfrm>
            <a:off x="3581400" y="4812268"/>
            <a:ext cx="457200" cy="369332"/>
          </a:xfrm>
          <a:prstGeom prst="rect">
            <a:avLst/>
          </a:prstGeom>
          <a:noFill/>
        </p:spPr>
        <p:txBody>
          <a:bodyPr wrap="square" rtlCol="0">
            <a:spAutoFit/>
          </a:bodyPr>
          <a:lstStyle/>
          <a:p>
            <a:r>
              <a:rPr lang="en-US" dirty="0" smtClean="0"/>
              <a:t>Y6</a:t>
            </a:r>
            <a:endParaRPr lang="en-US" dirty="0"/>
          </a:p>
        </p:txBody>
      </p:sp>
      <p:sp>
        <p:nvSpPr>
          <p:cNvPr id="54" name="TextBox 53"/>
          <p:cNvSpPr txBox="1"/>
          <p:nvPr/>
        </p:nvSpPr>
        <p:spPr>
          <a:xfrm>
            <a:off x="3581400" y="5193268"/>
            <a:ext cx="457200" cy="369332"/>
          </a:xfrm>
          <a:prstGeom prst="rect">
            <a:avLst/>
          </a:prstGeom>
          <a:noFill/>
        </p:spPr>
        <p:txBody>
          <a:bodyPr wrap="square" rtlCol="0">
            <a:spAutoFit/>
          </a:bodyPr>
          <a:lstStyle/>
          <a:p>
            <a:r>
              <a:rPr lang="en-US" dirty="0" smtClean="0"/>
              <a:t>Y7</a:t>
            </a:r>
            <a:endParaRPr lang="en-US" dirty="0"/>
          </a:p>
        </p:txBody>
      </p:sp>
      <p:sp>
        <p:nvSpPr>
          <p:cNvPr id="55" name="Oval 54"/>
          <p:cNvSpPr/>
          <p:nvPr/>
        </p:nvSpPr>
        <p:spPr>
          <a:xfrm>
            <a:off x="3581400" y="30480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3581400" y="33528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3581400" y="36576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3581400" y="40386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3581400" y="51054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3581400" y="43434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3581400" y="4724400"/>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p:cNvSpPr/>
          <p:nvPr/>
        </p:nvSpPr>
        <p:spPr>
          <a:xfrm>
            <a:off x="5257800" y="5073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Arrow Connector 62"/>
          <p:cNvCxnSpPr/>
          <p:nvPr/>
        </p:nvCxnSpPr>
        <p:spPr>
          <a:xfrm>
            <a:off x="1295400" y="3106801"/>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1295400" y="32766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1295400" y="34290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6800" y="3188732"/>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4876800" y="3352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4876800" y="3505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2133600" y="3853934"/>
            <a:ext cx="1219200" cy="369332"/>
          </a:xfrm>
          <a:prstGeom prst="rect">
            <a:avLst/>
          </a:prstGeom>
          <a:noFill/>
        </p:spPr>
        <p:txBody>
          <a:bodyPr wrap="square" rtlCol="0">
            <a:spAutoFit/>
          </a:bodyPr>
          <a:lstStyle/>
          <a:p>
            <a:r>
              <a:rPr lang="en-US" dirty="0" smtClean="0"/>
              <a:t>Decoder-1</a:t>
            </a:r>
            <a:endParaRPr lang="en-US" dirty="0"/>
          </a:p>
        </p:txBody>
      </p:sp>
      <p:sp>
        <p:nvSpPr>
          <p:cNvPr id="70" name="TextBox 69"/>
          <p:cNvSpPr txBox="1"/>
          <p:nvPr/>
        </p:nvSpPr>
        <p:spPr>
          <a:xfrm>
            <a:off x="5676900" y="4028301"/>
            <a:ext cx="1219200" cy="369332"/>
          </a:xfrm>
          <a:prstGeom prst="rect">
            <a:avLst/>
          </a:prstGeom>
          <a:noFill/>
        </p:spPr>
        <p:txBody>
          <a:bodyPr wrap="square" rtlCol="0">
            <a:spAutoFit/>
          </a:bodyPr>
          <a:lstStyle/>
          <a:p>
            <a:r>
              <a:rPr lang="en-US" dirty="0" smtClean="0"/>
              <a:t>Decoder-2</a:t>
            </a:r>
            <a:endParaRPr lang="en-US" dirty="0"/>
          </a:p>
        </p:txBody>
      </p:sp>
      <p:sp>
        <p:nvSpPr>
          <p:cNvPr id="71" name="Left Brace 70"/>
          <p:cNvSpPr/>
          <p:nvPr/>
        </p:nvSpPr>
        <p:spPr>
          <a:xfrm>
            <a:off x="1066800" y="2895600"/>
            <a:ext cx="228600" cy="81623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2" name="Left Brace 71"/>
          <p:cNvSpPr/>
          <p:nvPr/>
        </p:nvSpPr>
        <p:spPr>
          <a:xfrm>
            <a:off x="4663539" y="2966650"/>
            <a:ext cx="228600" cy="81623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3" name="TextBox 72"/>
          <p:cNvSpPr txBox="1"/>
          <p:nvPr/>
        </p:nvSpPr>
        <p:spPr>
          <a:xfrm>
            <a:off x="-76200" y="2819400"/>
            <a:ext cx="1447800" cy="923330"/>
          </a:xfrm>
          <a:prstGeom prst="rect">
            <a:avLst/>
          </a:prstGeom>
          <a:noFill/>
        </p:spPr>
        <p:txBody>
          <a:bodyPr wrap="square" rtlCol="0">
            <a:spAutoFit/>
          </a:bodyPr>
          <a:lstStyle/>
          <a:p>
            <a:pPr algn="ctr"/>
            <a:r>
              <a:rPr lang="en-US" dirty="0" smtClean="0"/>
              <a:t>Memory chip select signals</a:t>
            </a:r>
            <a:endParaRPr lang="en-US" dirty="0"/>
          </a:p>
        </p:txBody>
      </p:sp>
      <p:sp>
        <p:nvSpPr>
          <p:cNvPr id="74" name="TextBox 73"/>
          <p:cNvSpPr txBox="1"/>
          <p:nvPr/>
        </p:nvSpPr>
        <p:spPr>
          <a:xfrm>
            <a:off x="4343400" y="2200870"/>
            <a:ext cx="1447800" cy="923330"/>
          </a:xfrm>
          <a:prstGeom prst="rect">
            <a:avLst/>
          </a:prstGeom>
          <a:noFill/>
        </p:spPr>
        <p:txBody>
          <a:bodyPr wrap="square" rtlCol="0">
            <a:spAutoFit/>
          </a:bodyPr>
          <a:lstStyle/>
          <a:p>
            <a:pPr algn="ctr"/>
            <a:r>
              <a:rPr lang="en-US" dirty="0" smtClean="0"/>
              <a:t>I/O device select signals</a:t>
            </a:r>
            <a:endParaRPr lang="en-US" dirty="0"/>
          </a:p>
        </p:txBody>
      </p:sp>
      <p:cxnSp>
        <p:nvCxnSpPr>
          <p:cNvPr id="76" name="Straight Arrow Connector 75"/>
          <p:cNvCxnSpPr>
            <a:stCxn id="98" idx="3"/>
          </p:cNvCxnSpPr>
          <p:nvPr/>
        </p:nvCxnSpPr>
        <p:spPr>
          <a:xfrm>
            <a:off x="1219200" y="4909066"/>
            <a:ext cx="533400" cy="116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1295400" y="4920734"/>
            <a:ext cx="0" cy="11752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295400" y="6096000"/>
            <a:ext cx="30480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V="1">
            <a:off x="4343400" y="5117068"/>
            <a:ext cx="0" cy="978933"/>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4663539" y="5105400"/>
            <a:ext cx="114300" cy="11668"/>
          </a:xfrm>
          <a:prstGeom prst="line">
            <a:avLst/>
          </a:prstGeom>
        </p:spPr>
        <p:style>
          <a:lnRef idx="1">
            <a:schemeClr val="dk1"/>
          </a:lnRef>
          <a:fillRef idx="0">
            <a:schemeClr val="dk1"/>
          </a:fillRef>
          <a:effectRef idx="0">
            <a:schemeClr val="dk1"/>
          </a:effectRef>
          <a:fontRef idx="minor">
            <a:schemeClr val="tx1"/>
          </a:fontRef>
        </p:style>
      </p:cxnSp>
      <p:sp>
        <p:nvSpPr>
          <p:cNvPr id="85" name="Flowchart: Merge 84"/>
          <p:cNvSpPr/>
          <p:nvPr/>
        </p:nvSpPr>
        <p:spPr>
          <a:xfrm rot="5400000" flipV="1">
            <a:off x="4514850" y="5048250"/>
            <a:ext cx="266700" cy="152400"/>
          </a:xfrm>
          <a:prstGeom prst="flowChartMer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1752600" y="4876800"/>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4724400" y="5073134"/>
            <a:ext cx="1524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1" name="Straight Arrow Connector 90"/>
          <p:cNvCxnSpPr/>
          <p:nvPr/>
        </p:nvCxnSpPr>
        <p:spPr>
          <a:xfrm>
            <a:off x="4876800" y="5105400"/>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7" name="Straight Connector 96"/>
          <p:cNvCxnSpPr>
            <a:endCxn id="85" idx="0"/>
          </p:cNvCxnSpPr>
          <p:nvPr/>
        </p:nvCxnSpPr>
        <p:spPr>
          <a:xfrm flipV="1">
            <a:off x="4343400" y="5124450"/>
            <a:ext cx="228600" cy="29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381000" y="4724400"/>
                <a:ext cx="838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381000" y="4724400"/>
                <a:ext cx="838200" cy="369332"/>
              </a:xfrm>
              <a:prstGeom prst="rect">
                <a:avLst/>
              </a:prstGeom>
              <a:blipFill rotWithShape="1">
                <a:blip r:embed="rId3"/>
                <a:stretch>
                  <a:fillRect r="-32847" b="-11475"/>
                </a:stretch>
              </a:blipFill>
            </p:spPr>
            <p:txBody>
              <a:bodyPr/>
              <a:lstStyle/>
              <a:p>
                <a:r>
                  <a:rPr lang="en-US">
                    <a:noFill/>
                  </a:rPr>
                  <a:t> </a:t>
                </a:r>
              </a:p>
            </p:txBody>
          </p:sp>
        </mc:Fallback>
      </mc:AlternateContent>
      <p:sp>
        <p:nvSpPr>
          <p:cNvPr id="100" name="TextBox 99"/>
          <p:cNvSpPr txBox="1"/>
          <p:nvPr/>
        </p:nvSpPr>
        <p:spPr>
          <a:xfrm>
            <a:off x="1905000" y="4800600"/>
            <a:ext cx="1143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Enable</a:t>
            </a:r>
            <a:endParaRPr lang="en-US" dirty="0">
              <a:latin typeface="Times New Roman" panose="02020603050405020304" pitchFamily="18" charset="0"/>
              <a:cs typeface="Times New Roman" panose="02020603050405020304" pitchFamily="18" charset="0"/>
            </a:endParaRPr>
          </a:p>
        </p:txBody>
      </p:sp>
      <p:sp>
        <p:nvSpPr>
          <p:cNvPr id="101" name="TextBox 100"/>
          <p:cNvSpPr txBox="1"/>
          <p:nvPr/>
        </p:nvSpPr>
        <p:spPr>
          <a:xfrm>
            <a:off x="5552704" y="4941242"/>
            <a:ext cx="1143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Enable</a:t>
            </a:r>
            <a:endParaRPr lang="en-US" dirty="0">
              <a:latin typeface="Times New Roman" panose="02020603050405020304" pitchFamily="18" charset="0"/>
              <a:cs typeface="Times New Roman" panose="02020603050405020304" pitchFamily="18" charset="0"/>
            </a:endParaRPr>
          </a:p>
        </p:txBody>
      </p:sp>
      <p:sp>
        <p:nvSpPr>
          <p:cNvPr id="102" name="Right Brace 101"/>
          <p:cNvSpPr/>
          <p:nvPr/>
        </p:nvSpPr>
        <p:spPr>
          <a:xfrm>
            <a:off x="4101935" y="4882634"/>
            <a:ext cx="152400" cy="84403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3" name="TextBox 102"/>
          <p:cNvSpPr txBox="1"/>
          <p:nvPr/>
        </p:nvSpPr>
        <p:spPr>
          <a:xfrm>
            <a:off x="3276600" y="5791200"/>
            <a:ext cx="2133601" cy="923330"/>
          </a:xfrm>
          <a:prstGeom prst="rect">
            <a:avLst/>
          </a:prstGeom>
          <a:noFill/>
        </p:spPr>
        <p:txBody>
          <a:bodyPr wrap="square" rtlCol="0">
            <a:spAutoFit/>
          </a:bodyPr>
          <a:lstStyle/>
          <a:p>
            <a:pPr algn="ctr"/>
            <a:r>
              <a:rPr lang="en-US" dirty="0" smtClean="0"/>
              <a:t>Unused</a:t>
            </a:r>
          </a:p>
          <a:p>
            <a:pPr algn="ctr"/>
            <a:r>
              <a:rPr lang="en-US" dirty="0" smtClean="0"/>
              <a:t>Reserved for</a:t>
            </a:r>
          </a:p>
          <a:p>
            <a:pPr algn="ctr"/>
            <a:r>
              <a:rPr lang="en-US" dirty="0" smtClean="0"/>
              <a:t>future</a:t>
            </a:r>
            <a:endParaRPr lang="en-US" dirty="0"/>
          </a:p>
        </p:txBody>
      </p:sp>
      <p:sp>
        <p:nvSpPr>
          <p:cNvPr id="104" name="TextBox 103"/>
          <p:cNvSpPr txBox="1"/>
          <p:nvPr/>
        </p:nvSpPr>
        <p:spPr>
          <a:xfrm>
            <a:off x="4023261" y="2968823"/>
            <a:ext cx="777339" cy="307777"/>
          </a:xfrm>
          <a:prstGeom prst="rect">
            <a:avLst/>
          </a:prstGeom>
          <a:noFill/>
        </p:spPr>
        <p:txBody>
          <a:bodyPr wrap="square" rtlCol="0">
            <a:spAutoFit/>
          </a:bodyPr>
          <a:lstStyle/>
          <a:p>
            <a:pPr algn="ctr"/>
            <a:r>
              <a:rPr lang="en-US" sz="1400" dirty="0" smtClean="0"/>
              <a:t>PROM</a:t>
            </a:r>
            <a:endParaRPr lang="en-US" sz="1400" dirty="0"/>
          </a:p>
        </p:txBody>
      </p:sp>
      <p:sp>
        <p:nvSpPr>
          <p:cNvPr id="105" name="TextBox 104"/>
          <p:cNvSpPr txBox="1"/>
          <p:nvPr/>
        </p:nvSpPr>
        <p:spPr>
          <a:xfrm>
            <a:off x="4038600" y="3276600"/>
            <a:ext cx="777339" cy="307777"/>
          </a:xfrm>
          <a:prstGeom prst="rect">
            <a:avLst/>
          </a:prstGeom>
          <a:noFill/>
        </p:spPr>
        <p:txBody>
          <a:bodyPr wrap="square" rtlCol="0">
            <a:spAutoFit/>
          </a:bodyPr>
          <a:lstStyle/>
          <a:p>
            <a:pPr algn="ctr"/>
            <a:r>
              <a:rPr lang="en-US" sz="1400" dirty="0" smtClean="0"/>
              <a:t>PROM</a:t>
            </a:r>
            <a:endParaRPr lang="en-US" sz="1400" dirty="0"/>
          </a:p>
        </p:txBody>
      </p:sp>
      <p:sp>
        <p:nvSpPr>
          <p:cNvPr id="106" name="TextBox 105"/>
          <p:cNvSpPr txBox="1"/>
          <p:nvPr/>
        </p:nvSpPr>
        <p:spPr>
          <a:xfrm>
            <a:off x="4038600" y="3578423"/>
            <a:ext cx="777339" cy="307777"/>
          </a:xfrm>
          <a:prstGeom prst="rect">
            <a:avLst/>
          </a:prstGeom>
          <a:noFill/>
        </p:spPr>
        <p:txBody>
          <a:bodyPr wrap="square" rtlCol="0">
            <a:spAutoFit/>
          </a:bodyPr>
          <a:lstStyle/>
          <a:p>
            <a:pPr algn="ctr"/>
            <a:r>
              <a:rPr lang="en-US" sz="1400" dirty="0" smtClean="0"/>
              <a:t>RAM</a:t>
            </a:r>
            <a:endParaRPr lang="en-US" sz="1400" dirty="0"/>
          </a:p>
        </p:txBody>
      </p:sp>
      <p:sp>
        <p:nvSpPr>
          <p:cNvPr id="107" name="TextBox 106"/>
          <p:cNvSpPr txBox="1"/>
          <p:nvPr/>
        </p:nvSpPr>
        <p:spPr>
          <a:xfrm>
            <a:off x="4038600" y="3959423"/>
            <a:ext cx="777339" cy="307777"/>
          </a:xfrm>
          <a:prstGeom prst="rect">
            <a:avLst/>
          </a:prstGeom>
          <a:noFill/>
        </p:spPr>
        <p:txBody>
          <a:bodyPr wrap="square" rtlCol="0">
            <a:spAutoFit/>
          </a:bodyPr>
          <a:lstStyle/>
          <a:p>
            <a:pPr algn="ctr"/>
            <a:r>
              <a:rPr lang="en-US" sz="1400" dirty="0" smtClean="0"/>
              <a:t>RAM</a:t>
            </a:r>
            <a:endParaRPr lang="en-US" sz="1400" dirty="0"/>
          </a:p>
        </p:txBody>
      </p:sp>
      <p:sp>
        <p:nvSpPr>
          <p:cNvPr id="108" name="TextBox 107"/>
          <p:cNvSpPr txBox="1"/>
          <p:nvPr/>
        </p:nvSpPr>
        <p:spPr>
          <a:xfrm>
            <a:off x="4023261" y="4264223"/>
            <a:ext cx="777339" cy="307777"/>
          </a:xfrm>
          <a:prstGeom prst="rect">
            <a:avLst/>
          </a:prstGeom>
          <a:noFill/>
        </p:spPr>
        <p:txBody>
          <a:bodyPr wrap="square" rtlCol="0">
            <a:spAutoFit/>
          </a:bodyPr>
          <a:lstStyle/>
          <a:p>
            <a:pPr algn="ctr"/>
            <a:r>
              <a:rPr lang="en-US" sz="1400" dirty="0" smtClean="0"/>
              <a:t>RAM</a:t>
            </a:r>
            <a:endParaRPr lang="en-US" sz="1400" dirty="0"/>
          </a:p>
        </p:txBody>
      </p:sp>
      <p:sp>
        <p:nvSpPr>
          <p:cNvPr id="109" name="TextBox 108"/>
          <p:cNvSpPr txBox="1"/>
          <p:nvPr/>
        </p:nvSpPr>
        <p:spPr>
          <a:xfrm>
            <a:off x="4038600" y="4645223"/>
            <a:ext cx="777339" cy="307777"/>
          </a:xfrm>
          <a:prstGeom prst="rect">
            <a:avLst/>
          </a:prstGeom>
          <a:noFill/>
        </p:spPr>
        <p:txBody>
          <a:bodyPr wrap="square" rtlCol="0">
            <a:spAutoFit/>
          </a:bodyPr>
          <a:lstStyle/>
          <a:p>
            <a:pPr algn="ctr"/>
            <a:r>
              <a:rPr lang="en-US" sz="1400" dirty="0" smtClean="0"/>
              <a:t>RAM</a:t>
            </a:r>
            <a:endParaRPr lang="en-US" sz="1400" dirty="0"/>
          </a:p>
        </p:txBody>
      </p:sp>
    </p:spTree>
    <p:extLst>
      <p:ext uri="{BB962C8B-B14F-4D97-AF65-F5344CB8AC3E}">
        <p14:creationId xmlns:p14="http://schemas.microsoft.com/office/powerpoint/2010/main" val="23943886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32688"/>
          </a:xfrm>
        </p:spPr>
        <p:txBody>
          <a:bodyPr/>
          <a:lstStyle/>
          <a:p>
            <a:r>
              <a:rPr lang="en-US" dirty="0" smtClean="0"/>
              <a:t>Memory Interfacing</a:t>
            </a:r>
            <a:endParaRPr lang="en-US" dirty="0"/>
          </a:p>
        </p:txBody>
      </p:sp>
      <p:sp>
        <p:nvSpPr>
          <p:cNvPr id="3" name="Content Placeholder 2"/>
          <p:cNvSpPr>
            <a:spLocks noGrp="1"/>
          </p:cNvSpPr>
          <p:nvPr>
            <p:ph idx="1"/>
          </p:nvPr>
        </p:nvSpPr>
        <p:spPr>
          <a:xfrm>
            <a:off x="457200" y="1752600"/>
            <a:ext cx="8229600" cy="4572000"/>
          </a:xfrm>
        </p:spPr>
        <p:txBody>
          <a:bodyPr/>
          <a:lstStyle/>
          <a:p>
            <a:pPr algn="just"/>
            <a:r>
              <a:rPr lang="en-US" dirty="0" smtClean="0">
                <a:latin typeface="Times New Roman" panose="02020603050405020304" pitchFamily="18" charset="0"/>
                <a:cs typeface="Times New Roman" panose="02020603050405020304" pitchFamily="18" charset="0"/>
              </a:rPr>
              <a:t>The address of the memory location and control signals are sent by the microprocessor to initiate a read or write operation.</a:t>
            </a:r>
          </a:p>
          <a:p>
            <a:pPr algn="just"/>
            <a:r>
              <a:rPr lang="en-US" dirty="0" smtClean="0">
                <a:latin typeface="Times New Roman" panose="02020603050405020304" pitchFamily="18" charset="0"/>
                <a:cs typeface="Times New Roman" panose="02020603050405020304" pitchFamily="18" charset="0"/>
              </a:rPr>
              <a:t>Interfacing process involves designing a circuit that will match the memory requirement with microprocessor signals.</a:t>
            </a:r>
          </a:p>
          <a:p>
            <a:pPr algn="just"/>
            <a:r>
              <a:rPr lang="en-US" dirty="0" smtClean="0">
                <a:latin typeface="Times New Roman" panose="02020603050405020304" pitchFamily="18" charset="0"/>
                <a:cs typeface="Times New Roman" panose="02020603050405020304" pitchFamily="18" charset="0"/>
              </a:rPr>
              <a:t>Decoding circuit selects the corresponding memory chip or I/O device.</a:t>
            </a:r>
          </a:p>
          <a:p>
            <a:pPr algn="just"/>
            <a:r>
              <a:rPr lang="en-US" dirty="0" smtClean="0">
                <a:latin typeface="Times New Roman" panose="02020603050405020304" pitchFamily="18" charset="0"/>
                <a:cs typeface="Times New Roman" panose="02020603050405020304" pitchFamily="18" charset="0"/>
              </a:rPr>
              <a:t>Decoding can be performed by decoder, comparator, PLA.</a:t>
            </a:r>
          </a:p>
          <a:p>
            <a:endParaRPr lang="en-US" dirty="0"/>
          </a:p>
        </p:txBody>
      </p:sp>
    </p:spTree>
    <p:extLst>
      <p:ext uri="{BB962C8B-B14F-4D97-AF65-F5344CB8AC3E}">
        <p14:creationId xmlns:p14="http://schemas.microsoft.com/office/powerpoint/2010/main" val="22328759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smtClean="0">
                <a:latin typeface="Times New Roman" panose="02020603050405020304" pitchFamily="18" charset="0"/>
                <a:cs typeface="Times New Roman" panose="02020603050405020304" pitchFamily="18" charset="0"/>
              </a:rPr>
              <a:t>74LS138 (i.e. 1 to 8 lines decoder)</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429000" y="1676400"/>
            <a:ext cx="2209800" cy="3886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p:nvPr/>
        </p:nvCxnSpPr>
        <p:spPr>
          <a:xfrm>
            <a:off x="5638800" y="1981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5638800" y="2362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5638800" y="2743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638800" y="3124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638800" y="3505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5638800" y="39624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5638800" y="44196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638800" y="48006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400800" y="1828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EPROM 1</a:t>
            </a: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400800" y="2209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EPROM 2</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6477000" y="2590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1</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477000" y="2971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2</a:t>
            </a:r>
            <a:endParaRPr lang="en-US"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477000" y="3352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3</a:t>
            </a:r>
            <a:endParaRPr lang="en-US"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6477000" y="37338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4</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477000" y="41910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5</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477000" y="4648200"/>
            <a:ext cx="1219200" cy="3810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RAM 6</a:t>
            </a:r>
            <a:endParaRPr lang="en-US" dirty="0">
              <a:latin typeface="Times New Roman" panose="02020603050405020304" pitchFamily="18" charset="0"/>
              <a:cs typeface="Times New Roman" panose="02020603050405020304" pitchFamily="18" charset="0"/>
            </a:endParaRPr>
          </a:p>
        </p:txBody>
      </p:sp>
      <p:sp>
        <p:nvSpPr>
          <p:cNvPr id="22" name="Oval 21"/>
          <p:cNvSpPr/>
          <p:nvPr/>
        </p:nvSpPr>
        <p:spPr>
          <a:xfrm>
            <a:off x="5638800" y="19431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p:cNvSpPr/>
          <p:nvPr/>
        </p:nvSpPr>
        <p:spPr>
          <a:xfrm>
            <a:off x="5638800" y="22860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p:cNvSpPr/>
          <p:nvPr/>
        </p:nvSpPr>
        <p:spPr>
          <a:xfrm>
            <a:off x="5638800" y="26670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p:cNvSpPr/>
          <p:nvPr/>
        </p:nvSpPr>
        <p:spPr>
          <a:xfrm>
            <a:off x="5638800" y="30480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Oval 26"/>
          <p:cNvSpPr/>
          <p:nvPr/>
        </p:nvSpPr>
        <p:spPr>
          <a:xfrm>
            <a:off x="5638800" y="34671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p:cNvSpPr/>
          <p:nvPr/>
        </p:nvSpPr>
        <p:spPr>
          <a:xfrm>
            <a:off x="5638800" y="39243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p:cNvSpPr/>
          <p:nvPr/>
        </p:nvSpPr>
        <p:spPr>
          <a:xfrm>
            <a:off x="5638800" y="43815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p:cNvSpPr/>
          <p:nvPr/>
        </p:nvSpPr>
        <p:spPr>
          <a:xfrm>
            <a:off x="5638800" y="47244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 name="Straight Arrow Connector 30"/>
          <p:cNvCxnSpPr/>
          <p:nvPr/>
        </p:nvCxnSpPr>
        <p:spPr>
          <a:xfrm>
            <a:off x="2819400" y="2029691"/>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819400" y="22860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2819400" y="25908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2819400" y="3505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2819400" y="38100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a:off x="2819400" y="41148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2819400" y="48768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2819400" y="51816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5181600" y="1752600"/>
            <a:ext cx="609600" cy="369332"/>
          </a:xfrm>
          <a:prstGeom prst="rect">
            <a:avLst/>
          </a:prstGeom>
          <a:noFill/>
        </p:spPr>
        <p:txBody>
          <a:bodyPr wrap="square" rtlCol="0">
            <a:spAutoFit/>
          </a:bodyPr>
          <a:lstStyle/>
          <a:p>
            <a:r>
              <a:rPr lang="en-US" dirty="0" smtClean="0"/>
              <a:t>Y0</a:t>
            </a:r>
            <a:endParaRPr lang="en-US" dirty="0"/>
          </a:p>
        </p:txBody>
      </p:sp>
      <p:sp>
        <p:nvSpPr>
          <p:cNvPr id="40" name="TextBox 39"/>
          <p:cNvSpPr txBox="1"/>
          <p:nvPr/>
        </p:nvSpPr>
        <p:spPr>
          <a:xfrm>
            <a:off x="5181600" y="2145268"/>
            <a:ext cx="457200" cy="369332"/>
          </a:xfrm>
          <a:prstGeom prst="rect">
            <a:avLst/>
          </a:prstGeom>
          <a:noFill/>
        </p:spPr>
        <p:txBody>
          <a:bodyPr wrap="square" rtlCol="0">
            <a:spAutoFit/>
          </a:bodyPr>
          <a:lstStyle/>
          <a:p>
            <a:r>
              <a:rPr lang="en-US" dirty="0" smtClean="0"/>
              <a:t>Y1</a:t>
            </a:r>
            <a:endParaRPr lang="en-US" dirty="0"/>
          </a:p>
        </p:txBody>
      </p:sp>
      <p:sp>
        <p:nvSpPr>
          <p:cNvPr id="41" name="TextBox 40"/>
          <p:cNvSpPr txBox="1"/>
          <p:nvPr/>
        </p:nvSpPr>
        <p:spPr>
          <a:xfrm>
            <a:off x="5181600" y="2514600"/>
            <a:ext cx="609600" cy="369332"/>
          </a:xfrm>
          <a:prstGeom prst="rect">
            <a:avLst/>
          </a:prstGeom>
          <a:noFill/>
        </p:spPr>
        <p:txBody>
          <a:bodyPr wrap="square" rtlCol="0">
            <a:spAutoFit/>
          </a:bodyPr>
          <a:lstStyle/>
          <a:p>
            <a:r>
              <a:rPr lang="en-US" dirty="0" smtClean="0"/>
              <a:t>Y2</a:t>
            </a:r>
            <a:endParaRPr lang="en-US" dirty="0"/>
          </a:p>
        </p:txBody>
      </p:sp>
      <p:sp>
        <p:nvSpPr>
          <p:cNvPr id="42" name="TextBox 41"/>
          <p:cNvSpPr txBox="1"/>
          <p:nvPr/>
        </p:nvSpPr>
        <p:spPr>
          <a:xfrm>
            <a:off x="5181600" y="2907268"/>
            <a:ext cx="609600" cy="369332"/>
          </a:xfrm>
          <a:prstGeom prst="rect">
            <a:avLst/>
          </a:prstGeom>
          <a:noFill/>
        </p:spPr>
        <p:txBody>
          <a:bodyPr wrap="square" rtlCol="0">
            <a:spAutoFit/>
          </a:bodyPr>
          <a:lstStyle/>
          <a:p>
            <a:r>
              <a:rPr lang="en-US" dirty="0" smtClean="0"/>
              <a:t>Y3</a:t>
            </a:r>
            <a:endParaRPr lang="en-US" dirty="0"/>
          </a:p>
        </p:txBody>
      </p:sp>
      <p:sp>
        <p:nvSpPr>
          <p:cNvPr id="43" name="TextBox 42"/>
          <p:cNvSpPr txBox="1"/>
          <p:nvPr/>
        </p:nvSpPr>
        <p:spPr>
          <a:xfrm>
            <a:off x="5181600" y="3276600"/>
            <a:ext cx="609600" cy="369332"/>
          </a:xfrm>
          <a:prstGeom prst="rect">
            <a:avLst/>
          </a:prstGeom>
          <a:noFill/>
        </p:spPr>
        <p:txBody>
          <a:bodyPr wrap="square" rtlCol="0">
            <a:spAutoFit/>
          </a:bodyPr>
          <a:lstStyle/>
          <a:p>
            <a:r>
              <a:rPr lang="en-US" dirty="0" smtClean="0"/>
              <a:t>Y4</a:t>
            </a:r>
            <a:endParaRPr lang="en-US" dirty="0"/>
          </a:p>
        </p:txBody>
      </p:sp>
      <p:sp>
        <p:nvSpPr>
          <p:cNvPr id="44" name="TextBox 43"/>
          <p:cNvSpPr txBox="1"/>
          <p:nvPr/>
        </p:nvSpPr>
        <p:spPr>
          <a:xfrm>
            <a:off x="5181600" y="3733800"/>
            <a:ext cx="609600" cy="369332"/>
          </a:xfrm>
          <a:prstGeom prst="rect">
            <a:avLst/>
          </a:prstGeom>
          <a:noFill/>
        </p:spPr>
        <p:txBody>
          <a:bodyPr wrap="square" rtlCol="0">
            <a:spAutoFit/>
          </a:bodyPr>
          <a:lstStyle/>
          <a:p>
            <a:r>
              <a:rPr lang="en-US" dirty="0" smtClean="0"/>
              <a:t>Y5</a:t>
            </a:r>
            <a:endParaRPr lang="en-US" dirty="0"/>
          </a:p>
        </p:txBody>
      </p:sp>
      <p:sp>
        <p:nvSpPr>
          <p:cNvPr id="45" name="TextBox 44"/>
          <p:cNvSpPr txBox="1"/>
          <p:nvPr/>
        </p:nvSpPr>
        <p:spPr>
          <a:xfrm>
            <a:off x="5181600" y="4278868"/>
            <a:ext cx="609600" cy="369332"/>
          </a:xfrm>
          <a:prstGeom prst="rect">
            <a:avLst/>
          </a:prstGeom>
          <a:noFill/>
        </p:spPr>
        <p:txBody>
          <a:bodyPr wrap="square" rtlCol="0">
            <a:spAutoFit/>
          </a:bodyPr>
          <a:lstStyle/>
          <a:p>
            <a:r>
              <a:rPr lang="en-US" dirty="0" smtClean="0"/>
              <a:t>Y6</a:t>
            </a:r>
            <a:endParaRPr lang="en-US" dirty="0"/>
          </a:p>
        </p:txBody>
      </p:sp>
      <p:sp>
        <p:nvSpPr>
          <p:cNvPr id="46" name="TextBox 45"/>
          <p:cNvSpPr txBox="1"/>
          <p:nvPr/>
        </p:nvSpPr>
        <p:spPr>
          <a:xfrm>
            <a:off x="5181600" y="4659868"/>
            <a:ext cx="609600" cy="369332"/>
          </a:xfrm>
          <a:prstGeom prst="rect">
            <a:avLst/>
          </a:prstGeom>
          <a:noFill/>
        </p:spPr>
        <p:txBody>
          <a:bodyPr wrap="square" rtlCol="0">
            <a:spAutoFit/>
          </a:bodyPr>
          <a:lstStyle/>
          <a:p>
            <a:r>
              <a:rPr lang="en-US" dirty="0" smtClean="0"/>
              <a:t>Y7</a:t>
            </a:r>
            <a:endParaRPr lang="en-US" dirty="0"/>
          </a:p>
        </p:txBody>
      </p:sp>
      <p:sp>
        <p:nvSpPr>
          <p:cNvPr id="47" name="TextBox 46"/>
          <p:cNvSpPr txBox="1"/>
          <p:nvPr/>
        </p:nvSpPr>
        <p:spPr>
          <a:xfrm>
            <a:off x="3505200" y="1828800"/>
            <a:ext cx="381000" cy="369332"/>
          </a:xfrm>
          <a:prstGeom prst="rect">
            <a:avLst/>
          </a:prstGeom>
          <a:noFill/>
        </p:spPr>
        <p:txBody>
          <a:bodyPr wrap="square" rtlCol="0">
            <a:spAutoFit/>
          </a:bodyPr>
          <a:lstStyle/>
          <a:p>
            <a:r>
              <a:rPr lang="en-US" dirty="0" smtClean="0"/>
              <a:t>A</a:t>
            </a:r>
            <a:endParaRPr lang="en-US" dirty="0"/>
          </a:p>
        </p:txBody>
      </p:sp>
      <p:sp>
        <p:nvSpPr>
          <p:cNvPr id="48" name="TextBox 47"/>
          <p:cNvSpPr txBox="1"/>
          <p:nvPr/>
        </p:nvSpPr>
        <p:spPr>
          <a:xfrm>
            <a:off x="3505200" y="2145268"/>
            <a:ext cx="381000" cy="369332"/>
          </a:xfrm>
          <a:prstGeom prst="rect">
            <a:avLst/>
          </a:prstGeom>
          <a:noFill/>
        </p:spPr>
        <p:txBody>
          <a:bodyPr wrap="square" rtlCol="0">
            <a:spAutoFit/>
          </a:bodyPr>
          <a:lstStyle/>
          <a:p>
            <a:r>
              <a:rPr lang="en-US" dirty="0"/>
              <a:t>B</a:t>
            </a:r>
          </a:p>
        </p:txBody>
      </p:sp>
      <p:sp>
        <p:nvSpPr>
          <p:cNvPr id="49" name="TextBox 48"/>
          <p:cNvSpPr txBox="1"/>
          <p:nvPr/>
        </p:nvSpPr>
        <p:spPr>
          <a:xfrm>
            <a:off x="3505200" y="2450068"/>
            <a:ext cx="381000" cy="369332"/>
          </a:xfrm>
          <a:prstGeom prst="rect">
            <a:avLst/>
          </a:prstGeom>
          <a:noFill/>
        </p:spPr>
        <p:txBody>
          <a:bodyPr wrap="square" rtlCol="0">
            <a:spAutoFit/>
          </a:bodyPr>
          <a:lstStyle/>
          <a:p>
            <a:r>
              <a:rPr lang="en-US" dirty="0" smtClean="0"/>
              <a:t>C</a:t>
            </a:r>
            <a:endParaRPr lang="en-US" dirty="0"/>
          </a:p>
        </p:txBody>
      </p:sp>
      <p:sp>
        <p:nvSpPr>
          <p:cNvPr id="50" name="TextBox 49"/>
          <p:cNvSpPr txBox="1"/>
          <p:nvPr/>
        </p:nvSpPr>
        <p:spPr>
          <a:xfrm>
            <a:off x="3387436" y="4953000"/>
            <a:ext cx="879764" cy="369332"/>
          </a:xfrm>
          <a:prstGeom prst="rect">
            <a:avLst/>
          </a:prstGeom>
          <a:noFill/>
        </p:spPr>
        <p:txBody>
          <a:bodyPr wrap="square" rtlCol="0">
            <a:spAutoFit/>
          </a:bodyPr>
          <a:lstStyle/>
          <a:p>
            <a:r>
              <a:rPr lang="en-US" dirty="0" smtClean="0"/>
              <a:t>GND</a:t>
            </a:r>
            <a:endParaRPr lang="en-US" dirty="0"/>
          </a:p>
        </p:txBody>
      </p:sp>
      <p:sp>
        <p:nvSpPr>
          <p:cNvPr id="51" name="TextBox 50"/>
          <p:cNvSpPr txBox="1"/>
          <p:nvPr/>
        </p:nvSpPr>
        <p:spPr>
          <a:xfrm>
            <a:off x="2320636" y="4692134"/>
            <a:ext cx="879764" cy="369332"/>
          </a:xfrm>
          <a:prstGeom prst="rect">
            <a:avLst/>
          </a:prstGeom>
          <a:noFill/>
        </p:spPr>
        <p:txBody>
          <a:bodyPr wrap="square" rtlCol="0">
            <a:spAutoFit/>
          </a:bodyPr>
          <a:lstStyle/>
          <a:p>
            <a:r>
              <a:rPr lang="en-US" dirty="0" err="1" smtClean="0"/>
              <a:t>V</a:t>
            </a:r>
            <a:r>
              <a:rPr lang="en-US" baseline="-25000" dirty="0" err="1" smtClean="0"/>
              <a:t>cc</a:t>
            </a:r>
            <a:endParaRPr lang="en-US" baseline="-25000" dirty="0"/>
          </a:p>
        </p:txBody>
      </p:sp>
      <p:sp>
        <p:nvSpPr>
          <p:cNvPr id="52" name="TextBox 51"/>
          <p:cNvSpPr txBox="1"/>
          <p:nvPr/>
        </p:nvSpPr>
        <p:spPr>
          <a:xfrm>
            <a:off x="3505200" y="3320535"/>
            <a:ext cx="609600" cy="369332"/>
          </a:xfrm>
          <a:prstGeom prst="rect">
            <a:avLst/>
          </a:prstGeom>
          <a:noFill/>
        </p:spPr>
        <p:txBody>
          <a:bodyPr wrap="square" rtlCol="0">
            <a:spAutoFit/>
          </a:bodyPr>
          <a:lstStyle/>
          <a:p>
            <a:r>
              <a:rPr lang="en-US" dirty="0" smtClean="0"/>
              <a:t>G1</a:t>
            </a:r>
            <a:endParaRPr lang="en-US" dirty="0"/>
          </a:p>
        </p:txBody>
      </p:sp>
      <p:sp>
        <p:nvSpPr>
          <p:cNvPr id="53" name="TextBox 52"/>
          <p:cNvSpPr txBox="1"/>
          <p:nvPr/>
        </p:nvSpPr>
        <p:spPr>
          <a:xfrm>
            <a:off x="3505200" y="3593068"/>
            <a:ext cx="609600" cy="369332"/>
          </a:xfrm>
          <a:prstGeom prst="rect">
            <a:avLst/>
          </a:prstGeom>
          <a:noFill/>
        </p:spPr>
        <p:txBody>
          <a:bodyPr wrap="square" rtlCol="0">
            <a:spAutoFit/>
          </a:bodyPr>
          <a:lstStyle/>
          <a:p>
            <a:r>
              <a:rPr lang="en-US" dirty="0" smtClean="0"/>
              <a:t>G</a:t>
            </a:r>
            <a:r>
              <a:rPr lang="en-US" baseline="-25000" dirty="0" smtClean="0"/>
              <a:t>2A</a:t>
            </a:r>
            <a:endParaRPr lang="en-US" baseline="-25000" dirty="0"/>
          </a:p>
        </p:txBody>
      </p:sp>
      <p:sp>
        <p:nvSpPr>
          <p:cNvPr id="54" name="TextBox 53"/>
          <p:cNvSpPr txBox="1"/>
          <p:nvPr/>
        </p:nvSpPr>
        <p:spPr>
          <a:xfrm>
            <a:off x="3505200" y="3897868"/>
            <a:ext cx="609600" cy="369332"/>
          </a:xfrm>
          <a:prstGeom prst="rect">
            <a:avLst/>
          </a:prstGeom>
          <a:noFill/>
        </p:spPr>
        <p:txBody>
          <a:bodyPr wrap="square" rtlCol="0">
            <a:spAutoFit/>
          </a:bodyPr>
          <a:lstStyle/>
          <a:p>
            <a:r>
              <a:rPr lang="en-US" dirty="0" smtClean="0"/>
              <a:t>G</a:t>
            </a:r>
            <a:r>
              <a:rPr lang="en-US" baseline="-25000" dirty="0" smtClean="0"/>
              <a:t>2B</a:t>
            </a:r>
            <a:endParaRPr lang="en-US" baseline="-25000" dirty="0"/>
          </a:p>
        </p:txBody>
      </p:sp>
      <p:sp>
        <p:nvSpPr>
          <p:cNvPr id="55" name="TextBox 54"/>
          <p:cNvSpPr txBox="1"/>
          <p:nvPr/>
        </p:nvSpPr>
        <p:spPr>
          <a:xfrm>
            <a:off x="2209800" y="1752600"/>
            <a:ext cx="550718" cy="369332"/>
          </a:xfrm>
          <a:prstGeom prst="rect">
            <a:avLst/>
          </a:prstGeom>
          <a:noFill/>
        </p:spPr>
        <p:txBody>
          <a:bodyPr wrap="square" rtlCol="0">
            <a:spAutoFit/>
          </a:bodyPr>
          <a:lstStyle/>
          <a:p>
            <a:r>
              <a:rPr lang="en-US" dirty="0" smtClean="0"/>
              <a:t>A15</a:t>
            </a:r>
            <a:endParaRPr lang="en-US" dirty="0"/>
          </a:p>
        </p:txBody>
      </p:sp>
      <p:sp>
        <p:nvSpPr>
          <p:cNvPr id="56" name="TextBox 55"/>
          <p:cNvSpPr txBox="1"/>
          <p:nvPr/>
        </p:nvSpPr>
        <p:spPr>
          <a:xfrm>
            <a:off x="2209800" y="2069068"/>
            <a:ext cx="550718" cy="369332"/>
          </a:xfrm>
          <a:prstGeom prst="rect">
            <a:avLst/>
          </a:prstGeom>
          <a:noFill/>
        </p:spPr>
        <p:txBody>
          <a:bodyPr wrap="square" rtlCol="0">
            <a:spAutoFit/>
          </a:bodyPr>
          <a:lstStyle/>
          <a:p>
            <a:r>
              <a:rPr lang="en-US" dirty="0" smtClean="0"/>
              <a:t>A14</a:t>
            </a:r>
            <a:endParaRPr lang="en-US" dirty="0"/>
          </a:p>
        </p:txBody>
      </p:sp>
      <p:sp>
        <p:nvSpPr>
          <p:cNvPr id="57" name="TextBox 56"/>
          <p:cNvSpPr txBox="1"/>
          <p:nvPr/>
        </p:nvSpPr>
        <p:spPr>
          <a:xfrm>
            <a:off x="2209800" y="2373868"/>
            <a:ext cx="550718" cy="369332"/>
          </a:xfrm>
          <a:prstGeom prst="rect">
            <a:avLst/>
          </a:prstGeom>
          <a:noFill/>
        </p:spPr>
        <p:txBody>
          <a:bodyPr wrap="square" rtlCol="0">
            <a:spAutoFit/>
          </a:bodyPr>
          <a:lstStyle/>
          <a:p>
            <a:r>
              <a:rPr lang="en-US" dirty="0" smtClean="0"/>
              <a:t>A13</a:t>
            </a:r>
            <a:endParaRPr lang="en-US" dirty="0"/>
          </a:p>
        </p:txBody>
      </p:sp>
      <mc:AlternateContent xmlns:mc="http://schemas.openxmlformats.org/markup-compatibility/2006" xmlns:a14="http://schemas.microsoft.com/office/drawing/2010/main">
        <mc:Choice Requires="a14">
          <p:sp>
            <p:nvSpPr>
              <p:cNvPr id="58" name="TextBox 57"/>
              <p:cNvSpPr txBox="1"/>
              <p:nvPr/>
            </p:nvSpPr>
            <p:spPr>
              <a:xfrm>
                <a:off x="1901536" y="3619500"/>
                <a:ext cx="838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1901536" y="3619500"/>
                <a:ext cx="838200" cy="369332"/>
              </a:xfrm>
              <a:prstGeom prst="rect">
                <a:avLst/>
              </a:prstGeom>
              <a:blipFill rotWithShape="1">
                <a:blip r:embed="rId3"/>
                <a:stretch>
                  <a:fillRect r="-32847" b="-13333"/>
                </a:stretch>
              </a:blipFill>
            </p:spPr>
            <p:txBody>
              <a:bodyPr/>
              <a:lstStyle/>
              <a:p>
                <a:r>
                  <a:rPr lang="en-US">
                    <a:noFill/>
                  </a:rPr>
                  <a:t> </a:t>
                </a:r>
              </a:p>
            </p:txBody>
          </p:sp>
        </mc:Fallback>
      </mc:AlternateContent>
      <p:sp>
        <p:nvSpPr>
          <p:cNvPr id="59" name="TextBox 58"/>
          <p:cNvSpPr txBox="1"/>
          <p:nvPr/>
        </p:nvSpPr>
        <p:spPr>
          <a:xfrm>
            <a:off x="2209800" y="3288268"/>
            <a:ext cx="55071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5V</a:t>
            </a:r>
            <a:endParaRPr lang="en-US" dirty="0">
              <a:latin typeface="Times New Roman" panose="02020603050405020304" pitchFamily="18" charset="0"/>
              <a:cs typeface="Times New Roman" panose="02020603050405020304" pitchFamily="18" charset="0"/>
            </a:endParaRPr>
          </a:p>
        </p:txBody>
      </p:sp>
      <p:cxnSp>
        <p:nvCxnSpPr>
          <p:cNvPr id="61" name="Straight Connector 60"/>
          <p:cNvCxnSpPr/>
          <p:nvPr/>
        </p:nvCxnSpPr>
        <p:spPr>
          <a:xfrm>
            <a:off x="2819400" y="51816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819400" y="41148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3352800" y="37338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3352800" y="4038600"/>
            <a:ext cx="76200" cy="114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TextBox 64"/>
          <p:cNvSpPr txBox="1"/>
          <p:nvPr/>
        </p:nvSpPr>
        <p:spPr>
          <a:xfrm>
            <a:off x="2855768" y="5682734"/>
            <a:ext cx="571846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Interfacing of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emory chip using 74LS138</a:t>
            </a:r>
            <a:endParaRPr lang="en-US"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228600" y="6172201"/>
            <a:ext cx="3581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G1, G2A, G2B are Enable signals </a:t>
            </a:r>
            <a:endParaRPr lang="en-US"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4446814" y="6172200"/>
            <a:ext cx="3581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B, C are select lines</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038600" y="3124201"/>
            <a:ext cx="1295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74LS138</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184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Interfacing</a:t>
            </a: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address of an I/O device is of 8 bits, thus only         A</a:t>
            </a:r>
            <a:r>
              <a:rPr lang="en-US" baseline="-25000" dirty="0" smtClean="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 lines of address bus are used for I/O addressing.</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8,</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a:t>
            </a:r>
            <a:r>
              <a:rPr lang="en-US" baseline="-25000" dirty="0" smtClean="0">
                <a:latin typeface="Times New Roman" panose="02020603050405020304" pitchFamily="18" charset="0"/>
                <a:cs typeface="Times New Roman" panose="02020603050405020304" pitchFamily="18" charset="0"/>
              </a:rPr>
              <a:t>10</a:t>
            </a:r>
            <a:r>
              <a:rPr lang="en-US" dirty="0" smtClean="0">
                <a:latin typeface="Times New Roman" panose="02020603050405020304" pitchFamily="18" charset="0"/>
                <a:cs typeface="Times New Roman" panose="02020603050405020304" pitchFamily="18" charset="0"/>
              </a:rPr>
              <a:t> are the select lines.</a:t>
            </a:r>
          </a:p>
          <a:p>
            <a:pPr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11</a:t>
            </a:r>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r>
              <a:rPr lang="en-US" dirty="0" smtClean="0">
                <a:latin typeface="Times New Roman" panose="02020603050405020304" pitchFamily="18" charset="0"/>
                <a:cs typeface="Times New Roman" panose="02020603050405020304" pitchFamily="18" charset="0"/>
              </a:rPr>
              <a:t> are applied to NAND gates.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792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524000"/>
            <a:ext cx="2362200" cy="403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 name="Straight Arrow Connector 3"/>
          <p:cNvCxnSpPr/>
          <p:nvPr/>
        </p:nvCxnSpPr>
        <p:spPr>
          <a:xfrm>
            <a:off x="2895600" y="18288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2895600" y="21336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a:off x="2895600" y="24384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2819400" y="32004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895600" y="44196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895600" y="47244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6019800" y="18288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019800" y="21336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019800" y="24384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019800" y="27432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019800" y="30480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019800" y="33528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019800" y="36576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019800" y="40386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781800" y="1676400"/>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Input device 1</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6781800" y="19928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Input device 2</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781800" y="22976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Input device 3</a:t>
            </a:r>
            <a:endParaRPr 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6781800" y="26024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Output device 1</a:t>
            </a:r>
            <a:endParaRPr lang="en-US"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6781800" y="29072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Output device 2</a:t>
            </a:r>
            <a:endParaRPr lang="en-US"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6781800" y="3212068"/>
            <a:ext cx="1828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Output device 3</a:t>
            </a:r>
            <a:endParaRPr lang="en-US" dirty="0">
              <a:latin typeface="Times New Roman" panose="02020603050405020304" pitchFamily="18" charset="0"/>
              <a:cs typeface="Times New Roman" panose="02020603050405020304" pitchFamily="18" charset="0"/>
            </a:endParaRPr>
          </a:p>
        </p:txBody>
      </p:sp>
      <p:sp>
        <p:nvSpPr>
          <p:cNvPr id="25" name="Right Brace 24"/>
          <p:cNvSpPr/>
          <p:nvPr/>
        </p:nvSpPr>
        <p:spPr>
          <a:xfrm>
            <a:off x="6781800" y="3581400"/>
            <a:ext cx="381000"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6858000" y="3581400"/>
            <a:ext cx="19050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Unused for future Expansion</a:t>
            </a:r>
            <a:endParaRPr lang="en-US"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3810000" y="1676400"/>
            <a:ext cx="304800" cy="369332"/>
          </a:xfrm>
          <a:prstGeom prst="rect">
            <a:avLst/>
          </a:prstGeom>
          <a:noFill/>
        </p:spPr>
        <p:txBody>
          <a:bodyPr wrap="square" rtlCol="0">
            <a:spAutoFit/>
          </a:bodyPr>
          <a:lstStyle/>
          <a:p>
            <a:r>
              <a:rPr lang="en-US" dirty="0" smtClean="0"/>
              <a:t>A</a:t>
            </a:r>
            <a:endParaRPr lang="en-US" dirty="0"/>
          </a:p>
        </p:txBody>
      </p:sp>
      <p:sp>
        <p:nvSpPr>
          <p:cNvPr id="28" name="TextBox 27"/>
          <p:cNvSpPr txBox="1"/>
          <p:nvPr/>
        </p:nvSpPr>
        <p:spPr>
          <a:xfrm>
            <a:off x="3810000" y="1916668"/>
            <a:ext cx="304800" cy="369332"/>
          </a:xfrm>
          <a:prstGeom prst="rect">
            <a:avLst/>
          </a:prstGeom>
          <a:noFill/>
        </p:spPr>
        <p:txBody>
          <a:bodyPr wrap="square" rtlCol="0">
            <a:spAutoFit/>
          </a:bodyPr>
          <a:lstStyle/>
          <a:p>
            <a:r>
              <a:rPr lang="en-US" dirty="0"/>
              <a:t>B</a:t>
            </a:r>
          </a:p>
        </p:txBody>
      </p:sp>
      <p:sp>
        <p:nvSpPr>
          <p:cNvPr id="29" name="TextBox 28"/>
          <p:cNvSpPr txBox="1"/>
          <p:nvPr/>
        </p:nvSpPr>
        <p:spPr>
          <a:xfrm>
            <a:off x="3810000" y="2221468"/>
            <a:ext cx="304800" cy="369332"/>
          </a:xfrm>
          <a:prstGeom prst="rect">
            <a:avLst/>
          </a:prstGeom>
          <a:noFill/>
        </p:spPr>
        <p:txBody>
          <a:bodyPr wrap="square" rtlCol="0">
            <a:spAutoFit/>
          </a:bodyPr>
          <a:lstStyle/>
          <a:p>
            <a:r>
              <a:rPr lang="en-US" dirty="0" smtClean="0"/>
              <a:t>C</a:t>
            </a:r>
            <a:endParaRPr lang="en-US" dirty="0"/>
          </a:p>
        </p:txBody>
      </p:sp>
      <p:sp>
        <p:nvSpPr>
          <p:cNvPr id="30" name="TextBox 29"/>
          <p:cNvSpPr txBox="1"/>
          <p:nvPr/>
        </p:nvSpPr>
        <p:spPr>
          <a:xfrm>
            <a:off x="4343400" y="3124201"/>
            <a:ext cx="1295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74LS138</a:t>
            </a:r>
            <a:endParaRPr lang="en-US" dirty="0">
              <a:latin typeface="Times New Roman" panose="02020603050405020304" pitchFamily="18" charset="0"/>
              <a:cs typeface="Times New Roman" panose="02020603050405020304" pitchFamily="18" charset="0"/>
            </a:endParaRPr>
          </a:p>
        </p:txBody>
      </p:sp>
      <p:sp>
        <p:nvSpPr>
          <p:cNvPr id="31" name="Flowchart: Delay 30"/>
          <p:cNvSpPr/>
          <p:nvPr/>
        </p:nvSpPr>
        <p:spPr>
          <a:xfrm>
            <a:off x="1905000" y="2743200"/>
            <a:ext cx="838200" cy="9144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2743200" y="3124201"/>
            <a:ext cx="152400" cy="15239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6019800" y="1752601"/>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Oval 33"/>
          <p:cNvSpPr/>
          <p:nvPr/>
        </p:nvSpPr>
        <p:spPr>
          <a:xfrm>
            <a:off x="6019800" y="21013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6019800" y="24061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6019800" y="27109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6019800" y="30157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6019800" y="33205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6019800" y="36253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6019800" y="39301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2057400" y="4191000"/>
                <a:ext cx="838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b="0"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2057400" y="4191000"/>
                <a:ext cx="838200" cy="369332"/>
              </a:xfrm>
              <a:prstGeom prst="rect">
                <a:avLst/>
              </a:prstGeom>
              <a:blipFill rotWithShape="1">
                <a:blip r:embed="rId3"/>
                <a:stretch>
                  <a:fillRect r="-32847" b="-11667"/>
                </a:stretch>
              </a:blipFill>
            </p:spPr>
            <p:txBody>
              <a:bodyPr/>
              <a:lstStyle/>
              <a:p>
                <a:r>
                  <a:rPr lang="en-US">
                    <a:noFill/>
                  </a:rPr>
                  <a:t> </a:t>
                </a:r>
              </a:p>
            </p:txBody>
          </p:sp>
        </mc:Fallback>
      </mc:AlternateContent>
      <p:sp>
        <p:nvSpPr>
          <p:cNvPr id="42" name="TextBox 41"/>
          <p:cNvSpPr txBox="1"/>
          <p:nvPr/>
        </p:nvSpPr>
        <p:spPr>
          <a:xfrm>
            <a:off x="3733800" y="4583668"/>
            <a:ext cx="838200" cy="369332"/>
          </a:xfrm>
          <a:prstGeom prst="rect">
            <a:avLst/>
          </a:prstGeom>
          <a:noFill/>
        </p:spPr>
        <p:txBody>
          <a:bodyPr wrap="square" rtlCol="0">
            <a:spAutoFit/>
          </a:bodyPr>
          <a:lstStyle/>
          <a:p>
            <a:r>
              <a:rPr lang="en-US" dirty="0" err="1" smtClean="0"/>
              <a:t>V</a:t>
            </a:r>
            <a:r>
              <a:rPr lang="en-US" baseline="-25000" dirty="0" err="1" smtClean="0"/>
              <a:t>cc</a:t>
            </a:r>
            <a:endParaRPr lang="en-US" baseline="-25000" dirty="0"/>
          </a:p>
        </p:txBody>
      </p:sp>
      <p:sp>
        <p:nvSpPr>
          <p:cNvPr id="43" name="TextBox 42"/>
          <p:cNvSpPr txBox="1"/>
          <p:nvPr/>
        </p:nvSpPr>
        <p:spPr>
          <a:xfrm>
            <a:off x="3733800" y="4267200"/>
            <a:ext cx="533400" cy="369332"/>
          </a:xfrm>
          <a:prstGeom prst="rect">
            <a:avLst/>
          </a:prstGeom>
          <a:noFill/>
        </p:spPr>
        <p:txBody>
          <a:bodyPr wrap="square" rtlCol="0">
            <a:spAutoFit/>
          </a:bodyPr>
          <a:lstStyle/>
          <a:p>
            <a:r>
              <a:rPr lang="en-US" dirty="0" smtClean="0"/>
              <a:t>G</a:t>
            </a:r>
            <a:r>
              <a:rPr lang="en-US" baseline="-25000" dirty="0" smtClean="0"/>
              <a:t>1</a:t>
            </a:r>
            <a:endParaRPr lang="en-US" baseline="-25000" dirty="0"/>
          </a:p>
        </p:txBody>
      </p:sp>
      <p:sp>
        <p:nvSpPr>
          <p:cNvPr id="44" name="TextBox 43"/>
          <p:cNvSpPr txBox="1"/>
          <p:nvPr/>
        </p:nvSpPr>
        <p:spPr>
          <a:xfrm>
            <a:off x="3657600" y="4964668"/>
            <a:ext cx="838200" cy="369332"/>
          </a:xfrm>
          <a:prstGeom prst="rect">
            <a:avLst/>
          </a:prstGeom>
          <a:noFill/>
        </p:spPr>
        <p:txBody>
          <a:bodyPr wrap="square" rtlCol="0">
            <a:spAutoFit/>
          </a:bodyPr>
          <a:lstStyle/>
          <a:p>
            <a:r>
              <a:rPr lang="en-US" dirty="0" smtClean="0"/>
              <a:t>GND</a:t>
            </a:r>
            <a:endParaRPr lang="en-US" baseline="-25000" dirty="0"/>
          </a:p>
        </p:txBody>
      </p:sp>
      <p:sp>
        <p:nvSpPr>
          <p:cNvPr id="45" name="TextBox 44"/>
          <p:cNvSpPr txBox="1"/>
          <p:nvPr/>
        </p:nvSpPr>
        <p:spPr>
          <a:xfrm>
            <a:off x="3657600" y="3048000"/>
            <a:ext cx="762000" cy="369332"/>
          </a:xfrm>
          <a:prstGeom prst="rect">
            <a:avLst/>
          </a:prstGeom>
          <a:noFill/>
        </p:spPr>
        <p:txBody>
          <a:bodyPr wrap="square" rtlCol="0">
            <a:spAutoFit/>
          </a:bodyPr>
          <a:lstStyle/>
          <a:p>
            <a:r>
              <a:rPr lang="en-US" dirty="0" smtClean="0"/>
              <a:t>G</a:t>
            </a:r>
            <a:r>
              <a:rPr lang="en-US" baseline="-25000" dirty="0" smtClean="0"/>
              <a:t>2B</a:t>
            </a:r>
            <a:endParaRPr lang="en-US" baseline="-25000" dirty="0"/>
          </a:p>
        </p:txBody>
      </p:sp>
      <p:sp>
        <p:nvSpPr>
          <p:cNvPr id="46" name="TextBox 45"/>
          <p:cNvSpPr txBox="1"/>
          <p:nvPr/>
        </p:nvSpPr>
        <p:spPr>
          <a:xfrm>
            <a:off x="3657600" y="3516868"/>
            <a:ext cx="762000" cy="369332"/>
          </a:xfrm>
          <a:prstGeom prst="rect">
            <a:avLst/>
          </a:prstGeom>
          <a:noFill/>
        </p:spPr>
        <p:txBody>
          <a:bodyPr wrap="square" rtlCol="0">
            <a:spAutoFit/>
          </a:bodyPr>
          <a:lstStyle/>
          <a:p>
            <a:r>
              <a:rPr lang="en-US" dirty="0" smtClean="0"/>
              <a:t>G</a:t>
            </a:r>
            <a:r>
              <a:rPr lang="en-US" baseline="-25000" dirty="0" smtClean="0"/>
              <a:t>2A</a:t>
            </a:r>
            <a:endParaRPr lang="en-US" baseline="-25000" dirty="0"/>
          </a:p>
        </p:txBody>
      </p:sp>
      <p:sp>
        <p:nvSpPr>
          <p:cNvPr id="47" name="Oval 46"/>
          <p:cNvSpPr/>
          <p:nvPr/>
        </p:nvSpPr>
        <p:spPr>
          <a:xfrm>
            <a:off x="3581400" y="31681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3581400" y="3625334"/>
            <a:ext cx="76200"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 name="Straight Connector 49"/>
          <p:cNvCxnSpPr/>
          <p:nvPr/>
        </p:nvCxnSpPr>
        <p:spPr>
          <a:xfrm>
            <a:off x="1905000" y="2460367"/>
            <a:ext cx="0" cy="1578233"/>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1447800" y="26670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1447800" y="29718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447800" y="32766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447800" y="35814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447800" y="38862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990600" y="2438400"/>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15</a:t>
            </a:r>
            <a:endParaRPr lang="en-US" baseline="-250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990600" y="2667000"/>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14</a:t>
            </a:r>
            <a:endParaRPr lang="en-US" baseline="-250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990600" y="30596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13</a:t>
            </a:r>
            <a:endParaRPr lang="en-US" baseline="-250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990600" y="33644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12</a:t>
            </a:r>
            <a:endParaRPr lang="en-US" baseline="-250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990600" y="35930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11</a:t>
            </a:r>
            <a:endParaRPr lang="en-US" baseline="-250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2209800" y="16221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10</a:t>
            </a:r>
            <a:endParaRPr lang="en-US" baseline="-25000"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2209800" y="19166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9</a:t>
            </a:r>
          </a:p>
        </p:txBody>
      </p:sp>
      <p:sp>
        <p:nvSpPr>
          <p:cNvPr id="64" name="TextBox 63"/>
          <p:cNvSpPr txBox="1"/>
          <p:nvPr/>
        </p:nvSpPr>
        <p:spPr>
          <a:xfrm>
            <a:off x="2209800" y="2221468"/>
            <a:ext cx="68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aseline="-25000" dirty="0" smtClean="0">
                <a:latin typeface="Times New Roman" panose="02020603050405020304" pitchFamily="18" charset="0"/>
                <a:cs typeface="Times New Roman" panose="02020603050405020304" pitchFamily="18" charset="0"/>
              </a:rPr>
              <a:t>8</a:t>
            </a:r>
            <a:endParaRPr lang="en-US" baseline="-25000" dirty="0">
              <a:latin typeface="Times New Roman" panose="02020603050405020304" pitchFamily="18" charset="0"/>
              <a:cs typeface="Times New Roman" panose="02020603050405020304" pitchFamily="18" charset="0"/>
            </a:endParaRPr>
          </a:p>
        </p:txBody>
      </p:sp>
      <p:cxnSp>
        <p:nvCxnSpPr>
          <p:cNvPr id="66" name="Straight Connector 65"/>
          <p:cNvCxnSpPr>
            <a:endCxn id="48" idx="7"/>
          </p:cNvCxnSpPr>
          <p:nvPr/>
        </p:nvCxnSpPr>
        <p:spPr>
          <a:xfrm>
            <a:off x="2895600" y="3641218"/>
            <a:ext cx="750841"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3048000" y="5107222"/>
            <a:ext cx="618591" cy="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895600" y="3641218"/>
            <a:ext cx="0" cy="136516"/>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067792" y="5107222"/>
            <a:ext cx="0" cy="136516"/>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2819400" y="5867400"/>
            <a:ext cx="4495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Interfacing of I/O devices using 74LS138</a:t>
            </a:r>
            <a:endParaRPr lang="en-US"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2819400" y="5193268"/>
            <a:ext cx="838200" cy="369332"/>
          </a:xfrm>
          <a:prstGeom prst="rect">
            <a:avLst/>
          </a:prstGeom>
          <a:noFill/>
        </p:spPr>
        <p:txBody>
          <a:bodyPr wrap="square" rtlCol="0">
            <a:spAutoFit/>
          </a:bodyPr>
          <a:lstStyle/>
          <a:p>
            <a:r>
              <a:rPr lang="en-US" dirty="0" smtClean="0"/>
              <a:t>GND</a:t>
            </a:r>
            <a:endParaRPr lang="en-US" baseline="-25000" dirty="0"/>
          </a:p>
        </p:txBody>
      </p:sp>
      <p:sp>
        <p:nvSpPr>
          <p:cNvPr id="69" name="TextBox 68"/>
          <p:cNvSpPr txBox="1"/>
          <p:nvPr/>
        </p:nvSpPr>
        <p:spPr>
          <a:xfrm>
            <a:off x="2667000" y="3733800"/>
            <a:ext cx="838200" cy="369332"/>
          </a:xfrm>
          <a:prstGeom prst="rect">
            <a:avLst/>
          </a:prstGeom>
          <a:noFill/>
        </p:spPr>
        <p:txBody>
          <a:bodyPr wrap="square" rtlCol="0">
            <a:spAutoFit/>
          </a:bodyPr>
          <a:lstStyle/>
          <a:p>
            <a:r>
              <a:rPr lang="en-US" dirty="0" smtClean="0"/>
              <a:t>GND</a:t>
            </a:r>
            <a:endParaRPr lang="en-US" baseline="-25000" dirty="0"/>
          </a:p>
        </p:txBody>
      </p:sp>
      <p:sp>
        <p:nvSpPr>
          <p:cNvPr id="3" name="TextBox 2"/>
          <p:cNvSpPr txBox="1"/>
          <p:nvPr/>
        </p:nvSpPr>
        <p:spPr>
          <a:xfrm>
            <a:off x="5638800" y="1600200"/>
            <a:ext cx="609600" cy="369332"/>
          </a:xfrm>
          <a:prstGeom prst="rect">
            <a:avLst/>
          </a:prstGeom>
          <a:noFill/>
        </p:spPr>
        <p:txBody>
          <a:bodyPr wrap="square" rtlCol="0">
            <a:spAutoFit/>
          </a:bodyPr>
          <a:lstStyle/>
          <a:p>
            <a:r>
              <a:rPr lang="en-US" dirty="0" smtClean="0"/>
              <a:t>Y0</a:t>
            </a:r>
            <a:endParaRPr lang="en-US" dirty="0"/>
          </a:p>
        </p:txBody>
      </p:sp>
      <p:sp>
        <p:nvSpPr>
          <p:cNvPr id="70" name="TextBox 69"/>
          <p:cNvSpPr txBox="1"/>
          <p:nvPr/>
        </p:nvSpPr>
        <p:spPr>
          <a:xfrm>
            <a:off x="5638800" y="1905000"/>
            <a:ext cx="609600" cy="369332"/>
          </a:xfrm>
          <a:prstGeom prst="rect">
            <a:avLst/>
          </a:prstGeom>
          <a:noFill/>
        </p:spPr>
        <p:txBody>
          <a:bodyPr wrap="square" rtlCol="0">
            <a:spAutoFit/>
          </a:bodyPr>
          <a:lstStyle/>
          <a:p>
            <a:r>
              <a:rPr lang="en-US" dirty="0" smtClean="0"/>
              <a:t>Y1</a:t>
            </a:r>
            <a:endParaRPr lang="en-US" dirty="0"/>
          </a:p>
        </p:txBody>
      </p:sp>
      <p:sp>
        <p:nvSpPr>
          <p:cNvPr id="74" name="TextBox 73"/>
          <p:cNvSpPr txBox="1"/>
          <p:nvPr/>
        </p:nvSpPr>
        <p:spPr>
          <a:xfrm>
            <a:off x="5638800" y="2221468"/>
            <a:ext cx="609600" cy="369332"/>
          </a:xfrm>
          <a:prstGeom prst="rect">
            <a:avLst/>
          </a:prstGeom>
          <a:noFill/>
        </p:spPr>
        <p:txBody>
          <a:bodyPr wrap="square" rtlCol="0">
            <a:spAutoFit/>
          </a:bodyPr>
          <a:lstStyle/>
          <a:p>
            <a:r>
              <a:rPr lang="en-US" dirty="0" smtClean="0"/>
              <a:t>Y2</a:t>
            </a:r>
            <a:endParaRPr lang="en-US" dirty="0"/>
          </a:p>
        </p:txBody>
      </p:sp>
      <p:sp>
        <p:nvSpPr>
          <p:cNvPr id="75" name="TextBox 74"/>
          <p:cNvSpPr txBox="1"/>
          <p:nvPr/>
        </p:nvSpPr>
        <p:spPr>
          <a:xfrm>
            <a:off x="5638800" y="2514600"/>
            <a:ext cx="609600" cy="369332"/>
          </a:xfrm>
          <a:prstGeom prst="rect">
            <a:avLst/>
          </a:prstGeom>
          <a:noFill/>
        </p:spPr>
        <p:txBody>
          <a:bodyPr wrap="square" rtlCol="0">
            <a:spAutoFit/>
          </a:bodyPr>
          <a:lstStyle/>
          <a:p>
            <a:r>
              <a:rPr lang="en-US" dirty="0" smtClean="0"/>
              <a:t>Y3</a:t>
            </a:r>
            <a:endParaRPr lang="en-US" dirty="0"/>
          </a:p>
        </p:txBody>
      </p:sp>
      <p:sp>
        <p:nvSpPr>
          <p:cNvPr id="76" name="TextBox 75"/>
          <p:cNvSpPr txBox="1"/>
          <p:nvPr/>
        </p:nvSpPr>
        <p:spPr>
          <a:xfrm>
            <a:off x="5638800" y="2895600"/>
            <a:ext cx="609600" cy="369332"/>
          </a:xfrm>
          <a:prstGeom prst="rect">
            <a:avLst/>
          </a:prstGeom>
          <a:noFill/>
        </p:spPr>
        <p:txBody>
          <a:bodyPr wrap="square" rtlCol="0">
            <a:spAutoFit/>
          </a:bodyPr>
          <a:lstStyle/>
          <a:p>
            <a:r>
              <a:rPr lang="en-US" dirty="0" smtClean="0"/>
              <a:t>Y4</a:t>
            </a:r>
            <a:endParaRPr lang="en-US" dirty="0"/>
          </a:p>
        </p:txBody>
      </p:sp>
      <p:sp>
        <p:nvSpPr>
          <p:cNvPr id="77" name="TextBox 76"/>
          <p:cNvSpPr txBox="1"/>
          <p:nvPr/>
        </p:nvSpPr>
        <p:spPr>
          <a:xfrm>
            <a:off x="5638800" y="3124200"/>
            <a:ext cx="609600" cy="369332"/>
          </a:xfrm>
          <a:prstGeom prst="rect">
            <a:avLst/>
          </a:prstGeom>
          <a:noFill/>
        </p:spPr>
        <p:txBody>
          <a:bodyPr wrap="square" rtlCol="0">
            <a:spAutoFit/>
          </a:bodyPr>
          <a:lstStyle/>
          <a:p>
            <a:r>
              <a:rPr lang="en-US" dirty="0" smtClean="0"/>
              <a:t>Y5</a:t>
            </a:r>
            <a:endParaRPr lang="en-US" dirty="0"/>
          </a:p>
        </p:txBody>
      </p:sp>
      <p:sp>
        <p:nvSpPr>
          <p:cNvPr id="78" name="TextBox 77"/>
          <p:cNvSpPr txBox="1"/>
          <p:nvPr/>
        </p:nvSpPr>
        <p:spPr>
          <a:xfrm>
            <a:off x="5638800" y="3429000"/>
            <a:ext cx="609600" cy="369332"/>
          </a:xfrm>
          <a:prstGeom prst="rect">
            <a:avLst/>
          </a:prstGeom>
          <a:noFill/>
        </p:spPr>
        <p:txBody>
          <a:bodyPr wrap="square" rtlCol="0">
            <a:spAutoFit/>
          </a:bodyPr>
          <a:lstStyle/>
          <a:p>
            <a:r>
              <a:rPr lang="en-US" dirty="0" smtClean="0"/>
              <a:t>Y6</a:t>
            </a:r>
            <a:endParaRPr lang="en-US" dirty="0"/>
          </a:p>
        </p:txBody>
      </p:sp>
      <p:sp>
        <p:nvSpPr>
          <p:cNvPr id="79" name="TextBox 78"/>
          <p:cNvSpPr txBox="1"/>
          <p:nvPr/>
        </p:nvSpPr>
        <p:spPr>
          <a:xfrm>
            <a:off x="5638800" y="3821668"/>
            <a:ext cx="609600" cy="369332"/>
          </a:xfrm>
          <a:prstGeom prst="rect">
            <a:avLst/>
          </a:prstGeom>
          <a:noFill/>
        </p:spPr>
        <p:txBody>
          <a:bodyPr wrap="square" rtlCol="0">
            <a:spAutoFit/>
          </a:bodyPr>
          <a:lstStyle/>
          <a:p>
            <a:r>
              <a:rPr lang="en-US" dirty="0" smtClean="0"/>
              <a:t>Y7</a:t>
            </a:r>
            <a:endParaRPr lang="en-US" dirty="0"/>
          </a:p>
        </p:txBody>
      </p:sp>
    </p:spTree>
    <p:extLst>
      <p:ext uri="{BB962C8B-B14F-4D97-AF65-F5344CB8AC3E}">
        <p14:creationId xmlns:p14="http://schemas.microsoft.com/office/powerpoint/2010/main" val="4017119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lstStyle/>
          <a:p>
            <a:r>
              <a:rPr lang="en-IN" dirty="0" smtClean="0">
                <a:latin typeface="Times New Roman" pitchFamily="18" charset="0"/>
                <a:cs typeface="Times New Roman" pitchFamily="18" charset="0"/>
              </a:rPr>
              <a:t>The block diagram shows three important sections:</a:t>
            </a:r>
          </a:p>
          <a:p>
            <a:pPr marL="514350" indent="-514350">
              <a:buFont typeface="+mj-lt"/>
              <a:buAutoNum type="alphaLcParenR"/>
            </a:pPr>
            <a:r>
              <a:rPr lang="en-IN" dirty="0" smtClean="0">
                <a:latin typeface="Times New Roman" pitchFamily="18" charset="0"/>
                <a:cs typeface="Times New Roman" pitchFamily="18" charset="0"/>
              </a:rPr>
              <a:t>Arithmetic and Logic unit</a:t>
            </a:r>
          </a:p>
          <a:p>
            <a:pPr marL="514350" indent="-514350">
              <a:buFont typeface="+mj-lt"/>
              <a:buAutoNum type="alphaLcParenR"/>
            </a:pPr>
            <a:r>
              <a:rPr lang="en-IN" dirty="0" smtClean="0">
                <a:latin typeface="Times New Roman" pitchFamily="18" charset="0"/>
                <a:cs typeface="Times New Roman" pitchFamily="18" charset="0"/>
              </a:rPr>
              <a:t>Timing and control unit</a:t>
            </a:r>
          </a:p>
          <a:p>
            <a:pPr marL="514350" indent="-514350">
              <a:buFont typeface="+mj-lt"/>
              <a:buAutoNum type="alphaLcParenR"/>
            </a:pPr>
            <a:r>
              <a:rPr lang="en-IN" dirty="0" smtClean="0">
                <a:latin typeface="Times New Roman" pitchFamily="18" charset="0"/>
                <a:cs typeface="Times New Roman" pitchFamily="18" charset="0"/>
              </a:rPr>
              <a:t>Set of registers</a:t>
            </a:r>
          </a:p>
          <a:p>
            <a:pPr marL="514350" indent="-514350">
              <a:buNone/>
            </a:pPr>
            <a:r>
              <a:rPr lang="en-IN" b="1" dirty="0" smtClean="0">
                <a:latin typeface="Times New Roman" pitchFamily="18" charset="0"/>
                <a:cs typeface="Times New Roman" pitchFamily="18" charset="0"/>
              </a:rPr>
              <a:t>   </a:t>
            </a:r>
            <a:r>
              <a:rPr lang="en-IN" b="1" u="sng" dirty="0" smtClean="0">
                <a:latin typeface="Times New Roman" pitchFamily="18" charset="0"/>
                <a:cs typeface="Times New Roman" pitchFamily="18" charset="0"/>
              </a:rPr>
              <a:t>Arithmetic and Logic Unit</a:t>
            </a:r>
          </a:p>
          <a:p>
            <a:pPr marL="514350" indent="-514350">
              <a:buFont typeface="Arial" pitchFamily="34" charset="0"/>
              <a:buChar char="•"/>
            </a:pPr>
            <a:r>
              <a:rPr lang="en-IN" dirty="0" smtClean="0">
                <a:latin typeface="Times New Roman" pitchFamily="18" charset="0"/>
                <a:cs typeface="Times New Roman" pitchFamily="18" charset="0"/>
              </a:rPr>
              <a:t>It performs various arithmetic and logical operations which includes:</a:t>
            </a:r>
          </a:p>
          <a:p>
            <a:pPr marL="514350" indent="-514350">
              <a:buNone/>
            </a:pPr>
            <a:r>
              <a:rPr lang="en-IN" dirty="0" smtClean="0">
                <a:latin typeface="Times New Roman" pitchFamily="18" charset="0"/>
                <a:cs typeface="Times New Roman" pitchFamily="18" charset="0"/>
              </a:rPr>
              <a:t>                   </a:t>
            </a:r>
          </a:p>
          <a:p>
            <a:pPr marL="514350" indent="-514350">
              <a:buFont typeface="Arial" pitchFamily="34" charset="0"/>
              <a:buChar char="•"/>
            </a:pPr>
            <a:endParaRPr lang="en-IN"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600200" y="4267200"/>
          <a:ext cx="6096000" cy="22910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smtClean="0">
                          <a:latin typeface="Times New Roman" pitchFamily="18" charset="0"/>
                          <a:cs typeface="Times New Roman" pitchFamily="18" charset="0"/>
                        </a:rPr>
                        <a:t>Addition </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Logical AND</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673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Subtraction</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Logical OR</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Increment</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Complement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Decrement</a:t>
                      </a:r>
                    </a:p>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EX-OR</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32688"/>
          </a:xfrm>
        </p:spPr>
        <p:txBody>
          <a:bodyPr/>
          <a:lstStyle/>
          <a:p>
            <a:r>
              <a:rPr lang="en-US" dirty="0" smtClean="0"/>
              <a:t>RAM and EPROM Interfacing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The interfacing process involves designing a circuit that will match the memory requirements with the microprocessor signals.</a:t>
            </a:r>
          </a:p>
          <a:p>
            <a:pPr algn="just"/>
            <a:r>
              <a:rPr lang="en-US" dirty="0" smtClean="0">
                <a:latin typeface="Times New Roman" panose="02020603050405020304" pitchFamily="18" charset="0"/>
                <a:cs typeface="Times New Roman" panose="02020603050405020304" pitchFamily="18" charset="0"/>
              </a:rPr>
              <a:t>R/W and EPROM memory stores binary information. </a:t>
            </a:r>
            <a:endParaRPr lang="en-US" dirty="0">
              <a:latin typeface="Times New Roman" panose="02020603050405020304" pitchFamily="18" charset="0"/>
              <a:cs typeface="Times New Roman" panose="02020603050405020304" pitchFamily="18" charset="0"/>
            </a:endParaRPr>
          </a:p>
          <a:p>
            <a:pPr algn="just"/>
            <a:r>
              <a:rPr lang="en-US" b="1" u="sng" dirty="0" smtClean="0">
                <a:latin typeface="Times New Roman" panose="02020603050405020304" pitchFamily="18" charset="0"/>
                <a:cs typeface="Times New Roman" panose="02020603050405020304" pitchFamily="18" charset="0"/>
              </a:rPr>
              <a:t>Chip packaging</a:t>
            </a: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Address lines</a:t>
            </a: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Data lines</a:t>
            </a: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Chip Enable</a:t>
            </a: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Output Enable</a:t>
            </a:r>
          </a:p>
          <a:p>
            <a:pPr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Read/ Write control signals (R/W)</a:t>
            </a:r>
          </a:p>
        </p:txBody>
      </p:sp>
    </p:spTree>
    <p:extLst>
      <p:ext uri="{BB962C8B-B14F-4D97-AF65-F5344CB8AC3E}">
        <p14:creationId xmlns:p14="http://schemas.microsoft.com/office/powerpoint/2010/main" val="42691270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1371600"/>
            <a:ext cx="2209800"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715000" y="1371600"/>
            <a:ext cx="2209800" cy="365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990600" y="2057400"/>
            <a:ext cx="381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371600" y="1371600"/>
            <a:ext cx="2209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1371600" y="4343400"/>
            <a:ext cx="2209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715000" y="4343400"/>
            <a:ext cx="2209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334000" y="2057400"/>
            <a:ext cx="381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6096000" y="2419634"/>
            <a:ext cx="1524000" cy="11617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p:nvPr/>
        </p:nvCxnSpPr>
        <p:spPr>
          <a:xfrm>
            <a:off x="457200" y="2419634"/>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57200" y="37338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1828800" y="10668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971800" y="10668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6248400" y="50292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7391400" y="50292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3581400" y="17145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3581400" y="19812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3581400" y="4718145"/>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7924800" y="45720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7924800" y="4800600"/>
            <a:ext cx="609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1815152" y="50292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2946779" y="50292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038600" y="1981200"/>
            <a:ext cx="0" cy="25146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3581400" y="4495800"/>
            <a:ext cx="457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1828800" y="697468"/>
            <a:ext cx="1562100" cy="369332"/>
          </a:xfrm>
          <a:prstGeom prst="rect">
            <a:avLst/>
          </a:prstGeom>
          <a:noFill/>
        </p:spPr>
        <p:txBody>
          <a:bodyPr wrap="square" rtlCol="0">
            <a:spAutoFit/>
          </a:bodyPr>
          <a:lstStyle/>
          <a:p>
            <a:r>
              <a:rPr lang="en-US" dirty="0" smtClean="0"/>
              <a:t>Input Data</a:t>
            </a:r>
            <a:endParaRPr lang="en-US" dirty="0"/>
          </a:p>
        </p:txBody>
      </p:sp>
      <p:sp>
        <p:nvSpPr>
          <p:cNvPr id="38" name="TextBox 37"/>
          <p:cNvSpPr txBox="1"/>
          <p:nvPr/>
        </p:nvSpPr>
        <p:spPr>
          <a:xfrm>
            <a:off x="6143199" y="5486400"/>
            <a:ext cx="1562100" cy="369332"/>
          </a:xfrm>
          <a:prstGeom prst="rect">
            <a:avLst/>
          </a:prstGeom>
          <a:noFill/>
        </p:spPr>
        <p:txBody>
          <a:bodyPr wrap="square" rtlCol="0">
            <a:spAutoFit/>
          </a:bodyPr>
          <a:lstStyle/>
          <a:p>
            <a:r>
              <a:rPr lang="en-US" dirty="0" smtClean="0"/>
              <a:t>Output Data</a:t>
            </a:r>
            <a:endParaRPr lang="en-US" dirty="0"/>
          </a:p>
        </p:txBody>
      </p:sp>
      <p:sp>
        <p:nvSpPr>
          <p:cNvPr id="39" name="TextBox 38"/>
          <p:cNvSpPr txBox="1"/>
          <p:nvPr/>
        </p:nvSpPr>
        <p:spPr>
          <a:xfrm>
            <a:off x="1695450" y="5442761"/>
            <a:ext cx="1562100" cy="369332"/>
          </a:xfrm>
          <a:prstGeom prst="rect">
            <a:avLst/>
          </a:prstGeom>
          <a:noFill/>
        </p:spPr>
        <p:txBody>
          <a:bodyPr wrap="square" rtlCol="0">
            <a:spAutoFit/>
          </a:bodyPr>
          <a:lstStyle/>
          <a:p>
            <a:r>
              <a:rPr lang="en-US" dirty="0" smtClean="0"/>
              <a:t>Output Data</a:t>
            </a:r>
            <a:endParaRPr lang="en-US" dirty="0"/>
          </a:p>
        </p:txBody>
      </p:sp>
      <mc:AlternateContent xmlns:mc="http://schemas.openxmlformats.org/markup-compatibility/2006" xmlns:a14="http://schemas.microsoft.com/office/drawing/2010/main">
        <mc:Choice Requires="a14">
          <p:sp>
            <p:nvSpPr>
              <p:cNvPr id="40" name="TextBox 39"/>
              <p:cNvSpPr txBox="1"/>
              <p:nvPr/>
            </p:nvSpPr>
            <p:spPr>
              <a:xfrm>
                <a:off x="4267200" y="4572000"/>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4267200" y="4572000"/>
                <a:ext cx="53340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236493" y="1796534"/>
                <a:ext cx="5334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𝐶𝑆</m:t>
                          </m:r>
                        </m:e>
                      </m:ac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4236493" y="1796534"/>
                <a:ext cx="533400" cy="36990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4267200" y="1447800"/>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4267200" y="1447800"/>
                <a:ext cx="53340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8534400" y="4401247"/>
                <a:ext cx="5334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𝐶𝑆</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8534400" y="4401247"/>
                <a:ext cx="533400" cy="36990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8552597" y="4648200"/>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8552597" y="4648200"/>
                <a:ext cx="533400" cy="369332"/>
              </a:xfrm>
              <a:prstGeom prst="rect">
                <a:avLst/>
              </a:prstGeom>
              <a:blipFill rotWithShape="1">
                <a:blip r:embed="rId7"/>
                <a:stretch>
                  <a:fillRect/>
                </a:stretch>
              </a:blipFill>
            </p:spPr>
            <p:txBody>
              <a:bodyPr/>
              <a:lstStyle/>
              <a:p>
                <a:r>
                  <a:rPr lang="en-US">
                    <a:noFill/>
                  </a:rPr>
                  <a:t> </a:t>
                </a:r>
              </a:p>
            </p:txBody>
          </p:sp>
        </mc:Fallback>
      </mc:AlternateContent>
      <p:sp>
        <p:nvSpPr>
          <p:cNvPr id="45" name="TextBox 44"/>
          <p:cNvSpPr txBox="1"/>
          <p:nvPr/>
        </p:nvSpPr>
        <p:spPr>
          <a:xfrm>
            <a:off x="6038850" y="1621093"/>
            <a:ext cx="15621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EPROM</a:t>
            </a:r>
          </a:p>
          <a:p>
            <a:pPr algn="ctr"/>
            <a:r>
              <a:rPr lang="en-US" dirty="0" smtClean="0">
                <a:latin typeface="Times New Roman" panose="02020603050405020304" pitchFamily="18" charset="0"/>
                <a:cs typeface="Times New Roman" panose="02020603050405020304" pitchFamily="18" charset="0"/>
              </a:rPr>
              <a:t>4096X8</a:t>
            </a:r>
            <a:endParaRPr lang="en-US"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695450" y="4501635"/>
            <a:ext cx="1885950" cy="369332"/>
          </a:xfrm>
          <a:prstGeom prst="rect">
            <a:avLst/>
          </a:prstGeom>
          <a:noFill/>
        </p:spPr>
        <p:txBody>
          <a:bodyPr wrap="square" rtlCol="0">
            <a:spAutoFit/>
          </a:bodyPr>
          <a:lstStyle/>
          <a:p>
            <a:r>
              <a:rPr lang="en-US" dirty="0" smtClean="0"/>
              <a:t>Output Buffer</a:t>
            </a:r>
            <a:endParaRPr lang="en-US" dirty="0"/>
          </a:p>
        </p:txBody>
      </p:sp>
      <p:sp>
        <p:nvSpPr>
          <p:cNvPr id="47" name="TextBox 46"/>
          <p:cNvSpPr txBox="1"/>
          <p:nvPr/>
        </p:nvSpPr>
        <p:spPr>
          <a:xfrm>
            <a:off x="5915025" y="4533479"/>
            <a:ext cx="1885950" cy="369332"/>
          </a:xfrm>
          <a:prstGeom prst="rect">
            <a:avLst/>
          </a:prstGeom>
          <a:noFill/>
        </p:spPr>
        <p:txBody>
          <a:bodyPr wrap="square" rtlCol="0">
            <a:spAutoFit/>
          </a:bodyPr>
          <a:lstStyle/>
          <a:p>
            <a:r>
              <a:rPr lang="en-US" dirty="0" smtClean="0"/>
              <a:t>Output Buffer</a:t>
            </a:r>
            <a:endParaRPr lang="en-US" dirty="0"/>
          </a:p>
        </p:txBody>
      </p:sp>
      <p:sp>
        <p:nvSpPr>
          <p:cNvPr id="48" name="TextBox 47"/>
          <p:cNvSpPr txBox="1"/>
          <p:nvPr/>
        </p:nvSpPr>
        <p:spPr>
          <a:xfrm>
            <a:off x="1533525" y="1574926"/>
            <a:ext cx="1885950" cy="369332"/>
          </a:xfrm>
          <a:prstGeom prst="rect">
            <a:avLst/>
          </a:prstGeom>
          <a:noFill/>
        </p:spPr>
        <p:txBody>
          <a:bodyPr wrap="square" rtlCol="0">
            <a:spAutoFit/>
          </a:bodyPr>
          <a:lstStyle/>
          <a:p>
            <a:r>
              <a:rPr lang="en-US" dirty="0" smtClean="0"/>
              <a:t>Input Buffer</a:t>
            </a:r>
            <a:endParaRPr lang="en-US" dirty="0"/>
          </a:p>
        </p:txBody>
      </p:sp>
      <p:sp>
        <p:nvSpPr>
          <p:cNvPr id="49" name="TextBox 48"/>
          <p:cNvSpPr txBox="1"/>
          <p:nvPr/>
        </p:nvSpPr>
        <p:spPr>
          <a:xfrm>
            <a:off x="986135" y="2286000"/>
            <a:ext cx="461665" cy="1817132"/>
          </a:xfrm>
          <a:prstGeom prst="rect">
            <a:avLst/>
          </a:prstGeom>
          <a:noFill/>
        </p:spPr>
        <p:txBody>
          <a:bodyPr vert="vert270" wrap="square" rtlCol="0">
            <a:spAutoFit/>
          </a:bodyPr>
          <a:lstStyle/>
          <a:p>
            <a:r>
              <a:rPr lang="en-US" dirty="0" smtClean="0"/>
              <a:t>Internal Decoder</a:t>
            </a:r>
            <a:endParaRPr lang="en-US" dirty="0"/>
          </a:p>
        </p:txBody>
      </p:sp>
      <p:sp>
        <p:nvSpPr>
          <p:cNvPr id="50" name="TextBox 49"/>
          <p:cNvSpPr txBox="1"/>
          <p:nvPr/>
        </p:nvSpPr>
        <p:spPr>
          <a:xfrm>
            <a:off x="5334000" y="2235579"/>
            <a:ext cx="461665" cy="1817132"/>
          </a:xfrm>
          <a:prstGeom prst="rect">
            <a:avLst/>
          </a:prstGeom>
          <a:noFill/>
        </p:spPr>
        <p:txBody>
          <a:bodyPr vert="vert270" wrap="square" rtlCol="0">
            <a:spAutoFit/>
          </a:bodyPr>
          <a:lstStyle/>
          <a:p>
            <a:r>
              <a:rPr lang="en-US" dirty="0" smtClean="0"/>
              <a:t>Internal Decoder</a:t>
            </a:r>
            <a:endParaRPr lang="en-US" dirty="0"/>
          </a:p>
        </p:txBody>
      </p:sp>
      <p:sp>
        <p:nvSpPr>
          <p:cNvPr id="51" name="TextBox 50"/>
          <p:cNvSpPr txBox="1"/>
          <p:nvPr/>
        </p:nvSpPr>
        <p:spPr>
          <a:xfrm>
            <a:off x="1600200" y="2831068"/>
            <a:ext cx="188595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R/W </a:t>
            </a:r>
          </a:p>
          <a:p>
            <a:pPr algn="ctr"/>
            <a:r>
              <a:rPr lang="en-US" dirty="0" smtClean="0">
                <a:latin typeface="Times New Roman" panose="02020603050405020304" pitchFamily="18" charset="0"/>
                <a:cs typeface="Times New Roman" panose="02020603050405020304" pitchFamily="18" charset="0"/>
              </a:rPr>
              <a:t>Memory</a:t>
            </a:r>
          </a:p>
          <a:p>
            <a:pPr algn="ctr"/>
            <a:r>
              <a:rPr lang="en-US" dirty="0" smtClean="0">
                <a:latin typeface="Times New Roman" panose="02020603050405020304" pitchFamily="18" charset="0"/>
                <a:cs typeface="Times New Roman" panose="02020603050405020304" pitchFamily="18" charset="0"/>
              </a:rPr>
              <a:t>2048X8</a:t>
            </a:r>
            <a:endParaRPr lang="en-US" dirty="0">
              <a:latin typeface="Times New Roman" panose="02020603050405020304" pitchFamily="18" charset="0"/>
              <a:cs typeface="Times New Roman" panose="02020603050405020304" pitchFamily="18" charset="0"/>
            </a:endParaRPr>
          </a:p>
        </p:txBody>
      </p:sp>
      <p:cxnSp>
        <p:nvCxnSpPr>
          <p:cNvPr id="52" name="Straight Connector 51"/>
          <p:cNvCxnSpPr/>
          <p:nvPr/>
        </p:nvCxnSpPr>
        <p:spPr>
          <a:xfrm>
            <a:off x="4800600" y="2572034"/>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769893" y="3723691"/>
            <a:ext cx="533400" cy="0"/>
          </a:xfrm>
          <a:prstGeom prst="line">
            <a:avLst/>
          </a:prstGeom>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0" y="2209800"/>
            <a:ext cx="876300" cy="369332"/>
          </a:xfrm>
          <a:prstGeom prst="rect">
            <a:avLst/>
          </a:prstGeom>
          <a:noFill/>
        </p:spPr>
        <p:txBody>
          <a:bodyPr wrap="square" rtlCol="0">
            <a:spAutoFit/>
          </a:bodyPr>
          <a:lstStyle/>
          <a:p>
            <a:r>
              <a:rPr lang="en-US" dirty="0" smtClean="0"/>
              <a:t>A10</a:t>
            </a:r>
            <a:endParaRPr lang="en-US" dirty="0"/>
          </a:p>
        </p:txBody>
      </p:sp>
      <p:sp>
        <p:nvSpPr>
          <p:cNvPr id="55" name="TextBox 54"/>
          <p:cNvSpPr txBox="1"/>
          <p:nvPr/>
        </p:nvSpPr>
        <p:spPr>
          <a:xfrm>
            <a:off x="76200" y="3505200"/>
            <a:ext cx="609600" cy="369332"/>
          </a:xfrm>
          <a:prstGeom prst="rect">
            <a:avLst/>
          </a:prstGeom>
          <a:noFill/>
        </p:spPr>
        <p:txBody>
          <a:bodyPr wrap="square" rtlCol="0">
            <a:spAutoFit/>
          </a:bodyPr>
          <a:lstStyle/>
          <a:p>
            <a:r>
              <a:rPr lang="en-US" dirty="0" smtClean="0"/>
              <a:t>A0</a:t>
            </a:r>
            <a:endParaRPr lang="en-US" dirty="0"/>
          </a:p>
        </p:txBody>
      </p:sp>
      <p:sp>
        <p:nvSpPr>
          <p:cNvPr id="56" name="TextBox 55"/>
          <p:cNvSpPr txBox="1"/>
          <p:nvPr/>
        </p:nvSpPr>
        <p:spPr>
          <a:xfrm>
            <a:off x="4284260" y="3581400"/>
            <a:ext cx="609600" cy="369332"/>
          </a:xfrm>
          <a:prstGeom prst="rect">
            <a:avLst/>
          </a:prstGeom>
          <a:noFill/>
        </p:spPr>
        <p:txBody>
          <a:bodyPr wrap="square" rtlCol="0">
            <a:spAutoFit/>
          </a:bodyPr>
          <a:lstStyle/>
          <a:p>
            <a:r>
              <a:rPr lang="en-US" dirty="0" smtClean="0"/>
              <a:t>A0</a:t>
            </a:r>
            <a:endParaRPr lang="en-US" dirty="0"/>
          </a:p>
        </p:txBody>
      </p:sp>
      <p:sp>
        <p:nvSpPr>
          <p:cNvPr id="57" name="TextBox 56"/>
          <p:cNvSpPr txBox="1"/>
          <p:nvPr/>
        </p:nvSpPr>
        <p:spPr>
          <a:xfrm>
            <a:off x="4189863" y="2387368"/>
            <a:ext cx="609600" cy="369332"/>
          </a:xfrm>
          <a:prstGeom prst="rect">
            <a:avLst/>
          </a:prstGeom>
          <a:noFill/>
        </p:spPr>
        <p:txBody>
          <a:bodyPr wrap="square" rtlCol="0">
            <a:spAutoFit/>
          </a:bodyPr>
          <a:lstStyle/>
          <a:p>
            <a:r>
              <a:rPr lang="en-US" dirty="0" smtClean="0"/>
              <a:t>A11</a:t>
            </a:r>
            <a:endParaRPr lang="en-US" dirty="0"/>
          </a:p>
        </p:txBody>
      </p:sp>
      <p:sp>
        <p:nvSpPr>
          <p:cNvPr id="58" name="TextBox 57"/>
          <p:cNvSpPr txBox="1"/>
          <p:nvPr/>
        </p:nvSpPr>
        <p:spPr>
          <a:xfrm>
            <a:off x="1181100" y="6019800"/>
            <a:ext cx="2305050" cy="369332"/>
          </a:xfrm>
          <a:prstGeom prst="rect">
            <a:avLst/>
          </a:prstGeom>
          <a:noFill/>
        </p:spPr>
        <p:txBody>
          <a:bodyPr wrap="square" rtlCol="0">
            <a:spAutoFit/>
          </a:bodyPr>
          <a:lstStyle/>
          <a:p>
            <a:r>
              <a:rPr lang="en-US" dirty="0" smtClean="0"/>
              <a:t>R/W Static Memory</a:t>
            </a:r>
            <a:endParaRPr lang="en-US" dirty="0"/>
          </a:p>
        </p:txBody>
      </p:sp>
      <p:sp>
        <p:nvSpPr>
          <p:cNvPr id="59" name="TextBox 58"/>
          <p:cNvSpPr txBox="1"/>
          <p:nvPr/>
        </p:nvSpPr>
        <p:spPr>
          <a:xfrm>
            <a:off x="6367533" y="6023212"/>
            <a:ext cx="1176267" cy="365920"/>
          </a:xfrm>
          <a:prstGeom prst="rect">
            <a:avLst/>
          </a:prstGeom>
          <a:noFill/>
        </p:spPr>
        <p:txBody>
          <a:bodyPr wrap="square" rtlCol="0">
            <a:spAutoFit/>
          </a:bodyPr>
          <a:lstStyle/>
          <a:p>
            <a:r>
              <a:rPr lang="en-US" dirty="0" smtClean="0"/>
              <a:t>EPROM</a:t>
            </a:r>
            <a:endParaRPr lang="en-US" dirty="0"/>
          </a:p>
        </p:txBody>
      </p:sp>
      <p:sp>
        <p:nvSpPr>
          <p:cNvPr id="60" name="Oval 59"/>
          <p:cNvSpPr/>
          <p:nvPr/>
        </p:nvSpPr>
        <p:spPr>
          <a:xfrm>
            <a:off x="3581400" y="1632466"/>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3581400" y="1893332"/>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p:cNvSpPr/>
          <p:nvPr/>
        </p:nvSpPr>
        <p:spPr>
          <a:xfrm>
            <a:off x="3581400" y="4407932"/>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3581400" y="4636532"/>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7940722" y="4502329"/>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7924800" y="4712732"/>
            <a:ext cx="152400" cy="1640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756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lgn="just"/>
            <a:r>
              <a:rPr lang="en-US" b="1" dirty="0" smtClean="0">
                <a:latin typeface="Times New Roman" panose="02020603050405020304" pitchFamily="18" charset="0"/>
                <a:cs typeface="Times New Roman" panose="02020603050405020304" pitchFamily="18" charset="0"/>
              </a:rPr>
              <a:t>Buffer</a:t>
            </a:r>
            <a:r>
              <a:rPr lang="en-US" dirty="0" smtClean="0">
                <a:latin typeface="Times New Roman" panose="02020603050405020304" pitchFamily="18" charset="0"/>
                <a:cs typeface="Times New Roman" panose="02020603050405020304" pitchFamily="18" charset="0"/>
              </a:rPr>
              <a:t> – It is a logic circuit that amplifies the current or power. It has one input and one output line. It increases the driving capability of a logic circuit.</a:t>
            </a:r>
          </a:p>
          <a:p>
            <a:pPr algn="just"/>
            <a:r>
              <a:rPr lang="en-US" b="1" dirty="0" smtClean="0">
                <a:latin typeface="Times New Roman" panose="02020603050405020304" pitchFamily="18" charset="0"/>
                <a:cs typeface="Times New Roman" panose="02020603050405020304" pitchFamily="18" charset="0"/>
              </a:rPr>
              <a:t>Read</a:t>
            </a:r>
            <a:r>
              <a:rPr lang="en-US" dirty="0" smtClean="0">
                <a:latin typeface="Times New Roman" panose="02020603050405020304" pitchFamily="18" charset="0"/>
                <a:cs typeface="Times New Roman" panose="02020603050405020304" pitchFamily="18" charset="0"/>
              </a:rPr>
              <a:t> enable the output buffer and </a:t>
            </a:r>
            <a:r>
              <a:rPr lang="en-US" b="1" dirty="0" smtClean="0">
                <a:latin typeface="Times New Roman" panose="02020603050405020304" pitchFamily="18" charset="0"/>
                <a:cs typeface="Times New Roman" panose="02020603050405020304" pitchFamily="18" charset="0"/>
              </a:rPr>
              <a:t>write</a:t>
            </a:r>
            <a:r>
              <a:rPr lang="en-US" dirty="0" smtClean="0">
                <a:latin typeface="Times New Roman" panose="02020603050405020304" pitchFamily="18" charset="0"/>
                <a:cs typeface="Times New Roman" panose="02020603050405020304" pitchFamily="18" charset="0"/>
              </a:rPr>
              <a:t> enable the input buffer.</a:t>
            </a:r>
          </a:p>
          <a:p>
            <a:pPr algn="just"/>
            <a:r>
              <a:rPr lang="en-US" b="1" u="sng" dirty="0" smtClean="0">
                <a:latin typeface="Times New Roman" panose="02020603050405020304" pitchFamily="18" charset="0"/>
                <a:cs typeface="Times New Roman" panose="02020603050405020304" pitchFamily="18" charset="0"/>
              </a:rPr>
              <a:t>Basic concepts in interfacing</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Microprocessor should be able to select the chip.</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identify the register.</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enable the appropriate buffer.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4691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410200"/>
              </a:xfrm>
            </p:spPr>
            <p:txBody>
              <a:bodyPr/>
              <a:lstStyle/>
              <a:p>
                <a:pPr algn="just"/>
                <a:r>
                  <a:rPr lang="en-US" dirty="0" smtClean="0">
                    <a:latin typeface="Times New Roman" panose="02020603050405020304" pitchFamily="18" charset="0"/>
                    <a:cs typeface="Times New Roman" panose="02020603050405020304" pitchFamily="18" charset="0"/>
                  </a:rPr>
                  <a:t>In interfacing memory with the microprocessor, the steps are: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Connect the required address lines of the address bus to the address lines of the memory.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Decode the remaining address lines of the address bus to generate the Chip select signal.</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Generate the control signals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𝑀𝐸𝑀𝑅</m:t>
                        </m:r>
                      </m:e>
                    </m:acc>
                  </m:oMath>
                </a14:m>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a:rPr>
                          <m:t>𝑀𝐸𝑀</m:t>
                        </m:r>
                        <m:r>
                          <a:rPr lang="en-US" b="0" i="1" smtClean="0">
                            <a:latin typeface="Cambria Math"/>
                          </a:rPr>
                          <m:t>𝑊</m:t>
                        </m:r>
                      </m:e>
                    </m:acc>
                  </m:oMath>
                </a14:m>
                <a:r>
                  <a:rPr lang="en-US" dirty="0" smtClean="0">
                    <a:latin typeface="Times New Roman" panose="02020603050405020304" pitchFamily="18" charset="0"/>
                    <a:cs typeface="Times New Roman" panose="02020603050405020304" pitchFamily="18" charset="0"/>
                  </a:rPr>
                  <a:t> by combining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a14:m>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a:rPr>
                          <m:t>𝑊𝑅</m:t>
                        </m:r>
                      </m:e>
                    </m:acc>
                    <m:r>
                      <a:rPr lang="en-US" b="0" i="1" smtClean="0">
                        <a:latin typeface="Cambria Math"/>
                      </a:rPr>
                      <m:t> </m:t>
                    </m:r>
                  </m:oMath>
                </a14:m>
                <a:r>
                  <a:rPr lang="en-US" dirty="0" smtClean="0">
                    <a:latin typeface="Times New Roman" panose="02020603050405020304" pitchFamily="18" charset="0"/>
                    <a:cs typeface="Times New Roman" panose="02020603050405020304" pitchFamily="18" charset="0"/>
                  </a:rPr>
                  <a:t>signals with the          signal to enable the appropriate buffer.</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410200"/>
              </a:xfrm>
              <a:blipFill rotWithShape="1">
                <a:blip r:embed="rId3"/>
                <a:stretch>
                  <a:fillRect l="-963" t="-1014" r="-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477000" y="396240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6477000" y="3962400"/>
                <a:ext cx="762000" cy="369332"/>
              </a:xfrm>
              <a:prstGeom prst="rect">
                <a:avLst/>
              </a:prstGeom>
              <a:blipFill rotWithShape="1">
                <a:blip r:embed="rId4"/>
                <a:stretch>
                  <a:fillRect r="-40800" b="-11475"/>
                </a:stretch>
              </a:blipFill>
            </p:spPr>
            <p:txBody>
              <a:bodyPr/>
              <a:lstStyle/>
              <a:p>
                <a:r>
                  <a:rPr lang="en-US">
                    <a:noFill/>
                  </a:rPr>
                  <a:t> </a:t>
                </a:r>
              </a:p>
            </p:txBody>
          </p:sp>
        </mc:Fallback>
      </mc:AlternateContent>
    </p:spTree>
    <p:extLst>
      <p:ext uri="{BB962C8B-B14F-4D97-AF65-F5344CB8AC3E}">
        <p14:creationId xmlns:p14="http://schemas.microsoft.com/office/powerpoint/2010/main" val="23268446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32688"/>
          </a:xfrm>
        </p:spPr>
        <p:txBody>
          <a:bodyPr>
            <a:normAutofit/>
          </a:bodyPr>
          <a:lstStyle/>
          <a:p>
            <a:r>
              <a:rPr lang="en-US" dirty="0" smtClean="0"/>
              <a:t>Address Decoding </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process of address decoding should result in identifying a register for a given address.</a:t>
            </a:r>
            <a:endParaRPr lang="en-US" baseline="-25000" dirty="0">
              <a:latin typeface="Times New Roman" panose="02020603050405020304" pitchFamily="18" charset="0"/>
              <a:cs typeface="Times New Roman" panose="02020603050405020304" pitchFamily="18" charset="0"/>
            </a:endParaRPr>
          </a:p>
        </p:txBody>
      </p:sp>
      <p:sp>
        <p:nvSpPr>
          <p:cNvPr id="4" name="Flowchart: Delay 3"/>
          <p:cNvSpPr/>
          <p:nvPr/>
        </p:nvSpPr>
        <p:spPr>
          <a:xfrm>
            <a:off x="1676400" y="3505200"/>
            <a:ext cx="990600" cy="1066800"/>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p:nvPr/>
        </p:nvCxnSpPr>
        <p:spPr>
          <a:xfrm>
            <a:off x="990600" y="36576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90600" y="38862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990600" y="41148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90600" y="43434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667000" y="4038600"/>
            <a:ext cx="6858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6096000" y="3200400"/>
            <a:ext cx="13716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533400" y="4202668"/>
            <a:ext cx="609600" cy="369332"/>
          </a:xfrm>
          <a:prstGeom prst="rect">
            <a:avLst/>
          </a:prstGeom>
          <a:noFill/>
        </p:spPr>
        <p:txBody>
          <a:bodyPr wrap="square" rtlCol="0">
            <a:spAutoFit/>
          </a:bodyPr>
          <a:lstStyle/>
          <a:p>
            <a:r>
              <a:rPr lang="en-US" dirty="0" smtClean="0"/>
              <a:t>A12</a:t>
            </a:r>
            <a:endParaRPr lang="en-US" dirty="0"/>
          </a:p>
        </p:txBody>
      </p:sp>
      <p:sp>
        <p:nvSpPr>
          <p:cNvPr id="13" name="TextBox 12"/>
          <p:cNvSpPr txBox="1"/>
          <p:nvPr/>
        </p:nvSpPr>
        <p:spPr>
          <a:xfrm>
            <a:off x="533400" y="3974068"/>
            <a:ext cx="609600" cy="369332"/>
          </a:xfrm>
          <a:prstGeom prst="rect">
            <a:avLst/>
          </a:prstGeom>
          <a:noFill/>
        </p:spPr>
        <p:txBody>
          <a:bodyPr wrap="square" rtlCol="0">
            <a:spAutoFit/>
          </a:bodyPr>
          <a:lstStyle/>
          <a:p>
            <a:r>
              <a:rPr lang="en-US" dirty="0" smtClean="0"/>
              <a:t>A13</a:t>
            </a:r>
            <a:endParaRPr lang="en-US" dirty="0"/>
          </a:p>
        </p:txBody>
      </p:sp>
      <p:sp>
        <p:nvSpPr>
          <p:cNvPr id="14" name="TextBox 13"/>
          <p:cNvSpPr txBox="1"/>
          <p:nvPr/>
        </p:nvSpPr>
        <p:spPr>
          <a:xfrm>
            <a:off x="533400" y="3657600"/>
            <a:ext cx="609600" cy="369332"/>
          </a:xfrm>
          <a:prstGeom prst="rect">
            <a:avLst/>
          </a:prstGeom>
          <a:noFill/>
        </p:spPr>
        <p:txBody>
          <a:bodyPr wrap="square" rtlCol="0">
            <a:spAutoFit/>
          </a:bodyPr>
          <a:lstStyle/>
          <a:p>
            <a:r>
              <a:rPr lang="en-US" dirty="0" smtClean="0"/>
              <a:t>A14</a:t>
            </a:r>
            <a:endParaRPr lang="en-US" dirty="0"/>
          </a:p>
        </p:txBody>
      </p:sp>
      <p:sp>
        <p:nvSpPr>
          <p:cNvPr id="15" name="TextBox 14"/>
          <p:cNvSpPr txBox="1"/>
          <p:nvPr/>
        </p:nvSpPr>
        <p:spPr>
          <a:xfrm>
            <a:off x="533400" y="3352800"/>
            <a:ext cx="609600" cy="369332"/>
          </a:xfrm>
          <a:prstGeom prst="rect">
            <a:avLst/>
          </a:prstGeom>
          <a:noFill/>
        </p:spPr>
        <p:txBody>
          <a:bodyPr wrap="square" rtlCol="0">
            <a:spAutoFit/>
          </a:bodyPr>
          <a:lstStyle/>
          <a:p>
            <a:r>
              <a:rPr lang="en-US" dirty="0" smtClean="0"/>
              <a:t>A15</a:t>
            </a:r>
            <a:endParaRPr lang="en-US" dirty="0"/>
          </a:p>
        </p:txBody>
      </p:sp>
      <p:cxnSp>
        <p:nvCxnSpPr>
          <p:cNvPr id="16" name="Straight Connector 15"/>
          <p:cNvCxnSpPr/>
          <p:nvPr/>
        </p:nvCxnSpPr>
        <p:spPr>
          <a:xfrm>
            <a:off x="5410200" y="36576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410200" y="38862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410200" y="4114800"/>
            <a:ext cx="685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7467600" y="3733800"/>
            <a:ext cx="685800" cy="0"/>
          </a:xfrm>
          <a:prstGeom prst="line">
            <a:avLst/>
          </a:prstGeom>
        </p:spPr>
        <p:style>
          <a:lnRef idx="1">
            <a:schemeClr val="dk1"/>
          </a:lnRef>
          <a:fillRef idx="0">
            <a:schemeClr val="dk1"/>
          </a:fillRef>
          <a:effectRef idx="0">
            <a:schemeClr val="dk1"/>
          </a:effectRef>
          <a:fontRef idx="minor">
            <a:schemeClr val="tx1"/>
          </a:fontRef>
        </p:style>
      </p:cxnSp>
      <p:sp>
        <p:nvSpPr>
          <p:cNvPr id="20" name="Oval 19"/>
          <p:cNvSpPr/>
          <p:nvPr/>
        </p:nvSpPr>
        <p:spPr>
          <a:xfrm>
            <a:off x="2637430" y="40275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p:cNvSpPr/>
          <p:nvPr/>
        </p:nvSpPr>
        <p:spPr>
          <a:xfrm>
            <a:off x="7438030" y="37227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4742597" y="4017707"/>
            <a:ext cx="609600" cy="369332"/>
          </a:xfrm>
          <a:prstGeom prst="rect">
            <a:avLst/>
          </a:prstGeom>
          <a:noFill/>
        </p:spPr>
        <p:txBody>
          <a:bodyPr wrap="square" rtlCol="0">
            <a:spAutoFit/>
          </a:bodyPr>
          <a:lstStyle/>
          <a:p>
            <a:r>
              <a:rPr lang="en-US" dirty="0" smtClean="0"/>
              <a:t>A12</a:t>
            </a:r>
            <a:endParaRPr lang="en-US" dirty="0"/>
          </a:p>
        </p:txBody>
      </p:sp>
      <p:sp>
        <p:nvSpPr>
          <p:cNvPr id="23" name="TextBox 22"/>
          <p:cNvSpPr txBox="1"/>
          <p:nvPr/>
        </p:nvSpPr>
        <p:spPr>
          <a:xfrm>
            <a:off x="4724400" y="3733800"/>
            <a:ext cx="609600" cy="369332"/>
          </a:xfrm>
          <a:prstGeom prst="rect">
            <a:avLst/>
          </a:prstGeom>
          <a:noFill/>
        </p:spPr>
        <p:txBody>
          <a:bodyPr wrap="square" rtlCol="0">
            <a:spAutoFit/>
          </a:bodyPr>
          <a:lstStyle/>
          <a:p>
            <a:r>
              <a:rPr lang="en-US" dirty="0" smtClean="0"/>
              <a:t>A13</a:t>
            </a:r>
            <a:endParaRPr lang="en-US" dirty="0"/>
          </a:p>
        </p:txBody>
      </p:sp>
      <p:sp>
        <p:nvSpPr>
          <p:cNvPr id="24" name="TextBox 23"/>
          <p:cNvSpPr txBox="1"/>
          <p:nvPr/>
        </p:nvSpPr>
        <p:spPr>
          <a:xfrm>
            <a:off x="4724400" y="3429000"/>
            <a:ext cx="609600" cy="369332"/>
          </a:xfrm>
          <a:prstGeom prst="rect">
            <a:avLst/>
          </a:prstGeom>
          <a:noFill/>
        </p:spPr>
        <p:txBody>
          <a:bodyPr wrap="square" rtlCol="0">
            <a:spAutoFit/>
          </a:bodyPr>
          <a:lstStyle/>
          <a:p>
            <a:r>
              <a:rPr lang="en-US" dirty="0" smtClean="0"/>
              <a:t>A14</a:t>
            </a:r>
            <a:endParaRPr lang="en-US" dirty="0"/>
          </a:p>
        </p:txBody>
      </p:sp>
      <mc:AlternateContent xmlns:mc="http://schemas.openxmlformats.org/markup-compatibility/2006" xmlns:a14="http://schemas.microsoft.com/office/drawing/2010/main">
        <mc:Choice Requires="a14">
          <p:sp>
            <p:nvSpPr>
              <p:cNvPr id="26" name="TextBox 25"/>
              <p:cNvSpPr txBox="1"/>
              <p:nvPr/>
            </p:nvSpPr>
            <p:spPr>
              <a:xfrm>
                <a:off x="6108510" y="3304190"/>
                <a:ext cx="495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𝐸</m:t>
                          </m:r>
                        </m:e>
                      </m:acc>
                      <m:r>
                        <a:rPr lang="en-US" i="1" baseline="-25000">
                          <a:latin typeface="Cambria Math"/>
                          <a:cs typeface="Times New Roman" panose="02020603050405020304" pitchFamily="18" charset="0"/>
                        </a:rPr>
                        <m:t>1</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6108510" y="3304190"/>
                <a:ext cx="495300" cy="369332"/>
              </a:xfrm>
              <a:prstGeom prst="rect">
                <a:avLst/>
              </a:prstGeom>
              <a:blipFill rotWithShape="1">
                <a:blip r:embed="rId4"/>
                <a:stretch>
                  <a:fillRect r="-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438900" y="3288268"/>
                <a:ext cx="4953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cs typeface="Times New Roman" panose="02020603050405020304" pitchFamily="18" charset="0"/>
                            </a:rPr>
                          </m:ctrlPr>
                        </m:accPr>
                        <m:e>
                          <m:r>
                            <a:rPr lang="en-US" i="1">
                              <a:latin typeface="Cambria Math"/>
                              <a:cs typeface="Times New Roman" panose="02020603050405020304" pitchFamily="18" charset="0"/>
                            </a:rPr>
                            <m:t>𝐸</m:t>
                          </m:r>
                        </m:e>
                      </m:acc>
                      <m:r>
                        <a:rPr lang="en-US" b="0" i="1" baseline="-25000" smtClean="0">
                          <a:latin typeface="Cambria Math"/>
                          <a:cs typeface="Times New Roman" panose="02020603050405020304" pitchFamily="18" charset="0"/>
                        </a:rPr>
                        <m:t>2</m:t>
                      </m:r>
                    </m:oMath>
                  </m:oMathPara>
                </a14:m>
                <a:endParaRPr lang="en-US" baseline="-25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6438900" y="3288268"/>
                <a:ext cx="495300" cy="369332"/>
              </a:xfrm>
              <a:prstGeom prst="rect">
                <a:avLst/>
              </a:prstGeom>
              <a:blipFill rotWithShape="1">
                <a:blip r:embed="rId5"/>
                <a:stretch>
                  <a:fillRect r="-2439"/>
                </a:stretch>
              </a:blipFill>
            </p:spPr>
            <p:txBody>
              <a:bodyPr/>
              <a:lstStyle/>
              <a:p>
                <a:r>
                  <a:rPr lang="en-US">
                    <a:noFill/>
                  </a:rPr>
                  <a:t> </a:t>
                </a:r>
              </a:p>
            </p:txBody>
          </p:sp>
        </mc:Fallback>
      </mc:AlternateContent>
      <p:sp>
        <p:nvSpPr>
          <p:cNvPr id="28" name="TextBox 27"/>
          <p:cNvSpPr txBox="1"/>
          <p:nvPr/>
        </p:nvSpPr>
        <p:spPr>
          <a:xfrm>
            <a:off x="6934200" y="3288268"/>
            <a:ext cx="457200" cy="369332"/>
          </a:xfrm>
          <a:prstGeom prst="rect">
            <a:avLst/>
          </a:prstGeom>
          <a:noFill/>
        </p:spPr>
        <p:txBody>
          <a:bodyPr wrap="square" rtlCol="0">
            <a:spAutoFit/>
          </a:bodyPr>
          <a:lstStyle/>
          <a:p>
            <a:r>
              <a:rPr lang="en-US" dirty="0" smtClean="0"/>
              <a:t>E3</a:t>
            </a:r>
            <a:endParaRPr lang="en-US" dirty="0"/>
          </a:p>
        </p:txBody>
      </p:sp>
      <p:sp>
        <p:nvSpPr>
          <p:cNvPr id="29" name="TextBox 28"/>
          <p:cNvSpPr txBox="1"/>
          <p:nvPr/>
        </p:nvSpPr>
        <p:spPr>
          <a:xfrm>
            <a:off x="6904630" y="3625334"/>
            <a:ext cx="533400" cy="369332"/>
          </a:xfrm>
          <a:prstGeom prst="rect">
            <a:avLst/>
          </a:prstGeom>
          <a:noFill/>
        </p:spPr>
        <p:txBody>
          <a:bodyPr wrap="square" rtlCol="0">
            <a:spAutoFit/>
          </a:bodyPr>
          <a:lstStyle/>
          <a:p>
            <a:r>
              <a:rPr lang="en-US" dirty="0" smtClean="0"/>
              <a:t>O7</a:t>
            </a:r>
            <a:endParaRPr lang="en-US" dirty="0"/>
          </a:p>
        </p:txBody>
      </p:sp>
      <p:cxnSp>
        <p:nvCxnSpPr>
          <p:cNvPr id="31" name="Straight Connector 30"/>
          <p:cNvCxnSpPr/>
          <p:nvPr/>
        </p:nvCxnSpPr>
        <p:spPr>
          <a:xfrm>
            <a:off x="7162800" y="29718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705600" y="29718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400800" y="2971800"/>
            <a:ext cx="0" cy="22860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858000" y="2578584"/>
            <a:ext cx="685800" cy="369332"/>
          </a:xfrm>
          <a:prstGeom prst="rect">
            <a:avLst/>
          </a:prstGeom>
          <a:noFill/>
        </p:spPr>
        <p:txBody>
          <a:bodyPr wrap="square" rtlCol="0">
            <a:spAutoFit/>
          </a:bodyPr>
          <a:lstStyle/>
          <a:p>
            <a:r>
              <a:rPr lang="en-US" dirty="0" smtClean="0"/>
              <a:t>A15</a:t>
            </a:r>
            <a:endParaRPr lang="en-US" dirty="0"/>
          </a:p>
        </p:txBody>
      </p:sp>
      <p:sp>
        <p:nvSpPr>
          <p:cNvPr id="36" name="Oval 35"/>
          <p:cNvSpPr/>
          <p:nvPr/>
        </p:nvSpPr>
        <p:spPr>
          <a:xfrm>
            <a:off x="6371230" y="31242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6676030" y="31131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Connector 38"/>
          <p:cNvCxnSpPr/>
          <p:nvPr/>
        </p:nvCxnSpPr>
        <p:spPr>
          <a:xfrm>
            <a:off x="6400800" y="2971800"/>
            <a:ext cx="328115" cy="0"/>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6248400" y="2602468"/>
            <a:ext cx="1444673" cy="369332"/>
          </a:xfrm>
          <a:prstGeom prst="rect">
            <a:avLst/>
          </a:prstGeom>
          <a:noFill/>
        </p:spPr>
        <p:txBody>
          <a:bodyPr wrap="square" rtlCol="0">
            <a:spAutoFit/>
          </a:bodyPr>
          <a:lstStyle/>
          <a:p>
            <a:r>
              <a:rPr lang="en-US" dirty="0" smtClean="0"/>
              <a:t>GND</a:t>
            </a:r>
            <a:endParaRPr lang="en-US" dirty="0"/>
          </a:p>
        </p:txBody>
      </p:sp>
      <p:sp>
        <p:nvSpPr>
          <p:cNvPr id="41" name="TextBox 40"/>
          <p:cNvSpPr txBox="1"/>
          <p:nvPr/>
        </p:nvSpPr>
        <p:spPr>
          <a:xfrm>
            <a:off x="6248400" y="4026932"/>
            <a:ext cx="111144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3 to 8 Decoder</a:t>
            </a:r>
            <a:endParaRPr lang="en-US"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905000" y="5181601"/>
            <a:ext cx="6324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Address decoding using (a)NAND Gate (b) 3 to 8 decoder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2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057400"/>
            <a:ext cx="1905000" cy="236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410200" y="1600200"/>
            <a:ext cx="20574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914400" y="26670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914400" y="29718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914400" y="32766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648200" y="228600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648200" y="441960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914400" y="1600200"/>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905000" y="1600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209800" y="1600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667000" y="1600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352800" y="4038600"/>
            <a:ext cx="3048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3657600" y="1219200"/>
            <a:ext cx="0" cy="2819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3657600" y="1219200"/>
            <a:ext cx="220980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867400" y="1219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705600" y="1219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705600" y="1219200"/>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5867400" y="51816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946142" y="5206052"/>
            <a:ext cx="0" cy="66134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05400" y="556260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105400" y="5867400"/>
            <a:ext cx="1828800"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267200" y="4191000"/>
            <a:ext cx="609600" cy="369332"/>
          </a:xfrm>
          <a:prstGeom prst="rect">
            <a:avLst/>
          </a:prstGeom>
          <a:noFill/>
        </p:spPr>
        <p:txBody>
          <a:bodyPr wrap="square" rtlCol="0">
            <a:spAutoFit/>
          </a:bodyPr>
          <a:lstStyle/>
          <a:p>
            <a:r>
              <a:rPr lang="en-US" dirty="0" smtClean="0"/>
              <a:t>A0</a:t>
            </a:r>
            <a:endParaRPr lang="en-US" dirty="0"/>
          </a:p>
        </p:txBody>
      </p:sp>
      <p:sp>
        <p:nvSpPr>
          <p:cNvPr id="38" name="TextBox 37"/>
          <p:cNvSpPr txBox="1"/>
          <p:nvPr/>
        </p:nvSpPr>
        <p:spPr>
          <a:xfrm>
            <a:off x="5410200" y="4191000"/>
            <a:ext cx="609600" cy="369332"/>
          </a:xfrm>
          <a:prstGeom prst="rect">
            <a:avLst/>
          </a:prstGeom>
          <a:noFill/>
        </p:spPr>
        <p:txBody>
          <a:bodyPr wrap="square" rtlCol="0">
            <a:spAutoFit/>
          </a:bodyPr>
          <a:lstStyle/>
          <a:p>
            <a:r>
              <a:rPr lang="en-US" dirty="0" smtClean="0"/>
              <a:t>A0</a:t>
            </a:r>
            <a:endParaRPr lang="en-US" dirty="0"/>
          </a:p>
        </p:txBody>
      </p:sp>
      <p:sp>
        <p:nvSpPr>
          <p:cNvPr id="39" name="TextBox 38"/>
          <p:cNvSpPr txBox="1"/>
          <p:nvPr/>
        </p:nvSpPr>
        <p:spPr>
          <a:xfrm>
            <a:off x="4189863" y="2133600"/>
            <a:ext cx="609600" cy="369332"/>
          </a:xfrm>
          <a:prstGeom prst="rect">
            <a:avLst/>
          </a:prstGeom>
          <a:noFill/>
        </p:spPr>
        <p:txBody>
          <a:bodyPr wrap="square" rtlCol="0">
            <a:spAutoFit/>
          </a:bodyPr>
          <a:lstStyle/>
          <a:p>
            <a:r>
              <a:rPr lang="en-US" dirty="0" smtClean="0"/>
              <a:t>A11</a:t>
            </a:r>
            <a:endParaRPr lang="en-US" dirty="0"/>
          </a:p>
        </p:txBody>
      </p:sp>
      <p:sp>
        <p:nvSpPr>
          <p:cNvPr id="40" name="TextBox 39"/>
          <p:cNvSpPr txBox="1"/>
          <p:nvPr/>
        </p:nvSpPr>
        <p:spPr>
          <a:xfrm>
            <a:off x="5410200" y="2057400"/>
            <a:ext cx="609600" cy="369332"/>
          </a:xfrm>
          <a:prstGeom prst="rect">
            <a:avLst/>
          </a:prstGeom>
          <a:noFill/>
        </p:spPr>
        <p:txBody>
          <a:bodyPr wrap="square" rtlCol="0">
            <a:spAutoFit/>
          </a:bodyPr>
          <a:lstStyle/>
          <a:p>
            <a:r>
              <a:rPr lang="en-US" dirty="0" smtClean="0"/>
              <a:t>A11</a:t>
            </a:r>
            <a:endParaRPr lang="en-US" dirty="0"/>
          </a:p>
        </p:txBody>
      </p:sp>
      <p:sp>
        <p:nvSpPr>
          <p:cNvPr id="41" name="TextBox 40"/>
          <p:cNvSpPr txBox="1"/>
          <p:nvPr/>
        </p:nvSpPr>
        <p:spPr>
          <a:xfrm>
            <a:off x="5638800" y="4736068"/>
            <a:ext cx="609600" cy="369332"/>
          </a:xfrm>
          <a:prstGeom prst="rect">
            <a:avLst/>
          </a:prstGeom>
          <a:noFill/>
        </p:spPr>
        <p:txBody>
          <a:bodyPr wrap="square" rtlCol="0">
            <a:spAutoFit/>
          </a:bodyPr>
          <a:lstStyle/>
          <a:p>
            <a:r>
              <a:rPr lang="en-US" dirty="0" smtClean="0"/>
              <a:t>O7</a:t>
            </a:r>
            <a:endParaRPr lang="en-US" dirty="0"/>
          </a:p>
        </p:txBody>
      </p:sp>
      <p:sp>
        <p:nvSpPr>
          <p:cNvPr id="42" name="TextBox 41"/>
          <p:cNvSpPr txBox="1"/>
          <p:nvPr/>
        </p:nvSpPr>
        <p:spPr>
          <a:xfrm>
            <a:off x="6629400" y="4724400"/>
            <a:ext cx="609600" cy="369332"/>
          </a:xfrm>
          <a:prstGeom prst="rect">
            <a:avLst/>
          </a:prstGeom>
          <a:noFill/>
        </p:spPr>
        <p:txBody>
          <a:bodyPr wrap="square" rtlCol="0">
            <a:spAutoFit/>
          </a:bodyPr>
          <a:lstStyle/>
          <a:p>
            <a:r>
              <a:rPr lang="en-US" dirty="0" smtClean="0"/>
              <a:t>O0</a:t>
            </a:r>
            <a:endParaRPr lang="en-US" dirty="0"/>
          </a:p>
        </p:txBody>
      </p:sp>
      <mc:AlternateContent xmlns:mc="http://schemas.openxmlformats.org/markup-compatibility/2006" xmlns:a14="http://schemas.microsoft.com/office/drawing/2010/main">
        <mc:Choice Requires="a14">
          <p:sp>
            <p:nvSpPr>
              <p:cNvPr id="43" name="TextBox 42"/>
              <p:cNvSpPr txBox="1"/>
              <p:nvPr/>
            </p:nvSpPr>
            <p:spPr>
              <a:xfrm>
                <a:off x="5638800" y="1600200"/>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𝐶𝐸</m:t>
                          </m:r>
                        </m:e>
                      </m:acc>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5638800" y="1600200"/>
                <a:ext cx="609600" cy="36990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400800" y="1600200"/>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𝑂𝐸</m:t>
                          </m:r>
                        </m:e>
                      </m:acc>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400800" y="1600200"/>
                <a:ext cx="609600" cy="369909"/>
              </a:xfrm>
              <a:prstGeom prst="rect">
                <a:avLst/>
              </a:prstGeom>
              <a:blipFill rotWithShape="1">
                <a:blip r:embed="rId4"/>
                <a:stretch>
                  <a:fillRect/>
                </a:stretch>
              </a:blipFill>
            </p:spPr>
            <p:txBody>
              <a:bodyPr/>
              <a:lstStyle/>
              <a:p>
                <a:r>
                  <a:rPr lang="en-US">
                    <a:noFill/>
                  </a:rPr>
                  <a:t> </a:t>
                </a:r>
              </a:p>
            </p:txBody>
          </p:sp>
        </mc:Fallback>
      </mc:AlternateContent>
      <p:sp>
        <p:nvSpPr>
          <p:cNvPr id="45" name="TextBox 44"/>
          <p:cNvSpPr txBox="1"/>
          <p:nvPr/>
        </p:nvSpPr>
        <p:spPr>
          <a:xfrm>
            <a:off x="5715000" y="2667000"/>
            <a:ext cx="1295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2732</a:t>
            </a:r>
          </a:p>
          <a:p>
            <a:pPr algn="ctr"/>
            <a:r>
              <a:rPr lang="en-US" dirty="0" smtClean="0">
                <a:latin typeface="Times New Roman" panose="02020603050405020304" pitchFamily="18" charset="0"/>
                <a:cs typeface="Times New Roman" panose="02020603050405020304" pitchFamily="18" charset="0"/>
              </a:rPr>
              <a:t>EPROM</a:t>
            </a:r>
          </a:p>
          <a:p>
            <a:pPr algn="ctr"/>
            <a:r>
              <a:rPr lang="en-US" dirty="0" smtClean="0">
                <a:latin typeface="Times New Roman" panose="02020603050405020304" pitchFamily="18" charset="0"/>
                <a:cs typeface="Times New Roman" panose="02020603050405020304" pitchFamily="18" charset="0"/>
              </a:rPr>
              <a:t>4096X8</a:t>
            </a:r>
            <a:endParaRPr lang="en-US"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752600" y="2590800"/>
            <a:ext cx="1295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3-to-8</a:t>
            </a:r>
          </a:p>
          <a:p>
            <a:pPr algn="ctr"/>
            <a:r>
              <a:rPr lang="en-US" dirty="0" smtClean="0">
                <a:latin typeface="Times New Roman" panose="02020603050405020304" pitchFamily="18" charset="0"/>
                <a:cs typeface="Times New Roman" panose="02020603050405020304" pitchFamily="18" charset="0"/>
              </a:rPr>
              <a:t>Decoder</a:t>
            </a:r>
          </a:p>
          <a:p>
            <a:pPr algn="ctr"/>
            <a:r>
              <a:rPr lang="en-US" dirty="0" smtClean="0">
                <a:latin typeface="Times New Roman" panose="02020603050405020304" pitchFamily="18" charset="0"/>
                <a:cs typeface="Times New Roman" panose="02020603050405020304" pitchFamily="18" charset="0"/>
              </a:rPr>
              <a:t>74LS138</a:t>
            </a:r>
            <a:endParaRPr lang="en-US"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4572000" y="5345668"/>
            <a:ext cx="609600" cy="369332"/>
          </a:xfrm>
          <a:prstGeom prst="rect">
            <a:avLst/>
          </a:prstGeom>
          <a:noFill/>
        </p:spPr>
        <p:txBody>
          <a:bodyPr wrap="square" rtlCol="0">
            <a:spAutoFit/>
          </a:bodyPr>
          <a:lstStyle/>
          <a:p>
            <a:r>
              <a:rPr lang="en-US" dirty="0" smtClean="0"/>
              <a:t>D7</a:t>
            </a:r>
            <a:endParaRPr lang="en-US" dirty="0"/>
          </a:p>
        </p:txBody>
      </p:sp>
      <p:sp>
        <p:nvSpPr>
          <p:cNvPr id="48" name="TextBox 47"/>
          <p:cNvSpPr txBox="1"/>
          <p:nvPr/>
        </p:nvSpPr>
        <p:spPr>
          <a:xfrm>
            <a:off x="4572000" y="5726668"/>
            <a:ext cx="609600" cy="369332"/>
          </a:xfrm>
          <a:prstGeom prst="rect">
            <a:avLst/>
          </a:prstGeom>
          <a:noFill/>
        </p:spPr>
        <p:txBody>
          <a:bodyPr wrap="square" rtlCol="0">
            <a:spAutoFit/>
          </a:bodyPr>
          <a:lstStyle/>
          <a:p>
            <a:r>
              <a:rPr lang="en-US" dirty="0" smtClean="0"/>
              <a:t>D0</a:t>
            </a:r>
            <a:endParaRPr lang="en-US" dirty="0"/>
          </a:p>
        </p:txBody>
      </p:sp>
      <p:sp>
        <p:nvSpPr>
          <p:cNvPr id="49" name="TextBox 48"/>
          <p:cNvSpPr txBox="1"/>
          <p:nvPr/>
        </p:nvSpPr>
        <p:spPr>
          <a:xfrm>
            <a:off x="457200" y="1447800"/>
            <a:ext cx="609600" cy="369332"/>
          </a:xfrm>
          <a:prstGeom prst="rect">
            <a:avLst/>
          </a:prstGeom>
          <a:noFill/>
        </p:spPr>
        <p:txBody>
          <a:bodyPr wrap="square" rtlCol="0">
            <a:spAutoFit/>
          </a:bodyPr>
          <a:lstStyle/>
          <a:p>
            <a:r>
              <a:rPr lang="en-US" dirty="0" smtClean="0"/>
              <a:t>A15</a:t>
            </a:r>
            <a:endParaRPr lang="en-US" dirty="0"/>
          </a:p>
        </p:txBody>
      </p:sp>
      <p:sp>
        <p:nvSpPr>
          <p:cNvPr id="50" name="TextBox 49"/>
          <p:cNvSpPr txBox="1"/>
          <p:nvPr/>
        </p:nvSpPr>
        <p:spPr>
          <a:xfrm>
            <a:off x="381000" y="2450068"/>
            <a:ext cx="609600" cy="369332"/>
          </a:xfrm>
          <a:prstGeom prst="rect">
            <a:avLst/>
          </a:prstGeom>
          <a:noFill/>
        </p:spPr>
        <p:txBody>
          <a:bodyPr wrap="square" rtlCol="0">
            <a:spAutoFit/>
          </a:bodyPr>
          <a:lstStyle/>
          <a:p>
            <a:r>
              <a:rPr lang="en-US" dirty="0" smtClean="0"/>
              <a:t>A14</a:t>
            </a:r>
            <a:endParaRPr lang="en-US" dirty="0"/>
          </a:p>
        </p:txBody>
      </p:sp>
      <p:sp>
        <p:nvSpPr>
          <p:cNvPr id="51" name="TextBox 50"/>
          <p:cNvSpPr txBox="1"/>
          <p:nvPr/>
        </p:nvSpPr>
        <p:spPr>
          <a:xfrm>
            <a:off x="381000" y="2754868"/>
            <a:ext cx="609600" cy="369332"/>
          </a:xfrm>
          <a:prstGeom prst="rect">
            <a:avLst/>
          </a:prstGeom>
          <a:noFill/>
        </p:spPr>
        <p:txBody>
          <a:bodyPr wrap="square" rtlCol="0">
            <a:spAutoFit/>
          </a:bodyPr>
          <a:lstStyle/>
          <a:p>
            <a:r>
              <a:rPr lang="en-US" dirty="0" smtClean="0"/>
              <a:t>A13</a:t>
            </a:r>
            <a:endParaRPr lang="en-US" dirty="0"/>
          </a:p>
        </p:txBody>
      </p:sp>
      <p:sp>
        <p:nvSpPr>
          <p:cNvPr id="52" name="TextBox 51"/>
          <p:cNvSpPr txBox="1"/>
          <p:nvPr/>
        </p:nvSpPr>
        <p:spPr>
          <a:xfrm>
            <a:off x="381000" y="3135868"/>
            <a:ext cx="609600" cy="369332"/>
          </a:xfrm>
          <a:prstGeom prst="rect">
            <a:avLst/>
          </a:prstGeom>
          <a:noFill/>
        </p:spPr>
        <p:txBody>
          <a:bodyPr wrap="square" rtlCol="0">
            <a:spAutoFit/>
          </a:bodyPr>
          <a:lstStyle/>
          <a:p>
            <a:r>
              <a:rPr lang="en-US" dirty="0" smtClean="0"/>
              <a:t>A12</a:t>
            </a:r>
            <a:endParaRPr lang="en-US" dirty="0"/>
          </a:p>
        </p:txBody>
      </p:sp>
      <p:sp>
        <p:nvSpPr>
          <p:cNvPr id="53" name="TextBox 52"/>
          <p:cNvSpPr txBox="1"/>
          <p:nvPr/>
        </p:nvSpPr>
        <p:spPr>
          <a:xfrm>
            <a:off x="5410200" y="5574268"/>
            <a:ext cx="1562100" cy="369332"/>
          </a:xfrm>
          <a:prstGeom prst="rect">
            <a:avLst/>
          </a:prstGeom>
          <a:noFill/>
        </p:spPr>
        <p:txBody>
          <a:bodyPr wrap="square" rtlCol="0">
            <a:spAutoFit/>
          </a:bodyPr>
          <a:lstStyle/>
          <a:p>
            <a:r>
              <a:rPr lang="en-US" dirty="0" smtClean="0"/>
              <a:t>Output Lines</a:t>
            </a:r>
            <a:endParaRPr lang="en-US" dirty="0"/>
          </a:p>
        </p:txBody>
      </p:sp>
      <p:sp>
        <p:nvSpPr>
          <p:cNvPr id="54" name="TextBox 53"/>
          <p:cNvSpPr txBox="1"/>
          <p:nvPr/>
        </p:nvSpPr>
        <p:spPr>
          <a:xfrm>
            <a:off x="3430137" y="5574268"/>
            <a:ext cx="1294263" cy="369332"/>
          </a:xfrm>
          <a:prstGeom prst="rect">
            <a:avLst/>
          </a:prstGeom>
          <a:noFill/>
        </p:spPr>
        <p:txBody>
          <a:bodyPr wrap="square" rtlCol="0">
            <a:spAutoFit/>
          </a:bodyPr>
          <a:lstStyle/>
          <a:p>
            <a:r>
              <a:rPr lang="en-US" dirty="0" smtClean="0"/>
              <a:t>Data Bus</a:t>
            </a:r>
            <a:endParaRPr lang="en-US" dirty="0"/>
          </a:p>
        </p:txBody>
      </p:sp>
      <p:sp>
        <p:nvSpPr>
          <p:cNvPr id="55" name="Flowchart: Delay 54"/>
          <p:cNvSpPr/>
          <p:nvPr/>
        </p:nvSpPr>
        <p:spPr>
          <a:xfrm rot="10800000">
            <a:off x="7317475" y="1026467"/>
            <a:ext cx="609600" cy="385465"/>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Connector 55"/>
          <p:cNvCxnSpPr/>
          <p:nvPr/>
        </p:nvCxnSpPr>
        <p:spPr>
          <a:xfrm>
            <a:off x="7924800" y="1143000"/>
            <a:ext cx="378725"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924800" y="1295400"/>
            <a:ext cx="378725"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981200" y="1295401"/>
            <a:ext cx="76200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GND</a:t>
            </a:r>
            <a:endParaRPr lang="en-US" sz="1400"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2438400" y="1295400"/>
            <a:ext cx="762000"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+5V</a:t>
            </a:r>
            <a:endParaRPr 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TextBox 60"/>
              <p:cNvSpPr txBox="1"/>
              <p:nvPr/>
            </p:nvSpPr>
            <p:spPr>
              <a:xfrm>
                <a:off x="1570630" y="2122509"/>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𝐸</m:t>
                          </m:r>
                          <m:r>
                            <a:rPr lang="en-US" b="0" i="1" baseline="-25000" smtClean="0">
                              <a:latin typeface="Cambria Math"/>
                            </a:rPr>
                            <m:t>1</m:t>
                          </m:r>
                        </m:e>
                      </m:acc>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1570630" y="2122509"/>
                <a:ext cx="609600"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1981200" y="2133600"/>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𝐸</m:t>
                          </m:r>
                          <m:r>
                            <a:rPr lang="en-US" b="0" i="1" baseline="-25000" smtClean="0">
                              <a:latin typeface="Cambria Math"/>
                            </a:rPr>
                            <m:t>2</m:t>
                          </m:r>
                        </m:e>
                      </m:acc>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1981200" y="2133600"/>
                <a:ext cx="609600" cy="369332"/>
              </a:xfrm>
              <a:prstGeom prst="rect">
                <a:avLst/>
              </a:prstGeom>
              <a:blipFill rotWithShape="1">
                <a:blip r:embed="rId6"/>
                <a:stretch>
                  <a:fillRect/>
                </a:stretch>
              </a:blipFill>
            </p:spPr>
            <p:txBody>
              <a:bodyPr/>
              <a:lstStyle/>
              <a:p>
                <a:r>
                  <a:rPr lang="en-US">
                    <a:noFill/>
                  </a:rPr>
                  <a:t> </a:t>
                </a:r>
              </a:p>
            </p:txBody>
          </p:sp>
        </mc:Fallback>
      </mc:AlternateContent>
      <p:sp>
        <p:nvSpPr>
          <p:cNvPr id="63" name="TextBox 62"/>
          <p:cNvSpPr txBox="1"/>
          <p:nvPr/>
        </p:nvSpPr>
        <p:spPr>
          <a:xfrm>
            <a:off x="2514600" y="2133600"/>
            <a:ext cx="609600" cy="369332"/>
          </a:xfrm>
          <a:prstGeom prst="rect">
            <a:avLst/>
          </a:prstGeom>
          <a:noFill/>
        </p:spPr>
        <p:txBody>
          <a:bodyPr wrap="square" rtlCol="0">
            <a:spAutoFit/>
          </a:bodyPr>
          <a:lstStyle/>
          <a:p>
            <a:r>
              <a:rPr lang="en-US" dirty="0" smtClean="0"/>
              <a:t>E</a:t>
            </a:r>
            <a:r>
              <a:rPr lang="en-US" baseline="-25000" dirty="0" smtClean="0"/>
              <a:t>3</a:t>
            </a:r>
            <a:endParaRPr lang="en-US" baseline="-25000" dirty="0"/>
          </a:p>
        </p:txBody>
      </p:sp>
      <p:sp>
        <p:nvSpPr>
          <p:cNvPr id="64" name="TextBox 63"/>
          <p:cNvSpPr txBox="1"/>
          <p:nvPr/>
        </p:nvSpPr>
        <p:spPr>
          <a:xfrm>
            <a:off x="2895600" y="3897868"/>
            <a:ext cx="609600" cy="369332"/>
          </a:xfrm>
          <a:prstGeom prst="rect">
            <a:avLst/>
          </a:prstGeom>
          <a:noFill/>
        </p:spPr>
        <p:txBody>
          <a:bodyPr wrap="square" rtlCol="0">
            <a:spAutoFit/>
          </a:bodyPr>
          <a:lstStyle/>
          <a:p>
            <a:r>
              <a:rPr lang="en-US" dirty="0" smtClean="0"/>
              <a:t>O</a:t>
            </a:r>
            <a:r>
              <a:rPr lang="en-US" baseline="-25000" dirty="0"/>
              <a:t>0</a:t>
            </a:r>
          </a:p>
        </p:txBody>
      </p:sp>
      <mc:AlternateContent xmlns:mc="http://schemas.openxmlformats.org/markup-compatibility/2006" xmlns:a14="http://schemas.microsoft.com/office/drawing/2010/main">
        <mc:Choice Requires="a14">
          <p:sp>
            <p:nvSpPr>
              <p:cNvPr id="65" name="TextBox 64"/>
              <p:cNvSpPr txBox="1"/>
              <p:nvPr/>
            </p:nvSpPr>
            <p:spPr>
              <a:xfrm>
                <a:off x="8229600" y="91440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8229600" y="914400"/>
                <a:ext cx="762000" cy="369332"/>
              </a:xfrm>
              <a:prstGeom prst="rect">
                <a:avLst/>
              </a:prstGeom>
              <a:blipFill rotWithShape="1">
                <a:blip r:embed="rId7"/>
                <a:stretch>
                  <a:fillRect r="-4080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8229600" y="1154091"/>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8229600" y="1154091"/>
                <a:ext cx="609600"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6324600" y="849868"/>
                <a:ext cx="878575" cy="3629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baseline="-25000" smtClean="0">
                              <a:latin typeface="Cambria Math" panose="02040503050406030204" pitchFamily="18" charset="0"/>
                            </a:rPr>
                          </m:ctrlPr>
                        </m:accPr>
                        <m:e>
                          <m:r>
                            <m:rPr>
                              <m:nor/>
                            </m:rPr>
                            <a:rPr lang="en-US" dirty="0"/>
                            <m:t>MEMR</m:t>
                          </m:r>
                          <m:r>
                            <m:rPr>
                              <m:nor/>
                            </m:rPr>
                            <a:rPr lang="en-US" baseline="-25000" dirty="0"/>
                            <m:t> </m:t>
                          </m:r>
                        </m:e>
                      </m:acc>
                    </m:oMath>
                  </m:oMathPara>
                </a14:m>
                <a:endParaRPr lang="en-US" baseline="-25000" dirty="0"/>
              </a:p>
            </p:txBody>
          </p:sp>
        </mc:Choice>
        <mc:Fallback xmlns="">
          <p:sp>
            <p:nvSpPr>
              <p:cNvPr id="67" name="TextBox 66"/>
              <p:cNvSpPr txBox="1">
                <a:spLocks noRot="1" noChangeAspect="1" noMove="1" noResize="1" noEditPoints="1" noAdjustHandles="1" noChangeArrowheads="1" noChangeShapeType="1" noTextEdit="1"/>
              </p:cNvSpPr>
              <p:nvPr/>
            </p:nvSpPr>
            <p:spPr>
              <a:xfrm>
                <a:off x="6324600" y="849868"/>
                <a:ext cx="878575" cy="362984"/>
              </a:xfrm>
              <a:prstGeom prst="rect">
                <a:avLst/>
              </a:prstGeom>
              <a:blipFill rotWithShape="1">
                <a:blip r:embed="rId9"/>
                <a:stretch>
                  <a:fillRect b="-10000"/>
                </a:stretch>
              </a:blipFill>
            </p:spPr>
            <p:txBody>
              <a:bodyPr/>
              <a:lstStyle/>
              <a:p>
                <a:r>
                  <a:rPr lang="en-US">
                    <a:noFill/>
                  </a:rPr>
                  <a:t> </a:t>
                </a:r>
              </a:p>
            </p:txBody>
          </p:sp>
        </mc:Fallback>
      </mc:AlternateContent>
      <p:sp>
        <p:nvSpPr>
          <p:cNvPr id="68" name="Oval 67"/>
          <p:cNvSpPr/>
          <p:nvPr/>
        </p:nvSpPr>
        <p:spPr>
          <a:xfrm>
            <a:off x="1875430" y="19701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Oval 68"/>
          <p:cNvSpPr/>
          <p:nvPr/>
        </p:nvSpPr>
        <p:spPr>
          <a:xfrm>
            <a:off x="2180230" y="19812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Oval 69"/>
          <p:cNvSpPr/>
          <p:nvPr/>
        </p:nvSpPr>
        <p:spPr>
          <a:xfrm>
            <a:off x="3323230" y="40275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Oval 70"/>
          <p:cNvSpPr/>
          <p:nvPr/>
        </p:nvSpPr>
        <p:spPr>
          <a:xfrm>
            <a:off x="5837830" y="15240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p:cNvSpPr/>
          <p:nvPr/>
        </p:nvSpPr>
        <p:spPr>
          <a:xfrm>
            <a:off x="6676030" y="15240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7209430" y="12081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Oval 73"/>
          <p:cNvSpPr/>
          <p:nvPr/>
        </p:nvSpPr>
        <p:spPr>
          <a:xfrm>
            <a:off x="7924800" y="1066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7924800" y="12843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561406" y="199985"/>
            <a:ext cx="5458394"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Interfacing the 2732 EPROM</a:t>
            </a:r>
            <a:endParaRPr lang="en-US"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318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0" y="2743200"/>
            <a:ext cx="2209800" cy="243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371600" y="2438400"/>
            <a:ext cx="2209800" cy="152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1828800" y="2895600"/>
            <a:ext cx="12954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3-to-8</a:t>
            </a:r>
          </a:p>
          <a:p>
            <a:pPr algn="ctr"/>
            <a:r>
              <a:rPr lang="en-US" dirty="0" smtClean="0">
                <a:latin typeface="Times New Roman" panose="02020603050405020304" pitchFamily="18" charset="0"/>
                <a:cs typeface="Times New Roman" panose="02020603050405020304" pitchFamily="18" charset="0"/>
              </a:rPr>
              <a:t>Decoder</a:t>
            </a:r>
          </a:p>
          <a:p>
            <a:pPr algn="ctr"/>
            <a:r>
              <a:rPr lang="en-US" dirty="0" smtClean="0">
                <a:latin typeface="Times New Roman" panose="02020603050405020304" pitchFamily="18" charset="0"/>
                <a:cs typeface="Times New Roman" panose="02020603050405020304" pitchFamily="18" charset="0"/>
              </a:rPr>
              <a:t>74LS138</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715000" y="3496270"/>
            <a:ext cx="15240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6116</a:t>
            </a:r>
          </a:p>
          <a:p>
            <a:pPr algn="ctr"/>
            <a:r>
              <a:rPr lang="en-US" dirty="0" smtClean="0">
                <a:latin typeface="Times New Roman" panose="02020603050405020304" pitchFamily="18" charset="0"/>
                <a:cs typeface="Times New Roman" panose="02020603050405020304" pitchFamily="18" charset="0"/>
              </a:rPr>
              <a:t>R/W Memory</a:t>
            </a:r>
          </a:p>
          <a:p>
            <a:pPr algn="ctr"/>
            <a:r>
              <a:rPr lang="en-US" dirty="0" smtClean="0">
                <a:latin typeface="Times New Roman" panose="02020603050405020304" pitchFamily="18" charset="0"/>
                <a:cs typeface="Times New Roman" panose="02020603050405020304" pitchFamily="18" charset="0"/>
              </a:rPr>
              <a:t>2048 x 8</a:t>
            </a:r>
            <a:endParaRPr lang="en-US" dirty="0">
              <a:latin typeface="Times New Roman" panose="02020603050405020304" pitchFamily="18" charset="0"/>
              <a:cs typeface="Times New Roman" panose="02020603050405020304" pitchFamily="18" charset="0"/>
            </a:endParaRPr>
          </a:p>
        </p:txBody>
      </p:sp>
      <p:cxnSp>
        <p:nvCxnSpPr>
          <p:cNvPr id="9" name="Straight Connector 8"/>
          <p:cNvCxnSpPr/>
          <p:nvPr/>
        </p:nvCxnSpPr>
        <p:spPr>
          <a:xfrm>
            <a:off x="990600" y="27432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990600" y="30480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990600" y="335280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5" idx="0"/>
          </p:cNvCxnSpPr>
          <p:nvPr/>
        </p:nvCxnSpPr>
        <p:spPr>
          <a:xfrm>
            <a:off x="2476500" y="19050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048000" y="19050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905000" y="217170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19800" y="51816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086600" y="51816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4343400" y="3341427"/>
            <a:ext cx="990600" cy="1137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4343400" y="4179627"/>
            <a:ext cx="990600" cy="1137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3581400" y="3668973"/>
            <a:ext cx="381000" cy="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V="1">
            <a:off x="3962400" y="1905000"/>
            <a:ext cx="0" cy="1763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962400" y="1905000"/>
            <a:ext cx="20574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19800" y="1905000"/>
            <a:ext cx="0" cy="838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V="1">
            <a:off x="6438900" y="1990130"/>
            <a:ext cx="0" cy="75307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6438900" y="1981200"/>
            <a:ext cx="125730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V="1">
            <a:off x="6934200" y="2286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934200" y="2286000"/>
            <a:ext cx="8001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p:cNvSpPr txBox="1"/>
              <p:nvPr/>
            </p:nvSpPr>
            <p:spPr>
              <a:xfrm>
                <a:off x="1570630" y="245006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𝐸</m:t>
                          </m:r>
                          <m:r>
                            <a:rPr lang="en-US" b="0" i="1" baseline="-25000" smtClean="0">
                              <a:latin typeface="Cambria Math"/>
                            </a:rPr>
                            <m:t>1</m:t>
                          </m:r>
                        </m:e>
                      </m:acc>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1570630" y="2450068"/>
                <a:ext cx="609600"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2209800" y="245006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𝐸</m:t>
                          </m:r>
                          <m:r>
                            <a:rPr lang="en-US" b="0" i="1" baseline="-25000" smtClean="0">
                              <a:latin typeface="Cambria Math"/>
                            </a:rPr>
                            <m:t>2</m:t>
                          </m:r>
                        </m:e>
                      </m:acc>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2209800" y="2450068"/>
                <a:ext cx="609600" cy="369332"/>
              </a:xfrm>
              <a:prstGeom prst="rect">
                <a:avLst/>
              </a:prstGeom>
              <a:blipFill rotWithShape="1">
                <a:blip r:embed="rId4"/>
                <a:stretch>
                  <a:fillRect/>
                </a:stretch>
              </a:blipFill>
            </p:spPr>
            <p:txBody>
              <a:bodyPr/>
              <a:lstStyle/>
              <a:p>
                <a:r>
                  <a:rPr lang="en-US">
                    <a:noFill/>
                  </a:rPr>
                  <a:t> </a:t>
                </a:r>
              </a:p>
            </p:txBody>
          </p:sp>
        </mc:Fallback>
      </mc:AlternateContent>
      <p:sp>
        <p:nvSpPr>
          <p:cNvPr id="42" name="TextBox 41"/>
          <p:cNvSpPr txBox="1"/>
          <p:nvPr/>
        </p:nvSpPr>
        <p:spPr>
          <a:xfrm>
            <a:off x="2895600" y="2438400"/>
            <a:ext cx="609600" cy="369332"/>
          </a:xfrm>
          <a:prstGeom prst="rect">
            <a:avLst/>
          </a:prstGeom>
          <a:noFill/>
        </p:spPr>
        <p:txBody>
          <a:bodyPr wrap="square" rtlCol="0">
            <a:spAutoFit/>
          </a:bodyPr>
          <a:lstStyle/>
          <a:p>
            <a:r>
              <a:rPr lang="en-US" dirty="0" smtClean="0"/>
              <a:t>E</a:t>
            </a:r>
            <a:r>
              <a:rPr lang="en-US" baseline="-25000" dirty="0" smtClean="0"/>
              <a:t>3</a:t>
            </a:r>
            <a:endParaRPr lang="en-US" baseline="-25000" dirty="0"/>
          </a:p>
        </p:txBody>
      </p:sp>
      <p:sp>
        <p:nvSpPr>
          <p:cNvPr id="43" name="TextBox 42"/>
          <p:cNvSpPr txBox="1"/>
          <p:nvPr/>
        </p:nvSpPr>
        <p:spPr>
          <a:xfrm>
            <a:off x="2819400" y="1535668"/>
            <a:ext cx="609600" cy="369332"/>
          </a:xfrm>
          <a:prstGeom prst="rect">
            <a:avLst/>
          </a:prstGeom>
          <a:noFill/>
        </p:spPr>
        <p:txBody>
          <a:bodyPr wrap="square" rtlCol="0">
            <a:spAutoFit/>
          </a:bodyPr>
          <a:lstStyle/>
          <a:p>
            <a:r>
              <a:rPr lang="en-US" dirty="0" smtClean="0"/>
              <a:t>A15</a:t>
            </a:r>
            <a:endParaRPr lang="en-US" dirty="0"/>
          </a:p>
        </p:txBody>
      </p:sp>
      <p:sp>
        <p:nvSpPr>
          <p:cNvPr id="44" name="TextBox 43"/>
          <p:cNvSpPr txBox="1"/>
          <p:nvPr/>
        </p:nvSpPr>
        <p:spPr>
          <a:xfrm>
            <a:off x="2286000" y="1535668"/>
            <a:ext cx="609600" cy="369332"/>
          </a:xfrm>
          <a:prstGeom prst="rect">
            <a:avLst/>
          </a:prstGeom>
          <a:noFill/>
        </p:spPr>
        <p:txBody>
          <a:bodyPr wrap="square" rtlCol="0">
            <a:spAutoFit/>
          </a:bodyPr>
          <a:lstStyle/>
          <a:p>
            <a:r>
              <a:rPr lang="en-US" dirty="0" smtClean="0"/>
              <a:t>A14</a:t>
            </a:r>
            <a:endParaRPr lang="en-US" dirty="0"/>
          </a:p>
        </p:txBody>
      </p:sp>
      <p:sp>
        <p:nvSpPr>
          <p:cNvPr id="45" name="TextBox 44"/>
          <p:cNvSpPr txBox="1"/>
          <p:nvPr/>
        </p:nvSpPr>
        <p:spPr>
          <a:xfrm>
            <a:off x="533400" y="2526268"/>
            <a:ext cx="609600" cy="369332"/>
          </a:xfrm>
          <a:prstGeom prst="rect">
            <a:avLst/>
          </a:prstGeom>
          <a:noFill/>
        </p:spPr>
        <p:txBody>
          <a:bodyPr wrap="square" rtlCol="0">
            <a:spAutoFit/>
          </a:bodyPr>
          <a:lstStyle/>
          <a:p>
            <a:r>
              <a:rPr lang="en-US" dirty="0" smtClean="0"/>
              <a:t>A13</a:t>
            </a:r>
            <a:endParaRPr lang="en-US" dirty="0"/>
          </a:p>
        </p:txBody>
      </p:sp>
      <p:sp>
        <p:nvSpPr>
          <p:cNvPr id="46" name="TextBox 45"/>
          <p:cNvSpPr txBox="1"/>
          <p:nvPr/>
        </p:nvSpPr>
        <p:spPr>
          <a:xfrm>
            <a:off x="533400" y="2831068"/>
            <a:ext cx="609600" cy="369332"/>
          </a:xfrm>
          <a:prstGeom prst="rect">
            <a:avLst/>
          </a:prstGeom>
          <a:noFill/>
        </p:spPr>
        <p:txBody>
          <a:bodyPr wrap="square" rtlCol="0">
            <a:spAutoFit/>
          </a:bodyPr>
          <a:lstStyle/>
          <a:p>
            <a:r>
              <a:rPr lang="en-US" dirty="0" smtClean="0"/>
              <a:t>A12</a:t>
            </a:r>
            <a:endParaRPr lang="en-US" dirty="0"/>
          </a:p>
        </p:txBody>
      </p:sp>
      <p:sp>
        <p:nvSpPr>
          <p:cNvPr id="47" name="TextBox 46"/>
          <p:cNvSpPr txBox="1"/>
          <p:nvPr/>
        </p:nvSpPr>
        <p:spPr>
          <a:xfrm>
            <a:off x="533400" y="3135868"/>
            <a:ext cx="609600" cy="369332"/>
          </a:xfrm>
          <a:prstGeom prst="rect">
            <a:avLst/>
          </a:prstGeom>
          <a:noFill/>
        </p:spPr>
        <p:txBody>
          <a:bodyPr wrap="square" rtlCol="0">
            <a:spAutoFit/>
          </a:bodyPr>
          <a:lstStyle/>
          <a:p>
            <a:r>
              <a:rPr lang="en-US" dirty="0" smtClean="0"/>
              <a:t>A11</a:t>
            </a:r>
            <a:endParaRPr lang="en-US" dirty="0"/>
          </a:p>
        </p:txBody>
      </p:sp>
      <mc:AlternateContent xmlns:mc="http://schemas.openxmlformats.org/markup-compatibility/2006" xmlns:a14="http://schemas.microsoft.com/office/drawing/2010/main">
        <mc:Choice Requires="a14">
          <p:sp>
            <p:nvSpPr>
              <p:cNvPr id="48" name="TextBox 47"/>
              <p:cNvSpPr txBox="1"/>
              <p:nvPr/>
            </p:nvSpPr>
            <p:spPr>
              <a:xfrm>
                <a:off x="1600200" y="1840468"/>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1600200" y="1840468"/>
                <a:ext cx="762000" cy="369332"/>
              </a:xfrm>
              <a:prstGeom prst="rect">
                <a:avLst/>
              </a:prstGeom>
              <a:blipFill rotWithShape="1">
                <a:blip r:embed="rId5"/>
                <a:stretch>
                  <a:fillRect r="-4080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715000" y="2754291"/>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𝐶𝐸</m:t>
                          </m:r>
                        </m:e>
                      </m:acc>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5715000" y="2754291"/>
                <a:ext cx="609600" cy="36990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172200" y="2743200"/>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𝑂𝐸</m:t>
                          </m:r>
                        </m:e>
                      </m:acc>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172200" y="2743200"/>
                <a:ext cx="609600" cy="36990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629400" y="2743200"/>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𝑊𝐸</m:t>
                          </m:r>
                        </m:e>
                      </m:acc>
                    </m:oMath>
                  </m:oMathPara>
                </a14:m>
                <a:endParaRPr 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6629400" y="2743200"/>
                <a:ext cx="609600" cy="369909"/>
              </a:xfrm>
              <a:prstGeom prst="rect">
                <a:avLst/>
              </a:prstGeom>
              <a:blipFill rotWithShape="1">
                <a:blip r:embed="rId8"/>
                <a:stretch>
                  <a:fillRect/>
                </a:stretch>
              </a:blipFill>
            </p:spPr>
            <p:txBody>
              <a:bodyPr/>
              <a:lstStyle/>
              <a:p>
                <a:r>
                  <a:rPr lang="en-US">
                    <a:noFill/>
                  </a:rPr>
                  <a:t> </a:t>
                </a:r>
              </a:p>
            </p:txBody>
          </p:sp>
        </mc:Fallback>
      </mc:AlternateContent>
      <p:sp>
        <p:nvSpPr>
          <p:cNvPr id="52" name="TextBox 51"/>
          <p:cNvSpPr txBox="1"/>
          <p:nvPr/>
        </p:nvSpPr>
        <p:spPr>
          <a:xfrm>
            <a:off x="3886200" y="4006334"/>
            <a:ext cx="609600" cy="369332"/>
          </a:xfrm>
          <a:prstGeom prst="rect">
            <a:avLst/>
          </a:prstGeom>
          <a:noFill/>
        </p:spPr>
        <p:txBody>
          <a:bodyPr wrap="square" rtlCol="0">
            <a:spAutoFit/>
          </a:bodyPr>
          <a:lstStyle/>
          <a:p>
            <a:r>
              <a:rPr lang="en-US" dirty="0" smtClean="0"/>
              <a:t>A0</a:t>
            </a:r>
            <a:endParaRPr lang="en-US" dirty="0"/>
          </a:p>
        </p:txBody>
      </p:sp>
      <p:sp>
        <p:nvSpPr>
          <p:cNvPr id="53" name="TextBox 52"/>
          <p:cNvSpPr txBox="1"/>
          <p:nvPr/>
        </p:nvSpPr>
        <p:spPr>
          <a:xfrm>
            <a:off x="3886200" y="3135868"/>
            <a:ext cx="609600" cy="369332"/>
          </a:xfrm>
          <a:prstGeom prst="rect">
            <a:avLst/>
          </a:prstGeom>
          <a:noFill/>
        </p:spPr>
        <p:txBody>
          <a:bodyPr wrap="square" rtlCol="0">
            <a:spAutoFit/>
          </a:bodyPr>
          <a:lstStyle/>
          <a:p>
            <a:r>
              <a:rPr lang="en-US" dirty="0" smtClean="0"/>
              <a:t>A10</a:t>
            </a:r>
            <a:endParaRPr lang="en-US" dirty="0"/>
          </a:p>
        </p:txBody>
      </p:sp>
      <p:sp>
        <p:nvSpPr>
          <p:cNvPr id="54" name="TextBox 53"/>
          <p:cNvSpPr txBox="1"/>
          <p:nvPr/>
        </p:nvSpPr>
        <p:spPr>
          <a:xfrm>
            <a:off x="6781800" y="5724815"/>
            <a:ext cx="609600" cy="369332"/>
          </a:xfrm>
          <a:prstGeom prst="rect">
            <a:avLst/>
          </a:prstGeom>
          <a:noFill/>
        </p:spPr>
        <p:txBody>
          <a:bodyPr wrap="square" rtlCol="0">
            <a:spAutoFit/>
          </a:bodyPr>
          <a:lstStyle/>
          <a:p>
            <a:r>
              <a:rPr lang="en-US" dirty="0"/>
              <a:t>D</a:t>
            </a:r>
            <a:r>
              <a:rPr lang="en-US" dirty="0" smtClean="0"/>
              <a:t>0</a:t>
            </a:r>
            <a:endParaRPr lang="en-US" dirty="0"/>
          </a:p>
        </p:txBody>
      </p:sp>
      <p:sp>
        <p:nvSpPr>
          <p:cNvPr id="55" name="TextBox 54"/>
          <p:cNvSpPr txBox="1"/>
          <p:nvPr/>
        </p:nvSpPr>
        <p:spPr>
          <a:xfrm>
            <a:off x="5791200" y="5715000"/>
            <a:ext cx="609600" cy="369332"/>
          </a:xfrm>
          <a:prstGeom prst="rect">
            <a:avLst/>
          </a:prstGeom>
          <a:noFill/>
        </p:spPr>
        <p:txBody>
          <a:bodyPr wrap="square" rtlCol="0">
            <a:spAutoFit/>
          </a:bodyPr>
          <a:lstStyle/>
          <a:p>
            <a:r>
              <a:rPr lang="en-US" dirty="0" smtClean="0"/>
              <a:t>D</a:t>
            </a:r>
            <a:r>
              <a:rPr lang="en-US" dirty="0"/>
              <a:t>7</a:t>
            </a:r>
          </a:p>
        </p:txBody>
      </p:sp>
      <mc:AlternateContent xmlns:mc="http://schemas.openxmlformats.org/markup-compatibility/2006" xmlns:a14="http://schemas.microsoft.com/office/drawing/2010/main">
        <mc:Choice Requires="a14">
          <p:sp>
            <p:nvSpPr>
              <p:cNvPr id="56" name="TextBox 55"/>
              <p:cNvSpPr txBox="1"/>
              <p:nvPr/>
            </p:nvSpPr>
            <p:spPr>
              <a:xfrm>
                <a:off x="7620000" y="176426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7620000" y="1764268"/>
                <a:ext cx="609600"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7620000" y="214526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7620000" y="2145268"/>
                <a:ext cx="609600" cy="369332"/>
              </a:xfrm>
              <a:prstGeom prst="rect">
                <a:avLst/>
              </a:prstGeom>
              <a:blipFill rotWithShape="1">
                <a:blip r:embed="rId10"/>
                <a:stretch>
                  <a:fillRect/>
                </a:stretch>
              </a:blipFill>
            </p:spPr>
            <p:txBody>
              <a:bodyPr/>
              <a:lstStyle/>
              <a:p>
                <a:r>
                  <a:rPr lang="en-US">
                    <a:noFill/>
                  </a:rPr>
                  <a:t> </a:t>
                </a:r>
              </a:p>
            </p:txBody>
          </p:sp>
        </mc:Fallback>
      </mc:AlternateContent>
      <p:sp>
        <p:nvSpPr>
          <p:cNvPr id="58" name="TextBox 57"/>
          <p:cNvSpPr txBox="1"/>
          <p:nvPr/>
        </p:nvSpPr>
        <p:spPr>
          <a:xfrm>
            <a:off x="5981700" y="6117609"/>
            <a:ext cx="1562100" cy="369332"/>
          </a:xfrm>
          <a:prstGeom prst="rect">
            <a:avLst/>
          </a:prstGeom>
          <a:noFill/>
        </p:spPr>
        <p:txBody>
          <a:bodyPr wrap="square" rtlCol="0">
            <a:spAutoFit/>
          </a:bodyPr>
          <a:lstStyle/>
          <a:p>
            <a:r>
              <a:rPr lang="en-US" dirty="0" smtClean="0"/>
              <a:t>Data Lines</a:t>
            </a:r>
            <a:endParaRPr lang="en-US" dirty="0"/>
          </a:p>
        </p:txBody>
      </p:sp>
      <mc:AlternateContent xmlns:mc="http://schemas.openxmlformats.org/markup-compatibility/2006" xmlns:a14="http://schemas.microsoft.com/office/drawing/2010/main">
        <mc:Choice Requires="a14">
          <p:sp>
            <p:nvSpPr>
              <p:cNvPr id="59" name="TextBox 58"/>
              <p:cNvSpPr txBox="1"/>
              <p:nvPr/>
            </p:nvSpPr>
            <p:spPr>
              <a:xfrm>
                <a:off x="4038600" y="3590372"/>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𝑀𝐸𝑆𝐿</m:t>
                          </m:r>
                          <m:r>
                            <a:rPr lang="en-US" b="0" i="1" baseline="-25000" smtClean="0">
                              <a:latin typeface="Cambria Math"/>
                            </a:rPr>
                            <m:t>1</m:t>
                          </m:r>
                        </m:e>
                      </m:acc>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4038600" y="3590372"/>
                <a:ext cx="609600" cy="369332"/>
              </a:xfrm>
              <a:prstGeom prst="rect">
                <a:avLst/>
              </a:prstGeom>
              <a:blipFill rotWithShape="1">
                <a:blip r:embed="rId11"/>
                <a:stretch>
                  <a:fillRect r="-34000"/>
                </a:stretch>
              </a:blipFill>
            </p:spPr>
            <p:txBody>
              <a:bodyPr/>
              <a:lstStyle/>
              <a:p>
                <a:r>
                  <a:rPr lang="en-US">
                    <a:noFill/>
                  </a:rPr>
                  <a:t> </a:t>
                </a:r>
              </a:p>
            </p:txBody>
          </p:sp>
        </mc:Fallback>
      </mc:AlternateContent>
      <p:sp>
        <p:nvSpPr>
          <p:cNvPr id="60" name="TextBox 59"/>
          <p:cNvSpPr txBox="1"/>
          <p:nvPr/>
        </p:nvSpPr>
        <p:spPr>
          <a:xfrm>
            <a:off x="3200400" y="3505200"/>
            <a:ext cx="609600" cy="369332"/>
          </a:xfrm>
          <a:prstGeom prst="rect">
            <a:avLst/>
          </a:prstGeom>
          <a:noFill/>
        </p:spPr>
        <p:txBody>
          <a:bodyPr wrap="square" rtlCol="0">
            <a:spAutoFit/>
          </a:bodyPr>
          <a:lstStyle/>
          <a:p>
            <a:r>
              <a:rPr lang="en-US" dirty="0" smtClean="0"/>
              <a:t>O1</a:t>
            </a:r>
            <a:endParaRPr lang="en-US" baseline="-25000" dirty="0"/>
          </a:p>
        </p:txBody>
      </p:sp>
      <p:sp>
        <p:nvSpPr>
          <p:cNvPr id="61" name="Oval 60"/>
          <p:cNvSpPr/>
          <p:nvPr/>
        </p:nvSpPr>
        <p:spPr>
          <a:xfrm>
            <a:off x="1875430" y="23511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Oval 61"/>
          <p:cNvSpPr/>
          <p:nvPr/>
        </p:nvSpPr>
        <p:spPr>
          <a:xfrm>
            <a:off x="2438400" y="23511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Oval 62"/>
          <p:cNvSpPr/>
          <p:nvPr/>
        </p:nvSpPr>
        <p:spPr>
          <a:xfrm>
            <a:off x="5990230" y="26559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Oval 63"/>
          <p:cNvSpPr/>
          <p:nvPr/>
        </p:nvSpPr>
        <p:spPr>
          <a:xfrm>
            <a:off x="6400800" y="26559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Oval 64"/>
          <p:cNvSpPr/>
          <p:nvPr/>
        </p:nvSpPr>
        <p:spPr>
          <a:xfrm>
            <a:off x="6904630" y="26559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extBox 1"/>
          <p:cNvSpPr txBox="1"/>
          <p:nvPr/>
        </p:nvSpPr>
        <p:spPr>
          <a:xfrm>
            <a:off x="533400" y="609600"/>
            <a:ext cx="4419600" cy="523220"/>
          </a:xfrm>
          <a:prstGeom prst="rect">
            <a:avLst/>
          </a:prstGeom>
          <a:noFill/>
        </p:spPr>
        <p:txBody>
          <a:bodyPr wrap="square" rtlCol="0">
            <a:spAutoFit/>
          </a:bodyPr>
          <a:lstStyle/>
          <a:p>
            <a:r>
              <a:rPr lang="en-US" sz="2800" b="1" dirty="0" smtClean="0">
                <a:solidFill>
                  <a:schemeClr val="accent1"/>
                </a:solidFill>
                <a:latin typeface="Times New Roman" panose="02020603050405020304" pitchFamily="18" charset="0"/>
                <a:cs typeface="Times New Roman" panose="02020603050405020304" pitchFamily="18" charset="0"/>
              </a:rPr>
              <a:t>Interfacing R/W Memory</a:t>
            </a:r>
            <a:endParaRPr lang="en-US"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9533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Interfacing the 8155 Memory Segment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SDK-85 is a single-board microcomputer designed by Intel and widely used in college laboratories.</a:t>
            </a:r>
          </a:p>
          <a:p>
            <a:r>
              <a:rPr lang="en-US" dirty="0" smtClean="0">
                <a:latin typeface="Times New Roman" panose="02020603050405020304" pitchFamily="18" charset="0"/>
                <a:cs typeface="Times New Roman" panose="02020603050405020304" pitchFamily="18" charset="0"/>
              </a:rPr>
              <a:t>It consists of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8085 microprocessor</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8155 comprises of multiple devices on the same chip which includes R/W memory, programmable I/O ports and a timer.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1892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676400"/>
            <a:ext cx="1828800" cy="274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029200" y="1678675"/>
            <a:ext cx="3581400" cy="3274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1828800" y="1981200"/>
            <a:ext cx="914400" cy="1067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971800" y="1981200"/>
            <a:ext cx="304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971800" y="2819400"/>
            <a:ext cx="304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971800" y="3657600"/>
            <a:ext cx="3048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1828800" y="3924300"/>
            <a:ext cx="8382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Left-Right Arrow 10"/>
          <p:cNvSpPr/>
          <p:nvPr/>
        </p:nvSpPr>
        <p:spPr>
          <a:xfrm>
            <a:off x="3505200" y="2057400"/>
            <a:ext cx="838200" cy="45776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Left-Right Arrow 11"/>
          <p:cNvSpPr/>
          <p:nvPr/>
        </p:nvSpPr>
        <p:spPr>
          <a:xfrm>
            <a:off x="3505200" y="2895032"/>
            <a:ext cx="838200" cy="45776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Left-Right Arrow 12"/>
          <p:cNvSpPr/>
          <p:nvPr/>
        </p:nvSpPr>
        <p:spPr>
          <a:xfrm>
            <a:off x="3505200" y="3657032"/>
            <a:ext cx="838200" cy="45776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Left-Right Arrow 13"/>
          <p:cNvSpPr/>
          <p:nvPr/>
        </p:nvSpPr>
        <p:spPr>
          <a:xfrm>
            <a:off x="990600" y="2057400"/>
            <a:ext cx="685800" cy="5334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Arrow Connector 15"/>
          <p:cNvCxnSpPr/>
          <p:nvPr/>
        </p:nvCxnSpPr>
        <p:spPr>
          <a:xfrm>
            <a:off x="1143000" y="1828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143000" y="3124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143000" y="3352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143000" y="35814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1143000" y="38100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143000" y="40386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5524500" y="1909267"/>
            <a:ext cx="1085850" cy="1062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562600" y="3275463"/>
            <a:ext cx="914400" cy="1067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6781800" y="3275463"/>
            <a:ext cx="914400" cy="1067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3581400" y="1678675"/>
            <a:ext cx="838200" cy="369332"/>
          </a:xfrm>
          <a:prstGeom prst="rect">
            <a:avLst/>
          </a:prstGeom>
          <a:noFill/>
        </p:spPr>
        <p:txBody>
          <a:bodyPr wrap="square" rtlCol="0">
            <a:spAutoFit/>
          </a:bodyPr>
          <a:lstStyle/>
          <a:p>
            <a:r>
              <a:rPr lang="en-US" dirty="0" smtClean="0"/>
              <a:t>Port A</a:t>
            </a:r>
            <a:endParaRPr lang="en-US" dirty="0"/>
          </a:p>
        </p:txBody>
      </p:sp>
      <p:sp>
        <p:nvSpPr>
          <p:cNvPr id="27" name="TextBox 26"/>
          <p:cNvSpPr txBox="1"/>
          <p:nvPr/>
        </p:nvSpPr>
        <p:spPr>
          <a:xfrm>
            <a:off x="3505200" y="2526268"/>
            <a:ext cx="838200" cy="369332"/>
          </a:xfrm>
          <a:prstGeom prst="rect">
            <a:avLst/>
          </a:prstGeom>
          <a:noFill/>
        </p:spPr>
        <p:txBody>
          <a:bodyPr wrap="square" rtlCol="0">
            <a:spAutoFit/>
          </a:bodyPr>
          <a:lstStyle/>
          <a:p>
            <a:r>
              <a:rPr lang="en-US" dirty="0" smtClean="0"/>
              <a:t>Port B</a:t>
            </a:r>
            <a:endParaRPr lang="en-US" dirty="0"/>
          </a:p>
        </p:txBody>
      </p:sp>
      <p:sp>
        <p:nvSpPr>
          <p:cNvPr id="28" name="TextBox 27"/>
          <p:cNvSpPr txBox="1"/>
          <p:nvPr/>
        </p:nvSpPr>
        <p:spPr>
          <a:xfrm>
            <a:off x="3505200" y="3364468"/>
            <a:ext cx="838200" cy="369332"/>
          </a:xfrm>
          <a:prstGeom prst="rect">
            <a:avLst/>
          </a:prstGeom>
          <a:noFill/>
        </p:spPr>
        <p:txBody>
          <a:bodyPr wrap="square" rtlCol="0">
            <a:spAutoFit/>
          </a:bodyPr>
          <a:lstStyle/>
          <a:p>
            <a:r>
              <a:rPr lang="en-US" dirty="0" smtClean="0"/>
              <a:t>Port C</a:t>
            </a:r>
            <a:endParaRPr lang="en-US" dirty="0"/>
          </a:p>
        </p:txBody>
      </p:sp>
      <p:sp>
        <p:nvSpPr>
          <p:cNvPr id="29" name="TextBox 28"/>
          <p:cNvSpPr txBox="1"/>
          <p:nvPr/>
        </p:nvSpPr>
        <p:spPr>
          <a:xfrm>
            <a:off x="2971800" y="2145268"/>
            <a:ext cx="419100" cy="369332"/>
          </a:xfrm>
          <a:prstGeom prst="rect">
            <a:avLst/>
          </a:prstGeom>
          <a:noFill/>
        </p:spPr>
        <p:txBody>
          <a:bodyPr wrap="square" rtlCol="0">
            <a:spAutoFit/>
          </a:bodyPr>
          <a:lstStyle/>
          <a:p>
            <a:r>
              <a:rPr lang="en-US" dirty="0" smtClean="0"/>
              <a:t>A</a:t>
            </a:r>
            <a:endParaRPr lang="en-US" dirty="0"/>
          </a:p>
        </p:txBody>
      </p:sp>
      <p:sp>
        <p:nvSpPr>
          <p:cNvPr id="30" name="TextBox 29"/>
          <p:cNvSpPr txBox="1"/>
          <p:nvPr/>
        </p:nvSpPr>
        <p:spPr>
          <a:xfrm>
            <a:off x="2971800" y="2971800"/>
            <a:ext cx="419100" cy="369332"/>
          </a:xfrm>
          <a:prstGeom prst="rect">
            <a:avLst/>
          </a:prstGeom>
          <a:noFill/>
        </p:spPr>
        <p:txBody>
          <a:bodyPr wrap="square" rtlCol="0">
            <a:spAutoFit/>
          </a:bodyPr>
          <a:lstStyle/>
          <a:p>
            <a:r>
              <a:rPr lang="en-US" dirty="0"/>
              <a:t>B</a:t>
            </a:r>
          </a:p>
        </p:txBody>
      </p:sp>
      <p:sp>
        <p:nvSpPr>
          <p:cNvPr id="31" name="TextBox 30"/>
          <p:cNvSpPr txBox="1"/>
          <p:nvPr/>
        </p:nvSpPr>
        <p:spPr>
          <a:xfrm>
            <a:off x="2971800" y="3821668"/>
            <a:ext cx="419100" cy="369332"/>
          </a:xfrm>
          <a:prstGeom prst="rect">
            <a:avLst/>
          </a:prstGeom>
          <a:noFill/>
        </p:spPr>
        <p:txBody>
          <a:bodyPr wrap="square" rtlCol="0">
            <a:spAutoFit/>
          </a:bodyPr>
          <a:lstStyle/>
          <a:p>
            <a:r>
              <a:rPr lang="en-US" dirty="0" smtClean="0"/>
              <a:t>C</a:t>
            </a:r>
            <a:endParaRPr lang="en-US" dirty="0"/>
          </a:p>
        </p:txBody>
      </p:sp>
      <p:sp>
        <p:nvSpPr>
          <p:cNvPr id="32" name="TextBox 31"/>
          <p:cNvSpPr txBox="1"/>
          <p:nvPr/>
        </p:nvSpPr>
        <p:spPr>
          <a:xfrm>
            <a:off x="1905000" y="3886200"/>
            <a:ext cx="838200" cy="369332"/>
          </a:xfrm>
          <a:prstGeom prst="rect">
            <a:avLst/>
          </a:prstGeom>
          <a:noFill/>
        </p:spPr>
        <p:txBody>
          <a:bodyPr wrap="square" rtlCol="0">
            <a:spAutoFit/>
          </a:bodyPr>
          <a:lstStyle/>
          <a:p>
            <a:r>
              <a:rPr lang="en-US" dirty="0" smtClean="0"/>
              <a:t>Timer</a:t>
            </a:r>
            <a:endParaRPr lang="en-US" dirty="0"/>
          </a:p>
        </p:txBody>
      </p:sp>
      <p:sp>
        <p:nvSpPr>
          <p:cNvPr id="33" name="TextBox 32"/>
          <p:cNvSpPr txBox="1"/>
          <p:nvPr/>
        </p:nvSpPr>
        <p:spPr>
          <a:xfrm>
            <a:off x="1752600" y="2057400"/>
            <a:ext cx="1066800"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256 X 8</a:t>
            </a:r>
          </a:p>
          <a:p>
            <a:pPr algn="ctr"/>
            <a:r>
              <a:rPr lang="en-US" dirty="0" smtClean="0">
                <a:latin typeface="Times New Roman" panose="02020603050405020304" pitchFamily="18" charset="0"/>
                <a:cs typeface="Times New Roman" panose="02020603050405020304" pitchFamily="18" charset="0"/>
              </a:rPr>
              <a:t>Static RAM</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TextBox 33"/>
              <p:cNvSpPr txBox="1"/>
              <p:nvPr/>
            </p:nvSpPr>
            <p:spPr>
              <a:xfrm>
                <a:off x="381000" y="1600200"/>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81000" y="1600200"/>
                <a:ext cx="762000" cy="369332"/>
              </a:xfrm>
              <a:prstGeom prst="rect">
                <a:avLst/>
              </a:prstGeom>
              <a:blipFill rotWithShape="1">
                <a:blip r:embed="rId3"/>
                <a:stretch>
                  <a:fillRect r="-40800"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09600" y="2906691"/>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𝐶𝐸</m:t>
                          </m:r>
                        </m:e>
                      </m:acc>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09600" y="2906691"/>
                <a:ext cx="609600" cy="36990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9600" y="3440091"/>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609600" y="3440091"/>
                <a:ext cx="609600" cy="36990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09600" y="3668691"/>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09600" y="3668691"/>
                <a:ext cx="609600" cy="369332"/>
              </a:xfrm>
              <a:prstGeom prst="rect">
                <a:avLst/>
              </a:prstGeom>
              <a:blipFill rotWithShape="1">
                <a:blip r:embed="rId6"/>
                <a:stretch>
                  <a:fillRect/>
                </a:stretch>
              </a:blipFill>
            </p:spPr>
            <p:txBody>
              <a:bodyPr/>
              <a:lstStyle/>
              <a:p>
                <a:r>
                  <a:rPr lang="en-US">
                    <a:noFill/>
                  </a:rPr>
                  <a:t> </a:t>
                </a:r>
              </a:p>
            </p:txBody>
          </p:sp>
        </mc:Fallback>
      </mc:AlternateContent>
      <p:sp>
        <p:nvSpPr>
          <p:cNvPr id="38" name="TextBox 37"/>
          <p:cNvSpPr txBox="1"/>
          <p:nvPr/>
        </p:nvSpPr>
        <p:spPr>
          <a:xfrm>
            <a:off x="609600" y="3135868"/>
            <a:ext cx="609600" cy="369332"/>
          </a:xfrm>
          <a:prstGeom prst="rect">
            <a:avLst/>
          </a:prstGeom>
          <a:noFill/>
        </p:spPr>
        <p:txBody>
          <a:bodyPr wrap="square" rtlCol="0">
            <a:spAutoFit/>
          </a:bodyPr>
          <a:lstStyle/>
          <a:p>
            <a:r>
              <a:rPr lang="en-US" dirty="0" smtClean="0"/>
              <a:t>ALE</a:t>
            </a:r>
            <a:endParaRPr lang="en-US" baseline="-25000" dirty="0"/>
          </a:p>
        </p:txBody>
      </p:sp>
      <p:sp>
        <p:nvSpPr>
          <p:cNvPr id="39" name="TextBox 38"/>
          <p:cNvSpPr txBox="1"/>
          <p:nvPr/>
        </p:nvSpPr>
        <p:spPr>
          <a:xfrm>
            <a:off x="381000" y="3886200"/>
            <a:ext cx="952500" cy="369332"/>
          </a:xfrm>
          <a:prstGeom prst="rect">
            <a:avLst/>
          </a:prstGeom>
          <a:noFill/>
        </p:spPr>
        <p:txBody>
          <a:bodyPr wrap="square" rtlCol="0">
            <a:spAutoFit/>
          </a:bodyPr>
          <a:lstStyle/>
          <a:p>
            <a:r>
              <a:rPr lang="en-US" dirty="0" smtClean="0"/>
              <a:t>RESET</a:t>
            </a:r>
            <a:endParaRPr lang="en-US" baseline="-25000" dirty="0"/>
          </a:p>
        </p:txBody>
      </p:sp>
      <p:cxnSp>
        <p:nvCxnSpPr>
          <p:cNvPr id="41" name="Straight Arrow Connector 40"/>
          <p:cNvCxnSpPr/>
          <p:nvPr/>
        </p:nvCxnSpPr>
        <p:spPr>
          <a:xfrm flipV="1">
            <a:off x="1905000" y="4419600"/>
            <a:ext cx="0" cy="247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V="1">
            <a:off x="2819400" y="4419600"/>
            <a:ext cx="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3200400" y="4419600"/>
            <a:ext cx="0" cy="24765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333500" y="4667250"/>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200400" y="4667250"/>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2819400" y="4953000"/>
            <a:ext cx="571500"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286000" y="4419600"/>
            <a:ext cx="0" cy="83820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H="1">
            <a:off x="1524000" y="52578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Left-Right Arrow 53"/>
          <p:cNvSpPr/>
          <p:nvPr/>
        </p:nvSpPr>
        <p:spPr>
          <a:xfrm>
            <a:off x="5029200" y="3657032"/>
            <a:ext cx="533400" cy="267268"/>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Bent-Up Arrow 54"/>
          <p:cNvSpPr/>
          <p:nvPr/>
        </p:nvSpPr>
        <p:spPr>
          <a:xfrm>
            <a:off x="5238750" y="4305300"/>
            <a:ext cx="2076450" cy="419100"/>
          </a:xfrm>
          <a:prstGeom prst="ben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Up Arrow 55"/>
          <p:cNvSpPr/>
          <p:nvPr/>
        </p:nvSpPr>
        <p:spPr>
          <a:xfrm>
            <a:off x="5181600" y="3886200"/>
            <a:ext cx="228600" cy="78105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Connector 57"/>
          <p:cNvCxnSpPr/>
          <p:nvPr/>
        </p:nvCxnSpPr>
        <p:spPr>
          <a:xfrm>
            <a:off x="5029200" y="2057400"/>
            <a:ext cx="495300"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5029200" y="2286000"/>
            <a:ext cx="495300"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029200" y="2514600"/>
            <a:ext cx="495300"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5029200" y="3048000"/>
            <a:ext cx="1981200"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5029200" y="3124200"/>
            <a:ext cx="762000" cy="11668"/>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28600" y="4343400"/>
            <a:ext cx="1524000" cy="369332"/>
          </a:xfrm>
          <a:prstGeom prst="rect">
            <a:avLst/>
          </a:prstGeom>
          <a:noFill/>
        </p:spPr>
        <p:txBody>
          <a:bodyPr wrap="square" rtlCol="0">
            <a:spAutoFit/>
          </a:bodyPr>
          <a:lstStyle/>
          <a:p>
            <a:r>
              <a:rPr lang="en-US" dirty="0" smtClean="0"/>
              <a:t>TIMER CLK</a:t>
            </a:r>
            <a:endParaRPr lang="en-US" baseline="-25000" dirty="0"/>
          </a:p>
        </p:txBody>
      </p:sp>
      <mc:AlternateContent xmlns:mc="http://schemas.openxmlformats.org/markup-compatibility/2006" xmlns:a14="http://schemas.microsoft.com/office/drawing/2010/main">
        <mc:Choice Requires="a14">
          <p:sp>
            <p:nvSpPr>
              <p:cNvPr id="66" name="TextBox 65"/>
              <p:cNvSpPr txBox="1"/>
              <p:nvPr/>
            </p:nvSpPr>
            <p:spPr>
              <a:xfrm>
                <a:off x="152400" y="5029200"/>
                <a:ext cx="1472454"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𝑇𝐼𝑀𝐸𝑅</m:t>
                          </m:r>
                          <m:r>
                            <a:rPr lang="en-US" b="0" i="1" smtClean="0">
                              <a:latin typeface="Cambria Math"/>
                            </a:rPr>
                            <m:t> </m:t>
                          </m:r>
                          <m:r>
                            <a:rPr lang="en-US" b="0" i="1" smtClean="0">
                              <a:latin typeface="Cambria Math"/>
                            </a:rPr>
                            <m:t>𝑂𝑈𝑇</m:t>
                          </m:r>
                        </m:e>
                      </m:acc>
                    </m:oMath>
                  </m:oMathPara>
                </a14:m>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152400" y="5029200"/>
                <a:ext cx="1472454" cy="36990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3840139" y="4469368"/>
                <a:ext cx="5173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𝑉</m:t>
                          </m:r>
                        </m:e>
                        <m:sub>
                          <m:r>
                            <a:rPr lang="en-US" b="0" i="1" smtClean="0">
                              <a:latin typeface="Cambria Math"/>
                            </a:rPr>
                            <m:t>𝑐𝑐</m:t>
                          </m:r>
                        </m:sub>
                      </m:sSub>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3840139" y="4469368"/>
                <a:ext cx="517321"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352800" y="4736068"/>
                <a:ext cx="5090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𝑉</m:t>
                          </m:r>
                        </m:e>
                        <m:sub>
                          <m:r>
                            <a:rPr lang="en-US" b="0" i="1" smtClean="0">
                              <a:latin typeface="Cambria Math"/>
                            </a:rPr>
                            <m:t>𝑠𝑠</m:t>
                          </m:r>
                        </m:sub>
                      </m:sSub>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3352800" y="4736068"/>
                <a:ext cx="509050" cy="369332"/>
              </a:xfrm>
              <a:prstGeom prst="rect">
                <a:avLst/>
              </a:prstGeom>
              <a:blipFill rotWithShape="1">
                <a:blip r:embed="rId9"/>
                <a:stretch>
                  <a:fillRect/>
                </a:stretch>
              </a:blipFill>
            </p:spPr>
            <p:txBody>
              <a:bodyPr/>
              <a:lstStyle/>
              <a:p>
                <a:r>
                  <a:rPr lang="en-US">
                    <a:noFill/>
                  </a:rPr>
                  <a:t> </a:t>
                </a:r>
              </a:p>
            </p:txBody>
          </p:sp>
        </mc:Fallback>
      </mc:AlternateContent>
      <p:sp>
        <p:nvSpPr>
          <p:cNvPr id="69" name="TextBox 68"/>
          <p:cNvSpPr txBox="1"/>
          <p:nvPr/>
        </p:nvSpPr>
        <p:spPr>
          <a:xfrm>
            <a:off x="2057400" y="3352800"/>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8155</a:t>
            </a:r>
            <a:endParaRPr lang="en-US"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5602975" y="3625334"/>
            <a:ext cx="762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Latch</a:t>
            </a:r>
            <a:endParaRPr lang="en-US" dirty="0">
              <a:latin typeface="Times New Roman" panose="02020603050405020304" pitchFamily="18" charset="0"/>
              <a:cs typeface="Times New Roman" panose="02020603050405020304" pitchFamily="18" charset="0"/>
            </a:endParaRPr>
          </a:p>
        </p:txBody>
      </p:sp>
      <p:cxnSp>
        <p:nvCxnSpPr>
          <p:cNvPr id="71" name="Straight Arrow Connector 70"/>
          <p:cNvCxnSpPr/>
          <p:nvPr/>
        </p:nvCxnSpPr>
        <p:spPr>
          <a:xfrm flipV="1">
            <a:off x="6438900" y="3625335"/>
            <a:ext cx="342900" cy="8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V="1">
            <a:off x="6477000" y="4038600"/>
            <a:ext cx="342900" cy="85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6781800" y="3352800"/>
            <a:ext cx="99060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Static RAM</a:t>
            </a:r>
          </a:p>
          <a:p>
            <a:r>
              <a:rPr lang="en-US" dirty="0" smtClean="0">
                <a:latin typeface="Times New Roman" panose="02020603050405020304" pitchFamily="18" charset="0"/>
                <a:cs typeface="Times New Roman" panose="02020603050405020304" pitchFamily="18" charset="0"/>
              </a:rPr>
              <a:t>256 X 8</a:t>
            </a:r>
            <a:endParaRPr lang="en-US"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5334000" y="1828800"/>
            <a:ext cx="1485900" cy="1200329"/>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Logic to Generate control signals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7" name="TextBox 76"/>
              <p:cNvSpPr txBox="1"/>
              <p:nvPr/>
            </p:nvSpPr>
            <p:spPr>
              <a:xfrm>
                <a:off x="4267200" y="1916668"/>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4267200" y="1916668"/>
                <a:ext cx="762000" cy="369332"/>
              </a:xfrm>
              <a:prstGeom prst="rect">
                <a:avLst/>
              </a:prstGeom>
              <a:blipFill rotWithShape="1">
                <a:blip r:embed="rId10"/>
                <a:stretch>
                  <a:fillRect r="-4080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357460" y="2223174"/>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357460" y="2223174"/>
                <a:ext cx="609600" cy="369332"/>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4348361" y="2482045"/>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4348361" y="2482045"/>
                <a:ext cx="609600" cy="36990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352910" y="2878685"/>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𝐶𝐸</m:t>
                          </m:r>
                        </m:e>
                      </m:acc>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4352910" y="2878685"/>
                <a:ext cx="609600" cy="369909"/>
              </a:xfrm>
              <a:prstGeom prst="rect">
                <a:avLst/>
              </a:prstGeom>
              <a:blipFill rotWithShape="1">
                <a:blip r:embed="rId13"/>
                <a:stretch>
                  <a:fillRect/>
                </a:stretch>
              </a:blipFill>
            </p:spPr>
            <p:txBody>
              <a:bodyPr/>
              <a:lstStyle/>
              <a:p>
                <a:r>
                  <a:rPr lang="en-US">
                    <a:noFill/>
                  </a:rPr>
                  <a:t> </a:t>
                </a:r>
              </a:p>
            </p:txBody>
          </p:sp>
        </mc:Fallback>
      </mc:AlternateContent>
      <p:sp>
        <p:nvSpPr>
          <p:cNvPr id="82" name="TextBox 81"/>
          <p:cNvSpPr txBox="1"/>
          <p:nvPr/>
        </p:nvSpPr>
        <p:spPr>
          <a:xfrm>
            <a:off x="4369558" y="3135868"/>
            <a:ext cx="609600" cy="369332"/>
          </a:xfrm>
          <a:prstGeom prst="rect">
            <a:avLst/>
          </a:prstGeom>
          <a:noFill/>
        </p:spPr>
        <p:txBody>
          <a:bodyPr wrap="square" rtlCol="0">
            <a:spAutoFit/>
          </a:bodyPr>
          <a:lstStyle/>
          <a:p>
            <a:r>
              <a:rPr lang="en-US" dirty="0" smtClean="0"/>
              <a:t>ALE</a:t>
            </a:r>
            <a:endParaRPr lang="en-US" baseline="-25000" dirty="0"/>
          </a:p>
        </p:txBody>
      </p:sp>
      <p:cxnSp>
        <p:nvCxnSpPr>
          <p:cNvPr id="84" name="Straight Connector 83"/>
          <p:cNvCxnSpPr/>
          <p:nvPr/>
        </p:nvCxnSpPr>
        <p:spPr>
          <a:xfrm>
            <a:off x="5791200" y="3135868"/>
            <a:ext cx="0" cy="112726"/>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6591300" y="2057400"/>
            <a:ext cx="952500"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6629400" y="2286000"/>
            <a:ext cx="685800" cy="284"/>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7543800" y="2057400"/>
            <a:ext cx="0" cy="1218063"/>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a:off x="7315200" y="2286000"/>
            <a:ext cx="0" cy="906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10400" y="3048000"/>
            <a:ext cx="0" cy="200594"/>
          </a:xfrm>
          <a:prstGeom prst="line">
            <a:avLst/>
          </a:prstGeom>
        </p:spPr>
        <p:style>
          <a:lnRef idx="1">
            <a:schemeClr val="dk1"/>
          </a:lnRef>
          <a:fillRef idx="0">
            <a:schemeClr val="dk1"/>
          </a:fillRef>
          <a:effectRef idx="0">
            <a:schemeClr val="dk1"/>
          </a:effectRef>
          <a:fontRef idx="minor">
            <a:schemeClr val="tx1"/>
          </a:fontRef>
        </p:style>
      </p:cxnSp>
      <p:sp>
        <p:nvSpPr>
          <p:cNvPr id="96" name="Oval 95"/>
          <p:cNvSpPr/>
          <p:nvPr/>
        </p:nvSpPr>
        <p:spPr>
          <a:xfrm>
            <a:off x="5029200" y="22749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7" name="Oval 96"/>
          <p:cNvSpPr/>
          <p:nvPr/>
        </p:nvSpPr>
        <p:spPr>
          <a:xfrm>
            <a:off x="5029200" y="25035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p:cNvSpPr/>
          <p:nvPr/>
        </p:nvSpPr>
        <p:spPr>
          <a:xfrm>
            <a:off x="5029200" y="2971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9" name="Oval 98"/>
          <p:cNvSpPr/>
          <p:nvPr/>
        </p:nvSpPr>
        <p:spPr>
          <a:xfrm>
            <a:off x="6980830" y="31893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Oval 99"/>
          <p:cNvSpPr/>
          <p:nvPr/>
        </p:nvSpPr>
        <p:spPr>
          <a:xfrm>
            <a:off x="7285630" y="32004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Oval 100"/>
          <p:cNvSpPr/>
          <p:nvPr/>
        </p:nvSpPr>
        <p:spPr>
          <a:xfrm>
            <a:off x="7467600" y="32004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2" name="TextBox 101"/>
              <p:cNvSpPr txBox="1"/>
              <p:nvPr/>
            </p:nvSpPr>
            <p:spPr>
              <a:xfrm>
                <a:off x="4419600" y="3962400"/>
                <a:ext cx="614271"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smtClean="0">
                          <a:latin typeface="Cambria Math"/>
                        </a:rPr>
                        <m:t>𝐷</m:t>
                      </m:r>
                      <m:r>
                        <a:rPr lang="en-US" b="0" i="1" baseline="-25000" smtClean="0">
                          <a:latin typeface="Cambria Math"/>
                        </a:rPr>
                        <m:t>0</m:t>
                      </m:r>
                    </m:oMath>
                  </m:oMathPara>
                </a14:m>
                <a:endParaRPr lang="en-US" baseline="-25000" dirty="0"/>
              </a:p>
            </p:txBody>
          </p:sp>
        </mc:Choice>
        <mc:Fallback xmlns="">
          <p:sp>
            <p:nvSpPr>
              <p:cNvPr id="102" name="TextBox 101"/>
              <p:cNvSpPr txBox="1">
                <a:spLocks noRot="1" noChangeAspect="1" noMove="1" noResize="1" noEditPoints="1" noAdjustHandles="1" noChangeArrowheads="1" noChangeShapeType="1" noTextEdit="1"/>
              </p:cNvSpPr>
              <p:nvPr/>
            </p:nvSpPr>
            <p:spPr>
              <a:xfrm>
                <a:off x="4419600" y="3962400"/>
                <a:ext cx="614271" cy="362984"/>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4419600" y="3581695"/>
                <a:ext cx="614271"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smtClean="0">
                          <a:latin typeface="Cambria Math"/>
                        </a:rPr>
                        <m:t>𝐷</m:t>
                      </m:r>
                      <m:r>
                        <a:rPr lang="en-US" b="0" i="1" baseline="-25000" smtClean="0">
                          <a:latin typeface="Cambria Math"/>
                        </a:rPr>
                        <m:t>7</m:t>
                      </m:r>
                    </m:oMath>
                  </m:oMathPara>
                </a14:m>
                <a:endParaRPr lang="en-US" baseline="-25000" dirty="0"/>
              </a:p>
            </p:txBody>
          </p:sp>
        </mc:Choice>
        <mc:Fallback xmlns="">
          <p:sp>
            <p:nvSpPr>
              <p:cNvPr id="103" name="TextBox 102"/>
              <p:cNvSpPr txBox="1">
                <a:spLocks noRot="1" noChangeAspect="1" noMove="1" noResize="1" noEditPoints="1" noAdjustHandles="1" noChangeArrowheads="1" noChangeShapeType="1" noTextEdit="1"/>
              </p:cNvSpPr>
              <p:nvPr/>
            </p:nvSpPr>
            <p:spPr>
              <a:xfrm>
                <a:off x="4419600" y="3581695"/>
                <a:ext cx="614271" cy="362984"/>
              </a:xfrm>
              <a:prstGeom prst="rect">
                <a:avLst/>
              </a:prstGeom>
              <a:blipFill rotWithShape="1">
                <a:blip r:embed="rId15"/>
                <a:stretch>
                  <a:fillRect b="-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6400800" y="3228131"/>
                <a:ext cx="45397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baseline="-25000" smtClean="0">
                          <a:latin typeface="Cambria Math"/>
                        </a:rPr>
                        <m:t>7</m:t>
                      </m:r>
                    </m:oMath>
                  </m:oMathPara>
                </a14:m>
                <a:endParaRPr lang="en-US" baseline="-25000" dirty="0"/>
              </a:p>
            </p:txBody>
          </p:sp>
        </mc:Choice>
        <mc:Fallback xmlns="">
          <p:sp>
            <p:nvSpPr>
              <p:cNvPr id="104" name="TextBox 103"/>
              <p:cNvSpPr txBox="1">
                <a:spLocks noRot="1" noChangeAspect="1" noMove="1" noResize="1" noEditPoints="1" noAdjustHandles="1" noChangeArrowheads="1" noChangeShapeType="1" noTextEdit="1"/>
              </p:cNvSpPr>
              <p:nvPr/>
            </p:nvSpPr>
            <p:spPr>
              <a:xfrm>
                <a:off x="6400800" y="3228131"/>
                <a:ext cx="453970" cy="362984"/>
              </a:xfrm>
              <a:prstGeom prst="rect">
                <a:avLst/>
              </a:prstGeom>
              <a:blipFill rotWithShape="1">
                <a:blip r:embed="rId16"/>
                <a:stretch>
                  <a:fillRect b="-16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6404030" y="3675616"/>
                <a:ext cx="453970"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baseline="-25000" smtClean="0">
                          <a:latin typeface="Cambria Math"/>
                        </a:rPr>
                        <m:t>0</m:t>
                      </m:r>
                    </m:oMath>
                  </m:oMathPara>
                </a14:m>
                <a:endParaRPr lang="en-US" baseline="-25000" dirty="0"/>
              </a:p>
            </p:txBody>
          </p:sp>
        </mc:Choice>
        <mc:Fallback xmlns="">
          <p:sp>
            <p:nvSpPr>
              <p:cNvPr id="105" name="TextBox 104"/>
              <p:cNvSpPr txBox="1">
                <a:spLocks noRot="1" noChangeAspect="1" noMove="1" noResize="1" noEditPoints="1" noAdjustHandles="1" noChangeArrowheads="1" noChangeShapeType="1" noTextEdit="1"/>
              </p:cNvSpPr>
              <p:nvPr/>
            </p:nvSpPr>
            <p:spPr>
              <a:xfrm>
                <a:off x="6404030" y="3675616"/>
                <a:ext cx="453970" cy="362984"/>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543800" y="1916668"/>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𝑀𝐸𝑀𝑊</m:t>
                          </m:r>
                        </m:e>
                      </m:acc>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7543800" y="1916668"/>
                <a:ext cx="533400" cy="369332"/>
              </a:xfrm>
              <a:prstGeom prst="rect">
                <a:avLst/>
              </a:prstGeom>
              <a:blipFill rotWithShape="1">
                <a:blip r:embed="rId18"/>
                <a:stretch>
                  <a:fillRect r="-747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7239000" y="2373868"/>
                <a:ext cx="533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𝑀𝐸𝑀𝑅</m:t>
                          </m:r>
                        </m:e>
                      </m:acc>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7239000" y="2373868"/>
                <a:ext cx="533400" cy="369332"/>
              </a:xfrm>
              <a:prstGeom prst="rect">
                <a:avLst/>
              </a:prstGeom>
              <a:blipFill rotWithShape="1">
                <a:blip r:embed="rId19"/>
                <a:stretch>
                  <a:fillRect r="-60920"/>
                </a:stretch>
              </a:blipFill>
            </p:spPr>
            <p:txBody>
              <a:bodyPr/>
              <a:lstStyle/>
              <a:p>
                <a:r>
                  <a:rPr lang="en-US">
                    <a:noFill/>
                  </a:rPr>
                  <a:t> </a:t>
                </a:r>
              </a:p>
            </p:txBody>
          </p:sp>
        </mc:Fallback>
      </mc:AlternateContent>
      <p:sp>
        <p:nvSpPr>
          <p:cNvPr id="108" name="TextBox 107"/>
          <p:cNvSpPr txBox="1"/>
          <p:nvPr/>
        </p:nvSpPr>
        <p:spPr>
          <a:xfrm>
            <a:off x="1828800" y="5715001"/>
            <a:ext cx="64008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8155 Memory Section (a) Block Diagram (b) Internal Structure</a:t>
            </a:r>
            <a:endParaRPr lang="en-US" dirty="0">
              <a:latin typeface="Times New Roman" panose="02020603050405020304" pitchFamily="18" charset="0"/>
              <a:cs typeface="Times New Roman" panose="02020603050405020304" pitchFamily="18" charset="0"/>
            </a:endParaRPr>
          </a:p>
        </p:txBody>
      </p:sp>
      <p:sp>
        <p:nvSpPr>
          <p:cNvPr id="109" name="TextBox 108"/>
          <p:cNvSpPr txBox="1"/>
          <p:nvPr/>
        </p:nvSpPr>
        <p:spPr>
          <a:xfrm>
            <a:off x="2667000" y="5257800"/>
            <a:ext cx="723900" cy="381000"/>
          </a:xfrm>
          <a:prstGeom prst="rect">
            <a:avLst/>
          </a:prstGeom>
          <a:noFill/>
        </p:spPr>
        <p:txBody>
          <a:bodyPr wrap="square" rtlCol="0">
            <a:spAutoFit/>
          </a:bodyPr>
          <a:lstStyle/>
          <a:p>
            <a:r>
              <a:rPr lang="en-US" dirty="0" smtClean="0"/>
              <a:t>(a)</a:t>
            </a:r>
            <a:endParaRPr lang="en-US" dirty="0"/>
          </a:p>
        </p:txBody>
      </p:sp>
      <p:sp>
        <p:nvSpPr>
          <p:cNvPr id="110" name="TextBox 109"/>
          <p:cNvSpPr txBox="1"/>
          <p:nvPr/>
        </p:nvSpPr>
        <p:spPr>
          <a:xfrm>
            <a:off x="6438900" y="5257800"/>
            <a:ext cx="723900" cy="381000"/>
          </a:xfrm>
          <a:prstGeom prst="rect">
            <a:avLst/>
          </a:prstGeom>
          <a:noFill/>
        </p:spPr>
        <p:txBody>
          <a:bodyPr wrap="square" rtlCol="0">
            <a:spAutoFit/>
          </a:bodyPr>
          <a:lstStyle/>
          <a:p>
            <a:r>
              <a:rPr lang="en-US" dirty="0" smtClean="0"/>
              <a:t>(b)</a:t>
            </a:r>
            <a:endParaRPr lang="en-US" dirty="0"/>
          </a:p>
        </p:txBody>
      </p:sp>
    </p:spTree>
    <p:extLst>
      <p:ext uri="{BB962C8B-B14F-4D97-AF65-F5344CB8AC3E}">
        <p14:creationId xmlns:p14="http://schemas.microsoft.com/office/powerpoint/2010/main" val="31071029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1905000"/>
            <a:ext cx="16002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562600" y="2362200"/>
            <a:ext cx="2057400" cy="3200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1524000" y="28194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524000" y="31242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524000" y="34290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962400" y="2667000"/>
            <a:ext cx="16002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724400" y="31242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724400" y="35052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4724400" y="38862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724400" y="4267200"/>
            <a:ext cx="83820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724400" y="4648200"/>
            <a:ext cx="838200" cy="0"/>
          </a:xfrm>
          <a:prstGeom prst="line">
            <a:avLst/>
          </a:prstGeom>
        </p:spPr>
        <p:style>
          <a:lnRef idx="1">
            <a:schemeClr val="dk1"/>
          </a:lnRef>
          <a:fillRef idx="0">
            <a:schemeClr val="dk1"/>
          </a:fillRef>
          <a:effectRef idx="0">
            <a:schemeClr val="dk1"/>
          </a:effectRef>
          <a:fontRef idx="minor">
            <a:schemeClr val="tx1"/>
          </a:fontRef>
        </p:style>
      </p:cxnSp>
      <p:sp>
        <p:nvSpPr>
          <p:cNvPr id="17" name="Left-Right Arrow 16"/>
          <p:cNvSpPr/>
          <p:nvPr/>
        </p:nvSpPr>
        <p:spPr>
          <a:xfrm>
            <a:off x="3962400" y="5029200"/>
            <a:ext cx="1600200" cy="4572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p:cNvCxnSpPr/>
          <p:nvPr/>
        </p:nvCxnSpPr>
        <p:spPr>
          <a:xfrm>
            <a:off x="1371600" y="1600200"/>
            <a:ext cx="1447800"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371600" y="1295400"/>
            <a:ext cx="17526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819400" y="16002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124200" y="12954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3581400" y="1295400"/>
            <a:ext cx="0" cy="60960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066800" y="3200400"/>
            <a:ext cx="609600" cy="369332"/>
          </a:xfrm>
          <a:prstGeom prst="rect">
            <a:avLst/>
          </a:prstGeom>
          <a:noFill/>
        </p:spPr>
        <p:txBody>
          <a:bodyPr wrap="square" rtlCol="0">
            <a:spAutoFit/>
          </a:bodyPr>
          <a:lstStyle/>
          <a:p>
            <a:r>
              <a:rPr lang="en-US" dirty="0" smtClean="0"/>
              <a:t>A11</a:t>
            </a:r>
            <a:endParaRPr lang="en-US" dirty="0"/>
          </a:p>
        </p:txBody>
      </p:sp>
      <p:sp>
        <p:nvSpPr>
          <p:cNvPr id="27" name="TextBox 26"/>
          <p:cNvSpPr txBox="1"/>
          <p:nvPr/>
        </p:nvSpPr>
        <p:spPr>
          <a:xfrm>
            <a:off x="1066800" y="2895600"/>
            <a:ext cx="609600" cy="369332"/>
          </a:xfrm>
          <a:prstGeom prst="rect">
            <a:avLst/>
          </a:prstGeom>
          <a:noFill/>
        </p:spPr>
        <p:txBody>
          <a:bodyPr wrap="square" rtlCol="0">
            <a:spAutoFit/>
          </a:bodyPr>
          <a:lstStyle/>
          <a:p>
            <a:r>
              <a:rPr lang="en-US" dirty="0" smtClean="0"/>
              <a:t>A12</a:t>
            </a:r>
            <a:endParaRPr lang="en-US" dirty="0"/>
          </a:p>
        </p:txBody>
      </p:sp>
      <p:sp>
        <p:nvSpPr>
          <p:cNvPr id="28" name="TextBox 27"/>
          <p:cNvSpPr txBox="1"/>
          <p:nvPr/>
        </p:nvSpPr>
        <p:spPr>
          <a:xfrm>
            <a:off x="1066800" y="2590800"/>
            <a:ext cx="609600" cy="369332"/>
          </a:xfrm>
          <a:prstGeom prst="rect">
            <a:avLst/>
          </a:prstGeom>
          <a:noFill/>
        </p:spPr>
        <p:txBody>
          <a:bodyPr wrap="square" rtlCol="0">
            <a:spAutoFit/>
          </a:bodyPr>
          <a:lstStyle/>
          <a:p>
            <a:r>
              <a:rPr lang="en-US" dirty="0" smtClean="0"/>
              <a:t>A13</a:t>
            </a:r>
            <a:endParaRPr lang="en-US" dirty="0"/>
          </a:p>
        </p:txBody>
      </p:sp>
      <p:sp>
        <p:nvSpPr>
          <p:cNvPr id="30" name="TextBox 29"/>
          <p:cNvSpPr txBox="1"/>
          <p:nvPr/>
        </p:nvSpPr>
        <p:spPr>
          <a:xfrm>
            <a:off x="914400" y="1371600"/>
            <a:ext cx="609600" cy="369332"/>
          </a:xfrm>
          <a:prstGeom prst="rect">
            <a:avLst/>
          </a:prstGeom>
          <a:noFill/>
        </p:spPr>
        <p:txBody>
          <a:bodyPr wrap="square" rtlCol="0">
            <a:spAutoFit/>
          </a:bodyPr>
          <a:lstStyle/>
          <a:p>
            <a:r>
              <a:rPr lang="en-US" dirty="0" smtClean="0"/>
              <a:t>A14</a:t>
            </a:r>
            <a:endParaRPr lang="en-US" dirty="0"/>
          </a:p>
        </p:txBody>
      </p:sp>
      <p:sp>
        <p:nvSpPr>
          <p:cNvPr id="31" name="TextBox 30"/>
          <p:cNvSpPr txBox="1"/>
          <p:nvPr/>
        </p:nvSpPr>
        <p:spPr>
          <a:xfrm>
            <a:off x="914400" y="1078468"/>
            <a:ext cx="609600" cy="369332"/>
          </a:xfrm>
          <a:prstGeom prst="rect">
            <a:avLst/>
          </a:prstGeom>
          <a:noFill/>
        </p:spPr>
        <p:txBody>
          <a:bodyPr wrap="square" rtlCol="0">
            <a:spAutoFit/>
          </a:bodyPr>
          <a:lstStyle/>
          <a:p>
            <a:r>
              <a:rPr lang="en-US" dirty="0" smtClean="0"/>
              <a:t>A15</a:t>
            </a:r>
            <a:endParaRPr lang="en-US" dirty="0"/>
          </a:p>
        </p:txBody>
      </p:sp>
      <p:sp>
        <p:nvSpPr>
          <p:cNvPr id="32" name="TextBox 31"/>
          <p:cNvSpPr txBox="1"/>
          <p:nvPr/>
        </p:nvSpPr>
        <p:spPr>
          <a:xfrm>
            <a:off x="2590800" y="1992868"/>
            <a:ext cx="571500" cy="369332"/>
          </a:xfrm>
          <a:prstGeom prst="rect">
            <a:avLst/>
          </a:prstGeom>
          <a:noFill/>
        </p:spPr>
        <p:txBody>
          <a:bodyPr wrap="square" rtlCol="0">
            <a:spAutoFit/>
          </a:bodyPr>
          <a:lstStyle/>
          <a:p>
            <a:r>
              <a:rPr lang="en-US" dirty="0" smtClean="0"/>
              <a:t>E1</a:t>
            </a:r>
            <a:endParaRPr lang="en-US" dirty="0"/>
          </a:p>
        </p:txBody>
      </p:sp>
      <p:sp>
        <p:nvSpPr>
          <p:cNvPr id="33" name="TextBox 32"/>
          <p:cNvSpPr txBox="1"/>
          <p:nvPr/>
        </p:nvSpPr>
        <p:spPr>
          <a:xfrm>
            <a:off x="2933700" y="1981200"/>
            <a:ext cx="571500" cy="369332"/>
          </a:xfrm>
          <a:prstGeom prst="rect">
            <a:avLst/>
          </a:prstGeom>
          <a:noFill/>
        </p:spPr>
        <p:txBody>
          <a:bodyPr wrap="square" rtlCol="0">
            <a:spAutoFit/>
          </a:bodyPr>
          <a:lstStyle/>
          <a:p>
            <a:r>
              <a:rPr lang="en-US" dirty="0" smtClean="0"/>
              <a:t>E2</a:t>
            </a:r>
            <a:endParaRPr lang="en-US" dirty="0"/>
          </a:p>
        </p:txBody>
      </p:sp>
      <p:sp>
        <p:nvSpPr>
          <p:cNvPr id="34" name="TextBox 33"/>
          <p:cNvSpPr txBox="1"/>
          <p:nvPr/>
        </p:nvSpPr>
        <p:spPr>
          <a:xfrm>
            <a:off x="3390900" y="1981200"/>
            <a:ext cx="571500" cy="369332"/>
          </a:xfrm>
          <a:prstGeom prst="rect">
            <a:avLst/>
          </a:prstGeom>
          <a:noFill/>
        </p:spPr>
        <p:txBody>
          <a:bodyPr wrap="square" rtlCol="0">
            <a:spAutoFit/>
          </a:bodyPr>
          <a:lstStyle/>
          <a:p>
            <a:r>
              <a:rPr lang="en-US" dirty="0" smtClean="0"/>
              <a:t>E3</a:t>
            </a:r>
            <a:endParaRPr lang="en-US" dirty="0"/>
          </a:p>
        </p:txBody>
      </p:sp>
      <mc:AlternateContent xmlns:mc="http://schemas.openxmlformats.org/markup-compatibility/2006" xmlns:a14="http://schemas.microsoft.com/office/drawing/2010/main">
        <mc:Choice Requires="a14">
          <p:sp>
            <p:nvSpPr>
              <p:cNvPr id="35" name="TextBox 34"/>
              <p:cNvSpPr txBox="1"/>
              <p:nvPr/>
            </p:nvSpPr>
            <p:spPr>
              <a:xfrm>
                <a:off x="4038600" y="2983468"/>
                <a:ext cx="762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𝐼𝑂</m:t>
                      </m:r>
                      <m:r>
                        <a:rPr lang="en-US" b="0" i="1" smtClean="0">
                          <a:latin typeface="Cambria Math"/>
                        </a:rPr>
                        <m:t>/</m:t>
                      </m:r>
                      <m:acc>
                        <m:accPr>
                          <m:chr m:val="̅"/>
                          <m:ctrlPr>
                            <a:rPr lang="en-US" i="1" smtClean="0">
                              <a:latin typeface="Cambria Math" panose="02040503050406030204" pitchFamily="18" charset="0"/>
                            </a:rPr>
                          </m:ctrlPr>
                        </m:accPr>
                        <m:e>
                          <m:r>
                            <a:rPr lang="en-US" b="0" i="1" smtClean="0">
                              <a:latin typeface="Cambria Math"/>
                            </a:rPr>
                            <m:t>𝑀</m:t>
                          </m:r>
                        </m:e>
                      </m:acc>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038600" y="2983468"/>
                <a:ext cx="762000" cy="369332"/>
              </a:xfrm>
              <a:prstGeom prst="rect">
                <a:avLst/>
              </a:prstGeom>
              <a:blipFill rotWithShape="1">
                <a:blip r:embed="rId3"/>
                <a:stretch>
                  <a:fillRect r="-40800" b="-11475"/>
                </a:stretch>
              </a:blipFill>
            </p:spPr>
            <p:txBody>
              <a:bodyPr/>
              <a:lstStyle/>
              <a:p>
                <a:r>
                  <a:rPr lang="en-US">
                    <a:noFill/>
                  </a:rPr>
                  <a:t> </a:t>
                </a:r>
              </a:p>
            </p:txBody>
          </p:sp>
        </mc:Fallback>
      </mc:AlternateContent>
      <p:sp>
        <p:nvSpPr>
          <p:cNvPr id="36" name="TextBox 35"/>
          <p:cNvSpPr txBox="1"/>
          <p:nvPr/>
        </p:nvSpPr>
        <p:spPr>
          <a:xfrm>
            <a:off x="4114800" y="3288268"/>
            <a:ext cx="609600" cy="369332"/>
          </a:xfrm>
          <a:prstGeom prst="rect">
            <a:avLst/>
          </a:prstGeom>
          <a:noFill/>
        </p:spPr>
        <p:txBody>
          <a:bodyPr wrap="square" rtlCol="0">
            <a:spAutoFit/>
          </a:bodyPr>
          <a:lstStyle/>
          <a:p>
            <a:r>
              <a:rPr lang="en-US" dirty="0" smtClean="0"/>
              <a:t>ALE</a:t>
            </a:r>
            <a:endParaRPr lang="en-US" baseline="-25000" dirty="0"/>
          </a:p>
        </p:txBody>
      </p:sp>
      <mc:AlternateContent xmlns:mc="http://schemas.openxmlformats.org/markup-compatibility/2006" xmlns:a14="http://schemas.microsoft.com/office/drawing/2010/main">
        <mc:Choice Requires="a14">
          <p:sp>
            <p:nvSpPr>
              <p:cNvPr id="37" name="TextBox 36"/>
              <p:cNvSpPr txBox="1"/>
              <p:nvPr/>
            </p:nvSpPr>
            <p:spPr>
              <a:xfrm>
                <a:off x="4114800" y="3668691"/>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𝑅𝐷</m:t>
                          </m:r>
                        </m:e>
                      </m:acc>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114800" y="3668691"/>
                <a:ext cx="609600" cy="369909"/>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114800" y="4126468"/>
                <a:ext cx="609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𝑊𝑅</m:t>
                          </m:r>
                        </m:e>
                      </m:acc>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114800" y="4126468"/>
                <a:ext cx="609600" cy="369332"/>
              </a:xfrm>
              <a:prstGeom prst="rect">
                <a:avLst/>
              </a:prstGeom>
              <a:blipFill rotWithShape="1">
                <a:blip r:embed="rId5"/>
                <a:stretch>
                  <a:fillRect/>
                </a:stretch>
              </a:blipFill>
            </p:spPr>
            <p:txBody>
              <a:bodyPr/>
              <a:lstStyle/>
              <a:p>
                <a:r>
                  <a:rPr lang="en-US">
                    <a:noFill/>
                  </a:rPr>
                  <a:t> </a:t>
                </a:r>
              </a:p>
            </p:txBody>
          </p:sp>
        </mc:Fallback>
      </mc:AlternateContent>
      <p:sp>
        <p:nvSpPr>
          <p:cNvPr id="39" name="TextBox 38"/>
          <p:cNvSpPr txBox="1"/>
          <p:nvPr/>
        </p:nvSpPr>
        <p:spPr>
          <a:xfrm>
            <a:off x="3924300" y="4419600"/>
            <a:ext cx="952500" cy="369332"/>
          </a:xfrm>
          <a:prstGeom prst="rect">
            <a:avLst/>
          </a:prstGeom>
          <a:noFill/>
        </p:spPr>
        <p:txBody>
          <a:bodyPr wrap="square" rtlCol="0">
            <a:spAutoFit/>
          </a:bodyPr>
          <a:lstStyle/>
          <a:p>
            <a:r>
              <a:rPr lang="en-US" dirty="0" smtClean="0"/>
              <a:t>RESET</a:t>
            </a:r>
            <a:endParaRPr lang="en-US" baseline="-25000" dirty="0"/>
          </a:p>
        </p:txBody>
      </p:sp>
      <mc:AlternateContent xmlns:mc="http://schemas.openxmlformats.org/markup-compatibility/2006" xmlns:a14="http://schemas.microsoft.com/office/drawing/2010/main">
        <mc:Choice Requires="a14">
          <p:sp>
            <p:nvSpPr>
              <p:cNvPr id="40" name="TextBox 39"/>
              <p:cNvSpPr txBox="1"/>
              <p:nvPr/>
            </p:nvSpPr>
            <p:spPr>
              <a:xfrm>
                <a:off x="5486400" y="2514600"/>
                <a:ext cx="609600" cy="3699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𝐶𝐸</m:t>
                          </m:r>
                        </m:e>
                      </m:acc>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486400" y="2514600"/>
                <a:ext cx="609600" cy="369909"/>
              </a:xfrm>
              <a:prstGeom prst="rect">
                <a:avLst/>
              </a:prstGeom>
              <a:blipFill rotWithShape="1">
                <a:blip r:embed="rId6"/>
                <a:stretch>
                  <a:fillRect/>
                </a:stretch>
              </a:blipFill>
            </p:spPr>
            <p:txBody>
              <a:bodyPr/>
              <a:lstStyle/>
              <a:p>
                <a:r>
                  <a:rPr lang="en-US">
                    <a:noFill/>
                  </a:rPr>
                  <a:t> </a:t>
                </a:r>
              </a:p>
            </p:txBody>
          </p:sp>
        </mc:Fallback>
      </mc:AlternateContent>
      <p:sp>
        <p:nvSpPr>
          <p:cNvPr id="41" name="TextBox 40"/>
          <p:cNvSpPr txBox="1"/>
          <p:nvPr/>
        </p:nvSpPr>
        <p:spPr>
          <a:xfrm>
            <a:off x="3505200" y="2514600"/>
            <a:ext cx="609600" cy="369332"/>
          </a:xfrm>
          <a:prstGeom prst="rect">
            <a:avLst/>
          </a:prstGeom>
          <a:noFill/>
        </p:spPr>
        <p:txBody>
          <a:bodyPr wrap="square" rtlCol="0">
            <a:spAutoFit/>
          </a:bodyPr>
          <a:lstStyle/>
          <a:p>
            <a:r>
              <a:rPr lang="en-US" dirty="0" smtClean="0"/>
              <a:t>O4</a:t>
            </a:r>
            <a:endParaRPr lang="en-US" baseline="-25000" dirty="0"/>
          </a:p>
        </p:txBody>
      </p:sp>
      <p:sp>
        <p:nvSpPr>
          <p:cNvPr id="42" name="TextBox 41"/>
          <p:cNvSpPr txBox="1"/>
          <p:nvPr/>
        </p:nvSpPr>
        <p:spPr>
          <a:xfrm>
            <a:off x="2590800" y="2883932"/>
            <a:ext cx="1219200"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3-to-8 </a:t>
            </a:r>
          </a:p>
          <a:p>
            <a:pPr algn="ctr"/>
            <a:r>
              <a:rPr lang="en-US" dirty="0" smtClean="0">
                <a:latin typeface="Times New Roman" panose="02020603050405020304" pitchFamily="18" charset="0"/>
                <a:cs typeface="Times New Roman" panose="02020603050405020304" pitchFamily="18" charset="0"/>
              </a:rPr>
              <a:t>Decoder</a:t>
            </a:r>
            <a:endParaRPr lang="en-US"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5981700" y="3396818"/>
            <a:ext cx="1219200" cy="1477328"/>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256 X 8</a:t>
            </a:r>
          </a:p>
          <a:p>
            <a:pPr algn="ctr"/>
            <a:r>
              <a:rPr lang="en-US" dirty="0" smtClean="0">
                <a:latin typeface="Times New Roman" panose="02020603050405020304" pitchFamily="18" charset="0"/>
                <a:cs typeface="Times New Roman" panose="02020603050405020304" pitchFamily="18" charset="0"/>
              </a:rPr>
              <a:t>Static</a:t>
            </a:r>
          </a:p>
          <a:p>
            <a:pPr algn="ctr"/>
            <a:r>
              <a:rPr lang="en-US" dirty="0" smtClean="0">
                <a:latin typeface="Times New Roman" panose="02020603050405020304" pitchFamily="18" charset="0"/>
                <a:cs typeface="Times New Roman" panose="02020603050405020304" pitchFamily="18" charset="0"/>
              </a:rPr>
              <a:t>R/W Memory 8155</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4" name="TextBox 43"/>
              <p:cNvSpPr txBox="1"/>
              <p:nvPr/>
            </p:nvSpPr>
            <p:spPr>
              <a:xfrm>
                <a:off x="3348129" y="5275816"/>
                <a:ext cx="614271"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smtClean="0">
                          <a:latin typeface="Cambria Math"/>
                        </a:rPr>
                        <m:t>𝐷</m:t>
                      </m:r>
                      <m:r>
                        <a:rPr lang="en-US" b="0" i="1" baseline="-25000" smtClean="0">
                          <a:latin typeface="Cambria Math"/>
                        </a:rPr>
                        <m:t>0</m:t>
                      </m:r>
                    </m:oMath>
                  </m:oMathPara>
                </a14:m>
                <a:endParaRPr lang="en-US" baseline="-25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348129" y="5275816"/>
                <a:ext cx="614271" cy="36298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352800" y="4953000"/>
                <a:ext cx="614271"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b="0" i="1" smtClean="0">
                          <a:latin typeface="Cambria Math"/>
                        </a:rPr>
                        <m:t>𝐷</m:t>
                      </m:r>
                      <m:r>
                        <a:rPr lang="en-US" b="0" i="1" baseline="-25000" smtClean="0">
                          <a:latin typeface="Cambria Math"/>
                        </a:rPr>
                        <m:t>7</m:t>
                      </m:r>
                    </m:oMath>
                  </m:oMathPara>
                </a14:m>
                <a:endParaRPr lang="en-US" baseline="-25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3352800" y="4953000"/>
                <a:ext cx="614271" cy="362984"/>
              </a:xfrm>
              <a:prstGeom prst="rect">
                <a:avLst/>
              </a:prstGeom>
              <a:blipFill rotWithShape="1">
                <a:blip r:embed="rId8"/>
                <a:stretch>
                  <a:fillRect/>
                </a:stretch>
              </a:blipFill>
            </p:spPr>
            <p:txBody>
              <a:bodyPr/>
              <a:lstStyle/>
              <a:p>
                <a:r>
                  <a:rPr lang="en-US">
                    <a:noFill/>
                  </a:rPr>
                  <a:t> </a:t>
                </a:r>
              </a:p>
            </p:txBody>
          </p:sp>
        </mc:Fallback>
      </mc:AlternateContent>
      <p:sp>
        <p:nvSpPr>
          <p:cNvPr id="46" name="Oval 45"/>
          <p:cNvSpPr/>
          <p:nvPr/>
        </p:nvSpPr>
        <p:spPr>
          <a:xfrm>
            <a:off x="5456830" y="2590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3932830" y="2590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Oval 47"/>
          <p:cNvSpPr/>
          <p:nvPr/>
        </p:nvSpPr>
        <p:spPr>
          <a:xfrm>
            <a:off x="3962400" y="28845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3962400" y="31893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3962400" y="3417909"/>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Oval 50"/>
          <p:cNvSpPr/>
          <p:nvPr/>
        </p:nvSpPr>
        <p:spPr>
          <a:xfrm>
            <a:off x="2743200" y="1828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3094630" y="1828800"/>
            <a:ext cx="105770" cy="8729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3276600" y="990600"/>
            <a:ext cx="76667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+5V</a:t>
            </a:r>
            <a:endParaRPr lang="en-US"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2743200" y="3668691"/>
            <a:ext cx="8382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8205</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1371600" y="5879068"/>
            <a:ext cx="70866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Interfacing the 8155 Memory Schematic from the SDK-85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06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IN" b="1" u="sng" dirty="0" smtClean="0">
                <a:latin typeface="Times New Roman" pitchFamily="18" charset="0"/>
                <a:cs typeface="Times New Roman" pitchFamily="18" charset="0"/>
              </a:rPr>
              <a:t>Timing and Control Unit</a:t>
            </a:r>
          </a:p>
          <a:p>
            <a:pPr algn="just">
              <a:buFont typeface="Arial" pitchFamily="34" charset="0"/>
              <a:buChar char="•"/>
            </a:pPr>
            <a:r>
              <a:rPr lang="en-IN" dirty="0" smtClean="0">
                <a:latin typeface="Times New Roman" pitchFamily="18" charset="0"/>
                <a:cs typeface="Times New Roman" pitchFamily="18" charset="0"/>
              </a:rPr>
              <a:t>It acts as a brain of the computer system.</a:t>
            </a:r>
          </a:p>
          <a:p>
            <a:pPr algn="just">
              <a:buFont typeface="Arial" pitchFamily="34" charset="0"/>
              <a:buChar char="•"/>
            </a:pPr>
            <a:r>
              <a:rPr lang="en-IN" dirty="0" smtClean="0">
                <a:latin typeface="Times New Roman" pitchFamily="18" charset="0"/>
                <a:cs typeface="Times New Roman" pitchFamily="18" charset="0"/>
              </a:rPr>
              <a:t>It generate timing, control and status signals which are required for the operations of processor, memory and I/O devices.</a:t>
            </a:r>
          </a:p>
          <a:p>
            <a:pPr algn="just">
              <a:buFont typeface="Arial" pitchFamily="34" charset="0"/>
              <a:buChar char="•"/>
            </a:pPr>
            <a:r>
              <a:rPr lang="en-IN" dirty="0" smtClean="0">
                <a:latin typeface="Times New Roman" pitchFamily="18" charset="0"/>
                <a:cs typeface="Times New Roman" pitchFamily="18" charset="0"/>
              </a:rPr>
              <a:t>It controls data flow between processor, memory and peripheral devices.</a:t>
            </a:r>
          </a:p>
          <a:p>
            <a:pPr algn="just">
              <a:buNone/>
            </a:pPr>
            <a:endParaRPr lang="en-IN" dirty="0" smtClean="0">
              <a:latin typeface="Times New Roman" pitchFamily="18" charset="0"/>
              <a:cs typeface="Times New Roman" pitchFamily="18" charset="0"/>
            </a:endParaRPr>
          </a:p>
          <a:p>
            <a:pPr lvl="1" algn="just">
              <a:buFont typeface="Arial" pitchFamily="34" charset="0"/>
              <a:buChar char="•"/>
            </a:pPr>
            <a:endParaRPr lang="en-IN" dirty="0">
              <a:latin typeface="Times New Roman" pitchFamily="18" charset="0"/>
              <a:cs typeface="Times New Roman" pitchFamily="18" charset="0"/>
            </a:endParaRPr>
          </a:p>
        </p:txBody>
      </p:sp>
      <p:sp>
        <p:nvSpPr>
          <p:cNvPr id="4" name="Rectangle 3"/>
          <p:cNvSpPr/>
          <p:nvPr/>
        </p:nvSpPr>
        <p:spPr>
          <a:xfrm>
            <a:off x="2057400" y="4419600"/>
            <a:ext cx="44958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3124200" y="4724400"/>
            <a:ext cx="29718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Timing and Control Unit</a:t>
            </a:r>
            <a:endParaRPr lang="en-IN" dirty="0">
              <a:latin typeface="Times New Roman" pitchFamily="18" charset="0"/>
              <a:cs typeface="Times New Roman" pitchFamily="18" charset="0"/>
            </a:endParaRPr>
          </a:p>
        </p:txBody>
      </p:sp>
      <p:cxnSp>
        <p:nvCxnSpPr>
          <p:cNvPr id="7" name="Straight Arrow Connector 6"/>
          <p:cNvCxnSpPr/>
          <p:nvPr/>
        </p:nvCxnSpPr>
        <p:spPr>
          <a:xfrm>
            <a:off x="1219200" y="45720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219200" y="51816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9600" y="4953000"/>
            <a:ext cx="5334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X</a:t>
            </a:r>
            <a:r>
              <a:rPr lang="en-IN" baseline="-25000" dirty="0" smtClean="0">
                <a:latin typeface="Times New Roman" pitchFamily="18" charset="0"/>
                <a:cs typeface="Times New Roman" pitchFamily="18" charset="0"/>
              </a:rPr>
              <a:t>2</a:t>
            </a:r>
            <a:endParaRPr lang="en-IN" baseline="-25000" dirty="0">
              <a:latin typeface="Times New Roman" pitchFamily="18" charset="0"/>
              <a:cs typeface="Times New Roman" pitchFamily="18" charset="0"/>
            </a:endParaRPr>
          </a:p>
        </p:txBody>
      </p:sp>
      <p:sp>
        <p:nvSpPr>
          <p:cNvPr id="10" name="TextBox 9"/>
          <p:cNvSpPr txBox="1"/>
          <p:nvPr/>
        </p:nvSpPr>
        <p:spPr>
          <a:xfrm>
            <a:off x="609600" y="4572000"/>
            <a:ext cx="5334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X</a:t>
            </a:r>
            <a:r>
              <a:rPr lang="en-IN" baseline="-25000" dirty="0" smtClean="0">
                <a:latin typeface="Times New Roman" pitchFamily="18" charset="0"/>
                <a:cs typeface="Times New Roman" pitchFamily="18" charset="0"/>
              </a:rPr>
              <a:t>1</a:t>
            </a:r>
            <a:endParaRPr lang="en-IN" baseline="-25000" dirty="0">
              <a:latin typeface="Times New Roman" pitchFamily="18" charset="0"/>
              <a:cs typeface="Times New Roman" pitchFamily="18" charset="0"/>
            </a:endParaRPr>
          </a:p>
        </p:txBody>
      </p:sp>
      <p:sp>
        <p:nvSpPr>
          <p:cNvPr id="11" name="Rectangle 10"/>
          <p:cNvSpPr/>
          <p:nvPr/>
        </p:nvSpPr>
        <p:spPr>
          <a:xfrm>
            <a:off x="1447800" y="4800600"/>
            <a:ext cx="228600" cy="15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Connector 12"/>
          <p:cNvCxnSpPr/>
          <p:nvPr/>
        </p:nvCxnSpPr>
        <p:spPr>
          <a:xfrm>
            <a:off x="1371600" y="47244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1371600" y="50292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1523206" y="4648200"/>
            <a:ext cx="153194" cy="79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1524000" y="5104606"/>
            <a:ext cx="153194" cy="79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1181100" y="52959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62000" y="5638800"/>
            <a:ext cx="24384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Crystal oscillator</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80288"/>
          </a:xfrm>
        </p:spPr>
        <p:txBody>
          <a:bodyPr>
            <a:normAutofit fontScale="90000"/>
          </a:bodyPr>
          <a:lstStyle/>
          <a:p>
            <a:r>
              <a:rPr lang="en-US" dirty="0" smtClean="0"/>
              <a:t>Absolute vs. Partial Decoding</a:t>
            </a:r>
            <a:endParaRPr lang="en-US" dirty="0"/>
          </a:p>
        </p:txBody>
      </p:sp>
      <p:sp>
        <p:nvSpPr>
          <p:cNvPr id="3" name="Content Placeholder 2"/>
          <p:cNvSpPr>
            <a:spLocks noGrp="1"/>
          </p:cNvSpPr>
          <p:nvPr>
            <p:ph idx="1"/>
          </p:nvPr>
        </p:nvSpPr>
        <p:spPr/>
        <p:txBody>
          <a:bodyPr/>
          <a:lstStyle/>
          <a:p>
            <a:pPr algn="just"/>
            <a:r>
              <a:rPr lang="en-US" b="1" dirty="0" smtClean="0">
                <a:latin typeface="Times New Roman" panose="02020603050405020304" pitchFamily="18" charset="0"/>
                <a:cs typeface="Times New Roman" panose="02020603050405020304" pitchFamily="18" charset="0"/>
              </a:rPr>
              <a:t>Absolute decoding</a:t>
            </a:r>
            <a:r>
              <a:rPr lang="en-US" dirty="0" smtClean="0">
                <a:latin typeface="Times New Roman" panose="02020603050405020304" pitchFamily="18" charset="0"/>
                <a:cs typeface="Times New Roman" panose="02020603050405020304" pitchFamily="18" charset="0"/>
              </a:rPr>
              <a:t>- All the high-order address lines were decoded to select the memory chip, and the memory chip is selected only for the specified logic level on these high order address lines.</a:t>
            </a:r>
          </a:p>
          <a:p>
            <a:pPr algn="just"/>
            <a:r>
              <a:rPr lang="en-US" b="1" dirty="0" smtClean="0">
                <a:latin typeface="Times New Roman" panose="02020603050405020304" pitchFamily="18" charset="0"/>
                <a:cs typeface="Times New Roman" panose="02020603050405020304" pitchFamily="18" charset="0"/>
              </a:rPr>
              <a:t>Partial decoding- </a:t>
            </a:r>
            <a:r>
              <a:rPr lang="en-US" dirty="0" smtClean="0">
                <a:latin typeface="Times New Roman" panose="02020603050405020304" pitchFamily="18" charset="0"/>
                <a:cs typeface="Times New Roman" panose="02020603050405020304" pitchFamily="18" charset="0"/>
              </a:rPr>
              <a:t>Some of the address lines were not decoded, resulting in multiple addresses.</a:t>
            </a:r>
          </a:p>
          <a:p>
            <a:pPr algn="just"/>
            <a:r>
              <a:rPr lang="en-US" b="1" dirty="0" smtClean="0">
                <a:latin typeface="Times New Roman" panose="02020603050405020304" pitchFamily="18" charset="0"/>
                <a:cs typeface="Times New Roman" panose="02020603050405020304" pitchFamily="18" charset="0"/>
              </a:rPr>
              <a:t>Advantage of partial decoding- Cost Saving</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96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lnSpcReduction="10000"/>
          </a:bodyPr>
          <a:lstStyle/>
          <a:p>
            <a:r>
              <a:rPr lang="en-IN" b="1" u="sng" dirty="0" smtClean="0">
                <a:latin typeface="Times New Roman" pitchFamily="18" charset="0"/>
                <a:cs typeface="Times New Roman" pitchFamily="18" charset="0"/>
              </a:rPr>
              <a:t>Registers</a:t>
            </a:r>
          </a:p>
          <a:p>
            <a:r>
              <a:rPr lang="en-IN" sz="2400" dirty="0" smtClean="0">
                <a:latin typeface="Times New Roman" pitchFamily="18" charset="0"/>
                <a:cs typeface="Times New Roman" pitchFamily="18" charset="0"/>
              </a:rPr>
              <a:t>Registers are used by the microprocessor for temporary storage and manipulation of data and instructions.</a:t>
            </a:r>
          </a:p>
          <a:p>
            <a:r>
              <a:rPr lang="en-IN" sz="2400" dirty="0" smtClean="0">
                <a:latin typeface="Times New Roman" pitchFamily="18" charset="0"/>
                <a:cs typeface="Times New Roman" pitchFamily="18" charset="0"/>
              </a:rPr>
              <a:t>Data remains in the registers till they are sent to the memory or I/O devices.</a:t>
            </a:r>
          </a:p>
          <a:p>
            <a:r>
              <a:rPr lang="en-IN" sz="2400" dirty="0" smtClean="0">
                <a:latin typeface="Times New Roman" pitchFamily="18" charset="0"/>
                <a:cs typeface="Times New Roman" pitchFamily="18" charset="0"/>
              </a:rPr>
              <a:t>Intel 8085 has following set of registers</a:t>
            </a:r>
          </a:p>
          <a:p>
            <a:pPr marL="514350" indent="-514350">
              <a:buFont typeface="+mj-lt"/>
              <a:buAutoNum type="alphaLcParenR"/>
            </a:pPr>
            <a:r>
              <a:rPr lang="en-IN" sz="2400" dirty="0" smtClean="0">
                <a:latin typeface="Times New Roman" pitchFamily="18" charset="0"/>
                <a:cs typeface="Times New Roman" pitchFamily="18" charset="0"/>
              </a:rPr>
              <a:t>Accumulator, i.e. register A</a:t>
            </a:r>
          </a:p>
          <a:p>
            <a:pPr marL="514350" indent="-514350">
              <a:buFont typeface="+mj-lt"/>
              <a:buAutoNum type="alphaLcParenR"/>
            </a:pPr>
            <a:r>
              <a:rPr lang="en-IN" sz="2400" dirty="0" smtClean="0">
                <a:latin typeface="Times New Roman" pitchFamily="18" charset="0"/>
                <a:cs typeface="Times New Roman" pitchFamily="18" charset="0"/>
              </a:rPr>
              <a:t>General purpose register, i.e. B, C, D, E, H, L</a:t>
            </a:r>
          </a:p>
          <a:p>
            <a:pPr marL="514350" indent="-514350">
              <a:buFont typeface="+mj-lt"/>
              <a:buAutoNum type="alphaLcParenR"/>
            </a:pPr>
            <a:r>
              <a:rPr lang="en-IN" sz="2400" dirty="0" smtClean="0">
                <a:latin typeface="Times New Roman" pitchFamily="18" charset="0"/>
                <a:cs typeface="Times New Roman" pitchFamily="18" charset="0"/>
              </a:rPr>
              <a:t>Stack Pointer</a:t>
            </a:r>
          </a:p>
          <a:p>
            <a:pPr marL="514350" indent="-514350">
              <a:buFont typeface="+mj-lt"/>
              <a:buAutoNum type="alphaLcParenR"/>
            </a:pPr>
            <a:r>
              <a:rPr lang="en-IN" sz="2400" dirty="0" smtClean="0">
                <a:latin typeface="Times New Roman" pitchFamily="18" charset="0"/>
                <a:cs typeface="Times New Roman" pitchFamily="18" charset="0"/>
              </a:rPr>
              <a:t>Program Counter</a:t>
            </a:r>
          </a:p>
          <a:p>
            <a:pPr marL="514350" indent="-514350">
              <a:buFont typeface="+mj-lt"/>
              <a:buAutoNum type="alphaLcParenR"/>
            </a:pPr>
            <a:r>
              <a:rPr lang="en-IN" sz="2400" dirty="0" smtClean="0">
                <a:latin typeface="Times New Roman" pitchFamily="18" charset="0"/>
                <a:cs typeface="Times New Roman" pitchFamily="18" charset="0"/>
              </a:rPr>
              <a:t>Instruction register</a:t>
            </a:r>
          </a:p>
          <a:p>
            <a:pPr marL="514350" indent="-514350">
              <a:buFont typeface="+mj-lt"/>
              <a:buAutoNum type="alphaLcParenR"/>
            </a:pPr>
            <a:r>
              <a:rPr lang="en-IN" sz="2400" dirty="0" smtClean="0">
                <a:latin typeface="Times New Roman" pitchFamily="18" charset="0"/>
                <a:cs typeface="Times New Roman" pitchFamily="18" charset="0"/>
              </a:rPr>
              <a:t>Temporary register</a:t>
            </a:r>
          </a:p>
          <a:p>
            <a:pPr marL="514350" indent="-514350">
              <a:buFont typeface="+mj-lt"/>
              <a:buAutoNum type="alphaLcParenR"/>
            </a:pPr>
            <a:r>
              <a:rPr lang="en-IN" sz="2400" dirty="0" smtClean="0">
                <a:latin typeface="Times New Roman" pitchFamily="18" charset="0"/>
                <a:cs typeface="Times New Roman" pitchFamily="18" charset="0"/>
              </a:rPr>
              <a:t>Status Flags</a:t>
            </a:r>
          </a:p>
          <a:p>
            <a:pPr marL="514350" indent="-514350">
              <a:buFont typeface="+mj-lt"/>
              <a:buAutoNum type="alphaLcParenR"/>
            </a:pPr>
            <a:endParaRPr lang="en-IN" sz="2400" dirty="0" smtClean="0">
              <a:latin typeface="Times New Roman" pitchFamily="18" charset="0"/>
              <a:cs typeface="Times New Roman" pitchFamily="18" charset="0"/>
            </a:endParaRPr>
          </a:p>
          <a:p>
            <a:pPr marL="514350" indent="-514350">
              <a:buFont typeface="+mj-lt"/>
              <a:buAutoNum type="alphaLcParenR"/>
            </a:pPr>
            <a:endParaRPr lang="en-IN" sz="2400" dirty="0" smtClean="0">
              <a:latin typeface="Times New Roman" pitchFamily="18" charset="0"/>
              <a:cs typeface="Times New Roman" pitchFamily="18" charset="0"/>
            </a:endParaRPr>
          </a:p>
          <a:p>
            <a:pPr marL="514350" indent="-514350">
              <a:buFont typeface="+mj-lt"/>
              <a:buAutoNum type="alphaLcParenR"/>
            </a:pP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lgn="just">
              <a:buFont typeface="Wingdings" pitchFamily="2" charset="2"/>
              <a:buChar char="q"/>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Accumulator</a:t>
            </a:r>
          </a:p>
          <a:p>
            <a:pPr algn="just">
              <a:buFont typeface="Arial" pitchFamily="34" charset="0"/>
              <a:buChar char="•"/>
            </a:pPr>
            <a:r>
              <a:rPr lang="en-IN" dirty="0" smtClean="0">
                <a:latin typeface="Times New Roman" pitchFamily="18" charset="0"/>
                <a:cs typeface="Times New Roman" pitchFamily="18" charset="0"/>
              </a:rPr>
              <a:t>It is an 8 bit register associated with the ALU.</a:t>
            </a:r>
          </a:p>
          <a:p>
            <a:pPr algn="just">
              <a:buFont typeface="Arial" pitchFamily="34" charset="0"/>
              <a:buChar char="•"/>
            </a:pPr>
            <a:r>
              <a:rPr lang="en-IN" dirty="0" smtClean="0">
                <a:latin typeface="Times New Roman" pitchFamily="18" charset="0"/>
                <a:cs typeface="Times New Roman" pitchFamily="18" charset="0"/>
              </a:rPr>
              <a:t>It holds one of the operands of the arithmetic and logical (AL) operation.</a:t>
            </a:r>
          </a:p>
          <a:p>
            <a:pPr algn="just">
              <a:buFont typeface="Arial" pitchFamily="34" charset="0"/>
              <a:buChar char="•"/>
            </a:pPr>
            <a:r>
              <a:rPr lang="en-IN" dirty="0" smtClean="0">
                <a:latin typeface="Times New Roman" pitchFamily="18" charset="0"/>
                <a:cs typeface="Times New Roman" pitchFamily="18" charset="0"/>
              </a:rPr>
              <a:t>The other operand is stored in the memory or in the general purpose registers.</a:t>
            </a:r>
          </a:p>
          <a:p>
            <a:pPr algn="just">
              <a:buFont typeface="Arial" pitchFamily="34" charset="0"/>
              <a:buChar char="•"/>
            </a:pPr>
            <a:r>
              <a:rPr lang="en-IN" dirty="0" smtClean="0">
                <a:latin typeface="Times New Roman" pitchFamily="18" charset="0"/>
                <a:cs typeface="Times New Roman" pitchFamily="18" charset="0"/>
              </a:rPr>
              <a:t>The final result of AL operation is placed in the accumulator.  </a:t>
            </a:r>
          </a:p>
          <a:p>
            <a:pPr algn="just">
              <a:buFont typeface="Arial" pitchFamily="34" charset="0"/>
              <a:buChar char="•"/>
            </a:pPr>
            <a:r>
              <a:rPr lang="en-IN" dirty="0" smtClean="0">
                <a:latin typeface="Times New Roman" pitchFamily="18" charset="0"/>
                <a:cs typeface="Times New Roman" pitchFamily="18" charset="0"/>
              </a:rPr>
              <a:t>These are true for general cases, not for some typical or special cases.</a:t>
            </a:r>
          </a:p>
          <a:p>
            <a:pPr algn="just">
              <a:buNone/>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1265</TotalTime>
  <Words>4271</Words>
  <Application>Microsoft Office PowerPoint</Application>
  <PresentationFormat>On-screen Show (4:3)</PresentationFormat>
  <Paragraphs>939</Paragraphs>
  <Slides>70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Cambria Math</vt:lpstr>
      <vt:lpstr>Constantia</vt:lpstr>
      <vt:lpstr>Courier New</vt:lpstr>
      <vt:lpstr>Times New Roman</vt:lpstr>
      <vt:lpstr>Wingdings</vt:lpstr>
      <vt:lpstr>Wingdings 2</vt:lpstr>
      <vt:lpstr>Flow</vt:lpstr>
      <vt:lpstr>Intel 8085 Microprocessor Architecture </vt:lpstr>
      <vt:lpstr>Introduction of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SECTION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vt:lpstr>
      <vt:lpstr>Instruction Word Size</vt:lpstr>
      <vt:lpstr>PowerPoint Presentation</vt:lpstr>
      <vt:lpstr>PowerPoint Presentation</vt:lpstr>
      <vt:lpstr>PowerPoint Presentation</vt:lpstr>
      <vt:lpstr>Writing a Simple Program in 8085</vt:lpstr>
      <vt:lpstr>PowerPoint Presentation</vt:lpstr>
      <vt:lpstr>Addition of two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Control Signals</vt:lpstr>
      <vt:lpstr>PowerPoint Presentation</vt:lpstr>
      <vt:lpstr>PowerPoint Presentation</vt:lpstr>
      <vt:lpstr>PowerPoint Presentation</vt:lpstr>
      <vt:lpstr>Interfacing</vt:lpstr>
      <vt:lpstr>PowerPoint Presentation</vt:lpstr>
      <vt:lpstr>PowerPoint Presentation</vt:lpstr>
      <vt:lpstr>Memory Interfacing</vt:lpstr>
      <vt:lpstr>PowerPoint Presentation</vt:lpstr>
      <vt:lpstr>I/O Interfacing</vt:lpstr>
      <vt:lpstr>PowerPoint Presentation</vt:lpstr>
      <vt:lpstr>RAM and EPROM Interfacing</vt:lpstr>
      <vt:lpstr>PowerPoint Presentation</vt:lpstr>
      <vt:lpstr>PowerPoint Presentation</vt:lpstr>
      <vt:lpstr>PowerPoint Presentation</vt:lpstr>
      <vt:lpstr>Address Decoding </vt:lpstr>
      <vt:lpstr>PowerPoint Presentation</vt:lpstr>
      <vt:lpstr>PowerPoint Presentation</vt:lpstr>
      <vt:lpstr>Interfacing the 8155 Memory Segment</vt:lpstr>
      <vt:lpstr>PowerPoint Presentation</vt:lpstr>
      <vt:lpstr>PowerPoint Presentation</vt:lpstr>
      <vt:lpstr>Absolute vs. Partial 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8085 Microprocessor Architecture</dc:title>
  <dc:creator>Sushabhan Choudhury</dc:creator>
  <cp:lastModifiedBy>Dr. Sushabhan Choudhury</cp:lastModifiedBy>
  <cp:revision>180</cp:revision>
  <cp:lastPrinted>2016-09-07T05:07:20Z</cp:lastPrinted>
  <dcterms:created xsi:type="dcterms:W3CDTF">2006-08-16T00:00:00Z</dcterms:created>
  <dcterms:modified xsi:type="dcterms:W3CDTF">2023-09-07T06:17:19Z</dcterms:modified>
</cp:coreProperties>
</file>