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0" r:id="rId3"/>
    <p:sldId id="273" r:id="rId4"/>
    <p:sldId id="258" r:id="rId5"/>
    <p:sldId id="259" r:id="rId6"/>
    <p:sldId id="268" r:id="rId7"/>
    <p:sldId id="266" r:id="rId8"/>
    <p:sldId id="289" r:id="rId9"/>
    <p:sldId id="328" r:id="rId10"/>
    <p:sldId id="286" r:id="rId11"/>
    <p:sldId id="287" r:id="rId12"/>
    <p:sldId id="330" r:id="rId13"/>
    <p:sldId id="331" r:id="rId14"/>
    <p:sldId id="329" r:id="rId15"/>
    <p:sldId id="323" r:id="rId16"/>
    <p:sldId id="324" r:id="rId17"/>
    <p:sldId id="325" r:id="rId18"/>
    <p:sldId id="326" r:id="rId19"/>
    <p:sldId id="327" r:id="rId20"/>
    <p:sldId id="340" r:id="rId21"/>
    <p:sldId id="334" r:id="rId22"/>
    <p:sldId id="321" r:id="rId23"/>
    <p:sldId id="332" r:id="rId24"/>
    <p:sldId id="322" r:id="rId25"/>
    <p:sldId id="333" r:id="rId26"/>
    <p:sldId id="267" r:id="rId27"/>
    <p:sldId id="276" r:id="rId28"/>
    <p:sldId id="269" r:id="rId29"/>
    <p:sldId id="270" r:id="rId30"/>
    <p:sldId id="336" r:id="rId31"/>
    <p:sldId id="297" r:id="rId32"/>
    <p:sldId id="277" r:id="rId33"/>
    <p:sldId id="278" r:id="rId34"/>
    <p:sldId id="337" r:id="rId35"/>
    <p:sldId id="275" r:id="rId36"/>
    <p:sldId id="279" r:id="rId37"/>
    <p:sldId id="280" r:id="rId38"/>
    <p:sldId id="338" r:id="rId39"/>
    <p:sldId id="335" r:id="rId40"/>
    <p:sldId id="298" r:id="rId41"/>
    <p:sldId id="299" r:id="rId42"/>
    <p:sldId id="300" r:id="rId43"/>
    <p:sldId id="301" r:id="rId44"/>
    <p:sldId id="339" r:id="rId45"/>
    <p:sldId id="302" r:id="rId46"/>
    <p:sldId id="303" r:id="rId47"/>
    <p:sldId id="341" r:id="rId48"/>
    <p:sldId id="304" r:id="rId49"/>
    <p:sldId id="307" r:id="rId50"/>
    <p:sldId id="30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&amp;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are adjacent if they share an edge</a:t>
            </a:r>
          </a:p>
          <a:p>
            <a:pPr lvl="1"/>
            <a:r>
              <a:rPr lang="en-US" dirty="0" smtClean="0"/>
              <a:t>Node a is a neighbor of node b, if they are adjacent</a:t>
            </a:r>
          </a:p>
          <a:p>
            <a:pPr lvl="1"/>
            <a:r>
              <a:rPr lang="en-US" dirty="0" smtClean="0"/>
              <a:t>Node b is a neighbor of node a, if they are adjacent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degree of a node is the number of edges connected to the node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Directed Graphs</a:t>
            </a:r>
          </a:p>
          <a:p>
            <a:pPr lvl="1"/>
            <a:r>
              <a:rPr lang="en-US" dirty="0" smtClean="0"/>
              <a:t>In-degree, the number of incoming arcs</a:t>
            </a:r>
          </a:p>
          <a:p>
            <a:pPr lvl="1"/>
            <a:r>
              <a:rPr lang="en-US" dirty="0" smtClean="0"/>
              <a:t>Out-degree, the number of outgoing arcs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degree </a:t>
            </a:r>
          </a:p>
          <a:p>
            <a:pPr lvl="1"/>
            <a:r>
              <a:rPr lang="en-US" dirty="0" smtClean="0"/>
              <a:t>Sum the degrees of all nodes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 smtClean="0"/>
              <a:t>Regular graph</a:t>
            </a:r>
          </a:p>
          <a:p>
            <a:pPr lvl="1"/>
            <a:r>
              <a:rPr lang="en-US" dirty="0" smtClean="0"/>
              <a:t>All nodes have the same degree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-regular graph, contains nodes all of which have the same degree 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(Undirected)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 degree</a:t>
            </a:r>
          </a:p>
          <a:p>
            <a:pPr lvl="1"/>
            <a:r>
              <a:rPr lang="en-US" dirty="0" smtClean="0"/>
              <a:t>a: 2</a:t>
            </a:r>
          </a:p>
          <a:p>
            <a:pPr lvl="1"/>
            <a:r>
              <a:rPr lang="en-US" dirty="0" smtClean="0"/>
              <a:t>b: 3</a:t>
            </a:r>
          </a:p>
          <a:p>
            <a:pPr lvl="1"/>
            <a:r>
              <a:rPr lang="en-US" dirty="0" smtClean="0"/>
              <a:t>c: 2</a:t>
            </a:r>
          </a:p>
          <a:p>
            <a:pPr lvl="1"/>
            <a:r>
              <a:rPr lang="en-US" dirty="0" smtClean="0"/>
              <a:t>d: 1</a:t>
            </a:r>
          </a:p>
          <a:p>
            <a:pPr lvl="1"/>
            <a:endParaRPr lang="en-US" dirty="0"/>
          </a:p>
          <a:p>
            <a:r>
              <a:rPr lang="en-US" dirty="0" smtClean="0"/>
              <a:t>Total Degree</a:t>
            </a:r>
          </a:p>
          <a:p>
            <a:pPr lvl="1"/>
            <a:r>
              <a:rPr lang="en-US" dirty="0" smtClean="0"/>
              <a:t>2+3+2+1 = 8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05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048000" y="3733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762000" y="3733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6"/>
            <a:endCxn id="5" idx="0"/>
          </p:cNvCxnSpPr>
          <p:nvPr/>
        </p:nvCxnSpPr>
        <p:spPr>
          <a:xfrm>
            <a:off x="2438400" y="2362200"/>
            <a:ext cx="9144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6"/>
          </p:cNvCxnSpPr>
          <p:nvPr/>
        </p:nvCxnSpPr>
        <p:spPr>
          <a:xfrm flipH="1">
            <a:off x="1371600" y="4038600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1066800" y="2362200"/>
            <a:ext cx="7620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48000" y="5181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5" idx="4"/>
            <a:endCxn id="10" idx="0"/>
          </p:cNvCxnSpPr>
          <p:nvPr/>
        </p:nvCxnSpPr>
        <p:spPr>
          <a:xfrm>
            <a:off x="3352800" y="43434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(Directed</a:t>
            </a:r>
            <a:r>
              <a:rPr lang="en-US" dirty="0"/>
              <a:t>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53218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Node in-degree</a:t>
            </a:r>
          </a:p>
          <a:p>
            <a:pPr lvl="1"/>
            <a:r>
              <a:rPr lang="en-US" dirty="0" smtClean="0"/>
              <a:t>a: 1</a:t>
            </a:r>
          </a:p>
          <a:p>
            <a:pPr lvl="1"/>
            <a:r>
              <a:rPr lang="en-US" dirty="0" smtClean="0"/>
              <a:t>b: 2</a:t>
            </a:r>
          </a:p>
          <a:p>
            <a:pPr lvl="1"/>
            <a:r>
              <a:rPr lang="en-US" dirty="0" smtClean="0"/>
              <a:t>c: 2</a:t>
            </a:r>
          </a:p>
          <a:p>
            <a:pPr lvl="1"/>
            <a:r>
              <a:rPr lang="en-US" dirty="0" smtClean="0"/>
              <a:t>d: 1</a:t>
            </a:r>
          </a:p>
          <a:p>
            <a:r>
              <a:rPr lang="en-US" dirty="0" smtClean="0"/>
              <a:t>Total in-degree</a:t>
            </a:r>
          </a:p>
          <a:p>
            <a:pPr lvl="1"/>
            <a:r>
              <a:rPr lang="en-US" dirty="0" smtClean="0"/>
              <a:t>1+2+2+1 = 6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Node out-degree</a:t>
            </a:r>
            <a:endParaRPr lang="en-US" dirty="0"/>
          </a:p>
          <a:p>
            <a:pPr lvl="1"/>
            <a:r>
              <a:rPr lang="en-US" dirty="0"/>
              <a:t>a: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/>
              <a:t>b: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d: </a:t>
            </a:r>
            <a:r>
              <a:rPr lang="en-US" dirty="0" smtClean="0"/>
              <a:t>0</a:t>
            </a:r>
          </a:p>
          <a:p>
            <a:r>
              <a:rPr lang="en-US" dirty="0"/>
              <a:t>Total </a:t>
            </a:r>
            <a:r>
              <a:rPr lang="en-US" dirty="0" smtClean="0"/>
              <a:t>out-degree</a:t>
            </a:r>
            <a:endParaRPr lang="en-US" dirty="0"/>
          </a:p>
          <a:p>
            <a:pPr lvl="1"/>
            <a:r>
              <a:rPr lang="en-US" dirty="0" smtClean="0"/>
              <a:t>2+1+3+0 </a:t>
            </a:r>
            <a:r>
              <a:rPr lang="en-US" dirty="0"/>
              <a:t>= </a:t>
            </a:r>
            <a:r>
              <a:rPr lang="en-US" dirty="0" smtClean="0"/>
              <a:t>6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0574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048000" y="3733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762000" y="3733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6"/>
            <a:endCxn id="5" idx="0"/>
          </p:cNvCxnSpPr>
          <p:nvPr/>
        </p:nvCxnSpPr>
        <p:spPr>
          <a:xfrm>
            <a:off x="2438400" y="2362200"/>
            <a:ext cx="9144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6"/>
          </p:cNvCxnSpPr>
          <p:nvPr/>
        </p:nvCxnSpPr>
        <p:spPr>
          <a:xfrm flipH="1">
            <a:off x="1371600" y="4038600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1066800" y="2362200"/>
            <a:ext cx="76200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48000" y="5181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5" idx="4"/>
            <a:endCxn id="10" idx="0"/>
          </p:cNvCxnSpPr>
          <p:nvPr/>
        </p:nvCxnSpPr>
        <p:spPr>
          <a:xfrm>
            <a:off x="3352800" y="43434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4"/>
            <a:endCxn id="6" idx="2"/>
          </p:cNvCxnSpPr>
          <p:nvPr/>
        </p:nvCxnSpPr>
        <p:spPr>
          <a:xfrm rot="5400000" flipH="1">
            <a:off x="762000" y="4038600"/>
            <a:ext cx="304800" cy="304800"/>
          </a:xfrm>
          <a:prstGeom prst="curvedConnector4">
            <a:avLst>
              <a:gd name="adj1" fmla="val -75000"/>
              <a:gd name="adj2" fmla="val 175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9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Some graph formats</a:t>
            </a:r>
          </a:p>
          <a:p>
            <a:endParaRPr lang="en-US" dirty="0"/>
          </a:p>
          <a:p>
            <a:pPr lvl="1"/>
            <a:r>
              <a:rPr lang="en-US" dirty="0" smtClean="0"/>
              <a:t>A binary relation (directed graphs)</a:t>
            </a:r>
          </a:p>
          <a:p>
            <a:endParaRPr lang="en-US" dirty="0"/>
          </a:p>
          <a:p>
            <a:pPr lvl="1"/>
            <a:r>
              <a:rPr lang="en-US" dirty="0" smtClean="0"/>
              <a:t>A set of sets (undirected graphs)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diagram with nodes and arcs/edges (</a:t>
            </a:r>
            <a:r>
              <a:rPr lang="en-US" dirty="0"/>
              <a:t>directed/undirected graphs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1"/>
            <a:r>
              <a:rPr lang="en-US" dirty="0" smtClean="0"/>
              <a:t>Adjacency list (directed/undirected graphs)</a:t>
            </a:r>
          </a:p>
          <a:p>
            <a:endParaRPr lang="en-US" dirty="0"/>
          </a:p>
          <a:p>
            <a:pPr lvl="1"/>
            <a:r>
              <a:rPr lang="en-US" dirty="0"/>
              <a:t>Adjacency </a:t>
            </a:r>
            <a:r>
              <a:rPr lang="en-US" dirty="0" smtClean="0"/>
              <a:t>matrix (directed/undirected </a:t>
            </a:r>
            <a:r>
              <a:rPr lang="en-US" dirty="0"/>
              <a:t>graphs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(Undirected)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267712"/>
            <a:ext cx="3657600" cy="3447288"/>
          </a:xfrm>
        </p:spPr>
        <p:txBody>
          <a:bodyPr/>
          <a:lstStyle/>
          <a:p>
            <a:r>
              <a:rPr lang="en-US" dirty="0" smtClean="0"/>
              <a:t>1 -&gt; 2,3,4</a:t>
            </a:r>
          </a:p>
          <a:p>
            <a:r>
              <a:rPr lang="en-US" dirty="0" smtClean="0"/>
              <a:t>2 -&gt; 1,4</a:t>
            </a:r>
          </a:p>
          <a:p>
            <a:r>
              <a:rPr lang="en-US" dirty="0" smtClean="0"/>
              <a:t>3 -&gt; 1,5</a:t>
            </a:r>
          </a:p>
          <a:p>
            <a:r>
              <a:rPr lang="en-US" dirty="0" smtClean="0"/>
              <a:t>4 -&gt; 1,2</a:t>
            </a:r>
          </a:p>
          <a:p>
            <a:r>
              <a:rPr lang="en-US" dirty="0" smtClean="0"/>
              <a:t>5 -&gt; 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38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9718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1295400" y="2819400"/>
            <a:ext cx="1676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1066800" y="3048000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9" idx="1"/>
          </p:cNvCxnSpPr>
          <p:nvPr/>
        </p:nvCxnSpPr>
        <p:spPr>
          <a:xfrm>
            <a:off x="1228445" y="2981045"/>
            <a:ext cx="743510" cy="5911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8" idx="1"/>
          </p:cNvCxnSpPr>
          <p:nvPr/>
        </p:nvCxnSpPr>
        <p:spPr>
          <a:xfrm>
            <a:off x="2295245" y="3895445"/>
            <a:ext cx="743510" cy="6673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2"/>
            <a:endCxn id="6" idx="0"/>
          </p:cNvCxnSpPr>
          <p:nvPr/>
        </p:nvCxnSpPr>
        <p:spPr>
          <a:xfrm rot="10800000" flipH="1">
            <a:off x="838200" y="2590800"/>
            <a:ext cx="2362200" cy="2133600"/>
          </a:xfrm>
          <a:prstGeom prst="curvedConnector4">
            <a:avLst>
              <a:gd name="adj1" fmla="val -19354"/>
              <a:gd name="adj2" fmla="val 127551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675" y="5715000"/>
            <a:ext cx="416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{{1,2},{1,3},{1,4},{2,4},{3,5}}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8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(Directed)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298192"/>
            <a:ext cx="3657600" cy="3188208"/>
          </a:xfrm>
        </p:spPr>
        <p:txBody>
          <a:bodyPr/>
          <a:lstStyle/>
          <a:p>
            <a:r>
              <a:rPr lang="en-US" dirty="0" smtClean="0"/>
              <a:t>1 -&gt; 2,3,4</a:t>
            </a:r>
          </a:p>
          <a:p>
            <a:r>
              <a:rPr lang="en-US" dirty="0" smtClean="0"/>
              <a:t>2 -&gt; 4</a:t>
            </a:r>
          </a:p>
          <a:p>
            <a:r>
              <a:rPr lang="en-US" dirty="0" smtClean="0"/>
              <a:t>3 </a:t>
            </a:r>
          </a:p>
          <a:p>
            <a:r>
              <a:rPr lang="en-US" dirty="0" smtClean="0"/>
              <a:t>4 -&gt; 1</a:t>
            </a:r>
          </a:p>
          <a:p>
            <a:r>
              <a:rPr lang="en-US" dirty="0" smtClean="0"/>
              <a:t>5 -&gt; 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38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9718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1295400" y="2819400"/>
            <a:ext cx="1676400" cy="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1066800" y="3048000"/>
            <a:ext cx="0" cy="1447800"/>
          </a:xfrm>
          <a:prstGeom prst="line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9" idx="1"/>
          </p:cNvCxnSpPr>
          <p:nvPr/>
        </p:nvCxnSpPr>
        <p:spPr>
          <a:xfrm>
            <a:off x="1228445" y="2981045"/>
            <a:ext cx="743510" cy="59111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8" idx="1"/>
          </p:cNvCxnSpPr>
          <p:nvPr/>
        </p:nvCxnSpPr>
        <p:spPr>
          <a:xfrm>
            <a:off x="2295245" y="3895445"/>
            <a:ext cx="743510" cy="667310"/>
          </a:xfrm>
          <a:prstGeom prst="line">
            <a:avLst/>
          </a:prstGeom>
          <a:ln w="508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2"/>
            <a:endCxn id="6" idx="0"/>
          </p:cNvCxnSpPr>
          <p:nvPr/>
        </p:nvCxnSpPr>
        <p:spPr>
          <a:xfrm rot="10800000" flipH="1">
            <a:off x="838200" y="2590800"/>
            <a:ext cx="2362200" cy="2133600"/>
          </a:xfrm>
          <a:prstGeom prst="curvedConnector4">
            <a:avLst>
              <a:gd name="adj1" fmla="val -19354"/>
              <a:gd name="adj2" fmla="val 127551"/>
            </a:avLst>
          </a:prstGeom>
          <a:ln w="508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2600" y="5715000"/>
            <a:ext cx="489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{(1,2),(1,3),(1,4),(2,4),(4,1),(5,3)}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76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(Undirected)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38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9718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1295400" y="2819400"/>
            <a:ext cx="1676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1066800" y="3048000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9" idx="1"/>
          </p:cNvCxnSpPr>
          <p:nvPr/>
        </p:nvCxnSpPr>
        <p:spPr>
          <a:xfrm>
            <a:off x="1228445" y="2981045"/>
            <a:ext cx="743510" cy="5911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8" idx="1"/>
          </p:cNvCxnSpPr>
          <p:nvPr/>
        </p:nvCxnSpPr>
        <p:spPr>
          <a:xfrm>
            <a:off x="2295245" y="3895445"/>
            <a:ext cx="743510" cy="6673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2"/>
            <a:endCxn id="6" idx="0"/>
          </p:cNvCxnSpPr>
          <p:nvPr/>
        </p:nvCxnSpPr>
        <p:spPr>
          <a:xfrm rot="10800000" flipH="1">
            <a:off x="838200" y="2590800"/>
            <a:ext cx="2362200" cy="2133600"/>
          </a:xfrm>
          <a:prstGeom prst="curvedConnector4">
            <a:avLst>
              <a:gd name="adj1" fmla="val -19354"/>
              <a:gd name="adj2" fmla="val 127551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82910"/>
              </p:ext>
            </p:extLst>
          </p:nvPr>
        </p:nvGraphicFramePr>
        <p:xfrm>
          <a:off x="4038600" y="2438400"/>
          <a:ext cx="4114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05675" y="5715000"/>
            <a:ext cx="416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{{1,2},{1,3},{1,4},{2,4},{3,5}}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68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</a:t>
            </a:r>
            <a:r>
              <a:rPr lang="en-US" dirty="0"/>
              <a:t>Matrix </a:t>
            </a:r>
            <a:r>
              <a:rPr lang="en-US" dirty="0" smtClean="0"/>
              <a:t>(Directed)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38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9718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1295400" y="2819400"/>
            <a:ext cx="1676400" cy="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1066800" y="3048000"/>
            <a:ext cx="0" cy="1447800"/>
          </a:xfrm>
          <a:prstGeom prst="line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9" idx="1"/>
          </p:cNvCxnSpPr>
          <p:nvPr/>
        </p:nvCxnSpPr>
        <p:spPr>
          <a:xfrm>
            <a:off x="1228445" y="2981045"/>
            <a:ext cx="743510" cy="59111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8" idx="1"/>
          </p:cNvCxnSpPr>
          <p:nvPr/>
        </p:nvCxnSpPr>
        <p:spPr>
          <a:xfrm>
            <a:off x="2295245" y="3895445"/>
            <a:ext cx="743510" cy="667310"/>
          </a:xfrm>
          <a:prstGeom prst="line">
            <a:avLst/>
          </a:prstGeom>
          <a:ln w="508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2"/>
            <a:endCxn id="6" idx="0"/>
          </p:cNvCxnSpPr>
          <p:nvPr/>
        </p:nvCxnSpPr>
        <p:spPr>
          <a:xfrm rot="10800000" flipH="1">
            <a:off x="838200" y="2590800"/>
            <a:ext cx="2362200" cy="2133600"/>
          </a:xfrm>
          <a:prstGeom prst="curvedConnector4">
            <a:avLst>
              <a:gd name="adj1" fmla="val -19354"/>
              <a:gd name="adj2" fmla="val 127551"/>
            </a:avLst>
          </a:prstGeom>
          <a:ln w="508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55411"/>
              </p:ext>
            </p:extLst>
          </p:nvPr>
        </p:nvGraphicFramePr>
        <p:xfrm>
          <a:off x="4038600" y="2438400"/>
          <a:ext cx="4114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90458" y="1815682"/>
            <a:ext cx="162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Destination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217942" y="3563858"/>
            <a:ext cx="103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5715000"/>
            <a:ext cx="489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{(1,2),(1,3),(1,4),(2,4),(4,1),(5,3)}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03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</a:t>
            </a:r>
            <a:br>
              <a:rPr lang="en-US" dirty="0" smtClean="0"/>
            </a:br>
            <a:r>
              <a:rPr lang="en-US" dirty="0" smtClean="0"/>
              <a:t>(Undirected Weighted)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38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9718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1295400" y="2819400"/>
            <a:ext cx="1676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1066800" y="3048000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9" idx="1"/>
          </p:cNvCxnSpPr>
          <p:nvPr/>
        </p:nvCxnSpPr>
        <p:spPr>
          <a:xfrm>
            <a:off x="1228445" y="2981045"/>
            <a:ext cx="743510" cy="5911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8" idx="1"/>
          </p:cNvCxnSpPr>
          <p:nvPr/>
        </p:nvCxnSpPr>
        <p:spPr>
          <a:xfrm>
            <a:off x="2295245" y="3895445"/>
            <a:ext cx="743510" cy="6673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2"/>
            <a:endCxn id="6" idx="0"/>
          </p:cNvCxnSpPr>
          <p:nvPr/>
        </p:nvCxnSpPr>
        <p:spPr>
          <a:xfrm rot="10800000" flipH="1">
            <a:off x="838200" y="2590800"/>
            <a:ext cx="2362200" cy="2133600"/>
          </a:xfrm>
          <a:prstGeom prst="curvedConnector4">
            <a:avLst>
              <a:gd name="adj1" fmla="val -19354"/>
              <a:gd name="adj2" fmla="val 127551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30094"/>
              </p:ext>
            </p:extLst>
          </p:nvPr>
        </p:nvGraphicFramePr>
        <p:xfrm>
          <a:off x="4038600" y="2438400"/>
          <a:ext cx="4114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53986" y="239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357" y="3472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2300" y="2981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70114" y="3885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zyBook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Chapter 6.1-6.5, 6.8, 6.9</a:t>
            </a:r>
          </a:p>
          <a:p>
            <a:pPr lvl="1"/>
            <a:r>
              <a:rPr lang="en-US" smtClean="0"/>
              <a:t>Chapter 7.3-7.8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</a:t>
            </a:r>
            <a:r>
              <a:rPr lang="en-US" dirty="0"/>
              <a:t>Matrix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(Directed Weighted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8382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38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9718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1295400" y="2819400"/>
            <a:ext cx="1676400" cy="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0"/>
          </p:cNvCxnSpPr>
          <p:nvPr/>
        </p:nvCxnSpPr>
        <p:spPr>
          <a:xfrm>
            <a:off x="1066800" y="3048000"/>
            <a:ext cx="0" cy="1447800"/>
          </a:xfrm>
          <a:prstGeom prst="line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9" idx="1"/>
          </p:cNvCxnSpPr>
          <p:nvPr/>
        </p:nvCxnSpPr>
        <p:spPr>
          <a:xfrm>
            <a:off x="1228445" y="2981045"/>
            <a:ext cx="743510" cy="59111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8" idx="1"/>
          </p:cNvCxnSpPr>
          <p:nvPr/>
        </p:nvCxnSpPr>
        <p:spPr>
          <a:xfrm>
            <a:off x="2295245" y="3895445"/>
            <a:ext cx="743510" cy="667310"/>
          </a:xfrm>
          <a:prstGeom prst="line">
            <a:avLst/>
          </a:prstGeom>
          <a:ln w="508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2"/>
            <a:endCxn id="6" idx="0"/>
          </p:cNvCxnSpPr>
          <p:nvPr/>
        </p:nvCxnSpPr>
        <p:spPr>
          <a:xfrm rot="10800000" flipH="1">
            <a:off x="838200" y="2590800"/>
            <a:ext cx="2362200" cy="2133600"/>
          </a:xfrm>
          <a:prstGeom prst="curvedConnector4">
            <a:avLst>
              <a:gd name="adj1" fmla="val -19354"/>
              <a:gd name="adj2" fmla="val 127551"/>
            </a:avLst>
          </a:prstGeom>
          <a:ln w="508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94117"/>
              </p:ext>
            </p:extLst>
          </p:nvPr>
        </p:nvGraphicFramePr>
        <p:xfrm>
          <a:off x="4038600" y="2438400"/>
          <a:ext cx="41148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90458" y="1815682"/>
            <a:ext cx="162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Destination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217942" y="3563858"/>
            <a:ext cx="103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53986" y="2394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7357" y="3472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52300" y="2981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70114" y="3885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Graphs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Closed</a:t>
            </a:r>
          </a:p>
          <a:p>
            <a:pPr lvl="1"/>
            <a:endParaRPr lang="en-US" dirty="0"/>
          </a:p>
          <a:p>
            <a:r>
              <a:rPr lang="en-US" dirty="0" smtClean="0"/>
              <a:t>Trails</a:t>
            </a:r>
          </a:p>
          <a:p>
            <a:endParaRPr lang="en-US" dirty="0"/>
          </a:p>
          <a:p>
            <a:r>
              <a:rPr lang="en-US" dirty="0" smtClean="0"/>
              <a:t>Circuits</a:t>
            </a:r>
          </a:p>
          <a:p>
            <a:endParaRPr lang="en-US" dirty="0"/>
          </a:p>
          <a:p>
            <a:r>
              <a:rPr lang="en-US" dirty="0" smtClean="0"/>
              <a:t>Paths</a:t>
            </a:r>
          </a:p>
          <a:p>
            <a:endParaRPr lang="en-US" dirty="0"/>
          </a:p>
          <a:p>
            <a:r>
              <a:rPr lang="en-US" dirty="0" smtClean="0"/>
              <a:t>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walk</a:t>
            </a:r>
            <a:r>
              <a:rPr lang="en-US" dirty="0" smtClean="0"/>
              <a:t> through a graph is a list of alternating nodes and edges starting and ending with a node</a:t>
            </a:r>
          </a:p>
          <a:p>
            <a:pPr lvl="1"/>
            <a:r>
              <a:rPr lang="en-US" dirty="0" smtClean="0"/>
              <a:t>&lt;1,(1,2),2,(2,3),3,(3,2),2(2,3),3&gt;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typically just shortened to the list of nodes</a:t>
            </a:r>
          </a:p>
          <a:p>
            <a:pPr lvl="1"/>
            <a:r>
              <a:rPr lang="en-US" dirty="0" smtClean="0"/>
              <a:t>&lt;1,2,3,2,3&gt;</a:t>
            </a:r>
          </a:p>
          <a:p>
            <a:pPr lvl="1"/>
            <a:endParaRPr lang="en-US" dirty="0"/>
          </a:p>
          <a:p>
            <a:r>
              <a:rPr lang="en-US" dirty="0" smtClean="0"/>
              <a:t>The length of the walk is the number of edges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open walk </a:t>
            </a:r>
            <a:r>
              <a:rPr lang="en-US" dirty="0" smtClean="0"/>
              <a:t>has a different starting and ending node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closed walk </a:t>
            </a:r>
            <a:r>
              <a:rPr lang="en-US" dirty="0" smtClean="0"/>
              <a:t>has the same starting and ending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Walk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1,2,3,2,3&gt;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Closed Walk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1,2,3,2,3,1&gt;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2535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7010400" y="2535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876800" y="4440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7010400" y="4440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3" name="Straight Connector 12"/>
          <p:cNvCxnSpPr>
            <a:stCxn id="8" idx="6"/>
            <a:endCxn id="9" idx="2"/>
          </p:cNvCxnSpPr>
          <p:nvPr/>
        </p:nvCxnSpPr>
        <p:spPr>
          <a:xfrm>
            <a:off x="5334000" y="2763798"/>
            <a:ext cx="1676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10" idx="0"/>
          </p:cNvCxnSpPr>
          <p:nvPr/>
        </p:nvCxnSpPr>
        <p:spPr>
          <a:xfrm>
            <a:off x="5105400" y="2992398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2" idx="1"/>
          </p:cNvCxnSpPr>
          <p:nvPr/>
        </p:nvCxnSpPr>
        <p:spPr>
          <a:xfrm>
            <a:off x="5267045" y="2925443"/>
            <a:ext cx="1810310" cy="1581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12" idx="0"/>
          </p:cNvCxnSpPr>
          <p:nvPr/>
        </p:nvCxnSpPr>
        <p:spPr>
          <a:xfrm>
            <a:off x="7239000" y="2992398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0" idx="6"/>
          </p:cNvCxnSpPr>
          <p:nvPr/>
        </p:nvCxnSpPr>
        <p:spPr>
          <a:xfrm flipH="1">
            <a:off x="5334000" y="4668798"/>
            <a:ext cx="1676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Trails and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trail</a:t>
            </a:r>
            <a:r>
              <a:rPr lang="en-US" dirty="0" smtClean="0"/>
              <a:t> is an open walk with no recurring edges</a:t>
            </a:r>
          </a:p>
          <a:p>
            <a:pPr lvl="1"/>
            <a:r>
              <a:rPr lang="en-US" dirty="0" smtClean="0"/>
              <a:t>&lt;1,2,3,1,4&gt;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circuit</a:t>
            </a:r>
            <a:r>
              <a:rPr lang="en-US" dirty="0" smtClean="0"/>
              <a:t> is a closed walk with no recurring edges</a:t>
            </a:r>
          </a:p>
          <a:p>
            <a:pPr lvl="1"/>
            <a:r>
              <a:rPr lang="en-US" dirty="0" smtClean="0"/>
              <a:t>&lt;1,2,3,4,1&gt;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Trail/Circuit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Trail</a:t>
            </a:r>
          </a:p>
          <a:p>
            <a:pPr marL="708660" lvl="2">
              <a:buClr>
                <a:schemeClr val="accent1"/>
              </a:buClr>
            </a:pPr>
            <a:r>
              <a:rPr lang="en-US" sz="2400" dirty="0"/>
              <a:t>&lt;</a:t>
            </a:r>
            <a:r>
              <a:rPr lang="en-US" sz="2400" dirty="0" smtClean="0"/>
              <a:t>1,2,3,1,4&gt;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Circuit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1,2,3,4,1&gt;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4876800" y="2535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7010400" y="2535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4876800" y="4440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010400" y="44401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5334000" y="2763798"/>
            <a:ext cx="1676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5105400" y="2992398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  <a:endCxn id="8" idx="1"/>
          </p:cNvCxnSpPr>
          <p:nvPr/>
        </p:nvCxnSpPr>
        <p:spPr>
          <a:xfrm>
            <a:off x="5267045" y="2925443"/>
            <a:ext cx="1810310" cy="15817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8" idx="0"/>
          </p:cNvCxnSpPr>
          <p:nvPr/>
        </p:nvCxnSpPr>
        <p:spPr>
          <a:xfrm>
            <a:off x="7239000" y="2992398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7" idx="6"/>
          </p:cNvCxnSpPr>
          <p:nvPr/>
        </p:nvCxnSpPr>
        <p:spPr>
          <a:xfrm flipH="1">
            <a:off x="5334000" y="4668798"/>
            <a:ext cx="1676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path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through a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graph </a:t>
            </a:r>
            <a:r>
              <a:rPr lang="en-US" sz="2400" dirty="0" smtClean="0"/>
              <a:t>is trail in which no node appears more than once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length of a path is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k-1, the number of arcs along the path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path with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only a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single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node</a:t>
            </a:r>
            <a:r>
              <a:rPr lang="en-US" dirty="0" smtClean="0"/>
              <a:t> has two interpretations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The node by itself with no arc to itself is length 0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The node by itself with an arc to itself is length 1</a:t>
            </a:r>
          </a:p>
        </p:txBody>
      </p:sp>
    </p:spTree>
    <p:extLst>
      <p:ext uri="{BB962C8B-B14F-4D97-AF65-F5344CB8AC3E}">
        <p14:creationId xmlns:p14="http://schemas.microsoft.com/office/powerpoint/2010/main" val="17008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exists a path between a node x and a node y, then y is said to be reachable from x</a:t>
            </a:r>
          </a:p>
          <a:p>
            <a:pPr lvl="1"/>
            <a:r>
              <a:rPr lang="en-US" dirty="0" smtClean="0"/>
              <a:t>y is a successor of x, and a direct successor of z</a:t>
            </a:r>
          </a:p>
          <a:p>
            <a:pPr lvl="1"/>
            <a:r>
              <a:rPr lang="en-US" dirty="0" smtClean="0"/>
              <a:t>x is a </a:t>
            </a:r>
            <a:r>
              <a:rPr lang="en-US" dirty="0"/>
              <a:t>predecessor of </a:t>
            </a:r>
            <a:r>
              <a:rPr lang="en-US" dirty="0" smtClean="0"/>
              <a:t>y, and a direct predecessor of z</a:t>
            </a:r>
          </a:p>
          <a:p>
            <a:pPr lvl="1"/>
            <a:r>
              <a:rPr lang="en-US" dirty="0" smtClean="0"/>
              <a:t>z is a direct successor of x, and a direct predecessor of y</a:t>
            </a:r>
          </a:p>
          <a:p>
            <a:pPr lvl="1"/>
            <a:r>
              <a:rPr lang="en-US" dirty="0" smtClean="0"/>
              <a:t>z and y are reachable from x, but only y is reachable from z</a:t>
            </a:r>
          </a:p>
          <a:p>
            <a:pPr lvl="1"/>
            <a:r>
              <a:rPr lang="en-US" dirty="0" smtClean="0"/>
              <a:t>Every node is reachable from itself, arc or no arc!</a:t>
            </a:r>
          </a:p>
          <a:p>
            <a:pPr lvl="1"/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04800" y="5181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7086600" y="5181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 smtClean="0"/>
              <a:t>y</a:t>
            </a:r>
            <a:endParaRPr lang="en-US" sz="3600" dirty="0"/>
          </a:p>
        </p:txBody>
      </p:sp>
      <p:cxnSp>
        <p:nvCxnSpPr>
          <p:cNvPr id="6" name="Straight Arrow Connector 5"/>
          <p:cNvCxnSpPr>
            <a:stCxn id="4" idx="6"/>
            <a:endCxn id="8" idx="2"/>
          </p:cNvCxnSpPr>
          <p:nvPr/>
        </p:nvCxnSpPr>
        <p:spPr>
          <a:xfrm>
            <a:off x="1066800" y="5562600"/>
            <a:ext cx="2628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695700" y="51816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/>
              <a:t>z</a:t>
            </a:r>
          </a:p>
        </p:txBody>
      </p:sp>
      <p:cxnSp>
        <p:nvCxnSpPr>
          <p:cNvPr id="10" name="Straight Arrow Connector 9"/>
          <p:cNvCxnSpPr>
            <a:stCxn id="8" idx="6"/>
            <a:endCxn id="5" idx="2"/>
          </p:cNvCxnSpPr>
          <p:nvPr/>
        </p:nvCxnSpPr>
        <p:spPr>
          <a:xfrm>
            <a:off x="4457700" y="5562600"/>
            <a:ext cx="2628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810000" cy="51694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cycle</a:t>
            </a:r>
            <a:r>
              <a:rPr lang="en-US" dirty="0" smtClean="0"/>
              <a:t> is a circuit with a length of 1 or greater which no vertex appears more than once, except the first and last node</a:t>
            </a:r>
          </a:p>
          <a:p>
            <a:pPr lvl="1"/>
            <a:r>
              <a:rPr lang="en-US" dirty="0" smtClean="0"/>
              <a:t>&lt;1,2,3,4,1&gt;</a:t>
            </a:r>
          </a:p>
          <a:p>
            <a:endParaRPr lang="en-US" dirty="0"/>
          </a:p>
          <a:p>
            <a:r>
              <a:rPr lang="en-US" dirty="0" smtClean="0"/>
              <a:t>Cyclic Graph</a:t>
            </a:r>
          </a:p>
          <a:p>
            <a:pPr lvl="1"/>
            <a:r>
              <a:rPr lang="en-US" dirty="0" smtClean="0"/>
              <a:t>A graph containing at least one cycle</a:t>
            </a:r>
          </a:p>
          <a:p>
            <a:pPr lvl="1"/>
            <a:endParaRPr lang="en-US" dirty="0"/>
          </a:p>
          <a:p>
            <a:r>
              <a:rPr lang="en-US" dirty="0" smtClean="0"/>
              <a:t>Acyclic Graph</a:t>
            </a:r>
          </a:p>
          <a:p>
            <a:pPr lvl="1"/>
            <a:r>
              <a:rPr lang="en-US" dirty="0" smtClean="0"/>
              <a:t>A graph which contains no cycles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22968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858000" y="22968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724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5334000" y="2601686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4"/>
            <a:endCxn id="14" idx="0"/>
          </p:cNvCxnSpPr>
          <p:nvPr/>
        </p:nvCxnSpPr>
        <p:spPr>
          <a:xfrm>
            <a:off x="7162800" y="2906486"/>
            <a:ext cx="0" cy="1513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4"/>
          </p:cNvCxnSpPr>
          <p:nvPr/>
        </p:nvCxnSpPr>
        <p:spPr>
          <a:xfrm flipV="1">
            <a:off x="5029200" y="2906486"/>
            <a:ext cx="0" cy="1513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8" idx="6"/>
          </p:cNvCxnSpPr>
          <p:nvPr/>
        </p:nvCxnSpPr>
        <p:spPr>
          <a:xfrm flipH="1">
            <a:off x="5334000" y="47244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580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0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Cycles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962400" cy="5169408"/>
          </a:xfrm>
        </p:spPr>
        <p:txBody>
          <a:bodyPr>
            <a:normAutofit/>
          </a:bodyPr>
          <a:lstStyle/>
          <a:p>
            <a:r>
              <a:rPr lang="en-US" dirty="0" smtClean="0"/>
              <a:t>Equivalent Cycle</a:t>
            </a:r>
          </a:p>
          <a:p>
            <a:pPr lvl="1"/>
            <a:r>
              <a:rPr lang="en-US" dirty="0" smtClean="0"/>
              <a:t>Cycles can be written starting and ending from any component of the cycle</a:t>
            </a:r>
          </a:p>
          <a:p>
            <a:pPr lvl="1"/>
            <a:r>
              <a:rPr lang="en-US" dirty="0" smtClean="0"/>
              <a:t>&lt;1,2,3,4,1&gt; = &lt;2,3,4,1,2&gt;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24400" y="22968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858000" y="22968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724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5334000" y="2601686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4"/>
            <a:endCxn id="14" idx="0"/>
          </p:cNvCxnSpPr>
          <p:nvPr/>
        </p:nvCxnSpPr>
        <p:spPr>
          <a:xfrm>
            <a:off x="7162800" y="2906486"/>
            <a:ext cx="0" cy="1513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4"/>
          </p:cNvCxnSpPr>
          <p:nvPr/>
        </p:nvCxnSpPr>
        <p:spPr>
          <a:xfrm flipV="1">
            <a:off x="5029200" y="2906486"/>
            <a:ext cx="0" cy="15131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8" idx="6"/>
          </p:cNvCxnSpPr>
          <p:nvPr/>
        </p:nvCxnSpPr>
        <p:spPr>
          <a:xfrm flipH="1">
            <a:off x="5334000" y="47244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580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89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0"/>
          </a:xfrm>
        </p:spPr>
        <p:txBody>
          <a:bodyPr/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G(V,E), Graph G containing vertices V and edges E</a:t>
            </a:r>
            <a:endParaRPr lang="en-US" dirty="0"/>
          </a:p>
          <a:p>
            <a:r>
              <a:rPr lang="en-US" dirty="0" smtClean="0"/>
              <a:t>Vertices</a:t>
            </a:r>
          </a:p>
          <a:p>
            <a:pPr lvl="1"/>
            <a:r>
              <a:rPr lang="en-US" dirty="0" smtClean="0"/>
              <a:t>V, set of all vertices </a:t>
            </a:r>
            <a:endParaRPr lang="en-US" dirty="0"/>
          </a:p>
          <a:p>
            <a:r>
              <a:rPr lang="en-US" dirty="0" smtClean="0"/>
              <a:t>Edges</a:t>
            </a:r>
          </a:p>
          <a:p>
            <a:pPr lvl="1"/>
            <a:r>
              <a:rPr lang="en-US" dirty="0" smtClean="0"/>
              <a:t>E, set of all edges</a:t>
            </a:r>
          </a:p>
          <a:p>
            <a:pPr lvl="1"/>
            <a:r>
              <a:rPr lang="en-US" dirty="0" smtClean="0"/>
              <a:t>An edge is a relationship between the vertices it connects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general, we say graphs are either directed or undirected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45720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Vertex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096000" y="45720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Vertex</a:t>
            </a: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590800" y="5181600"/>
            <a:ext cx="3505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9221" y="4713905"/>
            <a:ext cx="78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1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vs Undirected Cycles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245608"/>
          </a:xfrm>
        </p:spPr>
        <p:txBody>
          <a:bodyPr>
            <a:normAutofit/>
          </a:bodyPr>
          <a:lstStyle/>
          <a:p>
            <a:r>
              <a:rPr lang="en-US" dirty="0" smtClean="0"/>
              <a:t>Directed </a:t>
            </a:r>
            <a:r>
              <a:rPr lang="en-US" dirty="0"/>
              <a:t>Graphs</a:t>
            </a:r>
          </a:p>
          <a:p>
            <a:pPr lvl="1"/>
            <a:r>
              <a:rPr lang="en-US" dirty="0"/>
              <a:t>Requires </a:t>
            </a:r>
            <a:r>
              <a:rPr lang="en-US" dirty="0" smtClean="0"/>
              <a:t>two or </a:t>
            </a:r>
            <a:r>
              <a:rPr lang="en-US" dirty="0"/>
              <a:t>more distinct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&lt;1,2,1&gt;</a:t>
            </a:r>
          </a:p>
          <a:p>
            <a:pPr lvl="1"/>
            <a:endParaRPr lang="en-US" dirty="0"/>
          </a:p>
          <a:p>
            <a:r>
              <a:rPr lang="en-US" dirty="0" smtClean="0"/>
              <a:t>Undirected </a:t>
            </a:r>
            <a:r>
              <a:rPr lang="en-US" dirty="0"/>
              <a:t>Graphs</a:t>
            </a:r>
          </a:p>
          <a:p>
            <a:pPr lvl="1"/>
            <a:r>
              <a:rPr lang="en-US" dirty="0"/>
              <a:t>Requires </a:t>
            </a:r>
            <a:r>
              <a:rPr lang="en-US" dirty="0" smtClean="0"/>
              <a:t>three or </a:t>
            </a:r>
            <a:r>
              <a:rPr lang="en-US" dirty="0"/>
              <a:t>more distinct </a:t>
            </a:r>
            <a:r>
              <a:rPr lang="en-US" dirty="0" smtClean="0"/>
              <a:t>nodes to avoid crossing same edge twice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smtClean="0"/>
              <a:t>1,2,3,1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220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7010400" y="2209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7"/>
            <a:endCxn id="9" idx="1"/>
          </p:cNvCxnSpPr>
          <p:nvPr/>
        </p:nvCxnSpPr>
        <p:spPr>
          <a:xfrm>
            <a:off x="5397126" y="2299074"/>
            <a:ext cx="1702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8" idx="5"/>
          </p:cNvCxnSpPr>
          <p:nvPr/>
        </p:nvCxnSpPr>
        <p:spPr>
          <a:xfrm flipH="1">
            <a:off x="5397126" y="2730126"/>
            <a:ext cx="1702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47961" y="4114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7081561" y="4114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19" idx="6"/>
            <a:endCxn id="20" idx="2"/>
          </p:cNvCxnSpPr>
          <p:nvPr/>
        </p:nvCxnSpPr>
        <p:spPr>
          <a:xfrm>
            <a:off x="5557561" y="44196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23" idx="7"/>
          </p:cNvCxnSpPr>
          <p:nvPr/>
        </p:nvCxnSpPr>
        <p:spPr>
          <a:xfrm flipH="1">
            <a:off x="6535087" y="4635126"/>
            <a:ext cx="635748" cy="101674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14761" y="556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19" idx="5"/>
            <a:endCxn id="23" idx="1"/>
          </p:cNvCxnSpPr>
          <p:nvPr/>
        </p:nvCxnSpPr>
        <p:spPr>
          <a:xfrm>
            <a:off x="5468287" y="4635126"/>
            <a:ext cx="635748" cy="101674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/>
          <a:lstStyle/>
          <a:p>
            <a:r>
              <a:rPr lang="en-US" dirty="0" smtClean="0"/>
              <a:t>What if we wanted to find a path between two nodes, A and B?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random edges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Depth-first search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Breadth-first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 dirty="0" smtClean="0"/>
              <a:t>Search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/>
          <a:lstStyle/>
          <a:p>
            <a:r>
              <a:rPr lang="en-US" dirty="0"/>
              <a:t>Select a source node, S</a:t>
            </a:r>
          </a:p>
          <a:p>
            <a:pPr lvl="1"/>
            <a:r>
              <a:rPr lang="en-US" dirty="0"/>
              <a:t>Check if S contains the information we are looking for, mark it as </a:t>
            </a:r>
            <a:r>
              <a:rPr lang="en-US" dirty="0" smtClean="0"/>
              <a:t>explored</a:t>
            </a:r>
            <a:endParaRPr lang="en-US" dirty="0"/>
          </a:p>
          <a:p>
            <a:pPr lvl="1"/>
            <a:r>
              <a:rPr lang="en-US" dirty="0"/>
              <a:t>If it does not, check if there exist an </a:t>
            </a:r>
            <a:r>
              <a:rPr lang="en-US" dirty="0" smtClean="0"/>
              <a:t>unexplored, </a:t>
            </a:r>
            <a:r>
              <a:rPr lang="en-US" dirty="0"/>
              <a:t>direct successor to S, Q</a:t>
            </a:r>
          </a:p>
          <a:p>
            <a:pPr lvl="1"/>
            <a:r>
              <a:rPr lang="en-US" dirty="0"/>
              <a:t>If Q exists, move there</a:t>
            </a:r>
          </a:p>
          <a:p>
            <a:pPr lvl="1"/>
            <a:r>
              <a:rPr lang="en-US" dirty="0"/>
              <a:t>Check if Q contains the information we are looking for, mark it as explored</a:t>
            </a:r>
          </a:p>
          <a:p>
            <a:pPr lvl="1"/>
            <a:r>
              <a:rPr lang="en-US" dirty="0"/>
              <a:t>If it does not, check if there exist an unexplored</a:t>
            </a:r>
            <a:r>
              <a:rPr lang="en-US" dirty="0" smtClean="0"/>
              <a:t>, </a:t>
            </a:r>
            <a:r>
              <a:rPr lang="en-US" dirty="0"/>
              <a:t>direct </a:t>
            </a:r>
            <a:r>
              <a:rPr lang="en-US" dirty="0" smtClean="0"/>
              <a:t>successors </a:t>
            </a:r>
            <a:r>
              <a:rPr lang="en-US" dirty="0"/>
              <a:t>to Q, P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The current node ever has 0 </a:t>
            </a:r>
            <a:r>
              <a:rPr lang="en-US" dirty="0"/>
              <a:t>unexplored</a:t>
            </a:r>
            <a:r>
              <a:rPr lang="en-US" dirty="0" smtClean="0"/>
              <a:t>, direct successors, return to its direct predecessor and see if it has any </a:t>
            </a:r>
            <a:r>
              <a:rPr lang="en-US" dirty="0"/>
              <a:t>unexplored</a:t>
            </a:r>
            <a:r>
              <a:rPr lang="en-US" dirty="0" smtClean="0"/>
              <a:t>, </a:t>
            </a:r>
            <a:r>
              <a:rPr lang="en-US" dirty="0"/>
              <a:t>direct </a:t>
            </a:r>
            <a:r>
              <a:rPr lang="en-US" dirty="0" smtClean="0"/>
              <a:t>successors</a:t>
            </a:r>
          </a:p>
          <a:p>
            <a:pPr lvl="1"/>
            <a:r>
              <a:rPr lang="en-US" dirty="0" smtClean="0"/>
              <a:t>If you ever come back up to S and it contains </a:t>
            </a:r>
            <a:r>
              <a:rPr lang="en-US" dirty="0"/>
              <a:t>0 unexplored</a:t>
            </a:r>
            <a:r>
              <a:rPr lang="en-US" dirty="0" smtClean="0"/>
              <a:t>, </a:t>
            </a:r>
            <a:r>
              <a:rPr lang="en-US" dirty="0"/>
              <a:t>direct </a:t>
            </a:r>
            <a:r>
              <a:rPr lang="en-US" dirty="0" smtClean="0"/>
              <a:t>successors, the search fails.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 dirty="0" smtClean="0"/>
              <a:t>Search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6914"/>
            <a:ext cx="7620000" cy="1458686"/>
          </a:xfrm>
        </p:spPr>
        <p:txBody>
          <a:bodyPr>
            <a:normAutofit/>
          </a:bodyPr>
          <a:lstStyle/>
          <a:p>
            <a:r>
              <a:rPr lang="en-US" dirty="0" smtClean="0"/>
              <a:t>Start at 2, search for 4, smaller value preference</a:t>
            </a:r>
          </a:p>
        </p:txBody>
      </p:sp>
      <p:sp>
        <p:nvSpPr>
          <p:cNvPr id="4" name="Oval 3"/>
          <p:cNvSpPr/>
          <p:nvPr/>
        </p:nvSpPr>
        <p:spPr>
          <a:xfrm>
            <a:off x="1676400" y="1600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94114" y="4343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0" y="182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26234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68143" y="47897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0"/>
            <a:endCxn id="8" idx="3"/>
          </p:cNvCxnSpPr>
          <p:nvPr/>
        </p:nvCxnSpPr>
        <p:spPr>
          <a:xfrm flipV="1">
            <a:off x="2122714" y="3514445"/>
            <a:ext cx="611241" cy="82895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4"/>
          </p:cNvCxnSpPr>
          <p:nvPr/>
        </p:nvCxnSpPr>
        <p:spPr>
          <a:xfrm flipH="1" flipV="1">
            <a:off x="1905000" y="2057400"/>
            <a:ext cx="217714" cy="2286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>
            <a:off x="2133600" y="4343400"/>
            <a:ext cx="21336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6" idx="2"/>
          </p:cNvCxnSpPr>
          <p:nvPr/>
        </p:nvCxnSpPr>
        <p:spPr>
          <a:xfrm>
            <a:off x="2133600" y="1828800"/>
            <a:ext cx="16764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10" idx="2"/>
          </p:cNvCxnSpPr>
          <p:nvPr/>
        </p:nvCxnSpPr>
        <p:spPr>
          <a:xfrm>
            <a:off x="4724400" y="4419600"/>
            <a:ext cx="1643743" cy="59871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9" idx="4"/>
          </p:cNvCxnSpPr>
          <p:nvPr/>
        </p:nvCxnSpPr>
        <p:spPr>
          <a:xfrm flipV="1">
            <a:off x="6596743" y="3080657"/>
            <a:ext cx="185057" cy="170905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7" idx="0"/>
          </p:cNvCxnSpPr>
          <p:nvPr/>
        </p:nvCxnSpPr>
        <p:spPr>
          <a:xfrm>
            <a:off x="4038600" y="2286000"/>
            <a:ext cx="457200" cy="1905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9" idx="2"/>
          </p:cNvCxnSpPr>
          <p:nvPr/>
        </p:nvCxnSpPr>
        <p:spPr>
          <a:xfrm flipV="1">
            <a:off x="3124200" y="2852057"/>
            <a:ext cx="3429000" cy="50074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5"/>
            <a:endCxn id="8" idx="1"/>
          </p:cNvCxnSpPr>
          <p:nvPr/>
        </p:nvCxnSpPr>
        <p:spPr>
          <a:xfrm>
            <a:off x="2066645" y="1990445"/>
            <a:ext cx="667310" cy="120071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7" idx="7"/>
          </p:cNvCxnSpPr>
          <p:nvPr/>
        </p:nvCxnSpPr>
        <p:spPr>
          <a:xfrm flipH="1">
            <a:off x="4657445" y="3013702"/>
            <a:ext cx="1962710" cy="124425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81600" y="17618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5" name="Straight Arrow Connector 54"/>
          <p:cNvCxnSpPr>
            <a:stCxn id="54" idx="4"/>
            <a:endCxn id="7" idx="7"/>
          </p:cNvCxnSpPr>
          <p:nvPr/>
        </p:nvCxnSpPr>
        <p:spPr>
          <a:xfrm flipH="1">
            <a:off x="4657445" y="2219045"/>
            <a:ext cx="752755" cy="203891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56014" y="4308505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38300" y="15621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33530" y="3094646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15456" y="2585357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29100" y="41529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1900" y="17907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29" grpId="0" animBg="1"/>
      <p:bldP spid="31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 dirty="0" smtClean="0"/>
              <a:t>Search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6914"/>
            <a:ext cx="7620000" cy="1458686"/>
          </a:xfrm>
        </p:spPr>
        <p:txBody>
          <a:bodyPr>
            <a:normAutofit/>
          </a:bodyPr>
          <a:lstStyle/>
          <a:p>
            <a:r>
              <a:rPr lang="en-US" dirty="0" smtClean="0"/>
              <a:t>Start at 5, search for 9, </a:t>
            </a:r>
            <a:r>
              <a:rPr lang="en-US" dirty="0"/>
              <a:t>smaller value preference</a:t>
            </a:r>
          </a:p>
        </p:txBody>
      </p:sp>
      <p:sp>
        <p:nvSpPr>
          <p:cNvPr id="4" name="Oval 3"/>
          <p:cNvSpPr/>
          <p:nvPr/>
        </p:nvSpPr>
        <p:spPr>
          <a:xfrm>
            <a:off x="1676400" y="1600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94114" y="4343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0" y="182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26234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68143" y="47897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0"/>
            <a:endCxn id="8" idx="3"/>
          </p:cNvCxnSpPr>
          <p:nvPr/>
        </p:nvCxnSpPr>
        <p:spPr>
          <a:xfrm flipV="1">
            <a:off x="2122714" y="3514445"/>
            <a:ext cx="611241" cy="82895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4"/>
          </p:cNvCxnSpPr>
          <p:nvPr/>
        </p:nvCxnSpPr>
        <p:spPr>
          <a:xfrm flipH="1" flipV="1">
            <a:off x="1905000" y="2057400"/>
            <a:ext cx="217714" cy="2286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>
            <a:off x="2133600" y="4343400"/>
            <a:ext cx="21336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6" idx="2"/>
          </p:cNvCxnSpPr>
          <p:nvPr/>
        </p:nvCxnSpPr>
        <p:spPr>
          <a:xfrm>
            <a:off x="2133600" y="1828800"/>
            <a:ext cx="16764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10" idx="2"/>
          </p:cNvCxnSpPr>
          <p:nvPr/>
        </p:nvCxnSpPr>
        <p:spPr>
          <a:xfrm>
            <a:off x="4724400" y="4419600"/>
            <a:ext cx="1643743" cy="59871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9" idx="4"/>
          </p:cNvCxnSpPr>
          <p:nvPr/>
        </p:nvCxnSpPr>
        <p:spPr>
          <a:xfrm flipV="1">
            <a:off x="6596743" y="3080657"/>
            <a:ext cx="185057" cy="170905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7" idx="0"/>
          </p:cNvCxnSpPr>
          <p:nvPr/>
        </p:nvCxnSpPr>
        <p:spPr>
          <a:xfrm>
            <a:off x="4038600" y="2286000"/>
            <a:ext cx="457200" cy="1905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9" idx="2"/>
          </p:cNvCxnSpPr>
          <p:nvPr/>
        </p:nvCxnSpPr>
        <p:spPr>
          <a:xfrm flipV="1">
            <a:off x="3124200" y="2852057"/>
            <a:ext cx="3429000" cy="50074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5"/>
            <a:endCxn id="8" idx="1"/>
          </p:cNvCxnSpPr>
          <p:nvPr/>
        </p:nvCxnSpPr>
        <p:spPr>
          <a:xfrm>
            <a:off x="2066645" y="1990445"/>
            <a:ext cx="667310" cy="120071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7" idx="7"/>
          </p:cNvCxnSpPr>
          <p:nvPr/>
        </p:nvCxnSpPr>
        <p:spPr>
          <a:xfrm flipH="1">
            <a:off x="4657445" y="3013702"/>
            <a:ext cx="1962710" cy="124425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81600" y="17618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5" name="Straight Arrow Connector 54"/>
          <p:cNvCxnSpPr>
            <a:stCxn id="54" idx="4"/>
            <a:endCxn id="7" idx="7"/>
          </p:cNvCxnSpPr>
          <p:nvPr/>
        </p:nvCxnSpPr>
        <p:spPr>
          <a:xfrm flipH="1">
            <a:off x="4657445" y="2219045"/>
            <a:ext cx="752755" cy="203891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229100" y="41529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56014" y="43053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38300" y="15621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28900" y="3095561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1900" y="17907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15100" y="2585357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30043" y="4751614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43500" y="1723745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Slightly different than depth-first search</a:t>
            </a:r>
          </a:p>
          <a:p>
            <a:endParaRPr lang="en-US" dirty="0"/>
          </a:p>
          <a:p>
            <a:r>
              <a:rPr lang="en-US" dirty="0" smtClean="0"/>
              <a:t>Exploring neighborhoods of nodes</a:t>
            </a:r>
          </a:p>
          <a:p>
            <a:endParaRPr lang="en-US" dirty="0"/>
          </a:p>
          <a:p>
            <a:r>
              <a:rPr lang="en-US" dirty="0" smtClean="0"/>
              <a:t>Keep track of which nodes have been discovered, and still need to be explored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a source node, S</a:t>
            </a:r>
          </a:p>
          <a:p>
            <a:pPr lvl="1"/>
            <a:r>
              <a:rPr lang="en-US" dirty="0"/>
              <a:t>Check if S contains the information we are looking for, mark it as </a:t>
            </a:r>
            <a:r>
              <a:rPr lang="en-US" dirty="0" smtClean="0"/>
              <a:t>explored</a:t>
            </a:r>
            <a:endParaRPr lang="en-US" dirty="0"/>
          </a:p>
          <a:p>
            <a:pPr lvl="1"/>
            <a:r>
              <a:rPr lang="en-US" dirty="0"/>
              <a:t>If it does not, check if there exist </a:t>
            </a:r>
            <a:r>
              <a:rPr lang="en-US" dirty="0" smtClean="0"/>
              <a:t>any unexplored, undiscovered, </a:t>
            </a:r>
            <a:r>
              <a:rPr lang="en-US" dirty="0"/>
              <a:t>direct </a:t>
            </a:r>
            <a:r>
              <a:rPr lang="en-US" dirty="0" smtClean="0"/>
              <a:t>successors </a:t>
            </a:r>
            <a:r>
              <a:rPr lang="en-US" dirty="0"/>
              <a:t>to </a:t>
            </a:r>
            <a:r>
              <a:rPr lang="en-US" dirty="0" smtClean="0"/>
              <a:t>S </a:t>
            </a:r>
          </a:p>
          <a:p>
            <a:pPr lvl="1"/>
            <a:r>
              <a:rPr lang="en-US" dirty="0" smtClean="0"/>
              <a:t>Store all </a:t>
            </a:r>
            <a:r>
              <a:rPr lang="en-US" dirty="0"/>
              <a:t>unexplored, undiscovered, direct successors to </a:t>
            </a:r>
            <a:r>
              <a:rPr lang="en-US" dirty="0" smtClean="0"/>
              <a:t>S in queue Q and mark them as discovered</a:t>
            </a:r>
          </a:p>
          <a:p>
            <a:pPr lvl="1"/>
            <a:r>
              <a:rPr lang="en-US" dirty="0" smtClean="0"/>
              <a:t>Move to first node in Q, F, and remove F from Q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F </a:t>
            </a:r>
            <a:r>
              <a:rPr lang="en-US" dirty="0"/>
              <a:t>contains the information we are looking for, mark it as </a:t>
            </a:r>
            <a:r>
              <a:rPr lang="en-US" dirty="0" smtClean="0"/>
              <a:t>explored</a:t>
            </a:r>
            <a:endParaRPr lang="en-US" dirty="0"/>
          </a:p>
          <a:p>
            <a:pPr lvl="1"/>
            <a:r>
              <a:rPr lang="en-US" dirty="0"/>
              <a:t>If it does not, check if there exist an unexplored</a:t>
            </a:r>
            <a:r>
              <a:rPr lang="en-US" dirty="0" smtClean="0"/>
              <a:t>, undiscovered, </a:t>
            </a:r>
            <a:r>
              <a:rPr lang="en-US" dirty="0"/>
              <a:t>direct </a:t>
            </a:r>
            <a:r>
              <a:rPr lang="en-US" dirty="0" smtClean="0"/>
              <a:t>successors </a:t>
            </a:r>
            <a:r>
              <a:rPr lang="en-US" dirty="0"/>
              <a:t>to </a:t>
            </a:r>
            <a:r>
              <a:rPr lang="en-US" dirty="0" smtClean="0"/>
              <a:t>F</a:t>
            </a:r>
          </a:p>
          <a:p>
            <a:pPr lvl="1"/>
            <a:r>
              <a:rPr lang="en-US" dirty="0"/>
              <a:t>Store all unexplored, undiscovered, direct successors to </a:t>
            </a:r>
            <a:r>
              <a:rPr lang="en-US" dirty="0" smtClean="0"/>
              <a:t>F at the end of queue </a:t>
            </a:r>
            <a:r>
              <a:rPr lang="en-US" dirty="0"/>
              <a:t>Q and mark them as </a:t>
            </a:r>
            <a:r>
              <a:rPr lang="en-US" dirty="0" smtClean="0"/>
              <a:t>discovered</a:t>
            </a:r>
          </a:p>
          <a:p>
            <a:pPr lvl="1"/>
            <a:r>
              <a:rPr lang="en-US" dirty="0"/>
              <a:t>Move to first node in Q, </a:t>
            </a:r>
            <a:r>
              <a:rPr lang="en-US" dirty="0" smtClean="0"/>
              <a:t>N…</a:t>
            </a:r>
          </a:p>
          <a:p>
            <a:pPr lvl="1"/>
            <a:r>
              <a:rPr lang="en-US" dirty="0" smtClean="0"/>
              <a:t>If Q is ever empty, and the current node does not contain the information nor does it have any </a:t>
            </a:r>
            <a:r>
              <a:rPr lang="en-US" dirty="0"/>
              <a:t>unexplored, undiscovered, direct successors </a:t>
            </a:r>
            <a:r>
              <a:rPr lang="en-US" dirty="0" smtClean="0"/>
              <a:t> the search fails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</a:t>
            </a:r>
            <a:r>
              <a:rPr lang="en-US" dirty="0" smtClean="0"/>
              <a:t>Search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at 2, search for 4, smaller value preference</a:t>
            </a:r>
          </a:p>
        </p:txBody>
      </p:sp>
      <p:sp>
        <p:nvSpPr>
          <p:cNvPr id="4" name="Oval 3"/>
          <p:cNvSpPr/>
          <p:nvPr/>
        </p:nvSpPr>
        <p:spPr>
          <a:xfrm>
            <a:off x="1676400" y="1600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94114" y="4343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0" y="182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26234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68143" y="47897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0"/>
            <a:endCxn id="8" idx="3"/>
          </p:cNvCxnSpPr>
          <p:nvPr/>
        </p:nvCxnSpPr>
        <p:spPr>
          <a:xfrm flipV="1">
            <a:off x="2122714" y="3514445"/>
            <a:ext cx="611241" cy="82895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4"/>
          </p:cNvCxnSpPr>
          <p:nvPr/>
        </p:nvCxnSpPr>
        <p:spPr>
          <a:xfrm flipH="1" flipV="1">
            <a:off x="1905000" y="2057400"/>
            <a:ext cx="217714" cy="2286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>
            <a:off x="2133600" y="4343400"/>
            <a:ext cx="21336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6" idx="2"/>
          </p:cNvCxnSpPr>
          <p:nvPr/>
        </p:nvCxnSpPr>
        <p:spPr>
          <a:xfrm>
            <a:off x="2133600" y="1828800"/>
            <a:ext cx="16764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10" idx="2"/>
          </p:cNvCxnSpPr>
          <p:nvPr/>
        </p:nvCxnSpPr>
        <p:spPr>
          <a:xfrm>
            <a:off x="4724400" y="4419600"/>
            <a:ext cx="1643743" cy="59871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9" idx="4"/>
          </p:cNvCxnSpPr>
          <p:nvPr/>
        </p:nvCxnSpPr>
        <p:spPr>
          <a:xfrm flipV="1">
            <a:off x="6596743" y="3080657"/>
            <a:ext cx="185057" cy="170905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7" idx="0"/>
          </p:cNvCxnSpPr>
          <p:nvPr/>
        </p:nvCxnSpPr>
        <p:spPr>
          <a:xfrm>
            <a:off x="4038600" y="2286000"/>
            <a:ext cx="457200" cy="1905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9" idx="2"/>
          </p:cNvCxnSpPr>
          <p:nvPr/>
        </p:nvCxnSpPr>
        <p:spPr>
          <a:xfrm flipV="1">
            <a:off x="3124200" y="2852057"/>
            <a:ext cx="3429000" cy="50074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5"/>
            <a:endCxn id="8" idx="1"/>
          </p:cNvCxnSpPr>
          <p:nvPr/>
        </p:nvCxnSpPr>
        <p:spPr>
          <a:xfrm>
            <a:off x="2066645" y="1990445"/>
            <a:ext cx="667310" cy="120071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7" idx="7"/>
          </p:cNvCxnSpPr>
          <p:nvPr/>
        </p:nvCxnSpPr>
        <p:spPr>
          <a:xfrm flipH="1">
            <a:off x="4657445" y="3013702"/>
            <a:ext cx="1962710" cy="124425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81600" y="17618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5" name="Straight Arrow Connector 54"/>
          <p:cNvCxnSpPr>
            <a:stCxn id="54" idx="4"/>
            <a:endCxn id="7" idx="7"/>
          </p:cNvCxnSpPr>
          <p:nvPr/>
        </p:nvCxnSpPr>
        <p:spPr>
          <a:xfrm flipH="1">
            <a:off x="4657445" y="2219045"/>
            <a:ext cx="752755" cy="203891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56014" y="43053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8300" y="15621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28900" y="30861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9100" y="41529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71900" y="17907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21246"/>
              </p:ext>
            </p:extLst>
          </p:nvPr>
        </p:nvGraphicFramePr>
        <p:xfrm>
          <a:off x="1447800" y="62585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09596" y="5867400"/>
            <a:ext cx="177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 Queue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50657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41514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12462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03614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11749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87957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77280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2459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29" grpId="0" animBg="1"/>
      <p:bldP spid="15" grpId="0"/>
      <p:bldP spid="31" grpId="0"/>
      <p:bldP spid="31" grpId="1"/>
      <p:bldP spid="32" grpId="0"/>
      <p:bldP spid="32" grpId="1"/>
      <p:bldP spid="33" grpId="0"/>
      <p:bldP spid="33" grpId="1"/>
      <p:bldP spid="35" grpId="0"/>
      <p:bldP spid="35" grpId="1"/>
      <p:bldP spid="36" grpId="0"/>
      <p:bldP spid="38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</a:t>
            </a:r>
            <a:r>
              <a:rPr lang="en-US" dirty="0" smtClean="0"/>
              <a:t>Search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at 5, search for 9, </a:t>
            </a:r>
            <a:r>
              <a:rPr lang="en-US" dirty="0"/>
              <a:t>smaller value preference</a:t>
            </a:r>
          </a:p>
        </p:txBody>
      </p:sp>
      <p:sp>
        <p:nvSpPr>
          <p:cNvPr id="4" name="Oval 3"/>
          <p:cNvSpPr/>
          <p:nvPr/>
        </p:nvSpPr>
        <p:spPr>
          <a:xfrm>
            <a:off x="1676400" y="1600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94114" y="4343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0" y="182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262345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68143" y="47897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0"/>
            <a:endCxn id="8" idx="3"/>
          </p:cNvCxnSpPr>
          <p:nvPr/>
        </p:nvCxnSpPr>
        <p:spPr>
          <a:xfrm flipV="1">
            <a:off x="2122714" y="3514445"/>
            <a:ext cx="611241" cy="82895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4"/>
          </p:cNvCxnSpPr>
          <p:nvPr/>
        </p:nvCxnSpPr>
        <p:spPr>
          <a:xfrm flipH="1" flipV="1">
            <a:off x="1905000" y="2057400"/>
            <a:ext cx="217714" cy="2286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>
            <a:off x="2133600" y="4343400"/>
            <a:ext cx="21336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6" idx="2"/>
          </p:cNvCxnSpPr>
          <p:nvPr/>
        </p:nvCxnSpPr>
        <p:spPr>
          <a:xfrm>
            <a:off x="2133600" y="1828800"/>
            <a:ext cx="16764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10" idx="2"/>
          </p:cNvCxnSpPr>
          <p:nvPr/>
        </p:nvCxnSpPr>
        <p:spPr>
          <a:xfrm>
            <a:off x="4724400" y="4419600"/>
            <a:ext cx="1643743" cy="59871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9" idx="4"/>
          </p:cNvCxnSpPr>
          <p:nvPr/>
        </p:nvCxnSpPr>
        <p:spPr>
          <a:xfrm flipV="1">
            <a:off x="6596743" y="3080657"/>
            <a:ext cx="185057" cy="170905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4"/>
            <a:endCxn id="7" idx="0"/>
          </p:cNvCxnSpPr>
          <p:nvPr/>
        </p:nvCxnSpPr>
        <p:spPr>
          <a:xfrm>
            <a:off x="4038600" y="2286000"/>
            <a:ext cx="457200" cy="1905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9" idx="2"/>
          </p:cNvCxnSpPr>
          <p:nvPr/>
        </p:nvCxnSpPr>
        <p:spPr>
          <a:xfrm flipV="1">
            <a:off x="3124200" y="2852057"/>
            <a:ext cx="3429000" cy="50074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5"/>
            <a:endCxn id="8" idx="1"/>
          </p:cNvCxnSpPr>
          <p:nvPr/>
        </p:nvCxnSpPr>
        <p:spPr>
          <a:xfrm>
            <a:off x="2066645" y="1990445"/>
            <a:ext cx="667310" cy="120071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7" idx="7"/>
          </p:cNvCxnSpPr>
          <p:nvPr/>
        </p:nvCxnSpPr>
        <p:spPr>
          <a:xfrm flipH="1">
            <a:off x="4657445" y="3013702"/>
            <a:ext cx="1962710" cy="124425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81600" y="17618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5" name="Straight Arrow Connector 54"/>
          <p:cNvCxnSpPr>
            <a:stCxn id="54" idx="4"/>
            <a:endCxn id="7" idx="7"/>
          </p:cNvCxnSpPr>
          <p:nvPr/>
        </p:nvCxnSpPr>
        <p:spPr>
          <a:xfrm flipH="1">
            <a:off x="4657445" y="2219045"/>
            <a:ext cx="752755" cy="203891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229100" y="41529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56014" y="4319187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77597" y="17907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30043" y="4751614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15100" y="2585357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38300" y="1562100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28900" y="3087015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43500" y="1723745"/>
            <a:ext cx="533400" cy="533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19886"/>
              </p:ext>
            </p:extLst>
          </p:nvPr>
        </p:nvGraphicFramePr>
        <p:xfrm>
          <a:off x="1447800" y="62585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609596" y="5867400"/>
            <a:ext cx="177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 Queue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50657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41514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12462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03614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11749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87957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77280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012459" y="6271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6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Types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graphs</a:t>
            </a:r>
          </a:p>
          <a:p>
            <a:endParaRPr lang="en-US" dirty="0"/>
          </a:p>
          <a:p>
            <a:r>
              <a:rPr lang="en-US" dirty="0" smtClean="0"/>
              <a:t>Planar Graphs</a:t>
            </a:r>
          </a:p>
          <a:p>
            <a:endParaRPr lang="en-US" dirty="0"/>
          </a:p>
          <a:p>
            <a:r>
              <a:rPr lang="en-US" dirty="0" smtClean="0"/>
              <a:t>Planar </a:t>
            </a:r>
            <a:r>
              <a:rPr lang="en-US" dirty="0" err="1" smtClean="0"/>
              <a:t>Embeddings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Graph Colorings</a:t>
            </a:r>
          </a:p>
          <a:p>
            <a:endParaRPr lang="en-US" dirty="0"/>
          </a:p>
          <a:p>
            <a:r>
              <a:rPr lang="en-US" dirty="0" smtClean="0"/>
              <a:t>Cliques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Vertex in a directed graph</a:t>
            </a:r>
          </a:p>
          <a:p>
            <a:endParaRPr lang="en-US" dirty="0"/>
          </a:p>
          <a:p>
            <a:r>
              <a:rPr lang="en-US" dirty="0" smtClean="0"/>
              <a:t>Arc</a:t>
            </a:r>
          </a:p>
          <a:p>
            <a:pPr lvl="1"/>
            <a:r>
              <a:rPr lang="en-US" dirty="0" smtClean="0"/>
              <a:t>Edge in a directed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40386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096000" y="40386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590800" y="4648200"/>
            <a:ext cx="3505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468" y="4180505"/>
            <a:ext cx="59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6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undirected graph with an edge between every pair of distinct vertices is complete</a:t>
            </a:r>
          </a:p>
          <a:p>
            <a:pPr lvl="1"/>
            <a:r>
              <a:rPr lang="en-US" dirty="0"/>
              <a:t>A complete graph with vertices n is called K</a:t>
            </a:r>
            <a:r>
              <a:rPr lang="en-US" baseline="-25000" dirty="0"/>
              <a:t>n</a:t>
            </a:r>
            <a:endParaRPr lang="en-US" dirty="0"/>
          </a:p>
          <a:p>
            <a:pPr lvl="1"/>
            <a:r>
              <a:rPr lang="en-US" dirty="0"/>
              <a:t>Contains n(n-1)/2 edges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" y="41865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057400" y="3576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479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918858" y="3576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276600" y="479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572000" y="479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867400" y="3576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5867400" y="479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7162800" y="479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162800" y="3576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Connector 14"/>
          <p:cNvCxnSpPr>
            <a:stCxn id="5" idx="4"/>
            <a:endCxn id="6" idx="0"/>
          </p:cNvCxnSpPr>
          <p:nvPr/>
        </p:nvCxnSpPr>
        <p:spPr>
          <a:xfrm>
            <a:off x="2286000" y="4034135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8" idx="7"/>
          </p:cNvCxnSpPr>
          <p:nvPr/>
        </p:nvCxnSpPr>
        <p:spPr>
          <a:xfrm flipH="1">
            <a:off x="3666845" y="3967180"/>
            <a:ext cx="318968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9" idx="1"/>
          </p:cNvCxnSpPr>
          <p:nvPr/>
        </p:nvCxnSpPr>
        <p:spPr>
          <a:xfrm>
            <a:off x="4309103" y="3967180"/>
            <a:ext cx="329852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5"/>
          </p:cNvCxnSpPr>
          <p:nvPr/>
        </p:nvCxnSpPr>
        <p:spPr>
          <a:xfrm flipH="1">
            <a:off x="3666845" y="5186380"/>
            <a:ext cx="972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4"/>
            <a:endCxn id="11" idx="0"/>
          </p:cNvCxnSpPr>
          <p:nvPr/>
        </p:nvCxnSpPr>
        <p:spPr>
          <a:xfrm>
            <a:off x="6096000" y="4034135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6"/>
            <a:endCxn id="12" idx="2"/>
          </p:cNvCxnSpPr>
          <p:nvPr/>
        </p:nvCxnSpPr>
        <p:spPr>
          <a:xfrm>
            <a:off x="6324600" y="5024735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6"/>
            <a:endCxn id="13" idx="2"/>
          </p:cNvCxnSpPr>
          <p:nvPr/>
        </p:nvCxnSpPr>
        <p:spPr>
          <a:xfrm>
            <a:off x="6324600" y="3805535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4"/>
            <a:endCxn id="12" idx="0"/>
          </p:cNvCxnSpPr>
          <p:nvPr/>
        </p:nvCxnSpPr>
        <p:spPr>
          <a:xfrm>
            <a:off x="7391400" y="4034135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7"/>
            <a:endCxn id="13" idx="3"/>
          </p:cNvCxnSpPr>
          <p:nvPr/>
        </p:nvCxnSpPr>
        <p:spPr>
          <a:xfrm flipV="1">
            <a:off x="6257645" y="3967180"/>
            <a:ext cx="972110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6257645" y="3967180"/>
            <a:ext cx="972110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786735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baseline="-250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4142" y="5786735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897229" y="5786734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93471" y="5786733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3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6" grpId="0"/>
      <p:bldP spid="47" grpId="0"/>
      <p:bldP spid="48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 graph with an arc between every node  and every other node AND itself is complete</a:t>
            </a:r>
          </a:p>
          <a:p>
            <a:pPr lvl="1"/>
            <a:r>
              <a:rPr lang="en-US" dirty="0"/>
              <a:t>A complete graph with nodes n is called K</a:t>
            </a:r>
            <a:r>
              <a:rPr lang="en-US" baseline="-25000" dirty="0"/>
              <a:t>n</a:t>
            </a:r>
            <a:endParaRPr lang="en-US" dirty="0"/>
          </a:p>
          <a:p>
            <a:pPr lvl="1"/>
            <a:r>
              <a:rPr lang="en-US" dirty="0"/>
              <a:t>Contains n</a:t>
            </a:r>
            <a:r>
              <a:rPr lang="en-US" baseline="30000" dirty="0"/>
              <a:t>2</a:t>
            </a:r>
            <a:r>
              <a:rPr lang="en-US" dirty="0"/>
              <a:t> arcs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18858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276600" y="525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572000" y="525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Connector 15"/>
          <p:cNvCxnSpPr>
            <a:stCxn id="7" idx="3"/>
            <a:endCxn id="8" idx="7"/>
          </p:cNvCxnSpPr>
          <p:nvPr/>
        </p:nvCxnSpPr>
        <p:spPr>
          <a:xfrm flipH="1">
            <a:off x="3666845" y="4428845"/>
            <a:ext cx="318968" cy="89591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5"/>
            <a:endCxn id="9" idx="1"/>
          </p:cNvCxnSpPr>
          <p:nvPr/>
        </p:nvCxnSpPr>
        <p:spPr>
          <a:xfrm>
            <a:off x="4309103" y="4428845"/>
            <a:ext cx="329852" cy="89591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8" idx="5"/>
          </p:cNvCxnSpPr>
          <p:nvPr/>
        </p:nvCxnSpPr>
        <p:spPr>
          <a:xfrm flipH="1">
            <a:off x="3666845" y="5648045"/>
            <a:ext cx="97211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97229" y="6167735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8" idx="0"/>
            <a:endCxn id="7" idx="2"/>
          </p:cNvCxnSpPr>
          <p:nvPr/>
        </p:nvCxnSpPr>
        <p:spPr>
          <a:xfrm flipV="1">
            <a:off x="3505200" y="4267200"/>
            <a:ext cx="413658" cy="99060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6"/>
            <a:endCxn id="9" idx="0"/>
          </p:cNvCxnSpPr>
          <p:nvPr/>
        </p:nvCxnSpPr>
        <p:spPr>
          <a:xfrm>
            <a:off x="4376058" y="4267200"/>
            <a:ext cx="424542" cy="99060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8" idx="6"/>
          </p:cNvCxnSpPr>
          <p:nvPr/>
        </p:nvCxnSpPr>
        <p:spPr>
          <a:xfrm flipH="1">
            <a:off x="3733800" y="5486400"/>
            <a:ext cx="8382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7" idx="7"/>
          </p:cNvCxnSpPr>
          <p:nvPr/>
        </p:nvCxnSpPr>
        <p:spPr>
          <a:xfrm rot="5400000" flipH="1" flipV="1">
            <a:off x="4147458" y="3943910"/>
            <a:ext cx="12700" cy="323290"/>
          </a:xfrm>
          <a:prstGeom prst="curvedConnector3">
            <a:avLst>
              <a:gd name="adj1" fmla="val 455577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9" idx="7"/>
            <a:endCxn id="9" idx="5"/>
          </p:cNvCxnSpPr>
          <p:nvPr/>
        </p:nvCxnSpPr>
        <p:spPr>
          <a:xfrm rot="16200000" flipH="1">
            <a:off x="4800600" y="5486400"/>
            <a:ext cx="323290" cy="12700"/>
          </a:xfrm>
          <a:prstGeom prst="curvedConnector5">
            <a:avLst>
              <a:gd name="adj1" fmla="val -70711"/>
              <a:gd name="adj2" fmla="val 4872795"/>
              <a:gd name="adj3" fmla="val 17071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8" idx="1"/>
            <a:endCxn id="8" idx="3"/>
          </p:cNvCxnSpPr>
          <p:nvPr/>
        </p:nvCxnSpPr>
        <p:spPr>
          <a:xfrm rot="16200000" flipH="1">
            <a:off x="3181910" y="5486400"/>
            <a:ext cx="323290" cy="12700"/>
          </a:xfrm>
          <a:prstGeom prst="curvedConnector5">
            <a:avLst>
              <a:gd name="adj1" fmla="val -70711"/>
              <a:gd name="adj2" fmla="val -4444228"/>
              <a:gd name="adj3" fmla="val 170711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undirected graph is planar if it is possible to place its nodes on a plane and draw its edges as continuous lines such that no two lines overlap.</a:t>
            </a:r>
          </a:p>
          <a:p>
            <a:pPr lvl="1"/>
            <a:r>
              <a:rPr lang="en-US" dirty="0"/>
              <a:t>Note: Lines do not have to be straight!</a:t>
            </a:r>
          </a:p>
          <a:p>
            <a:pPr lvl="1"/>
            <a:r>
              <a:rPr lang="en-US" dirty="0"/>
              <a:t>Start having problems with graphs containing more than 4 nodes</a:t>
            </a:r>
          </a:p>
        </p:txBody>
      </p:sp>
      <p:sp>
        <p:nvSpPr>
          <p:cNvPr id="4" name="Oval 3"/>
          <p:cNvSpPr/>
          <p:nvPr/>
        </p:nvSpPr>
        <p:spPr>
          <a:xfrm>
            <a:off x="2242458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563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895600" y="5638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Straight Connector 6"/>
          <p:cNvCxnSpPr>
            <a:stCxn id="4" idx="3"/>
            <a:endCxn id="5" idx="0"/>
          </p:cNvCxnSpPr>
          <p:nvPr/>
        </p:nvCxnSpPr>
        <p:spPr>
          <a:xfrm flipH="1">
            <a:off x="1828800" y="4809845"/>
            <a:ext cx="480613" cy="828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  <a:endCxn id="6" idx="0"/>
          </p:cNvCxnSpPr>
          <p:nvPr/>
        </p:nvCxnSpPr>
        <p:spPr>
          <a:xfrm>
            <a:off x="2632703" y="4809845"/>
            <a:ext cx="491497" cy="828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5" idx="6"/>
          </p:cNvCxnSpPr>
          <p:nvPr/>
        </p:nvCxnSpPr>
        <p:spPr>
          <a:xfrm flipH="1">
            <a:off x="2057400" y="5867400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62601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5562601" y="586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858001" y="586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858001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5" name="Straight Connector 14"/>
          <p:cNvCxnSpPr>
            <a:stCxn id="11" idx="4"/>
            <a:endCxn id="12" idx="0"/>
          </p:cNvCxnSpPr>
          <p:nvPr/>
        </p:nvCxnSpPr>
        <p:spPr>
          <a:xfrm>
            <a:off x="5791201" y="5105400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13" idx="2"/>
          </p:cNvCxnSpPr>
          <p:nvPr/>
        </p:nvCxnSpPr>
        <p:spPr>
          <a:xfrm>
            <a:off x="6019801" y="6096000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6"/>
            <a:endCxn id="14" idx="2"/>
          </p:cNvCxnSpPr>
          <p:nvPr/>
        </p:nvCxnSpPr>
        <p:spPr>
          <a:xfrm>
            <a:off x="6019801" y="4876800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4"/>
            <a:endCxn id="13" idx="0"/>
          </p:cNvCxnSpPr>
          <p:nvPr/>
        </p:nvCxnSpPr>
        <p:spPr>
          <a:xfrm>
            <a:off x="7086601" y="5105400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5"/>
            <a:endCxn id="13" idx="1"/>
          </p:cNvCxnSpPr>
          <p:nvPr/>
        </p:nvCxnSpPr>
        <p:spPr>
          <a:xfrm>
            <a:off x="5952846" y="5038445"/>
            <a:ext cx="972110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14" idx="0"/>
          </p:cNvCxnSpPr>
          <p:nvPr/>
        </p:nvCxnSpPr>
        <p:spPr>
          <a:xfrm rot="10800000" flipH="1">
            <a:off x="5562601" y="4648200"/>
            <a:ext cx="1524000" cy="1447800"/>
          </a:xfrm>
          <a:prstGeom prst="curvedConnector4">
            <a:avLst>
              <a:gd name="adj1" fmla="val -42857"/>
              <a:gd name="adj2" fmla="val 135338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Assignments of </a:t>
            </a:r>
            <a:r>
              <a:rPr lang="en-US" dirty="0" smtClean="0"/>
              <a:t>vertices to </a:t>
            </a:r>
            <a:r>
              <a:rPr lang="en-US" dirty="0"/>
              <a:t>points </a:t>
            </a:r>
            <a:r>
              <a:rPr lang="en-US" dirty="0" smtClean="0"/>
              <a:t>on a </a:t>
            </a:r>
            <a:r>
              <a:rPr lang="en-US" dirty="0"/>
              <a:t>plane and edges to curves</a:t>
            </a:r>
          </a:p>
          <a:p>
            <a:endParaRPr lang="en-US" dirty="0"/>
          </a:p>
          <a:p>
            <a:r>
              <a:rPr lang="en-US" dirty="0"/>
              <a:t>An embedding is planar if no curves cross</a:t>
            </a:r>
          </a:p>
          <a:p>
            <a:endParaRPr lang="en-US" dirty="0"/>
          </a:p>
          <a:p>
            <a:r>
              <a:rPr lang="en-US" dirty="0"/>
              <a:t>Complement of an embedding is all points on the plane which are not a vertex or on a curve</a:t>
            </a:r>
          </a:p>
          <a:p>
            <a:endParaRPr lang="en-US" dirty="0"/>
          </a:p>
          <a:p>
            <a:r>
              <a:rPr lang="en-US" dirty="0"/>
              <a:t>Planar embedding divides space up into regions, made up of points from the complement</a:t>
            </a:r>
          </a:p>
          <a:p>
            <a:pPr lvl="1"/>
            <a:r>
              <a:rPr lang="en-US" dirty="0"/>
              <a:t>Also includes an exterior region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r>
              <a:rPr lang="en-US" dirty="0"/>
              <a:t>Maximal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Embedding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860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324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3246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>
            <a:off x="2514600" y="2819400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2743200" y="54102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6"/>
            <a:endCxn id="7" idx="2"/>
          </p:cNvCxnSpPr>
          <p:nvPr/>
        </p:nvCxnSpPr>
        <p:spPr>
          <a:xfrm>
            <a:off x="2743200" y="25908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4"/>
            <a:endCxn id="6" idx="0"/>
          </p:cNvCxnSpPr>
          <p:nvPr/>
        </p:nvCxnSpPr>
        <p:spPr>
          <a:xfrm>
            <a:off x="6553200" y="2819400"/>
            <a:ext cx="0" cy="236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6" idx="1"/>
          </p:cNvCxnSpPr>
          <p:nvPr/>
        </p:nvCxnSpPr>
        <p:spPr>
          <a:xfrm>
            <a:off x="2676245" y="2752445"/>
            <a:ext cx="3715310" cy="2496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7" idx="0"/>
          </p:cNvCxnSpPr>
          <p:nvPr/>
        </p:nvCxnSpPr>
        <p:spPr>
          <a:xfrm rot="10800000" flipH="1">
            <a:off x="2286000" y="2362200"/>
            <a:ext cx="4267200" cy="3048000"/>
          </a:xfrm>
          <a:prstGeom prst="curvedConnector4">
            <a:avLst>
              <a:gd name="adj1" fmla="val -22732"/>
              <a:gd name="adj2" fmla="val 125878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0" y="4572000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76800" y="3200400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46277" y="1992183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24400" y="5943600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0" grpId="0"/>
      <p:bldP spid="41" grpId="0"/>
      <p:bldP spid="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embedded graph G,</a:t>
            </a:r>
          </a:p>
          <a:p>
            <a:pPr lvl="1"/>
            <a:r>
              <a:rPr lang="en-US" dirty="0"/>
              <a:t>n number of vertices</a:t>
            </a:r>
          </a:p>
          <a:p>
            <a:pPr lvl="1"/>
            <a:r>
              <a:rPr lang="en-US" dirty="0"/>
              <a:t>m number of edges</a:t>
            </a:r>
          </a:p>
          <a:p>
            <a:pPr lvl="1"/>
            <a:r>
              <a:rPr lang="en-US" dirty="0"/>
              <a:t>r number of </a:t>
            </a:r>
            <a:r>
              <a:rPr lang="en-US" dirty="0" smtClean="0"/>
              <a:t>regions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657600"/>
            <a:ext cx="1997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 – m + r = 2</a:t>
            </a:r>
          </a:p>
        </p:txBody>
      </p:sp>
      <p:sp>
        <p:nvSpPr>
          <p:cNvPr id="5" name="Oval 4"/>
          <p:cNvSpPr/>
          <p:nvPr/>
        </p:nvSpPr>
        <p:spPr>
          <a:xfrm>
            <a:off x="5029201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029201" y="6096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324601" y="6096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324601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" name="Straight Connector 8"/>
          <p:cNvCxnSpPr>
            <a:stCxn id="5" idx="4"/>
            <a:endCxn id="6" idx="0"/>
          </p:cNvCxnSpPr>
          <p:nvPr/>
        </p:nvCxnSpPr>
        <p:spPr>
          <a:xfrm>
            <a:off x="5257801" y="5334000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7" idx="2"/>
          </p:cNvCxnSpPr>
          <p:nvPr/>
        </p:nvCxnSpPr>
        <p:spPr>
          <a:xfrm>
            <a:off x="5486401" y="6324600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6"/>
            <a:endCxn id="8" idx="2"/>
          </p:cNvCxnSpPr>
          <p:nvPr/>
        </p:nvCxnSpPr>
        <p:spPr>
          <a:xfrm>
            <a:off x="5486401" y="5105400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7" idx="0"/>
          </p:cNvCxnSpPr>
          <p:nvPr/>
        </p:nvCxnSpPr>
        <p:spPr>
          <a:xfrm>
            <a:off x="6553201" y="5334000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5419446" y="5267045"/>
            <a:ext cx="972110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0800000" flipH="1">
            <a:off x="5029201" y="4876800"/>
            <a:ext cx="1524000" cy="1447800"/>
          </a:xfrm>
          <a:prstGeom prst="curvedConnector4">
            <a:avLst>
              <a:gd name="adj1" fmla="val -42857"/>
              <a:gd name="adj2" fmla="val 135338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1" y="5793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2915" y="533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36858" y="4530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5608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39569" y="5257056"/>
            <a:ext cx="214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 – 6 + 4 = </a:t>
            </a:r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89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coloring for a graph G, is the assignment of colors to a graph, such that no two nodes connected by an edge have the same color</a:t>
            </a:r>
          </a:p>
          <a:p>
            <a:endParaRPr lang="en-US" dirty="0"/>
          </a:p>
          <a:p>
            <a:r>
              <a:rPr lang="en-US" dirty="0"/>
              <a:t>The minimum number of colors required to color a graph is the chromatic number of graph G</a:t>
            </a:r>
          </a:p>
          <a:p>
            <a:pPr lvl="1"/>
            <a:r>
              <a:rPr lang="en-US" dirty="0"/>
              <a:t>χ(G)</a:t>
            </a:r>
          </a:p>
          <a:p>
            <a:endParaRPr lang="en-US" dirty="0"/>
          </a:p>
          <a:p>
            <a:r>
              <a:rPr lang="en-US" dirty="0"/>
              <a:t>G is k-colorable if it can be colored using </a:t>
            </a:r>
            <a:r>
              <a:rPr lang="en-US" dirty="0" smtClean="0"/>
              <a:t>at most k </a:t>
            </a:r>
            <a:r>
              <a:rPr lang="en-US" dirty="0"/>
              <a:t>colors</a:t>
            </a:r>
          </a:p>
          <a:p>
            <a:r>
              <a:rPr lang="en-US" dirty="0"/>
              <a:t>G is k-chromatic if it can be colored using </a:t>
            </a:r>
            <a:r>
              <a:rPr lang="en-US" dirty="0" smtClean="0"/>
              <a:t>at most k </a:t>
            </a:r>
            <a:r>
              <a:rPr lang="en-US" dirty="0"/>
              <a:t>colors and k = χ(G)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 for coloring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Generate a large set of unique colors and number them in ascending order</a:t>
            </a:r>
          </a:p>
          <a:p>
            <a:pPr lvl="1"/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Order the vertices in some arbitrary order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For each vertex v</a:t>
            </a:r>
          </a:p>
          <a:p>
            <a:pPr lvl="1"/>
            <a:r>
              <a:rPr lang="en-US" dirty="0"/>
              <a:t>Assign a color such that the color is different from every other vertex in v’s neighborhood</a:t>
            </a:r>
          </a:p>
          <a:p>
            <a:pPr lvl="1"/>
            <a:r>
              <a:rPr lang="en-US" dirty="0"/>
              <a:t>Add a new color if all other colors are already used</a:t>
            </a:r>
          </a:p>
          <a:p>
            <a:pPr lvl="1"/>
            <a:r>
              <a:rPr lang="en-US" dirty="0"/>
              <a:t>Always use the lowest numbered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Coloring Examples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4658" y="4149947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52400" y="5369147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447800" y="5369147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Connector 6"/>
          <p:cNvCxnSpPr>
            <a:stCxn id="4" idx="3"/>
            <a:endCxn id="5" idx="7"/>
          </p:cNvCxnSpPr>
          <p:nvPr/>
        </p:nvCxnSpPr>
        <p:spPr>
          <a:xfrm flipH="1">
            <a:off x="542645" y="4540192"/>
            <a:ext cx="318968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  <a:endCxn id="6" idx="1"/>
          </p:cNvCxnSpPr>
          <p:nvPr/>
        </p:nvCxnSpPr>
        <p:spPr>
          <a:xfrm>
            <a:off x="1184903" y="4540192"/>
            <a:ext cx="329852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5"/>
          </p:cNvCxnSpPr>
          <p:nvPr/>
        </p:nvCxnSpPr>
        <p:spPr>
          <a:xfrm flipH="1">
            <a:off x="542645" y="5759392"/>
            <a:ext cx="972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438400" y="413042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2438400" y="534962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733800" y="534962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733800" y="413042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" name="Straight Connector 13"/>
          <p:cNvCxnSpPr>
            <a:stCxn id="10" idx="4"/>
            <a:endCxn id="11" idx="0"/>
          </p:cNvCxnSpPr>
          <p:nvPr/>
        </p:nvCxnSpPr>
        <p:spPr>
          <a:xfrm>
            <a:off x="2667000" y="4587623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2" idx="2"/>
          </p:cNvCxnSpPr>
          <p:nvPr/>
        </p:nvCxnSpPr>
        <p:spPr>
          <a:xfrm>
            <a:off x="2895600" y="5578223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13" idx="2"/>
          </p:cNvCxnSpPr>
          <p:nvPr/>
        </p:nvCxnSpPr>
        <p:spPr>
          <a:xfrm>
            <a:off x="2895600" y="4359023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4"/>
            <a:endCxn id="12" idx="0"/>
          </p:cNvCxnSpPr>
          <p:nvPr/>
        </p:nvCxnSpPr>
        <p:spPr>
          <a:xfrm>
            <a:off x="3962400" y="4587623"/>
            <a:ext cx="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05300" y="376315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4871900" y="5340758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281600" y="6081807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6929300" y="361075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4" name="Straight Connector 33"/>
          <p:cNvCxnSpPr>
            <a:stCxn id="30" idx="4"/>
            <a:endCxn id="31" idx="0"/>
          </p:cNvCxnSpPr>
          <p:nvPr/>
        </p:nvCxnSpPr>
        <p:spPr>
          <a:xfrm flipH="1">
            <a:off x="5100500" y="4220350"/>
            <a:ext cx="533400" cy="1120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5"/>
            <a:endCxn id="32" idx="2"/>
          </p:cNvCxnSpPr>
          <p:nvPr/>
        </p:nvCxnSpPr>
        <p:spPr>
          <a:xfrm>
            <a:off x="5262145" y="5731003"/>
            <a:ext cx="1019455" cy="579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33" idx="2"/>
          </p:cNvCxnSpPr>
          <p:nvPr/>
        </p:nvCxnSpPr>
        <p:spPr>
          <a:xfrm flipV="1">
            <a:off x="5862500" y="3839350"/>
            <a:ext cx="106680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4"/>
            <a:endCxn id="40" idx="1"/>
          </p:cNvCxnSpPr>
          <p:nvPr/>
        </p:nvCxnSpPr>
        <p:spPr>
          <a:xfrm>
            <a:off x="7157900" y="4067950"/>
            <a:ext cx="447955" cy="1166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38900" y="5167407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3" name="Straight Connector 42"/>
          <p:cNvCxnSpPr>
            <a:stCxn id="32" idx="6"/>
            <a:endCxn id="40" idx="3"/>
          </p:cNvCxnSpPr>
          <p:nvPr/>
        </p:nvCxnSpPr>
        <p:spPr>
          <a:xfrm flipV="1">
            <a:off x="6738800" y="5557652"/>
            <a:ext cx="867055" cy="752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167300" y="4938807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1" name="Straight Connector 50"/>
          <p:cNvCxnSpPr>
            <a:stCxn id="50" idx="3"/>
            <a:endCxn id="31" idx="6"/>
          </p:cNvCxnSpPr>
          <p:nvPr/>
        </p:nvCxnSpPr>
        <p:spPr>
          <a:xfrm flipH="1">
            <a:off x="5329100" y="5329052"/>
            <a:ext cx="905155" cy="240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7"/>
            <a:endCxn id="33" idx="3"/>
          </p:cNvCxnSpPr>
          <p:nvPr/>
        </p:nvCxnSpPr>
        <p:spPr>
          <a:xfrm flipV="1">
            <a:off x="6557545" y="4000995"/>
            <a:ext cx="438710" cy="10047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3850" y="37806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2945" y="58648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1550" y="58622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2150" y="37196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07550" y="58830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12150" y="58830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07550" y="37196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79050" y="33471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47845" y="45171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55350" y="57097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90900" y="53960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072300" y="52113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18443" y="3200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64920"/>
              </p:ext>
            </p:extLst>
          </p:nvPr>
        </p:nvGraphicFramePr>
        <p:xfrm>
          <a:off x="3282653" y="1498600"/>
          <a:ext cx="177380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105"/>
                <a:gridCol w="933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of nodes from  a graph G, such that the subset forms a complete graph</a:t>
            </a:r>
          </a:p>
          <a:p>
            <a:pPr lvl="1"/>
            <a:r>
              <a:rPr lang="en-US" dirty="0"/>
              <a:t>A clique with k nodes is called a k-clique</a:t>
            </a:r>
          </a:p>
          <a:p>
            <a:pPr lvl="1"/>
            <a:r>
              <a:rPr lang="en-US" dirty="0"/>
              <a:t>The number of nodes in the largest clique provides the clique number for G</a:t>
            </a:r>
          </a:p>
          <a:p>
            <a:pPr lvl="1"/>
            <a:r>
              <a:rPr lang="en-US" dirty="0"/>
              <a:t>A clique that cannot be part of a larger clique is called a maximal clique, and there can be more than one in a graph G</a:t>
            </a:r>
          </a:p>
        </p:txBody>
      </p:sp>
      <p:sp>
        <p:nvSpPr>
          <p:cNvPr id="4" name="Oval 3"/>
          <p:cNvSpPr/>
          <p:nvPr/>
        </p:nvSpPr>
        <p:spPr>
          <a:xfrm>
            <a:off x="4223658" y="4649841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5869041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876800" y="5869041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Connector 6"/>
          <p:cNvCxnSpPr>
            <a:stCxn id="4" idx="3"/>
            <a:endCxn id="5" idx="7"/>
          </p:cNvCxnSpPr>
          <p:nvPr/>
        </p:nvCxnSpPr>
        <p:spPr>
          <a:xfrm flipH="1">
            <a:off x="3971645" y="5040086"/>
            <a:ext cx="318968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  <a:endCxn id="6" idx="1"/>
          </p:cNvCxnSpPr>
          <p:nvPr/>
        </p:nvCxnSpPr>
        <p:spPr>
          <a:xfrm>
            <a:off x="4613903" y="5040086"/>
            <a:ext cx="329852" cy="895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5"/>
          </p:cNvCxnSpPr>
          <p:nvPr/>
        </p:nvCxnSpPr>
        <p:spPr>
          <a:xfrm flipH="1">
            <a:off x="3971645" y="6259286"/>
            <a:ext cx="972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</a:t>
            </a:r>
            <a:r>
              <a:rPr lang="en-US" dirty="0" smtClean="0"/>
              <a:t>Graph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directed graph consists of a set N nodes, with a binary relation A on N.</a:t>
            </a:r>
          </a:p>
          <a:p>
            <a:pPr lvl="1"/>
            <a:r>
              <a:rPr lang="en-US" dirty="0" smtClean="0"/>
              <a:t>A becomes the set of arcs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= {(1,2),(2,3),(3,1),(2,2),(1,3)}</a:t>
            </a:r>
          </a:p>
          <a:p>
            <a:pPr lvl="1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181600" y="5181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895600" y="5181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6" idx="6"/>
            <a:endCxn id="10" idx="0"/>
          </p:cNvCxnSpPr>
          <p:nvPr/>
        </p:nvCxnSpPr>
        <p:spPr>
          <a:xfrm>
            <a:off x="4572000" y="3810000"/>
            <a:ext cx="9144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6"/>
          </p:cNvCxnSpPr>
          <p:nvPr/>
        </p:nvCxnSpPr>
        <p:spPr>
          <a:xfrm flipH="1">
            <a:off x="3505200" y="5486400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6" idx="2"/>
          </p:cNvCxnSpPr>
          <p:nvPr/>
        </p:nvCxnSpPr>
        <p:spPr>
          <a:xfrm flipV="1">
            <a:off x="3200400" y="3810000"/>
            <a:ext cx="7620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6"/>
            <a:endCxn id="10" idx="4"/>
          </p:cNvCxnSpPr>
          <p:nvPr/>
        </p:nvCxnSpPr>
        <p:spPr>
          <a:xfrm flipH="1">
            <a:off x="5486400" y="5486400"/>
            <a:ext cx="304800" cy="304800"/>
          </a:xfrm>
          <a:prstGeom prst="curvedConnector4">
            <a:avLst>
              <a:gd name="adj1" fmla="val -75000"/>
              <a:gd name="adj2" fmla="val 175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1" idx="7"/>
          </p:cNvCxnSpPr>
          <p:nvPr/>
        </p:nvCxnSpPr>
        <p:spPr>
          <a:xfrm flipH="1">
            <a:off x="3415926" y="4025526"/>
            <a:ext cx="635748" cy="12453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0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Cliques Examples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1752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8342" y="2971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643742" y="2971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 flipH="1">
            <a:off x="576942" y="2209800"/>
            <a:ext cx="642258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4"/>
            <a:endCxn id="6" idx="0"/>
          </p:cNvCxnSpPr>
          <p:nvPr/>
        </p:nvCxnSpPr>
        <p:spPr>
          <a:xfrm>
            <a:off x="1219200" y="2209800"/>
            <a:ext cx="653142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5" idx="6"/>
          </p:cNvCxnSpPr>
          <p:nvPr/>
        </p:nvCxnSpPr>
        <p:spPr>
          <a:xfrm flipH="1">
            <a:off x="805542" y="3200400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88027" y="1752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778577" y="2971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968827" y="43434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2188027" y="43434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Connector 15"/>
          <p:cNvCxnSpPr>
            <a:stCxn id="12" idx="0"/>
            <a:endCxn id="5" idx="4"/>
          </p:cNvCxnSpPr>
          <p:nvPr/>
        </p:nvCxnSpPr>
        <p:spPr>
          <a:xfrm flipH="1" flipV="1">
            <a:off x="576942" y="3429000"/>
            <a:ext cx="620485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6" idx="4"/>
          </p:cNvCxnSpPr>
          <p:nvPr/>
        </p:nvCxnSpPr>
        <p:spPr>
          <a:xfrm flipV="1">
            <a:off x="1197427" y="3429000"/>
            <a:ext cx="674915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4"/>
            <a:endCxn id="12" idx="0"/>
          </p:cNvCxnSpPr>
          <p:nvPr/>
        </p:nvCxnSpPr>
        <p:spPr>
          <a:xfrm flipH="1">
            <a:off x="1197427" y="2209800"/>
            <a:ext cx="21773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6" idx="6"/>
          </p:cNvCxnSpPr>
          <p:nvPr/>
        </p:nvCxnSpPr>
        <p:spPr>
          <a:xfrm flipH="1">
            <a:off x="2100942" y="3200400"/>
            <a:ext cx="6776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0"/>
            <a:endCxn id="10" idx="4"/>
          </p:cNvCxnSpPr>
          <p:nvPr/>
        </p:nvCxnSpPr>
        <p:spPr>
          <a:xfrm flipH="1" flipV="1">
            <a:off x="2416627" y="2209800"/>
            <a:ext cx="59055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4"/>
            <a:endCxn id="6" idx="0"/>
          </p:cNvCxnSpPr>
          <p:nvPr/>
        </p:nvCxnSpPr>
        <p:spPr>
          <a:xfrm flipH="1">
            <a:off x="1872342" y="2209800"/>
            <a:ext cx="544285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4"/>
            <a:endCxn id="13" idx="0"/>
          </p:cNvCxnSpPr>
          <p:nvPr/>
        </p:nvCxnSpPr>
        <p:spPr>
          <a:xfrm flipH="1">
            <a:off x="2416627" y="3429000"/>
            <a:ext cx="59055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2"/>
            <a:endCxn id="12" idx="6"/>
          </p:cNvCxnSpPr>
          <p:nvPr/>
        </p:nvCxnSpPr>
        <p:spPr>
          <a:xfrm flipH="1">
            <a:off x="1426027" y="4572000"/>
            <a:ext cx="76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0"/>
            <a:endCxn id="6" idx="4"/>
          </p:cNvCxnSpPr>
          <p:nvPr/>
        </p:nvCxnSpPr>
        <p:spPr>
          <a:xfrm flipH="1" flipV="1">
            <a:off x="1872342" y="3429000"/>
            <a:ext cx="544285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" idx="0"/>
            <a:endCxn id="4" idx="6"/>
          </p:cNvCxnSpPr>
          <p:nvPr/>
        </p:nvCxnSpPr>
        <p:spPr>
          <a:xfrm flipH="1" flipV="1">
            <a:off x="1447800" y="1981200"/>
            <a:ext cx="1559377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029200" y="1752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4" name="Oval 63"/>
          <p:cNvSpPr/>
          <p:nvPr/>
        </p:nvSpPr>
        <p:spPr>
          <a:xfrm>
            <a:off x="4386942" y="2971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Oval 64"/>
          <p:cNvSpPr/>
          <p:nvPr/>
        </p:nvSpPr>
        <p:spPr>
          <a:xfrm>
            <a:off x="5682342" y="2971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6" name="Straight Connector 65"/>
          <p:cNvCxnSpPr>
            <a:stCxn id="63" idx="4"/>
            <a:endCxn id="64" idx="0"/>
          </p:cNvCxnSpPr>
          <p:nvPr/>
        </p:nvCxnSpPr>
        <p:spPr>
          <a:xfrm flipH="1">
            <a:off x="4615542" y="2209800"/>
            <a:ext cx="642258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4"/>
            <a:endCxn id="65" idx="0"/>
          </p:cNvCxnSpPr>
          <p:nvPr/>
        </p:nvCxnSpPr>
        <p:spPr>
          <a:xfrm>
            <a:off x="5257800" y="2209800"/>
            <a:ext cx="653142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2"/>
            <a:endCxn id="64" idx="6"/>
          </p:cNvCxnSpPr>
          <p:nvPr/>
        </p:nvCxnSpPr>
        <p:spPr>
          <a:xfrm flipH="1">
            <a:off x="4844142" y="3200400"/>
            <a:ext cx="83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226627" y="1752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0" name="Oval 69"/>
          <p:cNvSpPr/>
          <p:nvPr/>
        </p:nvSpPr>
        <p:spPr>
          <a:xfrm>
            <a:off x="6817177" y="2971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1" name="Oval 70"/>
          <p:cNvSpPr/>
          <p:nvPr/>
        </p:nvSpPr>
        <p:spPr>
          <a:xfrm>
            <a:off x="5007427" y="43434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2" name="Oval 71"/>
          <p:cNvSpPr/>
          <p:nvPr/>
        </p:nvSpPr>
        <p:spPr>
          <a:xfrm>
            <a:off x="6226627" y="43434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73" name="Straight Connector 72"/>
          <p:cNvCxnSpPr>
            <a:stCxn id="71" idx="0"/>
            <a:endCxn id="64" idx="4"/>
          </p:cNvCxnSpPr>
          <p:nvPr/>
        </p:nvCxnSpPr>
        <p:spPr>
          <a:xfrm flipH="1" flipV="1">
            <a:off x="4615542" y="3429000"/>
            <a:ext cx="620485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1" idx="0"/>
            <a:endCxn id="65" idx="4"/>
          </p:cNvCxnSpPr>
          <p:nvPr/>
        </p:nvCxnSpPr>
        <p:spPr>
          <a:xfrm flipV="1">
            <a:off x="5236027" y="3429000"/>
            <a:ext cx="674915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4"/>
            <a:endCxn id="71" idx="0"/>
          </p:cNvCxnSpPr>
          <p:nvPr/>
        </p:nvCxnSpPr>
        <p:spPr>
          <a:xfrm flipH="1">
            <a:off x="5236027" y="2209800"/>
            <a:ext cx="21773" cy="213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0" idx="2"/>
            <a:endCxn id="65" idx="6"/>
          </p:cNvCxnSpPr>
          <p:nvPr/>
        </p:nvCxnSpPr>
        <p:spPr>
          <a:xfrm flipH="1">
            <a:off x="6139542" y="3200400"/>
            <a:ext cx="6776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0"/>
            <a:endCxn id="69" idx="4"/>
          </p:cNvCxnSpPr>
          <p:nvPr/>
        </p:nvCxnSpPr>
        <p:spPr>
          <a:xfrm flipH="1" flipV="1">
            <a:off x="6455227" y="2209800"/>
            <a:ext cx="59055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9" idx="4"/>
            <a:endCxn id="65" idx="0"/>
          </p:cNvCxnSpPr>
          <p:nvPr/>
        </p:nvCxnSpPr>
        <p:spPr>
          <a:xfrm flipH="1">
            <a:off x="5910942" y="2209800"/>
            <a:ext cx="544285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0" idx="4"/>
            <a:endCxn id="72" idx="0"/>
          </p:cNvCxnSpPr>
          <p:nvPr/>
        </p:nvCxnSpPr>
        <p:spPr>
          <a:xfrm flipH="1">
            <a:off x="6455227" y="3429000"/>
            <a:ext cx="59055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2" idx="2"/>
            <a:endCxn id="71" idx="6"/>
          </p:cNvCxnSpPr>
          <p:nvPr/>
        </p:nvCxnSpPr>
        <p:spPr>
          <a:xfrm flipH="1">
            <a:off x="5464627" y="4572000"/>
            <a:ext cx="76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2" idx="0"/>
            <a:endCxn id="65" idx="4"/>
          </p:cNvCxnSpPr>
          <p:nvPr/>
        </p:nvCxnSpPr>
        <p:spPr>
          <a:xfrm flipH="1" flipV="1">
            <a:off x="5910942" y="3429000"/>
            <a:ext cx="544285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0"/>
            <a:endCxn id="63" idx="6"/>
          </p:cNvCxnSpPr>
          <p:nvPr/>
        </p:nvCxnSpPr>
        <p:spPr>
          <a:xfrm flipH="1" flipV="1">
            <a:off x="5486400" y="1981200"/>
            <a:ext cx="1559377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1" idx="6"/>
            <a:endCxn id="64" idx="2"/>
          </p:cNvCxnSpPr>
          <p:nvPr/>
        </p:nvCxnSpPr>
        <p:spPr>
          <a:xfrm>
            <a:off x="3235777" y="3200400"/>
            <a:ext cx="1151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52400" y="1600200"/>
            <a:ext cx="2133600" cy="34290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02477" y="1562100"/>
            <a:ext cx="2133600" cy="34290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72" grpId="0" animBg="1"/>
      <p:bldP spid="3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Graphs (Digraphs)</a:t>
            </a:r>
          </a:p>
          <a:p>
            <a:pPr lvl="1"/>
            <a:r>
              <a:rPr lang="en-US" dirty="0" smtClean="0"/>
              <a:t>All arcs have a direction of flow, and can only be traversed in a particular direction(s)</a:t>
            </a:r>
          </a:p>
          <a:p>
            <a:pPr lvl="1"/>
            <a:r>
              <a:rPr lang="en-US" dirty="0" smtClean="0"/>
              <a:t>Arcs can be unidirectional, i.e. flow only goes one way</a:t>
            </a:r>
          </a:p>
          <a:p>
            <a:pPr lvl="1"/>
            <a:r>
              <a:rPr lang="en-US" dirty="0" smtClean="0"/>
              <a:t>Arcs can be bidirectional, i.e. flow can travel either direction</a:t>
            </a:r>
          </a:p>
          <a:p>
            <a:pPr lvl="2"/>
            <a:r>
              <a:rPr lang="en-US" dirty="0" smtClean="0"/>
              <a:t>Bidirectional implies two unidirectional arcs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284514" y="40386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096000" y="40386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6"/>
            <a:endCxn id="5" idx="2"/>
          </p:cNvCxnSpPr>
          <p:nvPr/>
        </p:nvCxnSpPr>
        <p:spPr>
          <a:xfrm>
            <a:off x="2503714" y="4648200"/>
            <a:ext cx="359228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9030" y="4180505"/>
            <a:ext cx="194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Unidirectional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295400" y="5410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019800" y="5410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65211" y="5552105"/>
            <a:ext cx="1756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Bidirectional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>
          <a:xfrm>
            <a:off x="2514600" y="6019800"/>
            <a:ext cx="35052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Directed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{(</a:t>
            </a:r>
            <a:r>
              <a:rPr lang="en-US" dirty="0" err="1" smtClean="0"/>
              <a:t>x,y</a:t>
            </a:r>
            <a:r>
              <a:rPr lang="en-US" dirty="0" smtClean="0"/>
              <a:t>)}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y</a:t>
            </a:r>
          </a:p>
          <a:p>
            <a:pPr lvl="1"/>
            <a:r>
              <a:rPr lang="en-US" dirty="0" smtClean="0"/>
              <a:t>x is the tail</a:t>
            </a:r>
          </a:p>
          <a:p>
            <a:pPr lvl="1"/>
            <a:r>
              <a:rPr lang="en-US" dirty="0" smtClean="0"/>
              <a:t>y is </a:t>
            </a:r>
            <a:r>
              <a:rPr lang="en-US" smtClean="0"/>
              <a:t>the head</a:t>
            </a:r>
            <a:endParaRPr lang="en-US" dirty="0" smtClean="0"/>
          </a:p>
          <a:p>
            <a:pPr lvl="1"/>
            <a:r>
              <a:rPr lang="en-US" dirty="0" smtClean="0"/>
              <a:t>y is a direct successor to x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is a direct predecessor to </a:t>
            </a:r>
            <a:r>
              <a:rPr lang="en-US" dirty="0" smtClean="0"/>
              <a:t>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Head is the same as the tail</a:t>
            </a:r>
          </a:p>
          <a:p>
            <a:pPr lvl="1"/>
            <a:r>
              <a:rPr lang="en-US" dirty="0" smtClean="0"/>
              <a:t>{(</a:t>
            </a:r>
            <a:r>
              <a:rPr lang="en-US" dirty="0" err="1" smtClean="0"/>
              <a:t>x,x</a:t>
            </a:r>
            <a:r>
              <a:rPr lang="en-US" dirty="0" smtClean="0"/>
              <a:t>)}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384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5638800" y="42672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 smtClean="0"/>
              <a:t>y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200400" y="4648200"/>
            <a:ext cx="2438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/>
              <a:t>Vertex in </a:t>
            </a:r>
            <a:r>
              <a:rPr lang="en-US" dirty="0" smtClean="0"/>
              <a:t>an undirected graph</a:t>
            </a:r>
            <a:endParaRPr lang="en-US" dirty="0"/>
          </a:p>
          <a:p>
            <a:r>
              <a:rPr lang="en-US" dirty="0" smtClean="0"/>
              <a:t>Edge </a:t>
            </a:r>
          </a:p>
          <a:p>
            <a:pPr lvl="1"/>
            <a:r>
              <a:rPr lang="en-US" dirty="0" smtClean="0"/>
              <a:t>Set of two nodes, {</a:t>
            </a:r>
            <a:r>
              <a:rPr lang="en-US" dirty="0" err="1" smtClean="0"/>
              <a:t>u,v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14" name="Oval 13"/>
          <p:cNvSpPr/>
          <p:nvPr/>
        </p:nvSpPr>
        <p:spPr>
          <a:xfrm>
            <a:off x="1371600" y="4267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6096000" y="4267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4" idx="6"/>
            <a:endCxn id="15" idx="2"/>
          </p:cNvCxnSpPr>
          <p:nvPr/>
        </p:nvCxnSpPr>
        <p:spPr>
          <a:xfrm>
            <a:off x="2590800" y="4876800"/>
            <a:ext cx="3505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9221" y="4278476"/>
            <a:ext cx="78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99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</a:t>
            </a:r>
            <a:r>
              <a:rPr lang="en-US" dirty="0" smtClean="0"/>
              <a:t>Graph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undirected graph consists of a set N nodes, formed into a set of sets, E.</a:t>
            </a:r>
          </a:p>
          <a:p>
            <a:pPr lvl="1"/>
            <a:r>
              <a:rPr lang="en-US" dirty="0" smtClean="0"/>
              <a:t>E </a:t>
            </a:r>
            <a:r>
              <a:rPr lang="en-US" dirty="0"/>
              <a:t>= </a:t>
            </a:r>
            <a:r>
              <a:rPr lang="en-US" dirty="0" smtClean="0"/>
              <a:t>{{1,2},{2,3},{3,1}}</a:t>
            </a:r>
          </a:p>
          <a:p>
            <a:pPr lvl="1"/>
            <a:r>
              <a:rPr lang="en-US" dirty="0" smtClean="0"/>
              <a:t>Cannot have two edges connecting the same node</a:t>
            </a:r>
          </a:p>
          <a:p>
            <a:pPr lvl="1"/>
            <a:r>
              <a:rPr lang="en-US" dirty="0" smtClean="0"/>
              <a:t>Typically avoid self-loops due to the rules of sets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3505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181600" y="5181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895600" y="5181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6" idx="6"/>
            <a:endCxn id="10" idx="0"/>
          </p:cNvCxnSpPr>
          <p:nvPr/>
        </p:nvCxnSpPr>
        <p:spPr>
          <a:xfrm>
            <a:off x="4572000" y="3810000"/>
            <a:ext cx="9144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6"/>
          </p:cNvCxnSpPr>
          <p:nvPr/>
        </p:nvCxnSpPr>
        <p:spPr>
          <a:xfrm flipH="1">
            <a:off x="3505200" y="5486400"/>
            <a:ext cx="16764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1" idx="0"/>
          </p:cNvCxnSpPr>
          <p:nvPr/>
        </p:nvCxnSpPr>
        <p:spPr>
          <a:xfrm flipH="1">
            <a:off x="3200400" y="3810000"/>
            <a:ext cx="7620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3673</TotalTime>
  <Words>2214</Words>
  <Application>Microsoft Office PowerPoint</Application>
  <PresentationFormat>On-screen Show (4:3)</PresentationFormat>
  <Paragraphs>740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Adjacency</vt:lpstr>
      <vt:lpstr>Graphs</vt:lpstr>
      <vt:lpstr>Reading</vt:lpstr>
      <vt:lpstr>Graphs in General</vt:lpstr>
      <vt:lpstr>Directed Graphs</vt:lpstr>
      <vt:lpstr>Directed Graph Example</vt:lpstr>
      <vt:lpstr>Directed Edges</vt:lpstr>
      <vt:lpstr>Parts of Directed Edges</vt:lpstr>
      <vt:lpstr>Undirected Graphs</vt:lpstr>
      <vt:lpstr>Undirected Graph Example</vt:lpstr>
      <vt:lpstr>Adjacency &amp; Degree</vt:lpstr>
      <vt:lpstr>Degree</vt:lpstr>
      <vt:lpstr>Degree (Undirected)</vt:lpstr>
      <vt:lpstr>Degree (Directed)</vt:lpstr>
      <vt:lpstr>Graph Representations</vt:lpstr>
      <vt:lpstr>Adjacency List (Undirected)</vt:lpstr>
      <vt:lpstr>Adjacency List (Directed)</vt:lpstr>
      <vt:lpstr>Adjacency Matrix (Undirected)</vt:lpstr>
      <vt:lpstr>Adjacency Matrix (Directed)</vt:lpstr>
      <vt:lpstr>Adjacency Matrix  (Undirected Weighted)</vt:lpstr>
      <vt:lpstr>Adjacency Matrix  (Directed Weighted)</vt:lpstr>
      <vt:lpstr>Exploring Graphs</vt:lpstr>
      <vt:lpstr>Walks</vt:lpstr>
      <vt:lpstr>Walk Example</vt:lpstr>
      <vt:lpstr>Trails and Circuits</vt:lpstr>
      <vt:lpstr>Trail/Circuit Example</vt:lpstr>
      <vt:lpstr>Paths</vt:lpstr>
      <vt:lpstr>Reachability</vt:lpstr>
      <vt:lpstr>Cycles</vt:lpstr>
      <vt:lpstr>Equivalent Cycles</vt:lpstr>
      <vt:lpstr>Directed vs Undirected Cycles</vt:lpstr>
      <vt:lpstr>Graph Searches</vt:lpstr>
      <vt:lpstr>Depth-First Search Steps</vt:lpstr>
      <vt:lpstr>Depth-First Search 1</vt:lpstr>
      <vt:lpstr>Depth-First Search 2</vt:lpstr>
      <vt:lpstr>Breadth-First Search</vt:lpstr>
      <vt:lpstr>Breadth-First Search Steps</vt:lpstr>
      <vt:lpstr>Breadth-First Search 1</vt:lpstr>
      <vt:lpstr>Breadth-First Search 2</vt:lpstr>
      <vt:lpstr>Graph Types and Properties</vt:lpstr>
      <vt:lpstr>Complete Graphs</vt:lpstr>
      <vt:lpstr>Complete Graphs</vt:lpstr>
      <vt:lpstr>Planar Graphs</vt:lpstr>
      <vt:lpstr>Embedded Systems</vt:lpstr>
      <vt:lpstr>Planar Embedding</vt:lpstr>
      <vt:lpstr>Euler’s Identity</vt:lpstr>
      <vt:lpstr>Graph Coloring</vt:lpstr>
      <vt:lpstr>Graph Color Algorithm</vt:lpstr>
      <vt:lpstr>Graph Coloring Examples</vt:lpstr>
      <vt:lpstr>Cliques</vt:lpstr>
      <vt:lpstr>Cliques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JHelsing</dc:creator>
  <cp:lastModifiedBy>John Pled</cp:lastModifiedBy>
  <cp:revision>96</cp:revision>
  <dcterms:created xsi:type="dcterms:W3CDTF">2006-08-16T00:00:00Z</dcterms:created>
  <dcterms:modified xsi:type="dcterms:W3CDTF">2020-06-19T22:14:52Z</dcterms:modified>
</cp:coreProperties>
</file>