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57" r:id="rId4"/>
    <p:sldId id="259" r:id="rId5"/>
    <p:sldId id="258" r:id="rId6"/>
    <p:sldId id="261" r:id="rId7"/>
    <p:sldId id="272" r:id="rId8"/>
    <p:sldId id="288" r:id="rId9"/>
    <p:sldId id="292" r:id="rId10"/>
    <p:sldId id="293" r:id="rId11"/>
    <p:sldId id="270" r:id="rId12"/>
    <p:sldId id="287" r:id="rId13"/>
    <p:sldId id="285" r:id="rId14"/>
    <p:sldId id="290" r:id="rId15"/>
    <p:sldId id="291" r:id="rId16"/>
    <p:sldId id="289" r:id="rId17"/>
    <p:sldId id="262" r:id="rId18"/>
    <p:sldId id="263" r:id="rId19"/>
    <p:sldId id="264" r:id="rId20"/>
    <p:sldId id="265" r:id="rId21"/>
    <p:sldId id="286" r:id="rId22"/>
    <p:sldId id="29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936A19B-72F3-4DBF-8AE5-CAD9F69DC53D}" type="datetimeFigureOut">
              <a:rPr lang="en-US" smtClean="0"/>
              <a:t>6/21/2020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>
            <a:stCxn id="29" idx="4"/>
            <a:endCxn id="30" idx="0"/>
          </p:cNvCxnSpPr>
          <p:nvPr/>
        </p:nvCxnSpPr>
        <p:spPr>
          <a:xfrm flipH="1">
            <a:off x="1887782" y="2444077"/>
            <a:ext cx="749542" cy="392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4"/>
            <a:endCxn id="33" idx="0"/>
          </p:cNvCxnSpPr>
          <p:nvPr/>
        </p:nvCxnSpPr>
        <p:spPr>
          <a:xfrm>
            <a:off x="2637324" y="2444077"/>
            <a:ext cx="749542" cy="392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7" idx="0"/>
            <a:endCxn id="30" idx="4"/>
          </p:cNvCxnSpPr>
          <p:nvPr/>
        </p:nvCxnSpPr>
        <p:spPr>
          <a:xfrm flipV="1">
            <a:off x="630155" y="3586211"/>
            <a:ext cx="1257627" cy="805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1" idx="0"/>
            <a:endCxn id="30" idx="4"/>
          </p:cNvCxnSpPr>
          <p:nvPr/>
        </p:nvCxnSpPr>
        <p:spPr>
          <a:xfrm flipV="1">
            <a:off x="1887782" y="3586211"/>
            <a:ext cx="0" cy="805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0"/>
            <a:endCxn id="30" idx="4"/>
          </p:cNvCxnSpPr>
          <p:nvPr/>
        </p:nvCxnSpPr>
        <p:spPr>
          <a:xfrm flipH="1" flipV="1">
            <a:off x="1887782" y="3586211"/>
            <a:ext cx="1306389" cy="805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2" idx="4"/>
            <a:endCxn id="50" idx="0"/>
          </p:cNvCxnSpPr>
          <p:nvPr/>
        </p:nvCxnSpPr>
        <p:spPr>
          <a:xfrm flipH="1">
            <a:off x="2444629" y="5140842"/>
            <a:ext cx="749542" cy="496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2" idx="4"/>
            <a:endCxn id="51" idx="0"/>
          </p:cNvCxnSpPr>
          <p:nvPr/>
        </p:nvCxnSpPr>
        <p:spPr>
          <a:xfrm>
            <a:off x="3194171" y="5140842"/>
            <a:ext cx="749542" cy="496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and Depth of a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734312"/>
            <a:ext cx="3124200" cy="4590288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b="1" dirty="0">
                <a:ea typeface="ＭＳ Ｐゴシック" charset="0"/>
                <a:cs typeface="ＭＳ Ｐゴシック" charset="0"/>
              </a:rPr>
              <a:t>height</a:t>
            </a:r>
            <a:r>
              <a:rPr lang="en-US" dirty="0">
                <a:ea typeface="ＭＳ Ｐゴシック" charset="0"/>
                <a:cs typeface="ＭＳ Ｐゴシック" charset="0"/>
              </a:rPr>
              <a:t> of the tree is the length of the longest path between any node and the </a:t>
            </a:r>
            <a:r>
              <a:rPr lang="en-US" b="1" dirty="0">
                <a:ea typeface="ＭＳ Ｐゴシック" charset="0"/>
                <a:cs typeface="ＭＳ Ｐゴシック" charset="0"/>
              </a:rPr>
              <a:t>root</a:t>
            </a:r>
            <a:r>
              <a:rPr lang="en-US" dirty="0">
                <a:ea typeface="ＭＳ Ｐゴシック" charset="0"/>
                <a:cs typeface="ＭＳ Ｐゴシック" charset="0"/>
              </a:rPr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b="1" dirty="0">
                <a:ea typeface="ＭＳ Ｐゴシック" charset="0"/>
                <a:cs typeface="ＭＳ Ｐゴシック" charset="0"/>
              </a:rPr>
              <a:t>depth (level)</a:t>
            </a:r>
            <a:r>
              <a:rPr lang="en-US" dirty="0">
                <a:ea typeface="ＭＳ Ｐゴシック" charset="0"/>
                <a:cs typeface="ＭＳ Ｐゴシック" charset="0"/>
              </a:rPr>
              <a:t> of a node is the length of the path to the </a:t>
            </a:r>
            <a:r>
              <a:rPr lang="en-US" b="1" dirty="0">
                <a:ea typeface="ＭＳ Ｐゴシック" charset="0"/>
                <a:cs typeface="ＭＳ Ｐゴシック" charset="0"/>
              </a:rPr>
              <a:t>root</a:t>
            </a:r>
            <a:r>
              <a:rPr lang="en-US" dirty="0">
                <a:ea typeface="ＭＳ Ｐゴシック" charset="0"/>
                <a:cs typeface="ＭＳ Ｐゴシック" charset="0"/>
              </a:rPr>
              <a:t>. 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20" name="Rectangle 17"/>
          <p:cNvSpPr>
            <a:spLocks/>
          </p:cNvSpPr>
          <p:nvPr/>
        </p:nvSpPr>
        <p:spPr bwMode="auto">
          <a:xfrm>
            <a:off x="4902398" y="5734854"/>
            <a:ext cx="1169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1" name="Rectangle 18"/>
          <p:cNvSpPr>
            <a:spLocks/>
          </p:cNvSpPr>
          <p:nvPr/>
        </p:nvSpPr>
        <p:spPr bwMode="auto">
          <a:xfrm>
            <a:off x="4902398" y="4547205"/>
            <a:ext cx="1169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22" name="Rectangle 19"/>
          <p:cNvSpPr>
            <a:spLocks/>
          </p:cNvSpPr>
          <p:nvPr/>
        </p:nvSpPr>
        <p:spPr bwMode="auto">
          <a:xfrm>
            <a:off x="4893469" y="3091666"/>
            <a:ext cx="1169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3" name="Rectangle 20"/>
          <p:cNvSpPr>
            <a:spLocks/>
          </p:cNvSpPr>
          <p:nvPr/>
        </p:nvSpPr>
        <p:spPr bwMode="auto">
          <a:xfrm>
            <a:off x="4902398" y="1930807"/>
            <a:ext cx="1169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rot="10800000" flipH="1">
            <a:off x="225474" y="2658666"/>
            <a:ext cx="5098852" cy="111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22"/>
          <p:cNvSpPr>
            <a:spLocks/>
          </p:cNvSpPr>
          <p:nvPr/>
        </p:nvSpPr>
        <p:spPr bwMode="auto">
          <a:xfrm>
            <a:off x="4902398" y="5734854"/>
            <a:ext cx="1169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rot="10800000" flipH="1">
            <a:off x="151804" y="4007049"/>
            <a:ext cx="5098852" cy="111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rot="10800000" flipH="1">
            <a:off x="151804" y="5444728"/>
            <a:ext cx="5098852" cy="11162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62553" y="1694535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n1</a:t>
            </a:r>
            <a:endParaRPr lang="en-US" sz="2400" dirty="0"/>
          </a:p>
        </p:txBody>
      </p:sp>
      <p:sp>
        <p:nvSpPr>
          <p:cNvPr id="30" name="Oval 29"/>
          <p:cNvSpPr/>
          <p:nvPr/>
        </p:nvSpPr>
        <p:spPr>
          <a:xfrm>
            <a:off x="1513011" y="2836669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n2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3012095" y="2836669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n3</a:t>
            </a:r>
            <a:endParaRPr lang="en-US" sz="2400" dirty="0"/>
          </a:p>
        </p:txBody>
      </p:sp>
      <p:sp>
        <p:nvSpPr>
          <p:cNvPr id="37" name="Oval 36"/>
          <p:cNvSpPr/>
          <p:nvPr/>
        </p:nvSpPr>
        <p:spPr>
          <a:xfrm>
            <a:off x="255384" y="4391300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n4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1513011" y="4391300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n5</a:t>
            </a:r>
            <a:endParaRPr lang="en-US" sz="2400" dirty="0"/>
          </a:p>
        </p:txBody>
      </p:sp>
      <p:sp>
        <p:nvSpPr>
          <p:cNvPr id="42" name="Oval 41"/>
          <p:cNvSpPr/>
          <p:nvPr/>
        </p:nvSpPr>
        <p:spPr>
          <a:xfrm>
            <a:off x="2819400" y="4391300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n6</a:t>
            </a:r>
            <a:endParaRPr lang="en-US" sz="2400" dirty="0"/>
          </a:p>
        </p:txBody>
      </p:sp>
      <p:sp>
        <p:nvSpPr>
          <p:cNvPr id="50" name="Oval 49"/>
          <p:cNvSpPr/>
          <p:nvPr/>
        </p:nvSpPr>
        <p:spPr>
          <a:xfrm>
            <a:off x="2069858" y="5637082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n7</a:t>
            </a:r>
            <a:endParaRPr lang="en-US" sz="2400" dirty="0"/>
          </a:p>
        </p:txBody>
      </p:sp>
      <p:sp>
        <p:nvSpPr>
          <p:cNvPr id="51" name="Oval 50"/>
          <p:cNvSpPr/>
          <p:nvPr/>
        </p:nvSpPr>
        <p:spPr>
          <a:xfrm>
            <a:off x="3568942" y="5637082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929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>
            <a:stCxn id="21" idx="4"/>
            <a:endCxn id="25" idx="0"/>
          </p:cNvCxnSpPr>
          <p:nvPr/>
        </p:nvCxnSpPr>
        <p:spPr>
          <a:xfrm flipH="1">
            <a:off x="3245513" y="4499712"/>
            <a:ext cx="749542" cy="317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6" idx="4"/>
            <a:endCxn id="27" idx="0"/>
          </p:cNvCxnSpPr>
          <p:nvPr/>
        </p:nvCxnSpPr>
        <p:spPr>
          <a:xfrm flipH="1">
            <a:off x="5912584" y="4499712"/>
            <a:ext cx="749542" cy="317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6" idx="4"/>
            <a:endCxn id="28" idx="0"/>
          </p:cNvCxnSpPr>
          <p:nvPr/>
        </p:nvCxnSpPr>
        <p:spPr>
          <a:xfrm>
            <a:off x="6662126" y="4499712"/>
            <a:ext cx="749542" cy="317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of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b="1" dirty="0" smtClean="0"/>
              <a:t>degree</a:t>
            </a:r>
            <a:r>
              <a:rPr lang="en-US" sz="2800" dirty="0" smtClean="0"/>
              <a:t> of a node is the number of children that node has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522511" y="2886772"/>
            <a:ext cx="145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Degree of n1</a:t>
            </a:r>
          </a:p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65710" y="2886772"/>
            <a:ext cx="145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Degree of n1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32781" y="2886771"/>
            <a:ext cx="1458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Degree of n1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877085" y="3750170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n1</a:t>
            </a:r>
            <a:endParaRPr lang="en-US" sz="2400" dirty="0"/>
          </a:p>
        </p:txBody>
      </p:sp>
      <p:sp>
        <p:nvSpPr>
          <p:cNvPr id="21" name="Oval 20"/>
          <p:cNvSpPr/>
          <p:nvPr/>
        </p:nvSpPr>
        <p:spPr>
          <a:xfrm>
            <a:off x="3620284" y="3750170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n1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2870742" y="4817544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n2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6287355" y="3750170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n1</a:t>
            </a:r>
            <a:endParaRPr lang="en-US" sz="2400" dirty="0"/>
          </a:p>
        </p:txBody>
      </p:sp>
      <p:sp>
        <p:nvSpPr>
          <p:cNvPr id="27" name="Oval 26"/>
          <p:cNvSpPr/>
          <p:nvPr/>
        </p:nvSpPr>
        <p:spPr>
          <a:xfrm>
            <a:off x="5537813" y="4817544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n2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7036897" y="4817544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569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>
            <a:stCxn id="25" idx="4"/>
            <a:endCxn id="26" idx="0"/>
          </p:cNvCxnSpPr>
          <p:nvPr/>
        </p:nvCxnSpPr>
        <p:spPr>
          <a:xfrm flipH="1">
            <a:off x="6305913" y="3606525"/>
            <a:ext cx="749542" cy="317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4"/>
            <a:endCxn id="27" idx="0"/>
          </p:cNvCxnSpPr>
          <p:nvPr/>
        </p:nvCxnSpPr>
        <p:spPr>
          <a:xfrm>
            <a:off x="7055455" y="3606525"/>
            <a:ext cx="749542" cy="317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8" idx="4"/>
            <a:endCxn id="20" idx="0"/>
          </p:cNvCxnSpPr>
          <p:nvPr/>
        </p:nvCxnSpPr>
        <p:spPr>
          <a:xfrm flipH="1">
            <a:off x="2279771" y="3607041"/>
            <a:ext cx="749542" cy="317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1" idx="4"/>
            <a:endCxn id="23" idx="0"/>
          </p:cNvCxnSpPr>
          <p:nvPr/>
        </p:nvCxnSpPr>
        <p:spPr>
          <a:xfrm>
            <a:off x="4373158" y="3606525"/>
            <a:ext cx="749542" cy="317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/>
          </a:bodyPr>
          <a:lstStyle/>
          <a:p>
            <a:r>
              <a:rPr lang="en-US" sz="2800" dirty="0"/>
              <a:t>Binary trees can have </a:t>
            </a:r>
            <a:r>
              <a:rPr lang="en-US" sz="2800" b="1" dirty="0"/>
              <a:t>at most</a:t>
            </a:r>
            <a:r>
              <a:rPr lang="en-US" sz="2800" dirty="0"/>
              <a:t> 2 children. Examples: 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We distinguish between the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left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and the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right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child. The distinction between them is </a:t>
            </a:r>
            <a:r>
              <a:rPr lang="en-US" sz="2800" dirty="0" smtClean="0">
                <a:ea typeface="ＭＳ Ｐゴシック" charset="0"/>
                <a:cs typeface="ＭＳ Ｐゴシック" charset="0"/>
              </a:rPr>
              <a:t>important for tree operations (insert, search, delete, sort)!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654542" y="2857499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n1</a:t>
            </a:r>
            <a:endParaRPr lang="en-US" sz="2400" dirty="0"/>
          </a:p>
        </p:txBody>
      </p:sp>
      <p:sp>
        <p:nvSpPr>
          <p:cNvPr id="20" name="Oval 19"/>
          <p:cNvSpPr/>
          <p:nvPr/>
        </p:nvSpPr>
        <p:spPr>
          <a:xfrm>
            <a:off x="1905000" y="3924873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n2</a:t>
            </a:r>
            <a:endParaRPr lang="en-US" sz="2400" dirty="0"/>
          </a:p>
        </p:txBody>
      </p:sp>
      <p:sp>
        <p:nvSpPr>
          <p:cNvPr id="21" name="Oval 20"/>
          <p:cNvSpPr/>
          <p:nvPr/>
        </p:nvSpPr>
        <p:spPr>
          <a:xfrm>
            <a:off x="3998387" y="2856983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n1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4747929" y="3924357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n3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838200" y="2856983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n1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6680684" y="2856983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n1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5931142" y="3924357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n2</a:t>
            </a:r>
            <a:endParaRPr lang="en-US" sz="2400" dirty="0"/>
          </a:p>
        </p:txBody>
      </p:sp>
      <p:sp>
        <p:nvSpPr>
          <p:cNvPr id="27" name="Oval 26"/>
          <p:cNvSpPr/>
          <p:nvPr/>
        </p:nvSpPr>
        <p:spPr>
          <a:xfrm>
            <a:off x="7430226" y="3924357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340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23560"/>
          </a:xfrm>
        </p:spPr>
        <p:txBody>
          <a:bodyPr>
            <a:noAutofit/>
          </a:bodyPr>
          <a:lstStyle/>
          <a:p>
            <a:r>
              <a:rPr lang="en-US" sz="2800" dirty="0" smtClean="0"/>
              <a:t>Every node has either 0 or 2 children.</a:t>
            </a:r>
            <a:endParaRPr lang="en-US" sz="2800" dirty="0"/>
          </a:p>
        </p:txBody>
      </p:sp>
      <p:cxnSp>
        <p:nvCxnSpPr>
          <p:cNvPr id="14" name="Straight Connector 13"/>
          <p:cNvCxnSpPr>
            <a:stCxn id="19" idx="4"/>
            <a:endCxn id="20" idx="0"/>
          </p:cNvCxnSpPr>
          <p:nvPr/>
        </p:nvCxnSpPr>
        <p:spPr>
          <a:xfrm flipH="1">
            <a:off x="1555145" y="3173302"/>
            <a:ext cx="749542" cy="389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9" idx="4"/>
            <a:endCxn id="21" idx="0"/>
          </p:cNvCxnSpPr>
          <p:nvPr/>
        </p:nvCxnSpPr>
        <p:spPr>
          <a:xfrm>
            <a:off x="2304687" y="3173302"/>
            <a:ext cx="749542" cy="389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0" idx="4"/>
            <a:endCxn id="22" idx="0"/>
          </p:cNvCxnSpPr>
          <p:nvPr/>
        </p:nvCxnSpPr>
        <p:spPr>
          <a:xfrm flipH="1">
            <a:off x="805603" y="4312686"/>
            <a:ext cx="749542" cy="576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3" idx="0"/>
            <a:endCxn id="20" idx="4"/>
          </p:cNvCxnSpPr>
          <p:nvPr/>
        </p:nvCxnSpPr>
        <p:spPr>
          <a:xfrm flipH="1" flipV="1">
            <a:off x="1555145" y="4312686"/>
            <a:ext cx="749542" cy="576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929916" y="2423760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n1</a:t>
            </a:r>
            <a:endParaRPr lang="en-US" sz="2400" dirty="0"/>
          </a:p>
        </p:txBody>
      </p:sp>
      <p:sp>
        <p:nvSpPr>
          <p:cNvPr id="20" name="Oval 19"/>
          <p:cNvSpPr/>
          <p:nvPr/>
        </p:nvSpPr>
        <p:spPr>
          <a:xfrm>
            <a:off x="1180374" y="3563144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n2</a:t>
            </a:r>
            <a:endParaRPr lang="en-US" sz="2400" dirty="0"/>
          </a:p>
        </p:txBody>
      </p:sp>
      <p:sp>
        <p:nvSpPr>
          <p:cNvPr id="21" name="Oval 20"/>
          <p:cNvSpPr/>
          <p:nvPr/>
        </p:nvSpPr>
        <p:spPr>
          <a:xfrm>
            <a:off x="2679458" y="3563144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n3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430832" y="4889258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n4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1929916" y="4889258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n5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8991" y="5867400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Full</a:t>
            </a:r>
            <a:endParaRPr lang="en-US" sz="2800" dirty="0"/>
          </a:p>
        </p:txBody>
      </p:sp>
      <p:cxnSp>
        <p:nvCxnSpPr>
          <p:cNvPr id="27" name="Straight Connector 26"/>
          <p:cNvCxnSpPr>
            <a:stCxn id="31" idx="4"/>
            <a:endCxn id="32" idx="0"/>
          </p:cNvCxnSpPr>
          <p:nvPr/>
        </p:nvCxnSpPr>
        <p:spPr>
          <a:xfrm flipH="1">
            <a:off x="6026029" y="3173302"/>
            <a:ext cx="749542" cy="389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1" idx="4"/>
            <a:endCxn id="33" idx="0"/>
          </p:cNvCxnSpPr>
          <p:nvPr/>
        </p:nvCxnSpPr>
        <p:spPr>
          <a:xfrm>
            <a:off x="6775571" y="3173302"/>
            <a:ext cx="749542" cy="389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2" idx="4"/>
            <a:endCxn id="34" idx="0"/>
          </p:cNvCxnSpPr>
          <p:nvPr/>
        </p:nvCxnSpPr>
        <p:spPr>
          <a:xfrm flipH="1">
            <a:off x="5276487" y="4312686"/>
            <a:ext cx="749542" cy="576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400800" y="2423760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n1</a:t>
            </a:r>
            <a:endParaRPr lang="en-US" sz="2400" dirty="0"/>
          </a:p>
        </p:txBody>
      </p:sp>
      <p:sp>
        <p:nvSpPr>
          <p:cNvPr id="32" name="Oval 31"/>
          <p:cNvSpPr/>
          <p:nvPr/>
        </p:nvSpPr>
        <p:spPr>
          <a:xfrm>
            <a:off x="5651258" y="3563144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n2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7150342" y="3563144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n3</a:t>
            </a:r>
            <a:endParaRPr lang="en-US" sz="2400" dirty="0"/>
          </a:p>
        </p:txBody>
      </p:sp>
      <p:sp>
        <p:nvSpPr>
          <p:cNvPr id="34" name="Oval 33"/>
          <p:cNvSpPr/>
          <p:nvPr/>
        </p:nvSpPr>
        <p:spPr>
          <a:xfrm>
            <a:off x="4901716" y="4889258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n4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112569" y="5867400"/>
            <a:ext cx="1326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Full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86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All levels must have the maximum number of nodes, except the last level. The last level must be filled from left to right.</a:t>
            </a:r>
            <a:endParaRPr lang="en-US" sz="2800" dirty="0"/>
          </a:p>
        </p:txBody>
      </p:sp>
      <p:cxnSp>
        <p:nvCxnSpPr>
          <p:cNvPr id="4" name="Straight Connector 3"/>
          <p:cNvCxnSpPr>
            <a:stCxn id="8" idx="4"/>
            <a:endCxn id="9" idx="0"/>
          </p:cNvCxnSpPr>
          <p:nvPr/>
        </p:nvCxnSpPr>
        <p:spPr>
          <a:xfrm flipH="1">
            <a:off x="1531644" y="3742994"/>
            <a:ext cx="749542" cy="389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8" idx="4"/>
            <a:endCxn id="10" idx="0"/>
          </p:cNvCxnSpPr>
          <p:nvPr/>
        </p:nvCxnSpPr>
        <p:spPr>
          <a:xfrm>
            <a:off x="2281186" y="3742994"/>
            <a:ext cx="749542" cy="389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9" idx="4"/>
            <a:endCxn id="11" idx="0"/>
          </p:cNvCxnSpPr>
          <p:nvPr/>
        </p:nvCxnSpPr>
        <p:spPr>
          <a:xfrm flipH="1">
            <a:off x="782102" y="4882378"/>
            <a:ext cx="749542" cy="576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906415" y="2993452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n1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1156873" y="4132836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n2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2655957" y="4132836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n3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407331" y="5458950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n4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484814" y="6248400"/>
            <a:ext cx="1592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Complete</a:t>
            </a:r>
            <a:endParaRPr lang="en-US" sz="2800" dirty="0"/>
          </a:p>
        </p:txBody>
      </p:sp>
      <p:cxnSp>
        <p:nvCxnSpPr>
          <p:cNvPr id="14" name="Straight Connector 13"/>
          <p:cNvCxnSpPr>
            <a:stCxn id="18" idx="4"/>
            <a:endCxn id="19" idx="0"/>
          </p:cNvCxnSpPr>
          <p:nvPr/>
        </p:nvCxnSpPr>
        <p:spPr>
          <a:xfrm flipH="1">
            <a:off x="5696313" y="3742994"/>
            <a:ext cx="749542" cy="389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8" idx="4"/>
            <a:endCxn id="20" idx="0"/>
          </p:cNvCxnSpPr>
          <p:nvPr/>
        </p:nvCxnSpPr>
        <p:spPr>
          <a:xfrm>
            <a:off x="6445855" y="3742994"/>
            <a:ext cx="749542" cy="389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2" idx="0"/>
            <a:endCxn id="19" idx="4"/>
          </p:cNvCxnSpPr>
          <p:nvPr/>
        </p:nvCxnSpPr>
        <p:spPr>
          <a:xfrm flipH="1" flipV="1">
            <a:off x="5696313" y="4882378"/>
            <a:ext cx="749542" cy="576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071084" y="2993452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n1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5321542" y="4132836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n2</a:t>
            </a:r>
            <a:endParaRPr lang="en-US" sz="2400" dirty="0"/>
          </a:p>
        </p:txBody>
      </p:sp>
      <p:sp>
        <p:nvSpPr>
          <p:cNvPr id="20" name="Oval 19"/>
          <p:cNvSpPr/>
          <p:nvPr/>
        </p:nvSpPr>
        <p:spPr>
          <a:xfrm>
            <a:off x="6820626" y="4132836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n3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6071084" y="5458950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n5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337699" y="6249824"/>
            <a:ext cx="2216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Complete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14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>
            <a:stCxn id="8" idx="4"/>
            <a:endCxn id="12" idx="0"/>
          </p:cNvCxnSpPr>
          <p:nvPr/>
        </p:nvCxnSpPr>
        <p:spPr>
          <a:xfrm>
            <a:off x="3029313" y="4708326"/>
            <a:ext cx="749542" cy="576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066800"/>
          </a:xfrm>
        </p:spPr>
        <p:txBody>
          <a:bodyPr>
            <a:noAutofit/>
          </a:bodyPr>
          <a:lstStyle/>
          <a:p>
            <a:r>
              <a:rPr lang="en-US" sz="2800" dirty="0"/>
              <a:t>All levels must have the maximum number of nodes</a:t>
            </a:r>
          </a:p>
        </p:txBody>
      </p:sp>
      <p:cxnSp>
        <p:nvCxnSpPr>
          <p:cNvPr id="4" name="Straight Connector 3"/>
          <p:cNvCxnSpPr>
            <a:stCxn id="7" idx="4"/>
            <a:endCxn id="8" idx="0"/>
          </p:cNvCxnSpPr>
          <p:nvPr/>
        </p:nvCxnSpPr>
        <p:spPr>
          <a:xfrm flipH="1">
            <a:off x="3029313" y="3568942"/>
            <a:ext cx="1307858" cy="389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7" idx="4"/>
            <a:endCxn id="9" idx="0"/>
          </p:cNvCxnSpPr>
          <p:nvPr/>
        </p:nvCxnSpPr>
        <p:spPr>
          <a:xfrm>
            <a:off x="4337171" y="3568942"/>
            <a:ext cx="1359142" cy="389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8" idx="4"/>
            <a:endCxn id="10" idx="0"/>
          </p:cNvCxnSpPr>
          <p:nvPr/>
        </p:nvCxnSpPr>
        <p:spPr>
          <a:xfrm flipH="1">
            <a:off x="2279771" y="4708326"/>
            <a:ext cx="749542" cy="576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962400" y="2819400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n1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2654542" y="3958784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n2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5321542" y="3958784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n3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1905000" y="5284898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n4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3404084" y="5284898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n5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4572000" y="5284898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n6</a:t>
            </a:r>
            <a:endParaRPr lang="en-US" sz="2400" dirty="0"/>
          </a:p>
        </p:txBody>
      </p:sp>
      <p:cxnSp>
        <p:nvCxnSpPr>
          <p:cNvPr id="17" name="Straight Connector 16"/>
          <p:cNvCxnSpPr>
            <a:stCxn id="9" idx="4"/>
            <a:endCxn id="16" idx="0"/>
          </p:cNvCxnSpPr>
          <p:nvPr/>
        </p:nvCxnSpPr>
        <p:spPr>
          <a:xfrm flipH="1">
            <a:off x="4946771" y="4708326"/>
            <a:ext cx="749542" cy="576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71084" y="5284898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n7</a:t>
            </a:r>
            <a:endParaRPr lang="en-US" sz="2400" dirty="0"/>
          </a:p>
        </p:txBody>
      </p:sp>
      <p:cxnSp>
        <p:nvCxnSpPr>
          <p:cNvPr id="21" name="Straight Connector 20"/>
          <p:cNvCxnSpPr>
            <a:stCxn id="9" idx="4"/>
            <a:endCxn id="20" idx="0"/>
          </p:cNvCxnSpPr>
          <p:nvPr/>
        </p:nvCxnSpPr>
        <p:spPr>
          <a:xfrm>
            <a:off x="5696313" y="4708326"/>
            <a:ext cx="749542" cy="576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28703" y="6258370"/>
            <a:ext cx="1216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Perfect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14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</a:t>
            </a:r>
          </a:p>
          <a:p>
            <a:endParaRPr lang="en-US" dirty="0"/>
          </a:p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</a:p>
          <a:p>
            <a:endParaRPr lang="en-US" dirty="0"/>
          </a:p>
          <a:p>
            <a:r>
              <a:rPr lang="en-US" dirty="0" smtClean="0"/>
              <a:t>Preorder Traversal</a:t>
            </a:r>
          </a:p>
          <a:p>
            <a:endParaRPr lang="en-US" dirty="0"/>
          </a:p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</a:p>
          <a:p>
            <a:endParaRPr lang="en-US" dirty="0"/>
          </a:p>
          <a:p>
            <a:r>
              <a:rPr lang="en-US" dirty="0" smtClean="0"/>
              <a:t>Level Order Traversal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5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Recursion </a:t>
            </a:r>
            <a:r>
              <a:rPr lang="en-US" sz="2800" dirty="0" smtClean="0"/>
              <a:t>is “natural” on </a:t>
            </a:r>
            <a:r>
              <a:rPr lang="en-US" sz="2800" dirty="0"/>
              <a:t>trees, since trees are recursively defined.</a:t>
            </a:r>
          </a:p>
          <a:p>
            <a:endParaRPr lang="en-US" sz="2800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116336" y="2731294"/>
            <a:ext cx="4795242" cy="3821906"/>
            <a:chOff x="0" y="0"/>
            <a:chExt cx="4296" cy="3424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" y="24"/>
              <a:ext cx="4248" cy="3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296" cy="3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204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Recursion</a:t>
            </a:r>
          </a:p>
        </p:txBody>
      </p:sp>
      <p:cxnSp>
        <p:nvCxnSpPr>
          <p:cNvPr id="16" name="Straight Connector 15"/>
          <p:cNvCxnSpPr>
            <a:stCxn id="36" idx="4"/>
            <a:endCxn id="37" idx="0"/>
          </p:cNvCxnSpPr>
          <p:nvPr/>
        </p:nvCxnSpPr>
        <p:spPr>
          <a:xfrm flipH="1">
            <a:off x="3684452" y="2197342"/>
            <a:ext cx="749542" cy="392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6" idx="4"/>
            <a:endCxn id="38" idx="0"/>
          </p:cNvCxnSpPr>
          <p:nvPr/>
        </p:nvCxnSpPr>
        <p:spPr>
          <a:xfrm>
            <a:off x="4433994" y="2197342"/>
            <a:ext cx="749542" cy="392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9" idx="0"/>
            <a:endCxn id="37" idx="4"/>
          </p:cNvCxnSpPr>
          <p:nvPr/>
        </p:nvCxnSpPr>
        <p:spPr>
          <a:xfrm flipV="1">
            <a:off x="2426825" y="3339476"/>
            <a:ext cx="1257627" cy="805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1" idx="0"/>
            <a:endCxn id="37" idx="4"/>
          </p:cNvCxnSpPr>
          <p:nvPr/>
        </p:nvCxnSpPr>
        <p:spPr>
          <a:xfrm flipH="1" flipV="1">
            <a:off x="3684452" y="3339476"/>
            <a:ext cx="1306389" cy="805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1" idx="4"/>
            <a:endCxn id="42" idx="0"/>
          </p:cNvCxnSpPr>
          <p:nvPr/>
        </p:nvCxnSpPr>
        <p:spPr>
          <a:xfrm flipH="1">
            <a:off x="4241299" y="4894107"/>
            <a:ext cx="749542" cy="496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1" idx="4"/>
            <a:endCxn id="43" idx="0"/>
          </p:cNvCxnSpPr>
          <p:nvPr/>
        </p:nvCxnSpPr>
        <p:spPr>
          <a:xfrm>
            <a:off x="4990841" y="4894107"/>
            <a:ext cx="749542" cy="496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059223" y="1447800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1, 11, 13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309681" y="2589934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2, 4, 10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4808765" y="2589934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052054" y="4144565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616070" y="4144565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5, 7, 9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3866528" y="5390347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365612" y="5390347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9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Traversal: Preorder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4038600" cy="4590288"/>
          </a:xfrm>
        </p:spPr>
        <p:txBody>
          <a:bodyPr/>
          <a:lstStyle/>
          <a:p>
            <a:r>
              <a:rPr lang="en-US" dirty="0"/>
              <a:t>List a node the first time it is </a:t>
            </a:r>
            <a:r>
              <a:rPr lang="en-US" dirty="0" smtClean="0"/>
              <a:t>visited, assuming left child preference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n1, n2, n4</a:t>
            </a:r>
            <a:r>
              <a:rPr lang="en-US" dirty="0" smtClean="0"/>
              <a:t>, n5, n6, n7, n3</a:t>
            </a:r>
            <a:endParaRPr lang="en-US" dirty="0"/>
          </a:p>
        </p:txBody>
      </p:sp>
      <p:cxnSp>
        <p:nvCxnSpPr>
          <p:cNvPr id="20" name="Straight Connector 19"/>
          <p:cNvCxnSpPr>
            <a:stCxn id="26" idx="4"/>
            <a:endCxn id="27" idx="0"/>
          </p:cNvCxnSpPr>
          <p:nvPr/>
        </p:nvCxnSpPr>
        <p:spPr>
          <a:xfrm flipH="1">
            <a:off x="1887782" y="2444077"/>
            <a:ext cx="749542" cy="392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4"/>
            <a:endCxn id="28" idx="0"/>
          </p:cNvCxnSpPr>
          <p:nvPr/>
        </p:nvCxnSpPr>
        <p:spPr>
          <a:xfrm>
            <a:off x="2637324" y="2444077"/>
            <a:ext cx="749542" cy="392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9" idx="0"/>
            <a:endCxn id="27" idx="4"/>
          </p:cNvCxnSpPr>
          <p:nvPr/>
        </p:nvCxnSpPr>
        <p:spPr>
          <a:xfrm flipV="1">
            <a:off x="630155" y="3586211"/>
            <a:ext cx="1257627" cy="805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0" idx="0"/>
            <a:endCxn id="27" idx="4"/>
          </p:cNvCxnSpPr>
          <p:nvPr/>
        </p:nvCxnSpPr>
        <p:spPr>
          <a:xfrm flipH="1" flipV="1">
            <a:off x="1887782" y="3586211"/>
            <a:ext cx="1306389" cy="805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0" idx="4"/>
            <a:endCxn id="31" idx="0"/>
          </p:cNvCxnSpPr>
          <p:nvPr/>
        </p:nvCxnSpPr>
        <p:spPr>
          <a:xfrm flipH="1">
            <a:off x="2444629" y="5140842"/>
            <a:ext cx="749542" cy="496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0" idx="4"/>
            <a:endCxn id="32" idx="0"/>
          </p:cNvCxnSpPr>
          <p:nvPr/>
        </p:nvCxnSpPr>
        <p:spPr>
          <a:xfrm>
            <a:off x="3194171" y="5140842"/>
            <a:ext cx="749542" cy="496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262553" y="1694535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n1</a:t>
            </a:r>
            <a:endParaRPr lang="en-US" sz="2400" dirty="0"/>
          </a:p>
        </p:txBody>
      </p:sp>
      <p:sp>
        <p:nvSpPr>
          <p:cNvPr id="27" name="Oval 26"/>
          <p:cNvSpPr/>
          <p:nvPr/>
        </p:nvSpPr>
        <p:spPr>
          <a:xfrm>
            <a:off x="1513011" y="2836669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n2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3012095" y="2836669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n3</a:t>
            </a:r>
            <a:endParaRPr lang="en-US" sz="2400" dirty="0"/>
          </a:p>
        </p:txBody>
      </p:sp>
      <p:sp>
        <p:nvSpPr>
          <p:cNvPr id="29" name="Oval 28"/>
          <p:cNvSpPr/>
          <p:nvPr/>
        </p:nvSpPr>
        <p:spPr>
          <a:xfrm>
            <a:off x="255384" y="4391300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n4</a:t>
            </a:r>
            <a:endParaRPr lang="en-US" sz="2400" dirty="0"/>
          </a:p>
        </p:txBody>
      </p:sp>
      <p:sp>
        <p:nvSpPr>
          <p:cNvPr id="30" name="Oval 29"/>
          <p:cNvSpPr/>
          <p:nvPr/>
        </p:nvSpPr>
        <p:spPr>
          <a:xfrm>
            <a:off x="2819400" y="4391300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n5</a:t>
            </a:r>
            <a:endParaRPr lang="en-US" sz="2400" dirty="0"/>
          </a:p>
        </p:txBody>
      </p:sp>
      <p:sp>
        <p:nvSpPr>
          <p:cNvPr id="31" name="Oval 30"/>
          <p:cNvSpPr/>
          <p:nvPr/>
        </p:nvSpPr>
        <p:spPr>
          <a:xfrm>
            <a:off x="2069858" y="5637082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n6</a:t>
            </a:r>
            <a:endParaRPr lang="en-US" sz="2400" dirty="0"/>
          </a:p>
        </p:txBody>
      </p:sp>
      <p:sp>
        <p:nvSpPr>
          <p:cNvPr id="32" name="Oval 31"/>
          <p:cNvSpPr/>
          <p:nvPr/>
        </p:nvSpPr>
        <p:spPr>
          <a:xfrm>
            <a:off x="3568942" y="5637082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057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zyBook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Chapter 8.1-8.4</a:t>
            </a:r>
          </a:p>
          <a:p>
            <a:pPr lvl="1"/>
            <a:r>
              <a:rPr lang="en-US" dirty="0" smtClean="0"/>
              <a:t>Chapter 9.1-9.2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0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Traversal: </a:t>
            </a:r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4038600" cy="4590288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List a node the last time it is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visited, </a:t>
            </a:r>
            <a:r>
              <a:rPr lang="en-US" dirty="0"/>
              <a:t>assuming left child </a:t>
            </a:r>
            <a:r>
              <a:rPr lang="en-US" dirty="0" smtClean="0"/>
              <a:t>preference</a:t>
            </a:r>
          </a:p>
          <a:p>
            <a:endParaRPr lang="en-US" dirty="0" smtClean="0">
              <a:ea typeface="ＭＳ Ｐゴシック" charset="0"/>
              <a:cs typeface="ＭＳ Ｐゴシック" charset="0"/>
            </a:endParaRPr>
          </a:p>
          <a:p>
            <a:endParaRPr lang="en-US" dirty="0" smtClean="0">
              <a:ea typeface="ＭＳ Ｐゴシック" charset="0"/>
              <a:cs typeface="ＭＳ Ｐゴシック" charset="0"/>
            </a:endParaRPr>
          </a:p>
          <a:p>
            <a:endParaRPr lang="en-US" dirty="0" smtClean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n4, n6, n7, n5, </a:t>
            </a:r>
            <a:r>
              <a:rPr lang="en-US" dirty="0">
                <a:ea typeface="ＭＳ Ｐゴシック" charset="0"/>
                <a:cs typeface="ＭＳ Ｐゴシック" charset="0"/>
              </a:rPr>
              <a:t>n2, n3, n1</a:t>
            </a:r>
            <a:endParaRPr lang="en-US" dirty="0"/>
          </a:p>
        </p:txBody>
      </p:sp>
      <p:cxnSp>
        <p:nvCxnSpPr>
          <p:cNvPr id="19" name="Straight Connector 18"/>
          <p:cNvCxnSpPr>
            <a:stCxn id="25" idx="4"/>
            <a:endCxn id="26" idx="0"/>
          </p:cNvCxnSpPr>
          <p:nvPr/>
        </p:nvCxnSpPr>
        <p:spPr>
          <a:xfrm flipH="1">
            <a:off x="1887782" y="2444077"/>
            <a:ext cx="749542" cy="392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5" idx="4"/>
            <a:endCxn id="27" idx="0"/>
          </p:cNvCxnSpPr>
          <p:nvPr/>
        </p:nvCxnSpPr>
        <p:spPr>
          <a:xfrm>
            <a:off x="2637324" y="2444077"/>
            <a:ext cx="749542" cy="392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8" idx="0"/>
            <a:endCxn id="26" idx="4"/>
          </p:cNvCxnSpPr>
          <p:nvPr/>
        </p:nvCxnSpPr>
        <p:spPr>
          <a:xfrm flipV="1">
            <a:off x="630155" y="3586211"/>
            <a:ext cx="1257627" cy="805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9" idx="0"/>
            <a:endCxn id="26" idx="4"/>
          </p:cNvCxnSpPr>
          <p:nvPr/>
        </p:nvCxnSpPr>
        <p:spPr>
          <a:xfrm flipH="1" flipV="1">
            <a:off x="1887782" y="3586211"/>
            <a:ext cx="1306389" cy="805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9" idx="4"/>
            <a:endCxn id="30" idx="0"/>
          </p:cNvCxnSpPr>
          <p:nvPr/>
        </p:nvCxnSpPr>
        <p:spPr>
          <a:xfrm flipH="1">
            <a:off x="2444629" y="5140842"/>
            <a:ext cx="749542" cy="496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9" idx="4"/>
            <a:endCxn id="31" idx="0"/>
          </p:cNvCxnSpPr>
          <p:nvPr/>
        </p:nvCxnSpPr>
        <p:spPr>
          <a:xfrm>
            <a:off x="3194171" y="5140842"/>
            <a:ext cx="749542" cy="496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262553" y="1694535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n1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1513011" y="2836669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n2</a:t>
            </a:r>
            <a:endParaRPr lang="en-US" sz="2400" dirty="0"/>
          </a:p>
        </p:txBody>
      </p:sp>
      <p:sp>
        <p:nvSpPr>
          <p:cNvPr id="27" name="Oval 26"/>
          <p:cNvSpPr/>
          <p:nvPr/>
        </p:nvSpPr>
        <p:spPr>
          <a:xfrm>
            <a:off x="3012095" y="2836669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n3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5384" y="4391300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n4</a:t>
            </a:r>
            <a:endParaRPr lang="en-US" sz="2400" dirty="0"/>
          </a:p>
        </p:txBody>
      </p:sp>
      <p:sp>
        <p:nvSpPr>
          <p:cNvPr id="29" name="Oval 28"/>
          <p:cNvSpPr/>
          <p:nvPr/>
        </p:nvSpPr>
        <p:spPr>
          <a:xfrm>
            <a:off x="2819400" y="4391300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n5</a:t>
            </a:r>
            <a:endParaRPr lang="en-US" sz="2400" dirty="0"/>
          </a:p>
        </p:txBody>
      </p:sp>
      <p:sp>
        <p:nvSpPr>
          <p:cNvPr id="30" name="Oval 29"/>
          <p:cNvSpPr/>
          <p:nvPr/>
        </p:nvSpPr>
        <p:spPr>
          <a:xfrm>
            <a:off x="2069858" y="5637082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n6</a:t>
            </a:r>
            <a:endParaRPr lang="en-US" sz="2400" dirty="0"/>
          </a:p>
        </p:txBody>
      </p:sp>
      <p:sp>
        <p:nvSpPr>
          <p:cNvPr id="31" name="Oval 30"/>
          <p:cNvSpPr/>
          <p:nvPr/>
        </p:nvSpPr>
        <p:spPr>
          <a:xfrm>
            <a:off x="3568942" y="5637082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42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</a:t>
            </a:r>
            <a:r>
              <a:rPr lang="en-US" dirty="0"/>
              <a:t>Traversal: </a:t>
            </a:r>
            <a:r>
              <a:rPr lang="en-US" dirty="0" err="1"/>
              <a:t>Inorder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4038600" cy="4590288"/>
          </a:xfrm>
        </p:spPr>
        <p:txBody>
          <a:bodyPr>
            <a:normAutofit/>
          </a:bodyPr>
          <a:lstStyle/>
          <a:p>
            <a:r>
              <a:rPr lang="en-US" dirty="0"/>
              <a:t>List a node after its left child has been listed and before its right child has been listed, assuming left child </a:t>
            </a:r>
            <a:r>
              <a:rPr lang="en-US" dirty="0" smtClean="0"/>
              <a:t>preference</a:t>
            </a:r>
          </a:p>
          <a:p>
            <a:endParaRPr lang="en-US" dirty="0" smtClean="0"/>
          </a:p>
          <a:p>
            <a:r>
              <a:rPr lang="en-US" dirty="0" smtClean="0"/>
              <a:t>n4</a:t>
            </a:r>
            <a:r>
              <a:rPr lang="en-US" dirty="0"/>
              <a:t>, n2, n6, n5, n7, n1, n3</a:t>
            </a:r>
          </a:p>
        </p:txBody>
      </p:sp>
      <p:cxnSp>
        <p:nvCxnSpPr>
          <p:cNvPr id="19" name="Straight Connector 18"/>
          <p:cNvCxnSpPr>
            <a:stCxn id="26" idx="4"/>
            <a:endCxn id="27" idx="0"/>
          </p:cNvCxnSpPr>
          <p:nvPr/>
        </p:nvCxnSpPr>
        <p:spPr>
          <a:xfrm flipH="1">
            <a:off x="1887782" y="2444077"/>
            <a:ext cx="749542" cy="392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6" idx="4"/>
            <a:endCxn id="28" idx="0"/>
          </p:cNvCxnSpPr>
          <p:nvPr/>
        </p:nvCxnSpPr>
        <p:spPr>
          <a:xfrm>
            <a:off x="2637324" y="2444077"/>
            <a:ext cx="749542" cy="392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9" idx="0"/>
            <a:endCxn id="27" idx="4"/>
          </p:cNvCxnSpPr>
          <p:nvPr/>
        </p:nvCxnSpPr>
        <p:spPr>
          <a:xfrm flipV="1">
            <a:off x="630155" y="3586211"/>
            <a:ext cx="1257627" cy="805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1" idx="0"/>
            <a:endCxn id="27" idx="4"/>
          </p:cNvCxnSpPr>
          <p:nvPr/>
        </p:nvCxnSpPr>
        <p:spPr>
          <a:xfrm flipH="1" flipV="1">
            <a:off x="1887782" y="3586211"/>
            <a:ext cx="1306389" cy="805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1" idx="4"/>
            <a:endCxn id="32" idx="0"/>
          </p:cNvCxnSpPr>
          <p:nvPr/>
        </p:nvCxnSpPr>
        <p:spPr>
          <a:xfrm flipH="1">
            <a:off x="2444629" y="5140842"/>
            <a:ext cx="749542" cy="496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1" idx="4"/>
            <a:endCxn id="33" idx="0"/>
          </p:cNvCxnSpPr>
          <p:nvPr/>
        </p:nvCxnSpPr>
        <p:spPr>
          <a:xfrm>
            <a:off x="3194171" y="5140842"/>
            <a:ext cx="749542" cy="496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262553" y="1694535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n1</a:t>
            </a:r>
            <a:endParaRPr lang="en-US" sz="2400" dirty="0"/>
          </a:p>
        </p:txBody>
      </p:sp>
      <p:sp>
        <p:nvSpPr>
          <p:cNvPr id="27" name="Oval 26"/>
          <p:cNvSpPr/>
          <p:nvPr/>
        </p:nvSpPr>
        <p:spPr>
          <a:xfrm>
            <a:off x="1513011" y="2836669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n2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3012095" y="2836669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n3</a:t>
            </a:r>
            <a:endParaRPr lang="en-US" sz="2400" dirty="0"/>
          </a:p>
        </p:txBody>
      </p:sp>
      <p:sp>
        <p:nvSpPr>
          <p:cNvPr id="29" name="Oval 28"/>
          <p:cNvSpPr/>
          <p:nvPr/>
        </p:nvSpPr>
        <p:spPr>
          <a:xfrm>
            <a:off x="255384" y="4391300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n4</a:t>
            </a:r>
            <a:endParaRPr lang="en-US" sz="2400" dirty="0"/>
          </a:p>
        </p:txBody>
      </p:sp>
      <p:sp>
        <p:nvSpPr>
          <p:cNvPr id="31" name="Oval 30"/>
          <p:cNvSpPr/>
          <p:nvPr/>
        </p:nvSpPr>
        <p:spPr>
          <a:xfrm>
            <a:off x="2819400" y="4391300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n5</a:t>
            </a:r>
            <a:endParaRPr lang="en-US" sz="2400" dirty="0"/>
          </a:p>
        </p:txBody>
      </p:sp>
      <p:sp>
        <p:nvSpPr>
          <p:cNvPr id="32" name="Oval 31"/>
          <p:cNvSpPr/>
          <p:nvPr/>
        </p:nvSpPr>
        <p:spPr>
          <a:xfrm>
            <a:off x="2069858" y="5637082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n6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3568942" y="5637082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090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Traversal: </a:t>
            </a:r>
            <a:r>
              <a:rPr lang="en-US" dirty="0" smtClean="0"/>
              <a:t>Level Order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4038600" cy="4590288"/>
          </a:xfrm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List each node left-to-right, starting at the top level, </a:t>
            </a:r>
            <a:r>
              <a:rPr lang="en-US" dirty="0"/>
              <a:t>assuming left child </a:t>
            </a:r>
            <a:r>
              <a:rPr lang="en-US" dirty="0" smtClean="0"/>
              <a:t>preference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endParaRPr lang="en-US" dirty="0" smtClean="0">
              <a:ea typeface="ＭＳ Ｐゴシック" charset="0"/>
              <a:cs typeface="ＭＳ Ｐゴシック" charset="0"/>
            </a:endParaRPr>
          </a:p>
          <a:p>
            <a:endParaRPr lang="en-US" dirty="0" smtClean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n1, n2, n3, n4, n5, n6, n7</a:t>
            </a:r>
            <a:endParaRPr lang="en-US" dirty="0"/>
          </a:p>
        </p:txBody>
      </p:sp>
      <p:cxnSp>
        <p:nvCxnSpPr>
          <p:cNvPr id="19" name="Straight Connector 18"/>
          <p:cNvCxnSpPr>
            <a:stCxn id="25" idx="4"/>
            <a:endCxn id="26" idx="0"/>
          </p:cNvCxnSpPr>
          <p:nvPr/>
        </p:nvCxnSpPr>
        <p:spPr>
          <a:xfrm flipH="1">
            <a:off x="1887782" y="2444077"/>
            <a:ext cx="749542" cy="392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5" idx="4"/>
            <a:endCxn id="27" idx="0"/>
          </p:cNvCxnSpPr>
          <p:nvPr/>
        </p:nvCxnSpPr>
        <p:spPr>
          <a:xfrm>
            <a:off x="2637324" y="2444077"/>
            <a:ext cx="749542" cy="392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8" idx="0"/>
            <a:endCxn id="26" idx="4"/>
          </p:cNvCxnSpPr>
          <p:nvPr/>
        </p:nvCxnSpPr>
        <p:spPr>
          <a:xfrm flipV="1">
            <a:off x="630155" y="3586211"/>
            <a:ext cx="1257627" cy="805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9" idx="0"/>
            <a:endCxn id="26" idx="4"/>
          </p:cNvCxnSpPr>
          <p:nvPr/>
        </p:nvCxnSpPr>
        <p:spPr>
          <a:xfrm flipH="1" flipV="1">
            <a:off x="1887782" y="3586211"/>
            <a:ext cx="1306389" cy="805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9" idx="4"/>
            <a:endCxn id="30" idx="0"/>
          </p:cNvCxnSpPr>
          <p:nvPr/>
        </p:nvCxnSpPr>
        <p:spPr>
          <a:xfrm flipH="1">
            <a:off x="2444629" y="5140842"/>
            <a:ext cx="749542" cy="496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9" idx="4"/>
            <a:endCxn id="31" idx="0"/>
          </p:cNvCxnSpPr>
          <p:nvPr/>
        </p:nvCxnSpPr>
        <p:spPr>
          <a:xfrm>
            <a:off x="3194171" y="5140842"/>
            <a:ext cx="749542" cy="496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262553" y="1694535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n1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1513011" y="2836669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n2</a:t>
            </a:r>
            <a:endParaRPr lang="en-US" sz="2400" dirty="0"/>
          </a:p>
        </p:txBody>
      </p:sp>
      <p:sp>
        <p:nvSpPr>
          <p:cNvPr id="27" name="Oval 26"/>
          <p:cNvSpPr/>
          <p:nvPr/>
        </p:nvSpPr>
        <p:spPr>
          <a:xfrm>
            <a:off x="3012095" y="2836669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n3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5384" y="4391300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n4</a:t>
            </a:r>
            <a:endParaRPr lang="en-US" sz="2400" dirty="0"/>
          </a:p>
        </p:txBody>
      </p:sp>
      <p:sp>
        <p:nvSpPr>
          <p:cNvPr id="29" name="Oval 28"/>
          <p:cNvSpPr/>
          <p:nvPr/>
        </p:nvSpPr>
        <p:spPr>
          <a:xfrm>
            <a:off x="2819400" y="4391300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n5</a:t>
            </a:r>
            <a:endParaRPr lang="en-US" sz="2400" dirty="0"/>
          </a:p>
        </p:txBody>
      </p:sp>
      <p:sp>
        <p:nvSpPr>
          <p:cNvPr id="30" name="Oval 29"/>
          <p:cNvSpPr/>
          <p:nvPr/>
        </p:nvSpPr>
        <p:spPr>
          <a:xfrm>
            <a:off x="2069858" y="5637082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n6</a:t>
            </a:r>
            <a:endParaRPr lang="en-US" sz="2400" dirty="0"/>
          </a:p>
        </p:txBody>
      </p:sp>
      <p:sp>
        <p:nvSpPr>
          <p:cNvPr id="31" name="Oval 30"/>
          <p:cNvSpPr/>
          <p:nvPr/>
        </p:nvSpPr>
        <p:spPr>
          <a:xfrm>
            <a:off x="3568942" y="5637082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549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in Computer Science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model to represent hierarchical or nested structures</a:t>
            </a:r>
          </a:p>
          <a:p>
            <a:pPr lvl="1"/>
            <a:r>
              <a:rPr lang="en-US" sz="2400" dirty="0"/>
              <a:t>family trees</a:t>
            </a:r>
          </a:p>
          <a:p>
            <a:pPr lvl="1"/>
            <a:r>
              <a:rPr lang="en-US" sz="2400" dirty="0"/>
              <a:t>charts</a:t>
            </a:r>
          </a:p>
          <a:p>
            <a:pPr lvl="1"/>
            <a:r>
              <a:rPr lang="en-US" sz="2400" dirty="0"/>
              <a:t>arithmetic </a:t>
            </a:r>
            <a:r>
              <a:rPr lang="en-US" sz="2400" dirty="0" smtClean="0"/>
              <a:t>expressions</a:t>
            </a:r>
          </a:p>
          <a:p>
            <a:pPr lvl="1"/>
            <a:r>
              <a:rPr lang="en-US" sz="2400" dirty="0" smtClean="0"/>
              <a:t>files and folders</a:t>
            </a:r>
            <a:endParaRPr lang="en-US" sz="2400" dirty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41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>
            <a:stCxn id="18" idx="4"/>
            <a:endCxn id="19" idx="0"/>
          </p:cNvCxnSpPr>
          <p:nvPr/>
        </p:nvCxnSpPr>
        <p:spPr>
          <a:xfrm flipH="1">
            <a:off x="5696313" y="2654542"/>
            <a:ext cx="749542" cy="389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8" idx="4"/>
            <a:endCxn id="20" idx="0"/>
          </p:cNvCxnSpPr>
          <p:nvPr/>
        </p:nvCxnSpPr>
        <p:spPr>
          <a:xfrm>
            <a:off x="6445855" y="2654542"/>
            <a:ext cx="749542" cy="389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4"/>
            <a:endCxn id="21" idx="0"/>
          </p:cNvCxnSpPr>
          <p:nvPr/>
        </p:nvCxnSpPr>
        <p:spPr>
          <a:xfrm flipH="1">
            <a:off x="4946771" y="3793926"/>
            <a:ext cx="749542" cy="576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0"/>
            <a:endCxn id="19" idx="4"/>
          </p:cNvCxnSpPr>
          <p:nvPr/>
        </p:nvCxnSpPr>
        <p:spPr>
          <a:xfrm flipH="1" flipV="1">
            <a:off x="5696313" y="3793926"/>
            <a:ext cx="749542" cy="576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0"/>
            <a:endCxn id="19" idx="4"/>
          </p:cNvCxnSpPr>
          <p:nvPr/>
        </p:nvCxnSpPr>
        <p:spPr>
          <a:xfrm flipH="1" flipV="1">
            <a:off x="5696313" y="3793926"/>
            <a:ext cx="2248626" cy="576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</a:t>
            </a:r>
            <a:r>
              <a:rPr lang="en-US" dirty="0" smtClean="0"/>
              <a:t>Terminology: Arboreal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14800" cy="5245608"/>
          </a:xfrm>
        </p:spPr>
        <p:txBody>
          <a:bodyPr>
            <a:normAutofit/>
          </a:bodyPr>
          <a:lstStyle/>
          <a:p>
            <a:r>
              <a:rPr lang="en-US" sz="2400" dirty="0"/>
              <a:t>n1 is called the </a:t>
            </a:r>
            <a:r>
              <a:rPr lang="en-US" sz="2400" b="1" dirty="0"/>
              <a:t>root node</a:t>
            </a:r>
          </a:p>
          <a:p>
            <a:endParaRPr lang="en-US" sz="2400" dirty="0" smtClean="0"/>
          </a:p>
          <a:p>
            <a:r>
              <a:rPr lang="en-US" sz="2400" dirty="0"/>
              <a:t>n3, n4, n5, and n6 are </a:t>
            </a:r>
            <a:r>
              <a:rPr lang="en-US" sz="2400" b="1" dirty="0"/>
              <a:t>leaves</a:t>
            </a:r>
            <a:r>
              <a:rPr lang="en-US" sz="2400" dirty="0"/>
              <a:t>, since they</a:t>
            </a:r>
            <a:br>
              <a:rPr lang="en-US" sz="2400" dirty="0"/>
            </a:br>
            <a:r>
              <a:rPr lang="en-US" sz="2400" dirty="0"/>
              <a:t>do not have any </a:t>
            </a:r>
            <a:r>
              <a:rPr lang="en-US" sz="2400" dirty="0" smtClean="0"/>
              <a:t>children</a:t>
            </a:r>
          </a:p>
          <a:p>
            <a:endParaRPr lang="en-US" sz="2400" dirty="0"/>
          </a:p>
          <a:p>
            <a:r>
              <a:rPr lang="en-US" sz="2400" dirty="0"/>
              <a:t>Nodes which are not leaves are </a:t>
            </a:r>
            <a:r>
              <a:rPr lang="en-US" sz="2400" b="1" dirty="0"/>
              <a:t>internal nodes</a:t>
            </a:r>
          </a:p>
          <a:p>
            <a:pPr lvl="1"/>
            <a:r>
              <a:rPr lang="en-US" sz="2000" dirty="0"/>
              <a:t>The root is always internal</a:t>
            </a:r>
          </a:p>
          <a:p>
            <a:endParaRPr lang="en-US" sz="2400" dirty="0"/>
          </a:p>
          <a:p>
            <a:r>
              <a:rPr lang="en-US" sz="2400" dirty="0"/>
              <a:t>n2 is the root of a </a:t>
            </a:r>
            <a:br>
              <a:rPr lang="en-US" sz="2400" dirty="0"/>
            </a:br>
            <a:r>
              <a:rPr lang="en-US" sz="2400" b="1" dirty="0"/>
              <a:t>sub-tree</a:t>
            </a:r>
            <a:r>
              <a:rPr lang="en-US" sz="2400" dirty="0"/>
              <a:t>  </a:t>
            </a:r>
            <a:r>
              <a:rPr lang="en-US" sz="2400" dirty="0" smtClean="0"/>
              <a:t>T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6071084" y="1905000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n1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5321542" y="3044384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n2</a:t>
            </a:r>
            <a:endParaRPr lang="en-US" sz="2400" dirty="0"/>
          </a:p>
        </p:txBody>
      </p:sp>
      <p:sp>
        <p:nvSpPr>
          <p:cNvPr id="20" name="Oval 19"/>
          <p:cNvSpPr/>
          <p:nvPr/>
        </p:nvSpPr>
        <p:spPr>
          <a:xfrm>
            <a:off x="6820626" y="3044384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n3</a:t>
            </a:r>
            <a:endParaRPr lang="en-US" sz="2400" dirty="0"/>
          </a:p>
        </p:txBody>
      </p:sp>
      <p:sp>
        <p:nvSpPr>
          <p:cNvPr id="21" name="Oval 20"/>
          <p:cNvSpPr/>
          <p:nvPr/>
        </p:nvSpPr>
        <p:spPr>
          <a:xfrm>
            <a:off x="4572000" y="4370498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n4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6071084" y="4370498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n5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7570168" y="4370498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653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16" idx="4"/>
            <a:endCxn id="17" idx="0"/>
          </p:cNvCxnSpPr>
          <p:nvPr/>
        </p:nvCxnSpPr>
        <p:spPr>
          <a:xfrm flipH="1">
            <a:off x="5696313" y="2654542"/>
            <a:ext cx="749542" cy="389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4"/>
            <a:endCxn id="18" idx="0"/>
          </p:cNvCxnSpPr>
          <p:nvPr/>
        </p:nvCxnSpPr>
        <p:spPr>
          <a:xfrm>
            <a:off x="6445855" y="2654542"/>
            <a:ext cx="749542" cy="389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4"/>
            <a:endCxn id="19" idx="0"/>
          </p:cNvCxnSpPr>
          <p:nvPr/>
        </p:nvCxnSpPr>
        <p:spPr>
          <a:xfrm flipH="1">
            <a:off x="4946771" y="3793926"/>
            <a:ext cx="749542" cy="576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0" idx="0"/>
            <a:endCxn id="17" idx="4"/>
          </p:cNvCxnSpPr>
          <p:nvPr/>
        </p:nvCxnSpPr>
        <p:spPr>
          <a:xfrm flipH="1" flipV="1">
            <a:off x="5696313" y="3793926"/>
            <a:ext cx="749542" cy="576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1" idx="0"/>
            <a:endCxn id="17" idx="4"/>
          </p:cNvCxnSpPr>
          <p:nvPr/>
        </p:nvCxnSpPr>
        <p:spPr>
          <a:xfrm flipH="1" flipV="1">
            <a:off x="5696313" y="3793926"/>
            <a:ext cx="2248626" cy="576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</a:t>
            </a:r>
            <a:r>
              <a:rPr lang="en-US" dirty="0" smtClean="0"/>
              <a:t>Terminology: Familiar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14800" cy="5321808"/>
          </a:xfrm>
        </p:spPr>
        <p:txBody>
          <a:bodyPr>
            <a:normAutofit/>
          </a:bodyPr>
          <a:lstStyle/>
          <a:p>
            <a:r>
              <a:rPr lang="en-US" sz="2400" dirty="0"/>
              <a:t>n1 is a </a:t>
            </a:r>
            <a:r>
              <a:rPr lang="en-US" sz="2400" b="1" dirty="0"/>
              <a:t>parent</a:t>
            </a:r>
            <a:r>
              <a:rPr lang="en-US" sz="2400" dirty="0"/>
              <a:t> of n2 and n3</a:t>
            </a:r>
          </a:p>
          <a:p>
            <a:endParaRPr lang="en-US" sz="2400" dirty="0" smtClean="0"/>
          </a:p>
          <a:p>
            <a:r>
              <a:rPr lang="en-US" sz="2400" dirty="0" smtClean="0"/>
              <a:t>n2 </a:t>
            </a:r>
            <a:r>
              <a:rPr lang="en-US" sz="2400" dirty="0"/>
              <a:t>and n3 are </a:t>
            </a:r>
            <a:r>
              <a:rPr lang="en-US" sz="2400" b="1" dirty="0"/>
              <a:t>children</a:t>
            </a:r>
            <a:r>
              <a:rPr lang="en-US" sz="2400" dirty="0"/>
              <a:t> of n1</a:t>
            </a:r>
          </a:p>
          <a:p>
            <a:r>
              <a:rPr lang="en-US" sz="2400" dirty="0"/>
              <a:t>n4, n5, n6 are </a:t>
            </a:r>
            <a:r>
              <a:rPr lang="en-US" sz="2400" b="1" dirty="0"/>
              <a:t>children</a:t>
            </a:r>
            <a:r>
              <a:rPr lang="en-US" sz="2400" dirty="0"/>
              <a:t> of n2</a:t>
            </a:r>
          </a:p>
          <a:p>
            <a:endParaRPr lang="en-US" sz="2400" dirty="0" smtClean="0"/>
          </a:p>
          <a:p>
            <a:r>
              <a:rPr lang="en-US" sz="2400" dirty="0" smtClean="0"/>
              <a:t>n4</a:t>
            </a:r>
            <a:r>
              <a:rPr lang="en-US" sz="2400" dirty="0"/>
              <a:t>, n5, and n6 are </a:t>
            </a:r>
            <a:r>
              <a:rPr lang="en-US" sz="2400" b="1" dirty="0" smtClean="0"/>
              <a:t>siblings</a:t>
            </a:r>
          </a:p>
          <a:p>
            <a:endParaRPr lang="en-US" sz="2400" dirty="0" smtClean="0"/>
          </a:p>
          <a:p>
            <a:r>
              <a:rPr lang="en-US" sz="2400" dirty="0" smtClean="0"/>
              <a:t>n2</a:t>
            </a:r>
            <a:r>
              <a:rPr lang="en-US" sz="2400" dirty="0"/>
              <a:t>, n3, n4, n5, and n6 are </a:t>
            </a:r>
            <a:r>
              <a:rPr lang="en-US" sz="2400" b="1" dirty="0"/>
              <a:t>descendants</a:t>
            </a:r>
            <a:r>
              <a:rPr lang="en-US" sz="2400" dirty="0"/>
              <a:t> of </a:t>
            </a:r>
            <a:r>
              <a:rPr lang="en-US" sz="2400" dirty="0" smtClean="0"/>
              <a:t>n1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n1 </a:t>
            </a:r>
            <a:r>
              <a:rPr lang="en-US" sz="2400" dirty="0"/>
              <a:t>and n2 are </a:t>
            </a:r>
            <a:r>
              <a:rPr lang="en-US" sz="2400" b="1" dirty="0"/>
              <a:t>ancestors</a:t>
            </a:r>
            <a:r>
              <a:rPr lang="en-US" sz="2400" dirty="0"/>
              <a:t> of n5</a:t>
            </a:r>
            <a:endParaRPr lang="en-US" sz="2400" b="1" dirty="0"/>
          </a:p>
        </p:txBody>
      </p:sp>
      <p:sp>
        <p:nvSpPr>
          <p:cNvPr id="16" name="Oval 15"/>
          <p:cNvSpPr/>
          <p:nvPr/>
        </p:nvSpPr>
        <p:spPr>
          <a:xfrm>
            <a:off x="6071084" y="1905000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n1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5321542" y="3044384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n2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6820626" y="3044384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n3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4572000" y="4370498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n4</a:t>
            </a:r>
            <a:endParaRPr lang="en-US" sz="2400" dirty="0"/>
          </a:p>
        </p:txBody>
      </p:sp>
      <p:sp>
        <p:nvSpPr>
          <p:cNvPr id="20" name="Oval 19"/>
          <p:cNvSpPr/>
          <p:nvPr/>
        </p:nvSpPr>
        <p:spPr>
          <a:xfrm>
            <a:off x="6071084" y="4370498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n5</a:t>
            </a:r>
            <a:endParaRPr lang="en-US" sz="2400" dirty="0"/>
          </a:p>
        </p:txBody>
      </p:sp>
      <p:sp>
        <p:nvSpPr>
          <p:cNvPr id="21" name="Oval 20"/>
          <p:cNvSpPr/>
          <p:nvPr/>
        </p:nvSpPr>
        <p:spPr>
          <a:xfrm>
            <a:off x="7570168" y="4370498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698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for </a:t>
            </a:r>
            <a:r>
              <a:rPr lang="en-US" dirty="0" smtClean="0"/>
              <a:t>a </a:t>
            </a:r>
            <a:r>
              <a:rPr lang="en-US" dirty="0" smtClean="0"/>
              <a:t>Rooted Tree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has a </a:t>
            </a:r>
            <a:r>
              <a:rPr lang="en-US" sz="2800" dirty="0" smtClean="0"/>
              <a:t>root</a:t>
            </a:r>
          </a:p>
          <a:p>
            <a:endParaRPr lang="en-US" sz="2800" dirty="0"/>
          </a:p>
          <a:p>
            <a:r>
              <a:rPr lang="en-US" sz="2800" dirty="0"/>
              <a:t>All nodes have a unique </a:t>
            </a:r>
            <a:r>
              <a:rPr lang="en-US" sz="2800" dirty="0" smtClean="0"/>
              <a:t>parent</a:t>
            </a:r>
          </a:p>
          <a:p>
            <a:endParaRPr lang="en-US" sz="2800" dirty="0"/>
          </a:p>
          <a:p>
            <a:r>
              <a:rPr lang="en-US" sz="2800" dirty="0"/>
              <a:t>Following parents from any node in the tree, we eventually reach the </a:t>
            </a:r>
            <a:r>
              <a:rPr lang="en-US" sz="2800" dirty="0" smtClean="0"/>
              <a:t>root</a:t>
            </a:r>
          </a:p>
          <a:p>
            <a:endParaRPr lang="en-US" sz="2800" dirty="0"/>
          </a:p>
          <a:p>
            <a:r>
              <a:rPr lang="en-US" sz="2800" dirty="0" smtClean="0"/>
              <a:t>No cycles!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317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>
            <a:stCxn id="31" idx="4"/>
            <a:endCxn id="32" idx="0"/>
          </p:cNvCxnSpPr>
          <p:nvPr/>
        </p:nvCxnSpPr>
        <p:spPr>
          <a:xfrm flipH="1">
            <a:off x="1377829" y="3103484"/>
            <a:ext cx="749542" cy="389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4"/>
            <a:endCxn id="33" idx="0"/>
          </p:cNvCxnSpPr>
          <p:nvPr/>
        </p:nvCxnSpPr>
        <p:spPr>
          <a:xfrm>
            <a:off x="2127371" y="3103484"/>
            <a:ext cx="749542" cy="389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4"/>
            <a:endCxn id="34" idx="0"/>
          </p:cNvCxnSpPr>
          <p:nvPr/>
        </p:nvCxnSpPr>
        <p:spPr>
          <a:xfrm flipH="1">
            <a:off x="628287" y="4242868"/>
            <a:ext cx="749542" cy="576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0"/>
            <a:endCxn id="32" idx="4"/>
          </p:cNvCxnSpPr>
          <p:nvPr/>
        </p:nvCxnSpPr>
        <p:spPr>
          <a:xfrm flipH="1" flipV="1">
            <a:off x="1377829" y="4242868"/>
            <a:ext cx="749542" cy="576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0"/>
            <a:endCxn id="32" idx="4"/>
          </p:cNvCxnSpPr>
          <p:nvPr/>
        </p:nvCxnSpPr>
        <p:spPr>
          <a:xfrm flipH="1" flipV="1">
            <a:off x="1377829" y="4242868"/>
            <a:ext cx="2248626" cy="576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4" idx="0"/>
            <a:endCxn id="42" idx="3"/>
          </p:cNvCxnSpPr>
          <p:nvPr/>
        </p:nvCxnSpPr>
        <p:spPr>
          <a:xfrm flipV="1">
            <a:off x="5099171" y="3943577"/>
            <a:ext cx="268397" cy="9704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3" idx="5"/>
            <a:endCxn id="42" idx="1"/>
          </p:cNvCxnSpPr>
          <p:nvPr/>
        </p:nvCxnSpPr>
        <p:spPr>
          <a:xfrm>
            <a:off x="4793400" y="2704368"/>
            <a:ext cx="574168" cy="7092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2" idx="7"/>
            <a:endCxn id="46" idx="3"/>
          </p:cNvCxnSpPr>
          <p:nvPr/>
        </p:nvCxnSpPr>
        <p:spPr>
          <a:xfrm flipV="1">
            <a:off x="5897574" y="2396574"/>
            <a:ext cx="668315" cy="10169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6" idx="5"/>
            <a:endCxn id="47" idx="1"/>
          </p:cNvCxnSpPr>
          <p:nvPr/>
        </p:nvCxnSpPr>
        <p:spPr>
          <a:xfrm>
            <a:off x="7095895" y="2396574"/>
            <a:ext cx="656161" cy="3772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5"/>
            <a:endCxn id="45" idx="1"/>
          </p:cNvCxnSpPr>
          <p:nvPr/>
        </p:nvCxnSpPr>
        <p:spPr>
          <a:xfrm>
            <a:off x="5897574" y="3943577"/>
            <a:ext cx="962994" cy="86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Rooted vs Free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54861" y="5875125"/>
            <a:ext cx="1945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Rooted Tree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1752600" y="2353942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n1</a:t>
            </a:r>
            <a:endParaRPr lang="en-US" sz="2400" dirty="0"/>
          </a:p>
        </p:txBody>
      </p:sp>
      <p:sp>
        <p:nvSpPr>
          <p:cNvPr id="32" name="Oval 31"/>
          <p:cNvSpPr/>
          <p:nvPr/>
        </p:nvSpPr>
        <p:spPr>
          <a:xfrm>
            <a:off x="1003058" y="3493326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n2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2142" y="3493326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n3</a:t>
            </a:r>
            <a:endParaRPr lang="en-US" sz="2400" dirty="0"/>
          </a:p>
        </p:txBody>
      </p:sp>
      <p:sp>
        <p:nvSpPr>
          <p:cNvPr id="34" name="Oval 33"/>
          <p:cNvSpPr/>
          <p:nvPr/>
        </p:nvSpPr>
        <p:spPr>
          <a:xfrm>
            <a:off x="253516" y="4819440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n4</a:t>
            </a:r>
            <a:endParaRPr lang="en-US" sz="2400" dirty="0"/>
          </a:p>
        </p:txBody>
      </p:sp>
      <p:sp>
        <p:nvSpPr>
          <p:cNvPr id="35" name="Oval 34"/>
          <p:cNvSpPr/>
          <p:nvPr/>
        </p:nvSpPr>
        <p:spPr>
          <a:xfrm>
            <a:off x="1752600" y="4819440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n5</a:t>
            </a:r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>
            <a:off x="3251684" y="4819440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n6</a:t>
            </a:r>
            <a:endParaRPr lang="en-US" sz="2400" dirty="0"/>
          </a:p>
        </p:txBody>
      </p:sp>
      <p:sp>
        <p:nvSpPr>
          <p:cNvPr id="42" name="Oval 41"/>
          <p:cNvSpPr/>
          <p:nvPr/>
        </p:nvSpPr>
        <p:spPr>
          <a:xfrm>
            <a:off x="5257800" y="3303803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n2</a:t>
            </a:r>
            <a:endParaRPr lang="en-US" sz="2400" dirty="0"/>
          </a:p>
        </p:txBody>
      </p:sp>
      <p:sp>
        <p:nvSpPr>
          <p:cNvPr id="43" name="Oval 42"/>
          <p:cNvSpPr/>
          <p:nvPr/>
        </p:nvSpPr>
        <p:spPr>
          <a:xfrm>
            <a:off x="4153626" y="2064594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n6</a:t>
            </a:r>
            <a:endParaRPr lang="en-US" sz="2400" dirty="0"/>
          </a:p>
        </p:txBody>
      </p:sp>
      <p:sp>
        <p:nvSpPr>
          <p:cNvPr id="44" name="Oval 43"/>
          <p:cNvSpPr/>
          <p:nvPr/>
        </p:nvSpPr>
        <p:spPr>
          <a:xfrm>
            <a:off x="4724400" y="4914075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n4</a:t>
            </a:r>
            <a:endParaRPr lang="en-US" sz="2400" dirty="0"/>
          </a:p>
        </p:txBody>
      </p:sp>
      <p:sp>
        <p:nvSpPr>
          <p:cNvPr id="45" name="Oval 44"/>
          <p:cNvSpPr/>
          <p:nvPr/>
        </p:nvSpPr>
        <p:spPr>
          <a:xfrm>
            <a:off x="6750800" y="4702618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n5</a:t>
            </a:r>
            <a:endParaRPr lang="en-US" sz="2400" dirty="0"/>
          </a:p>
        </p:txBody>
      </p:sp>
      <p:sp>
        <p:nvSpPr>
          <p:cNvPr id="46" name="Oval 45"/>
          <p:cNvSpPr/>
          <p:nvPr/>
        </p:nvSpPr>
        <p:spPr>
          <a:xfrm>
            <a:off x="6456121" y="1756800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n1</a:t>
            </a:r>
            <a:endParaRPr lang="en-US" sz="2400" dirty="0"/>
          </a:p>
        </p:txBody>
      </p:sp>
      <p:sp>
        <p:nvSpPr>
          <p:cNvPr id="47" name="Oval 46"/>
          <p:cNvSpPr/>
          <p:nvPr/>
        </p:nvSpPr>
        <p:spPr>
          <a:xfrm>
            <a:off x="7642288" y="2664029"/>
            <a:ext cx="749542" cy="7495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n3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1675" y="1802984"/>
            <a:ext cx="871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Root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>
            <a:off x="5463572" y="5875125"/>
            <a:ext cx="1536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Free Tree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226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Properties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Paths</a:t>
            </a:r>
          </a:p>
          <a:p>
            <a:endParaRPr lang="en-US" dirty="0" smtClean="0"/>
          </a:p>
          <a:p>
            <a:r>
              <a:rPr lang="en-US" dirty="0" smtClean="0"/>
              <a:t>Tree </a:t>
            </a:r>
            <a:r>
              <a:rPr lang="en-US" dirty="0"/>
              <a:t>Height</a:t>
            </a:r>
          </a:p>
          <a:p>
            <a:endParaRPr lang="en-US" dirty="0"/>
          </a:p>
          <a:p>
            <a:r>
              <a:rPr lang="en-US" dirty="0"/>
              <a:t>Node Depth</a:t>
            </a:r>
          </a:p>
          <a:p>
            <a:endParaRPr lang="en-US" dirty="0" smtClean="0"/>
          </a:p>
          <a:p>
            <a:r>
              <a:rPr lang="en-US" dirty="0" smtClean="0"/>
              <a:t>Node Degree</a:t>
            </a:r>
          </a:p>
          <a:p>
            <a:endParaRPr lang="en-US" dirty="0"/>
          </a:p>
          <a:p>
            <a:r>
              <a:rPr lang="en-US" dirty="0" smtClean="0"/>
              <a:t>Binary Trees</a:t>
            </a:r>
          </a:p>
          <a:p>
            <a:pPr lvl="1"/>
            <a:r>
              <a:rPr lang="en-US" dirty="0" smtClean="0"/>
              <a:t>Full Binary Trees</a:t>
            </a:r>
          </a:p>
          <a:p>
            <a:pPr lvl="1"/>
            <a:r>
              <a:rPr lang="en-US" dirty="0" smtClean="0"/>
              <a:t>Complete Binary Trees</a:t>
            </a:r>
          </a:p>
          <a:p>
            <a:pPr lvl="1"/>
            <a:r>
              <a:rPr lang="en-US" dirty="0" smtClean="0"/>
              <a:t>Perfect Binary Trees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3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ea typeface="ＭＳ Ｐゴシック" charset="0"/>
                <a:cs typeface="ＭＳ Ｐゴシック" charset="0"/>
              </a:rPr>
              <a:t>A </a:t>
            </a:r>
            <a:r>
              <a:rPr lang="en-US" sz="2800" b="1" dirty="0" smtClean="0">
                <a:ea typeface="ＭＳ Ｐゴシック" charset="0"/>
                <a:cs typeface="ＭＳ Ｐゴシック" charset="0"/>
              </a:rPr>
              <a:t>path</a:t>
            </a:r>
            <a:r>
              <a:rPr lang="en-US" sz="2800" dirty="0" smtClean="0">
                <a:ea typeface="ＭＳ Ｐゴシック" charset="0"/>
                <a:cs typeface="ＭＳ Ｐゴシック" charset="0"/>
              </a:rPr>
              <a:t> through a tree</a:t>
            </a:r>
            <a:r>
              <a:rPr lang="en-US" sz="2800" dirty="0"/>
              <a:t> </a:t>
            </a:r>
            <a:r>
              <a:rPr lang="en-US" sz="2800" dirty="0" smtClean="0"/>
              <a:t>is a listing of nodes from m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m</a:t>
            </a:r>
            <a:r>
              <a:rPr lang="en-US" sz="2800" baseline="-25000" dirty="0" smtClean="0"/>
              <a:t>2,</a:t>
            </a:r>
            <a:r>
              <a:rPr lang="en-US" sz="2800" dirty="0" smtClean="0"/>
              <a:t>…to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k</a:t>
            </a:r>
            <a:r>
              <a:rPr lang="en-US" sz="2800" dirty="0" smtClean="0"/>
              <a:t> such that m</a:t>
            </a:r>
            <a:r>
              <a:rPr lang="en-US" sz="2800" baseline="-25000" dirty="0"/>
              <a:t>1</a:t>
            </a:r>
            <a:r>
              <a:rPr lang="en-US" sz="2800" dirty="0" smtClean="0"/>
              <a:t> is a parent of m</a:t>
            </a:r>
            <a:r>
              <a:rPr lang="en-US" sz="2800" baseline="-25000" dirty="0"/>
              <a:t>2</a:t>
            </a:r>
            <a:r>
              <a:rPr lang="en-US" sz="2800" dirty="0" smtClean="0"/>
              <a:t>, m</a:t>
            </a:r>
            <a:r>
              <a:rPr lang="en-US" sz="2800" baseline="-25000" dirty="0"/>
              <a:t>2</a:t>
            </a:r>
            <a:r>
              <a:rPr lang="en-US" sz="2800" dirty="0" smtClean="0"/>
              <a:t> is a parent of m</a:t>
            </a:r>
            <a:r>
              <a:rPr lang="en-US" sz="2800" baseline="-25000" dirty="0"/>
              <a:t>3</a:t>
            </a:r>
            <a:r>
              <a:rPr lang="en-US" sz="2800" dirty="0" smtClean="0"/>
              <a:t>, </a:t>
            </a:r>
            <a:r>
              <a:rPr lang="en-US" sz="2800" dirty="0" err="1" smtClean="0"/>
              <a:t>etc</a:t>
            </a:r>
            <a:r>
              <a:rPr lang="en-US" sz="2800" dirty="0" smtClean="0"/>
              <a:t>…</a:t>
            </a:r>
          </a:p>
          <a:p>
            <a:endParaRPr lang="en-US" sz="2800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 smtClean="0">
                <a:ea typeface="ＭＳ Ｐゴシック" charset="0"/>
                <a:cs typeface="ＭＳ Ｐゴシック" charset="0"/>
              </a:rPr>
              <a:t>The length of a path is k-1</a:t>
            </a:r>
          </a:p>
          <a:p>
            <a:endParaRPr lang="en-US" sz="2800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 smtClean="0">
                <a:ea typeface="ＭＳ Ｐゴシック" charset="0"/>
                <a:cs typeface="ＭＳ Ｐゴシック" charset="0"/>
              </a:rPr>
              <a:t>A path with k=1 only contains a single node, and the length of the path is 0</a:t>
            </a: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2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2264</TotalTime>
  <Words>691</Words>
  <Application>Microsoft Office PowerPoint</Application>
  <PresentationFormat>On-screen Show (4:3)</PresentationFormat>
  <Paragraphs>238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Adjacency</vt:lpstr>
      <vt:lpstr>Trees</vt:lpstr>
      <vt:lpstr>Reading</vt:lpstr>
      <vt:lpstr>Trees in Computer Science </vt:lpstr>
      <vt:lpstr>Tree Terminology: Arboreal</vt:lpstr>
      <vt:lpstr>Tree Terminology: Familiar</vt:lpstr>
      <vt:lpstr>Conditions for a Rooted Tree</vt:lpstr>
      <vt:lpstr>Rooted vs Free</vt:lpstr>
      <vt:lpstr>Tree Properties</vt:lpstr>
      <vt:lpstr>Path</vt:lpstr>
      <vt:lpstr>Height and Depth of a Tree</vt:lpstr>
      <vt:lpstr>Degree of a Node</vt:lpstr>
      <vt:lpstr>Binary Trees</vt:lpstr>
      <vt:lpstr>Full Binary Tree</vt:lpstr>
      <vt:lpstr>Complete Binary Tree</vt:lpstr>
      <vt:lpstr>Perfect Binary Tree</vt:lpstr>
      <vt:lpstr>Tree Traversals</vt:lpstr>
      <vt:lpstr>Recursion on Trees</vt:lpstr>
      <vt:lpstr>Order of Recursion</vt:lpstr>
      <vt:lpstr>Tree Traversal: Preorder</vt:lpstr>
      <vt:lpstr>Tree Traversal: Postorder</vt:lpstr>
      <vt:lpstr>Tree Traversal: Inorder</vt:lpstr>
      <vt:lpstr>Tree Traversal: Level Order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Combinatorics</dc:title>
  <dc:creator>John Pled</dc:creator>
  <cp:lastModifiedBy>John Pled</cp:lastModifiedBy>
  <cp:revision>68</cp:revision>
  <dcterms:created xsi:type="dcterms:W3CDTF">2017-10-19T02:35:15Z</dcterms:created>
  <dcterms:modified xsi:type="dcterms:W3CDTF">2020-06-21T22:40:20Z</dcterms:modified>
</cp:coreProperties>
</file>