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2" r:id="rId5"/>
    <p:sldId id="273" r:id="rId6"/>
    <p:sldId id="274" r:id="rId7"/>
    <p:sldId id="275" r:id="rId8"/>
    <p:sldId id="258" r:id="rId9"/>
    <p:sldId id="276" r:id="rId10"/>
    <p:sldId id="277" r:id="rId11"/>
    <p:sldId id="278" r:id="rId12"/>
    <p:sldId id="279" r:id="rId13"/>
    <p:sldId id="280" r:id="rId14"/>
    <p:sldId id="259" r:id="rId15"/>
    <p:sldId id="261" r:id="rId16"/>
    <p:sldId id="281" r:id="rId17"/>
    <p:sldId id="282" r:id="rId18"/>
    <p:sldId id="262" r:id="rId19"/>
    <p:sldId id="285" r:id="rId20"/>
    <p:sldId id="286" r:id="rId21"/>
    <p:sldId id="283" r:id="rId22"/>
    <p:sldId id="288" r:id="rId23"/>
    <p:sldId id="263" r:id="rId24"/>
    <p:sldId id="289" r:id="rId25"/>
    <p:sldId id="290" r:id="rId26"/>
    <p:sldId id="264" r:id="rId27"/>
    <p:sldId id="287" r:id="rId28"/>
    <p:sldId id="265" r:id="rId29"/>
    <p:sldId id="291" r:id="rId30"/>
    <p:sldId id="267" r:id="rId31"/>
    <p:sldId id="292" r:id="rId32"/>
    <p:sldId id="266" r:id="rId33"/>
    <p:sldId id="293" r:id="rId34"/>
    <p:sldId id="268" r:id="rId35"/>
    <p:sldId id="294" r:id="rId36"/>
    <p:sldId id="295" r:id="rId37"/>
    <p:sldId id="301" r:id="rId38"/>
    <p:sldId id="296" r:id="rId39"/>
    <p:sldId id="298" r:id="rId40"/>
    <p:sldId id="297" r:id="rId41"/>
    <p:sldId id="299" r:id="rId42"/>
    <p:sldId id="300" r:id="rId43"/>
    <p:sldId id="306" r:id="rId44"/>
    <p:sldId id="307" r:id="rId45"/>
    <p:sldId id="308" r:id="rId46"/>
    <p:sldId id="302" r:id="rId47"/>
    <p:sldId id="305" r:id="rId48"/>
    <p:sldId id="310" r:id="rId49"/>
    <p:sldId id="315" r:id="rId50"/>
    <p:sldId id="303" r:id="rId51"/>
    <p:sldId id="304" r:id="rId52"/>
    <p:sldId id="309" r:id="rId53"/>
    <p:sldId id="313" r:id="rId54"/>
    <p:sldId id="314" r:id="rId55"/>
    <p:sldId id="311" r:id="rId56"/>
    <p:sldId id="31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36A19B-72F3-4DBF-8AE5-CAD9F69DC53D}" type="datetimeFigureOut">
              <a:rPr lang="en-US" smtClean="0"/>
              <a:t>7/4/2020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tables can help determine the final outcome of a compound proposition for any configuration of its statements</a:t>
            </a:r>
          </a:p>
          <a:p>
            <a:pPr lvl="1"/>
            <a:r>
              <a:rPr lang="en-US" dirty="0" smtClean="0"/>
              <a:t>Very helpful for complex propositions</a:t>
            </a:r>
          </a:p>
          <a:p>
            <a:pPr lvl="1"/>
            <a:endParaRPr lang="en-US" dirty="0"/>
          </a:p>
          <a:p>
            <a:r>
              <a:rPr lang="en-US" dirty="0" smtClean="0"/>
              <a:t>c ∧ d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66149"/>
              </p:ext>
            </p:extLst>
          </p:nvPr>
        </p:nvGraphicFramePr>
        <p:xfrm>
          <a:off x="3352800" y="3810000"/>
          <a:ext cx="14312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/>
                <a:gridCol w="357505"/>
                <a:gridCol w="716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∧ 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6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∨ is the disjunctive operator, and acts as the logical OR</a:t>
            </a:r>
          </a:p>
          <a:p>
            <a:pPr lvl="1"/>
            <a:r>
              <a:rPr lang="en-US" dirty="0" smtClean="0"/>
              <a:t>It is the inclusive OR!</a:t>
            </a:r>
          </a:p>
          <a:p>
            <a:endParaRPr lang="en-US" dirty="0"/>
          </a:p>
          <a:p>
            <a:r>
              <a:rPr lang="en-US" dirty="0" smtClean="0"/>
              <a:t>The dog is cute or the dog is dirty.</a:t>
            </a:r>
          </a:p>
          <a:p>
            <a:pPr lvl="1"/>
            <a:r>
              <a:rPr lang="en-US" dirty="0" smtClean="0"/>
              <a:t>The dog is cute: c</a:t>
            </a:r>
          </a:p>
          <a:p>
            <a:pPr lvl="1"/>
            <a:r>
              <a:rPr lang="en-US" dirty="0" smtClean="0"/>
              <a:t>The dog is dirty: d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∨</a:t>
            </a:r>
            <a:r>
              <a:rPr lang="en-US" dirty="0" smtClean="0"/>
              <a:t> d</a:t>
            </a:r>
          </a:p>
          <a:p>
            <a:endParaRPr lang="en-US" dirty="0"/>
          </a:p>
          <a:p>
            <a:r>
              <a:rPr lang="en-US" dirty="0"/>
              <a:t>∨</a:t>
            </a:r>
            <a:r>
              <a:rPr lang="en-US" dirty="0" smtClean="0"/>
              <a:t> can replace or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or 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60536"/>
              </p:ext>
            </p:extLst>
          </p:nvPr>
        </p:nvGraphicFramePr>
        <p:xfrm>
          <a:off x="5502910" y="3886200"/>
          <a:ext cx="14312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/>
                <a:gridCol w="357505"/>
                <a:gridCol w="716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∨ 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52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¬</a:t>
            </a:r>
            <a:r>
              <a:rPr lang="en-US" dirty="0" smtClean="0"/>
              <a:t> is the negation operator, and acts as the logical NOT</a:t>
            </a:r>
          </a:p>
          <a:p>
            <a:endParaRPr lang="en-US" dirty="0"/>
          </a:p>
          <a:p>
            <a:r>
              <a:rPr lang="en-US" dirty="0" smtClean="0"/>
              <a:t>The dog is not annoying.</a:t>
            </a:r>
          </a:p>
          <a:p>
            <a:pPr lvl="1"/>
            <a:r>
              <a:rPr lang="en-US" dirty="0" smtClean="0"/>
              <a:t>The dog is annoying: a</a:t>
            </a:r>
          </a:p>
          <a:p>
            <a:pPr lvl="1"/>
            <a:r>
              <a:rPr lang="en-US" dirty="0" smtClean="0"/>
              <a:t>¬a</a:t>
            </a:r>
          </a:p>
          <a:p>
            <a:endParaRPr lang="en-US" dirty="0"/>
          </a:p>
          <a:p>
            <a:r>
              <a:rPr lang="en-US" dirty="0"/>
              <a:t>¬</a:t>
            </a:r>
            <a:r>
              <a:rPr lang="en-US" dirty="0" smtClean="0"/>
              <a:t> can replace not</a:t>
            </a:r>
          </a:p>
          <a:p>
            <a:pPr lvl="1"/>
            <a:r>
              <a:rPr lang="en-US" dirty="0" smtClean="0"/>
              <a:t>not 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83644"/>
              </p:ext>
            </p:extLst>
          </p:nvPr>
        </p:nvGraphicFramePr>
        <p:xfrm>
          <a:off x="5555615" y="3886200"/>
          <a:ext cx="10737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/>
                <a:gridCol w="716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5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⊕ is </a:t>
            </a:r>
            <a:r>
              <a:rPr lang="en-US" dirty="0"/>
              <a:t>the exclusive </a:t>
            </a:r>
            <a:r>
              <a:rPr lang="en-US" dirty="0" smtClean="0"/>
              <a:t>disjunction operator, and acts as the logical XOR</a:t>
            </a:r>
          </a:p>
          <a:p>
            <a:pPr lvl="1"/>
            <a:r>
              <a:rPr lang="en-US" dirty="0" smtClean="0"/>
              <a:t>It is the EXCLUSIVE OR!</a:t>
            </a:r>
          </a:p>
          <a:p>
            <a:pPr lvl="1"/>
            <a:r>
              <a:rPr lang="en-US" dirty="0" smtClean="0"/>
              <a:t>It is the combination of AND, OR, and NOT, (a ∧ ¬b) ∨ (¬a ∧ b)</a:t>
            </a:r>
          </a:p>
          <a:p>
            <a:endParaRPr lang="en-US" dirty="0"/>
          </a:p>
          <a:p>
            <a:r>
              <a:rPr lang="en-US" dirty="0" smtClean="0"/>
              <a:t>The dog is clean or the dog is dirty, but not both.</a:t>
            </a:r>
          </a:p>
          <a:p>
            <a:pPr lvl="1"/>
            <a:r>
              <a:rPr lang="en-US" dirty="0" smtClean="0"/>
              <a:t>The dog is clean: c</a:t>
            </a:r>
          </a:p>
          <a:p>
            <a:pPr lvl="1"/>
            <a:r>
              <a:rPr lang="en-US" dirty="0" smtClean="0"/>
              <a:t>The dog is dirty: d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⊕</a:t>
            </a:r>
            <a:r>
              <a:rPr lang="en-US" dirty="0" smtClean="0"/>
              <a:t> d</a:t>
            </a:r>
          </a:p>
          <a:p>
            <a:endParaRPr lang="en-US" dirty="0"/>
          </a:p>
          <a:p>
            <a:r>
              <a:rPr lang="en-US" dirty="0"/>
              <a:t>⊕</a:t>
            </a:r>
            <a:r>
              <a:rPr lang="en-US" dirty="0" smtClean="0"/>
              <a:t> can replace one or the other but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not both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or d, but not both</a:t>
            </a:r>
          </a:p>
          <a:p>
            <a:pPr lvl="1"/>
            <a:r>
              <a:rPr lang="en-US" dirty="0" smtClean="0"/>
              <a:t>It must have “but not both” to specify the exclusivity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70850"/>
              </p:ext>
            </p:extLst>
          </p:nvPr>
        </p:nvGraphicFramePr>
        <p:xfrm>
          <a:off x="5502910" y="3886200"/>
          <a:ext cx="14963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/>
                <a:gridCol w="357505"/>
                <a:gridCol w="781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⊕ 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70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en-US" dirty="0" smtClean="0"/>
              <a:t>The computer is not plugged in to the outlet</a:t>
            </a:r>
          </a:p>
          <a:p>
            <a:pPr lvl="1"/>
            <a:r>
              <a:rPr lang="en-US" dirty="0" smtClean="0"/>
              <a:t>The computer is plugged into the outlet: p</a:t>
            </a:r>
          </a:p>
          <a:p>
            <a:pPr lvl="1"/>
            <a:r>
              <a:rPr lang="en-US" dirty="0" smtClean="0"/>
              <a:t>¬p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server is on, and is receiving requests</a:t>
            </a:r>
          </a:p>
          <a:p>
            <a:pPr lvl="1"/>
            <a:r>
              <a:rPr lang="en-US" dirty="0" smtClean="0"/>
              <a:t>The server is on: o</a:t>
            </a:r>
          </a:p>
          <a:p>
            <a:pPr lvl="1"/>
            <a:r>
              <a:rPr lang="en-US" dirty="0" smtClean="0"/>
              <a:t>The server is receiving requests: r</a:t>
            </a:r>
          </a:p>
          <a:p>
            <a:pPr lvl="1"/>
            <a:r>
              <a:rPr lang="en-US" dirty="0" smtClean="0"/>
              <a:t>o ∧ 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program output an error, but still kept running</a:t>
            </a:r>
          </a:p>
          <a:p>
            <a:pPr lvl="1"/>
            <a:r>
              <a:rPr lang="en-US" dirty="0" smtClean="0"/>
              <a:t>The program output an error: e</a:t>
            </a:r>
          </a:p>
          <a:p>
            <a:pPr lvl="1"/>
            <a:r>
              <a:rPr lang="en-US" dirty="0" smtClean="0"/>
              <a:t>The program still kept running: r</a:t>
            </a:r>
          </a:p>
          <a:p>
            <a:pPr lvl="1"/>
            <a:r>
              <a:rPr lang="en-US" dirty="0" smtClean="0"/>
              <a:t>e ∧ 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1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system is on, but it is not responding to pings</a:t>
            </a:r>
          </a:p>
          <a:p>
            <a:pPr lvl="1"/>
            <a:r>
              <a:rPr lang="en-US" dirty="0" smtClean="0"/>
              <a:t>The system is on: o</a:t>
            </a:r>
          </a:p>
          <a:p>
            <a:pPr lvl="1"/>
            <a:r>
              <a:rPr lang="en-US" dirty="0" smtClean="0"/>
              <a:t>The system is responding to pings: p</a:t>
            </a:r>
          </a:p>
          <a:p>
            <a:pPr lvl="1"/>
            <a:r>
              <a:rPr lang="en-US" dirty="0" smtClean="0"/>
              <a:t>o ∧ ¬p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 click the icon, and the program opens or closes</a:t>
            </a:r>
          </a:p>
          <a:p>
            <a:pPr lvl="1"/>
            <a:r>
              <a:rPr lang="en-US" dirty="0" smtClean="0"/>
              <a:t>I click the icon: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The program opens: o</a:t>
            </a:r>
          </a:p>
          <a:p>
            <a:pPr lvl="1"/>
            <a:r>
              <a:rPr lang="en-US" dirty="0" smtClean="0"/>
              <a:t>The program closes: c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∧ (o ∨ c)</a:t>
            </a:r>
          </a:p>
        </p:txBody>
      </p:sp>
    </p:spTree>
    <p:extLst>
      <p:ext uri="{BB962C8B-B14F-4D97-AF65-F5344CB8AC3E}">
        <p14:creationId xmlns:p14="http://schemas.microsoft.com/office/powerpoint/2010/main" val="21559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of operations is: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()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¬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∧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∨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→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↔</a:t>
            </a:r>
          </a:p>
          <a:p>
            <a:pPr lvl="1"/>
            <a:r>
              <a:rPr lang="en-US" dirty="0" smtClean="0"/>
              <a:t>We will cover → and ↔ later</a:t>
            </a:r>
          </a:p>
          <a:p>
            <a:endParaRPr lang="en-US" dirty="0" smtClean="0"/>
          </a:p>
          <a:p>
            <a:r>
              <a:rPr lang="en-US" dirty="0" smtClean="0"/>
              <a:t>The final operator to execute is the main connective</a:t>
            </a:r>
          </a:p>
          <a:p>
            <a:pPr lvl="1"/>
            <a:r>
              <a:rPr lang="en-US" dirty="0" smtClean="0"/>
              <a:t>In (a </a:t>
            </a:r>
            <a:r>
              <a:rPr lang="en-US" dirty="0"/>
              <a:t>∧ ¬b) ∨ (¬a ∧ b</a:t>
            </a:r>
            <a:r>
              <a:rPr lang="en-US" dirty="0" smtClean="0"/>
              <a:t>), ∨ is the main connective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and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Implication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Biconditional</a:t>
            </a:r>
            <a:r>
              <a:rPr lang="en-US" dirty="0" smtClean="0"/>
              <a:t> implication</a:t>
            </a:r>
          </a:p>
          <a:p>
            <a:endParaRPr lang="en-US" dirty="0"/>
          </a:p>
          <a:p>
            <a:r>
              <a:rPr lang="en-US" dirty="0" smtClean="0"/>
              <a:t>Tautology</a:t>
            </a:r>
          </a:p>
          <a:p>
            <a:endParaRPr lang="en-US" dirty="0"/>
          </a:p>
          <a:p>
            <a:r>
              <a:rPr lang="en-US" dirty="0" smtClean="0"/>
              <a:t>Contradiction</a:t>
            </a:r>
          </a:p>
          <a:p>
            <a:endParaRPr lang="en-US" dirty="0"/>
          </a:p>
          <a:p>
            <a:r>
              <a:rPr lang="en-US" dirty="0" smtClean="0"/>
              <a:t>Logical Equivalence</a:t>
            </a:r>
          </a:p>
        </p:txBody>
      </p:sp>
    </p:spTree>
    <p:extLst>
      <p:ext uri="{BB962C8B-B14F-4D97-AF65-F5344CB8AC3E}">
        <p14:creationId xmlns:p14="http://schemas.microsoft.com/office/powerpoint/2010/main" val="21554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→ is the conditional operator or implication</a:t>
            </a:r>
          </a:p>
          <a:p>
            <a:endParaRPr lang="en-US" dirty="0" smtClean="0"/>
          </a:p>
          <a:p>
            <a:r>
              <a:rPr lang="en-US" dirty="0" smtClean="0"/>
              <a:t>If the dog </a:t>
            </a:r>
            <a:r>
              <a:rPr lang="en-US" dirty="0"/>
              <a:t>is cute </a:t>
            </a:r>
            <a:r>
              <a:rPr lang="en-US" dirty="0" smtClean="0"/>
              <a:t>then </a:t>
            </a:r>
            <a:r>
              <a:rPr lang="en-US" dirty="0"/>
              <a:t>dog </a:t>
            </a:r>
            <a:r>
              <a:rPr lang="en-US" dirty="0" smtClean="0"/>
              <a:t>receives a treat.</a:t>
            </a:r>
            <a:endParaRPr lang="en-US" dirty="0"/>
          </a:p>
          <a:p>
            <a:pPr lvl="1"/>
            <a:r>
              <a:rPr lang="en-US" dirty="0"/>
              <a:t>The dog is cute: c</a:t>
            </a:r>
          </a:p>
          <a:p>
            <a:pPr lvl="1"/>
            <a:r>
              <a:rPr lang="en-US" dirty="0"/>
              <a:t>The dog </a:t>
            </a:r>
            <a:r>
              <a:rPr lang="en-US" dirty="0" smtClean="0"/>
              <a:t>receives a treat: t</a:t>
            </a:r>
            <a:endParaRPr lang="en-US" dirty="0"/>
          </a:p>
          <a:p>
            <a:pPr lvl="1"/>
            <a:r>
              <a:rPr lang="en-US" dirty="0"/>
              <a:t>c →</a:t>
            </a:r>
            <a:r>
              <a:rPr lang="en-US" dirty="0" smtClean="0"/>
              <a:t> t</a:t>
            </a:r>
          </a:p>
          <a:p>
            <a:pPr lvl="1"/>
            <a:endParaRPr lang="en-US" dirty="0"/>
          </a:p>
          <a:p>
            <a:r>
              <a:rPr lang="en-US" dirty="0" smtClean="0"/>
              <a:t>Implications have two parts, the antecedent/hypothesis and consequent/conclusion</a:t>
            </a:r>
          </a:p>
          <a:p>
            <a:pPr lvl="1"/>
            <a:r>
              <a:rPr lang="en-US" dirty="0"/>
              <a:t>c → t</a:t>
            </a:r>
          </a:p>
          <a:p>
            <a:pPr lvl="1"/>
            <a:r>
              <a:rPr lang="en-US" dirty="0" smtClean="0"/>
              <a:t>c is the antecedent/hypothesis</a:t>
            </a:r>
          </a:p>
          <a:p>
            <a:pPr lvl="1"/>
            <a:r>
              <a:rPr lang="en-US" dirty="0" smtClean="0"/>
              <a:t>t is the consequent/conclusion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2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Explosion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en-US" dirty="0"/>
              <a:t>→ can replace multiple different </a:t>
            </a:r>
          </a:p>
          <a:p>
            <a:pPr marL="114300" indent="0">
              <a:buNone/>
            </a:pPr>
            <a:r>
              <a:rPr lang="en-US" dirty="0"/>
              <a:t>    phrases</a:t>
            </a:r>
          </a:p>
          <a:p>
            <a:pPr lvl="1"/>
            <a:r>
              <a:rPr lang="en-US" dirty="0"/>
              <a:t>if c then t</a:t>
            </a:r>
          </a:p>
          <a:p>
            <a:pPr lvl="1"/>
            <a:r>
              <a:rPr lang="en-US" dirty="0"/>
              <a:t>c implies t</a:t>
            </a:r>
          </a:p>
          <a:p>
            <a:pPr lvl="1"/>
            <a:r>
              <a:rPr lang="en-US" dirty="0"/>
              <a:t>c, therefore t</a:t>
            </a:r>
          </a:p>
          <a:p>
            <a:pPr lvl="1"/>
            <a:r>
              <a:rPr lang="en-US" dirty="0"/>
              <a:t>t follows from c</a:t>
            </a:r>
          </a:p>
          <a:p>
            <a:pPr lvl="1"/>
            <a:r>
              <a:rPr lang="en-US" dirty="0"/>
              <a:t>c is a sufficient condition for t</a:t>
            </a:r>
          </a:p>
          <a:p>
            <a:pPr lvl="1"/>
            <a:r>
              <a:rPr lang="en-US" dirty="0"/>
              <a:t>t is a necessary condition for c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Notice how when the antecedent/hypothesis is false, the implication always results in true</a:t>
            </a:r>
          </a:p>
          <a:p>
            <a:pPr lvl="1"/>
            <a:r>
              <a:rPr lang="en-US" dirty="0" smtClean="0"/>
              <a:t>Known as the principle of explosion</a:t>
            </a:r>
          </a:p>
          <a:p>
            <a:pPr lvl="1"/>
            <a:r>
              <a:rPr lang="en-US" dirty="0" smtClean="0"/>
              <a:t>Ex </a:t>
            </a:r>
            <a:r>
              <a:rPr lang="en-US" dirty="0" err="1" smtClean="0"/>
              <a:t>falso</a:t>
            </a:r>
            <a:r>
              <a:rPr lang="en-US" dirty="0" smtClean="0"/>
              <a:t> </a:t>
            </a:r>
            <a:r>
              <a:rPr lang="en-US" dirty="0" err="1" smtClean="0"/>
              <a:t>sequitor</a:t>
            </a:r>
            <a:r>
              <a:rPr lang="en-US" dirty="0" smtClean="0"/>
              <a:t> </a:t>
            </a:r>
            <a:r>
              <a:rPr lang="en-US" dirty="0" err="1" smtClean="0"/>
              <a:t>quodlibet</a:t>
            </a:r>
            <a:r>
              <a:rPr lang="en-US" dirty="0" smtClean="0"/>
              <a:t> (EFQ)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55896"/>
              </p:ext>
            </p:extLst>
          </p:nvPr>
        </p:nvGraphicFramePr>
        <p:xfrm>
          <a:off x="5502910" y="2641600"/>
          <a:ext cx="14963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/>
                <a:gridCol w="357505"/>
                <a:gridCol w="781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→ 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65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zyBook</a:t>
            </a:r>
            <a:r>
              <a:rPr lang="en-US" dirty="0" smtClean="0"/>
              <a:t>: </a:t>
            </a:r>
          </a:p>
          <a:p>
            <a:pPr lvl="1"/>
            <a:r>
              <a:rPr lang="en-US" smtClean="0"/>
              <a:t>Chapter 10.1-10.13</a:t>
            </a:r>
            <a:endParaRPr lang="en-US" dirty="0" smtClean="0"/>
          </a:p>
          <a:p>
            <a:pPr marL="708660" lvl="2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alter our original implication in different ways to have different outcomes</a:t>
            </a:r>
          </a:p>
          <a:p>
            <a:endParaRPr lang="en-US" dirty="0"/>
          </a:p>
          <a:p>
            <a:r>
              <a:rPr lang="en-US" dirty="0" smtClean="0"/>
              <a:t>If it is raining, then I carry an umbrella.</a:t>
            </a:r>
          </a:p>
          <a:p>
            <a:pPr lvl="1"/>
            <a:r>
              <a:rPr lang="en-US" dirty="0" smtClean="0"/>
              <a:t>It is raining: r</a:t>
            </a:r>
          </a:p>
          <a:p>
            <a:pPr lvl="1"/>
            <a:r>
              <a:rPr lang="en-US" dirty="0" smtClean="0"/>
              <a:t>I carry an umbrella: u</a:t>
            </a:r>
          </a:p>
          <a:p>
            <a:endParaRPr lang="en-US" dirty="0" smtClean="0"/>
          </a:p>
          <a:p>
            <a:r>
              <a:rPr lang="en-US" dirty="0" smtClean="0"/>
              <a:t>Original: r → u</a:t>
            </a:r>
          </a:p>
          <a:p>
            <a:pPr lvl="1"/>
            <a:r>
              <a:rPr lang="en-US" dirty="0"/>
              <a:t>If it is raining, then I </a:t>
            </a:r>
            <a:r>
              <a:rPr lang="en-US" dirty="0" smtClean="0"/>
              <a:t>carry </a:t>
            </a:r>
            <a:r>
              <a:rPr lang="en-US" dirty="0"/>
              <a:t>an umbrella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Converse: u → 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 carry an </a:t>
            </a:r>
            <a:r>
              <a:rPr lang="en-US" dirty="0" smtClean="0"/>
              <a:t>umbrella, then</a:t>
            </a:r>
            <a:r>
              <a:rPr lang="en-US" dirty="0"/>
              <a:t> it is raining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Contrapositive</a:t>
            </a:r>
            <a:r>
              <a:rPr lang="en-US" dirty="0"/>
              <a:t>: </a:t>
            </a:r>
            <a:r>
              <a:rPr lang="en-US" dirty="0" smtClean="0"/>
              <a:t>¬</a:t>
            </a:r>
            <a:r>
              <a:rPr lang="en-US" dirty="0"/>
              <a:t>u → </a:t>
            </a:r>
            <a:r>
              <a:rPr lang="en-US" dirty="0" smtClean="0"/>
              <a:t>¬r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I do not </a:t>
            </a:r>
            <a:r>
              <a:rPr lang="en-US" dirty="0"/>
              <a:t>carry an umbrella, then it </a:t>
            </a:r>
            <a:r>
              <a:rPr lang="en-US" dirty="0" smtClean="0"/>
              <a:t>is not </a:t>
            </a:r>
            <a:r>
              <a:rPr lang="en-US" dirty="0"/>
              <a:t>raining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Inverse: ¬r </a:t>
            </a:r>
            <a:r>
              <a:rPr lang="en-US" dirty="0"/>
              <a:t>→ </a:t>
            </a:r>
            <a:r>
              <a:rPr lang="en-US" dirty="0" smtClean="0"/>
              <a:t>¬u</a:t>
            </a:r>
          </a:p>
          <a:p>
            <a:pPr lvl="1"/>
            <a:r>
              <a:rPr lang="en-US" dirty="0"/>
              <a:t>If it </a:t>
            </a:r>
            <a:r>
              <a:rPr lang="en-US" dirty="0" smtClean="0"/>
              <a:t>is not </a:t>
            </a:r>
            <a:r>
              <a:rPr lang="en-US" dirty="0"/>
              <a:t>raining, then </a:t>
            </a:r>
            <a:r>
              <a:rPr lang="en-US" dirty="0" smtClean="0"/>
              <a:t>I do not </a:t>
            </a:r>
            <a:r>
              <a:rPr lang="en-US" dirty="0"/>
              <a:t>carry an umbrella.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Biconditional</a:t>
            </a:r>
            <a:r>
              <a:rPr lang="en-US" dirty="0"/>
              <a:t> </a:t>
            </a:r>
            <a:r>
              <a:rPr lang="en-US" dirty="0" smtClean="0"/>
              <a:t>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↔ is the </a:t>
            </a:r>
            <a:r>
              <a:rPr lang="en-US" dirty="0" err="1" smtClean="0"/>
              <a:t>biconditional</a:t>
            </a:r>
            <a:r>
              <a:rPr lang="en-US" dirty="0" smtClean="0"/>
              <a:t> operator</a:t>
            </a:r>
            <a:endParaRPr lang="en-US" dirty="0"/>
          </a:p>
          <a:p>
            <a:pPr lvl="1"/>
            <a:r>
              <a:rPr lang="en-US" dirty="0" smtClean="0"/>
              <a:t>More commonly known as “If and Only If” or IFF</a:t>
            </a:r>
          </a:p>
          <a:p>
            <a:endParaRPr lang="en-US" dirty="0" smtClean="0"/>
          </a:p>
          <a:p>
            <a:r>
              <a:rPr lang="en-US" dirty="0" smtClean="0"/>
              <a:t>The polygon </a:t>
            </a:r>
            <a:r>
              <a:rPr lang="en-US" dirty="0"/>
              <a:t>is a </a:t>
            </a:r>
            <a:r>
              <a:rPr lang="en-US" dirty="0" smtClean="0"/>
              <a:t>quadrilateral if and only if the </a:t>
            </a:r>
            <a:r>
              <a:rPr lang="en-US" dirty="0"/>
              <a:t>polygon has only four </a:t>
            </a:r>
            <a:r>
              <a:rPr lang="en-US" dirty="0" smtClean="0"/>
              <a:t>sides</a:t>
            </a:r>
          </a:p>
          <a:p>
            <a:pPr lvl="1"/>
            <a:r>
              <a:rPr lang="en-US" dirty="0"/>
              <a:t>The polygon is a </a:t>
            </a:r>
            <a:r>
              <a:rPr lang="en-US" dirty="0" smtClean="0"/>
              <a:t>quadrilateral: q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polygon has only four </a:t>
            </a:r>
            <a:r>
              <a:rPr lang="en-US" dirty="0" smtClean="0"/>
              <a:t>sides: s</a:t>
            </a:r>
          </a:p>
          <a:p>
            <a:pPr lvl="1"/>
            <a:r>
              <a:rPr lang="en-US" dirty="0" smtClean="0"/>
              <a:t>q ↔ 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↔ replaces two phrases</a:t>
            </a:r>
          </a:p>
          <a:p>
            <a:pPr lvl="1"/>
            <a:r>
              <a:rPr lang="en-US" dirty="0" smtClean="0"/>
              <a:t>q if and only if s</a:t>
            </a:r>
          </a:p>
          <a:p>
            <a:pPr lvl="1"/>
            <a:r>
              <a:rPr lang="en-US" dirty="0" smtClean="0"/>
              <a:t>q is necessary </a:t>
            </a:r>
            <a:r>
              <a:rPr lang="en-US" dirty="0"/>
              <a:t>and </a:t>
            </a:r>
            <a:r>
              <a:rPr lang="en-US" dirty="0" smtClean="0"/>
              <a:t>sufficient for 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71990"/>
              </p:ext>
            </p:extLst>
          </p:nvPr>
        </p:nvGraphicFramePr>
        <p:xfrm>
          <a:off x="5502910" y="3886200"/>
          <a:ext cx="15201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/>
                <a:gridCol w="357505"/>
                <a:gridCol w="8051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↔ 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0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sufficient condition for the network to fail is that the central switch goes down</a:t>
            </a:r>
          </a:p>
          <a:p>
            <a:pPr lvl="1"/>
            <a:r>
              <a:rPr lang="en-US" dirty="0" smtClean="0"/>
              <a:t>The network fails: n</a:t>
            </a:r>
          </a:p>
          <a:p>
            <a:pPr lvl="1"/>
            <a:r>
              <a:rPr lang="en-US" dirty="0" smtClean="0"/>
              <a:t>The central switch goes down: s</a:t>
            </a:r>
            <a:endParaRPr lang="en-US" dirty="0"/>
          </a:p>
          <a:p>
            <a:pPr lvl="1"/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en-US" dirty="0" smtClean="0"/>
              <a:t>If the message is not corrupted, then the alert will ping</a:t>
            </a:r>
          </a:p>
          <a:p>
            <a:pPr lvl="1"/>
            <a:r>
              <a:rPr lang="en-US" dirty="0" smtClean="0"/>
              <a:t>The message is corrupted: c</a:t>
            </a:r>
          </a:p>
          <a:p>
            <a:pPr lvl="1"/>
            <a:r>
              <a:rPr lang="en-US" dirty="0" smtClean="0"/>
              <a:t>The alert will ping: p</a:t>
            </a:r>
          </a:p>
          <a:p>
            <a:pPr lvl="1"/>
            <a:r>
              <a:rPr lang="en-US" dirty="0" smtClean="0"/>
              <a:t>¬c </a:t>
            </a:r>
            <a:r>
              <a:rPr lang="en-US" dirty="0"/>
              <a:t>→ </a:t>
            </a:r>
            <a:r>
              <a:rPr lang="en-US" dirty="0" smtClean="0"/>
              <a:t>p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 server 1 is on and connected to the network or server 2 is on and connected to the network then your website is active</a:t>
            </a:r>
          </a:p>
          <a:p>
            <a:pPr lvl="1"/>
            <a:r>
              <a:rPr lang="en-US" dirty="0" smtClean="0"/>
              <a:t>Server 1 is on: s</a:t>
            </a:r>
          </a:p>
          <a:p>
            <a:pPr lvl="1"/>
            <a:r>
              <a:rPr lang="en-US" dirty="0" smtClean="0"/>
              <a:t>Server 1 is connected to the network: c</a:t>
            </a:r>
          </a:p>
          <a:p>
            <a:pPr lvl="1"/>
            <a:r>
              <a:rPr lang="en-US" dirty="0" smtClean="0"/>
              <a:t>Server 2 is on: o</a:t>
            </a:r>
          </a:p>
          <a:p>
            <a:pPr lvl="1"/>
            <a:r>
              <a:rPr lang="en-US" dirty="0" smtClean="0"/>
              <a:t>Server 2 is connected to the network: n</a:t>
            </a:r>
          </a:p>
          <a:p>
            <a:pPr lvl="1"/>
            <a:r>
              <a:rPr lang="en-US" dirty="0" smtClean="0"/>
              <a:t>Your website is active: a</a:t>
            </a:r>
          </a:p>
          <a:p>
            <a:pPr lvl="1"/>
            <a:r>
              <a:rPr lang="en-US" dirty="0" smtClean="0"/>
              <a:t>((</a:t>
            </a:r>
            <a:r>
              <a:rPr lang="en-US" dirty="0"/>
              <a:t>s </a:t>
            </a:r>
            <a:r>
              <a:rPr lang="en-US" dirty="0" smtClean="0"/>
              <a:t>∧ c</a:t>
            </a:r>
            <a:r>
              <a:rPr lang="en-US" dirty="0"/>
              <a:t>) </a:t>
            </a:r>
            <a:r>
              <a:rPr lang="en-US" dirty="0" smtClean="0"/>
              <a:t>∨ (</a:t>
            </a:r>
            <a:r>
              <a:rPr lang="en-US" dirty="0"/>
              <a:t>o ∧ </a:t>
            </a:r>
            <a:r>
              <a:rPr lang="en-US" dirty="0" smtClean="0"/>
              <a:t>n)) → 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 that is always true</a:t>
            </a:r>
          </a:p>
          <a:p>
            <a:endParaRPr lang="en-US" dirty="0"/>
          </a:p>
          <a:p>
            <a:r>
              <a:rPr lang="en-US" dirty="0" smtClean="0"/>
              <a:t>It is raining or it is not raining</a:t>
            </a:r>
          </a:p>
          <a:p>
            <a:pPr lvl="1"/>
            <a:r>
              <a:rPr lang="en-US" dirty="0" smtClean="0"/>
              <a:t>r </a:t>
            </a:r>
            <a:r>
              <a:rPr lang="en-US" dirty="0"/>
              <a:t>∨</a:t>
            </a:r>
            <a:r>
              <a:rPr lang="en-US" dirty="0" smtClean="0"/>
              <a:t> ¬r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55373"/>
              </p:ext>
            </p:extLst>
          </p:nvPr>
        </p:nvGraphicFramePr>
        <p:xfrm>
          <a:off x="3352800" y="3657600"/>
          <a:ext cx="1536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/>
                <a:gridCol w="430530"/>
                <a:gridCol w="7480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 ∨ ¬r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1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Proposition that is always false</a:t>
            </a:r>
          </a:p>
          <a:p>
            <a:endParaRPr lang="en-US" dirty="0"/>
          </a:p>
          <a:p>
            <a:r>
              <a:rPr lang="en-US" dirty="0" smtClean="0"/>
              <a:t>It is raining and it is not raining</a:t>
            </a:r>
          </a:p>
          <a:p>
            <a:pPr lvl="1"/>
            <a:r>
              <a:rPr lang="en-US" dirty="0" smtClean="0"/>
              <a:t>r </a:t>
            </a:r>
            <a:r>
              <a:rPr lang="en-US" dirty="0"/>
              <a:t>∧</a:t>
            </a:r>
            <a:r>
              <a:rPr lang="en-US" dirty="0" smtClean="0"/>
              <a:t> ¬r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65851"/>
              </p:ext>
            </p:extLst>
          </p:nvPr>
        </p:nvGraphicFramePr>
        <p:xfrm>
          <a:off x="3352800" y="3657600"/>
          <a:ext cx="1536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/>
                <a:gridCol w="430530"/>
                <a:gridCol w="7480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 ∧ ¬r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49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en-US" dirty="0" smtClean="0"/>
              <a:t>Two propositions are said to be logically equivalent if they result in the same outcome for all rows in a truth table</a:t>
            </a:r>
          </a:p>
          <a:p>
            <a:endParaRPr lang="en-US" dirty="0" smtClean="0"/>
          </a:p>
          <a:p>
            <a:r>
              <a:rPr lang="en-US" dirty="0" smtClean="0"/>
              <a:t>≡ is the logical equivalence operator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this case, </a:t>
            </a:r>
            <a:r>
              <a:rPr lang="en-US" dirty="0"/>
              <a:t>¬</a:t>
            </a:r>
            <a:r>
              <a:rPr lang="en-US" dirty="0" smtClean="0"/>
              <a:t>r ≡ </a:t>
            </a:r>
            <a:r>
              <a:rPr lang="en-US" dirty="0"/>
              <a:t>r → ¬</a:t>
            </a:r>
            <a:r>
              <a:rPr lang="en-US" dirty="0" smtClean="0"/>
              <a:t>r  as the both have the same values for all rows in the truth table</a:t>
            </a:r>
          </a:p>
          <a:p>
            <a:endParaRPr lang="en-US" dirty="0"/>
          </a:p>
          <a:p>
            <a:r>
              <a:rPr lang="en-US" dirty="0" smtClean="0"/>
              <a:t>Logical equivalence will be very important for later proofs!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03022"/>
              </p:ext>
            </p:extLst>
          </p:nvPr>
        </p:nvGraphicFramePr>
        <p:xfrm>
          <a:off x="3352800" y="3657600"/>
          <a:ext cx="16106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/>
                <a:gridCol w="430530"/>
                <a:gridCol w="8226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 → ¬r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8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/>
              <a:t>Rules of Logic and 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Equivalence</a:t>
            </a:r>
          </a:p>
          <a:p>
            <a:endParaRPr lang="en-US" dirty="0"/>
          </a:p>
          <a:p>
            <a:r>
              <a:rPr lang="en-US" dirty="0"/>
              <a:t>Rules of Inference</a:t>
            </a:r>
          </a:p>
          <a:p>
            <a:endParaRPr lang="en-US" dirty="0"/>
          </a:p>
          <a:p>
            <a:r>
              <a:rPr lang="en-US" dirty="0" smtClean="0"/>
              <a:t>Logical Reasoning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Equivalence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3218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Idempotence</a:t>
            </a:r>
          </a:p>
          <a:p>
            <a:pPr lvl="1"/>
            <a:r>
              <a:rPr lang="en-US" dirty="0"/>
              <a:t>p ∨ </a:t>
            </a:r>
            <a:r>
              <a:rPr lang="en-US" dirty="0" smtClean="0"/>
              <a:t>p ≡ p</a:t>
            </a:r>
          </a:p>
          <a:p>
            <a:pPr lvl="1"/>
            <a:r>
              <a:rPr lang="en-US" dirty="0"/>
              <a:t>p ∧ </a:t>
            </a:r>
            <a:r>
              <a:rPr lang="en-US" dirty="0" smtClean="0"/>
              <a:t>p </a:t>
            </a:r>
            <a:r>
              <a:rPr lang="en-US" dirty="0"/>
              <a:t>≡ 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Morgans</a:t>
            </a:r>
            <a:endParaRPr lang="en-US" dirty="0" smtClean="0"/>
          </a:p>
          <a:p>
            <a:pPr lvl="1"/>
            <a:r>
              <a:rPr lang="en-US" dirty="0"/>
              <a:t>¬(p ∨ q) </a:t>
            </a:r>
            <a:r>
              <a:rPr lang="en-US" dirty="0" smtClean="0"/>
              <a:t>≡ ¬</a:t>
            </a:r>
            <a:r>
              <a:rPr lang="en-US" dirty="0"/>
              <a:t>p ∧ ¬</a:t>
            </a:r>
            <a:r>
              <a:rPr lang="en-US" dirty="0" smtClean="0"/>
              <a:t>q</a:t>
            </a:r>
          </a:p>
          <a:p>
            <a:pPr lvl="1"/>
            <a:r>
              <a:rPr lang="en-US" dirty="0"/>
              <a:t>¬(p ∧ q</a:t>
            </a:r>
            <a:r>
              <a:rPr lang="en-US" dirty="0" smtClean="0"/>
              <a:t>) </a:t>
            </a:r>
            <a:r>
              <a:rPr lang="en-US" dirty="0"/>
              <a:t>≡ </a:t>
            </a:r>
            <a:r>
              <a:rPr lang="en-US" dirty="0" smtClean="0"/>
              <a:t>¬</a:t>
            </a:r>
            <a:r>
              <a:rPr lang="en-US" dirty="0"/>
              <a:t>p ∨ ¬q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Associative</a:t>
            </a:r>
          </a:p>
          <a:p>
            <a:pPr lvl="1"/>
            <a:r>
              <a:rPr lang="en-US" dirty="0"/>
              <a:t>(p ∨ q) ∨ </a:t>
            </a:r>
            <a:r>
              <a:rPr lang="en-US" dirty="0" smtClean="0"/>
              <a:t>r </a:t>
            </a:r>
            <a:r>
              <a:rPr lang="en-US" dirty="0"/>
              <a:t>≡</a:t>
            </a:r>
            <a:r>
              <a:rPr lang="en-US" dirty="0" smtClean="0"/>
              <a:t> </a:t>
            </a:r>
            <a:r>
              <a:rPr lang="en-US" dirty="0"/>
              <a:t>p ∨ (q ∨ 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(p ∧ q) ∧ r ≡ p ∧ (q ∧ 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Commutative</a:t>
            </a:r>
          </a:p>
          <a:p>
            <a:pPr lvl="1"/>
            <a:r>
              <a:rPr lang="en-US" dirty="0"/>
              <a:t>p ∨ </a:t>
            </a:r>
            <a:r>
              <a:rPr lang="en-US" dirty="0" smtClean="0"/>
              <a:t>q </a:t>
            </a:r>
            <a:r>
              <a:rPr lang="en-US" dirty="0"/>
              <a:t>≡</a:t>
            </a:r>
            <a:r>
              <a:rPr lang="en-US" dirty="0" smtClean="0"/>
              <a:t> </a:t>
            </a:r>
            <a:r>
              <a:rPr lang="en-US" dirty="0"/>
              <a:t>q ∨ </a:t>
            </a:r>
            <a:r>
              <a:rPr lang="en-US" dirty="0" smtClean="0"/>
              <a:t>p</a:t>
            </a:r>
          </a:p>
          <a:p>
            <a:pPr lvl="1"/>
            <a:r>
              <a:rPr lang="en-US" dirty="0"/>
              <a:t>p ∧ </a:t>
            </a:r>
            <a:r>
              <a:rPr lang="en-US" dirty="0" smtClean="0"/>
              <a:t>q </a:t>
            </a:r>
            <a:r>
              <a:rPr lang="en-US" dirty="0"/>
              <a:t>≡</a:t>
            </a:r>
            <a:r>
              <a:rPr lang="en-US" dirty="0" smtClean="0"/>
              <a:t> </a:t>
            </a:r>
            <a:r>
              <a:rPr lang="en-US" dirty="0"/>
              <a:t>q ∧ p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038600" cy="53218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Distributive</a:t>
            </a:r>
          </a:p>
          <a:p>
            <a:pPr lvl="1"/>
            <a:r>
              <a:rPr lang="en-US" dirty="0"/>
              <a:t>p ∨ (q ∧ r</a:t>
            </a:r>
            <a:r>
              <a:rPr lang="en-US" dirty="0" smtClean="0"/>
              <a:t>) </a:t>
            </a:r>
            <a:r>
              <a:rPr lang="en-US" dirty="0"/>
              <a:t>≡</a:t>
            </a:r>
            <a:r>
              <a:rPr lang="en-US" dirty="0" smtClean="0"/>
              <a:t> </a:t>
            </a:r>
            <a:r>
              <a:rPr lang="en-US" dirty="0"/>
              <a:t>(p ∨ q) ∧ (p ∨ 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 ∧ (q ∨ r</a:t>
            </a:r>
            <a:r>
              <a:rPr lang="en-US" dirty="0" smtClean="0"/>
              <a:t>) </a:t>
            </a:r>
            <a:r>
              <a:rPr lang="en-US" dirty="0"/>
              <a:t>≡</a:t>
            </a:r>
            <a:r>
              <a:rPr lang="en-US" dirty="0" smtClean="0"/>
              <a:t> </a:t>
            </a:r>
            <a:r>
              <a:rPr lang="en-US" dirty="0"/>
              <a:t>(p ∧ q) ∨ (p ∧ 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Identity</a:t>
            </a:r>
          </a:p>
          <a:p>
            <a:pPr lvl="1"/>
            <a:r>
              <a:rPr lang="en-US" dirty="0"/>
              <a:t>p ∨ </a:t>
            </a:r>
            <a:r>
              <a:rPr lang="en-US" dirty="0" smtClean="0"/>
              <a:t>F ≡ p</a:t>
            </a:r>
          </a:p>
          <a:p>
            <a:pPr lvl="1"/>
            <a:r>
              <a:rPr lang="en-US" dirty="0"/>
              <a:t>p ∧ </a:t>
            </a:r>
            <a:r>
              <a:rPr lang="en-US" dirty="0" smtClean="0"/>
              <a:t>T ≡ p</a:t>
            </a:r>
          </a:p>
          <a:p>
            <a:pPr lvl="1"/>
            <a:endParaRPr lang="en-US" dirty="0"/>
          </a:p>
          <a:p>
            <a:r>
              <a:rPr lang="en-US" dirty="0" smtClean="0"/>
              <a:t>Domination</a:t>
            </a:r>
          </a:p>
          <a:p>
            <a:pPr lvl="1"/>
            <a:r>
              <a:rPr lang="en-US" dirty="0"/>
              <a:t>p ∧ </a:t>
            </a:r>
            <a:r>
              <a:rPr lang="en-US" dirty="0" smtClean="0"/>
              <a:t>F ≡ F</a:t>
            </a:r>
          </a:p>
          <a:p>
            <a:pPr lvl="1"/>
            <a:r>
              <a:rPr lang="en-US" dirty="0"/>
              <a:t>p ∨ </a:t>
            </a:r>
            <a:r>
              <a:rPr lang="en-US" dirty="0" smtClean="0"/>
              <a:t>T ≡ T</a:t>
            </a:r>
          </a:p>
          <a:p>
            <a:pPr lvl="1"/>
            <a:endParaRPr lang="en-US" dirty="0" smtClean="0"/>
          </a:p>
          <a:p>
            <a:r>
              <a:rPr lang="en-US" dirty="0"/>
              <a:t>Double Negation</a:t>
            </a:r>
          </a:p>
          <a:p>
            <a:pPr lvl="1"/>
            <a:r>
              <a:rPr lang="en-US" dirty="0"/>
              <a:t>p ≡ ¬¬p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Equivalence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572000" cy="53218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Complement</a:t>
            </a:r>
          </a:p>
          <a:p>
            <a:pPr lvl="1"/>
            <a:r>
              <a:rPr lang="en-US" dirty="0"/>
              <a:t>p ∧ ¬</a:t>
            </a:r>
            <a:r>
              <a:rPr lang="en-US" dirty="0" smtClean="0"/>
              <a:t>p ≡ F</a:t>
            </a:r>
          </a:p>
          <a:p>
            <a:pPr lvl="1"/>
            <a:r>
              <a:rPr lang="en-US" dirty="0"/>
              <a:t>p ∨ ¬</a:t>
            </a:r>
            <a:r>
              <a:rPr lang="en-US" dirty="0" smtClean="0"/>
              <a:t>p ≡ T</a:t>
            </a:r>
          </a:p>
          <a:p>
            <a:pPr lvl="1"/>
            <a:r>
              <a:rPr lang="en-US" dirty="0" smtClean="0"/>
              <a:t>¬T ≡ F</a:t>
            </a:r>
          </a:p>
          <a:p>
            <a:pPr lvl="1"/>
            <a:r>
              <a:rPr lang="en-US" dirty="0" smtClean="0"/>
              <a:t>¬F ≡ 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Absorption</a:t>
            </a:r>
          </a:p>
          <a:p>
            <a:pPr lvl="1"/>
            <a:r>
              <a:rPr lang="en-US" dirty="0"/>
              <a:t>p ∨ (p ∧ q</a:t>
            </a:r>
            <a:r>
              <a:rPr lang="en-US" dirty="0" smtClean="0"/>
              <a:t>) ≡ p</a:t>
            </a:r>
          </a:p>
          <a:p>
            <a:pPr lvl="1"/>
            <a:r>
              <a:rPr lang="en-US" dirty="0"/>
              <a:t>p ∧ (p ∨ q</a:t>
            </a:r>
            <a:r>
              <a:rPr lang="en-US" dirty="0" smtClean="0"/>
              <a:t>) </a:t>
            </a:r>
            <a:r>
              <a:rPr lang="en-US" dirty="0"/>
              <a:t>≡ </a:t>
            </a:r>
            <a:r>
              <a:rPr lang="en-US" dirty="0" smtClean="0"/>
              <a:t>p</a:t>
            </a:r>
          </a:p>
          <a:p>
            <a:pPr lvl="1"/>
            <a:endParaRPr lang="en-US" dirty="0"/>
          </a:p>
          <a:p>
            <a:r>
              <a:rPr lang="en-US" dirty="0"/>
              <a:t>Conditional </a:t>
            </a:r>
            <a:r>
              <a:rPr lang="en-US" dirty="0" smtClean="0"/>
              <a:t>Identities</a:t>
            </a:r>
          </a:p>
          <a:p>
            <a:pPr lvl="1"/>
            <a:r>
              <a:rPr lang="en-US" dirty="0"/>
              <a:t>p → </a:t>
            </a:r>
            <a:r>
              <a:rPr lang="en-US" dirty="0" smtClean="0"/>
              <a:t>q ≡ ¬</a:t>
            </a:r>
            <a:r>
              <a:rPr lang="en-US" dirty="0"/>
              <a:t>p ∨ </a:t>
            </a:r>
            <a:r>
              <a:rPr lang="en-US" dirty="0" smtClean="0"/>
              <a:t>q</a:t>
            </a:r>
          </a:p>
          <a:p>
            <a:pPr lvl="1"/>
            <a:r>
              <a:rPr lang="en-US" dirty="0"/>
              <a:t>p ↔ q ≡ (p → q) ∧ (q → p)</a:t>
            </a:r>
          </a:p>
        </p:txBody>
      </p:sp>
    </p:spTree>
    <p:extLst>
      <p:ext uri="{BB962C8B-B14F-4D97-AF65-F5344CB8AC3E}">
        <p14:creationId xmlns:p14="http://schemas.microsoft.com/office/powerpoint/2010/main" val="2389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reasoning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Well engineered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Propositions and statements!</a:t>
            </a:r>
          </a:p>
        </p:txBody>
      </p:sp>
    </p:spTree>
    <p:extLst>
      <p:ext uri="{BB962C8B-B14F-4D97-AF65-F5344CB8AC3E}">
        <p14:creationId xmlns:p14="http://schemas.microsoft.com/office/powerpoint/2010/main" val="9424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3218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Modus ponens</a:t>
            </a:r>
          </a:p>
          <a:p>
            <a:pPr lvl="1"/>
            <a:r>
              <a:rPr lang="en-US" dirty="0"/>
              <a:t>p, p → </a:t>
            </a:r>
            <a:r>
              <a:rPr lang="en-US" dirty="0" smtClean="0"/>
              <a:t>q ∴ q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 smtClean="0"/>
          </a:p>
          <a:p>
            <a:pPr lvl="1"/>
            <a:r>
              <a:rPr lang="en-US" dirty="0"/>
              <a:t>¬q, p → </a:t>
            </a:r>
            <a:r>
              <a:rPr lang="en-US" dirty="0" smtClean="0"/>
              <a:t>q ∴ ¬p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</a:t>
            </a:r>
          </a:p>
          <a:p>
            <a:pPr lvl="1"/>
            <a:r>
              <a:rPr lang="en-US" dirty="0"/>
              <a:t>p ∴ p ∨ </a:t>
            </a:r>
            <a:r>
              <a:rPr lang="en-US" dirty="0" smtClean="0"/>
              <a:t>q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Simplification</a:t>
            </a:r>
          </a:p>
          <a:p>
            <a:pPr lvl="1"/>
            <a:r>
              <a:rPr lang="en-US" dirty="0"/>
              <a:t>p ∧ </a:t>
            </a:r>
            <a:r>
              <a:rPr lang="en-US" dirty="0" smtClean="0"/>
              <a:t>q ∴ p</a:t>
            </a:r>
          </a:p>
          <a:p>
            <a:pPr lvl="1"/>
            <a:r>
              <a:rPr lang="en-US" dirty="0"/>
              <a:t>p ∧ q ∴ </a:t>
            </a:r>
            <a:r>
              <a:rPr lang="en-US" dirty="0" smtClean="0"/>
              <a:t>q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038600" cy="53218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Conjunction</a:t>
            </a:r>
          </a:p>
          <a:p>
            <a:pPr lvl="1"/>
            <a:r>
              <a:rPr lang="en-US" dirty="0"/>
              <a:t>p, </a:t>
            </a:r>
            <a:r>
              <a:rPr lang="en-US" dirty="0" smtClean="0"/>
              <a:t>q ∴ </a:t>
            </a:r>
            <a:r>
              <a:rPr lang="en-US" dirty="0"/>
              <a:t>p ∧ q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Hypothetical </a:t>
            </a:r>
            <a:r>
              <a:rPr lang="en-US" dirty="0" smtClean="0"/>
              <a:t>syllogism</a:t>
            </a:r>
          </a:p>
          <a:p>
            <a:pPr lvl="1"/>
            <a:r>
              <a:rPr lang="en-US" dirty="0"/>
              <a:t>p → q, q → r ∴ p → </a:t>
            </a:r>
            <a:r>
              <a:rPr lang="en-US" dirty="0" smtClean="0"/>
              <a:t>r</a:t>
            </a:r>
          </a:p>
          <a:p>
            <a:pPr lvl="1"/>
            <a:endParaRPr lang="en-US" dirty="0"/>
          </a:p>
          <a:p>
            <a:r>
              <a:rPr lang="en-US" dirty="0"/>
              <a:t>Disjunctive </a:t>
            </a:r>
            <a:r>
              <a:rPr lang="en-US" dirty="0" smtClean="0"/>
              <a:t>syllogism</a:t>
            </a:r>
          </a:p>
          <a:p>
            <a:pPr lvl="1"/>
            <a:r>
              <a:rPr lang="en-US" dirty="0"/>
              <a:t>p ∨ q, ¬</a:t>
            </a:r>
            <a:r>
              <a:rPr lang="en-US" dirty="0" smtClean="0"/>
              <a:t>p ∴ q</a:t>
            </a:r>
          </a:p>
          <a:p>
            <a:pPr lvl="1"/>
            <a:endParaRPr lang="en-US" dirty="0"/>
          </a:p>
          <a:p>
            <a:r>
              <a:rPr lang="en-US" dirty="0"/>
              <a:t>Resolution</a:t>
            </a:r>
          </a:p>
          <a:p>
            <a:pPr lvl="1"/>
            <a:r>
              <a:rPr lang="en-US" dirty="0"/>
              <a:t>p ∨ q, ¬p ∨ r ∴ q ∨ r</a:t>
            </a:r>
          </a:p>
        </p:txBody>
      </p:sp>
    </p:spTree>
    <p:extLst>
      <p:ext uri="{BB962C8B-B14F-4D97-AF65-F5344CB8AC3E}">
        <p14:creationId xmlns:p14="http://schemas.microsoft.com/office/powerpoint/2010/main" val="307300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924800" cy="5321808"/>
          </a:xfrm>
        </p:spPr>
        <p:txBody>
          <a:bodyPr>
            <a:normAutofit/>
          </a:bodyPr>
          <a:lstStyle/>
          <a:p>
            <a:r>
              <a:rPr lang="en-US" dirty="0" smtClean="0"/>
              <a:t>Contraposition</a:t>
            </a:r>
          </a:p>
          <a:p>
            <a:pPr lvl="1"/>
            <a:r>
              <a:rPr lang="en-US" dirty="0"/>
              <a:t>p → </a:t>
            </a:r>
            <a:r>
              <a:rPr lang="en-US" dirty="0" smtClean="0"/>
              <a:t>q ∴ </a:t>
            </a:r>
            <a:r>
              <a:rPr lang="en-US" dirty="0"/>
              <a:t>¬q → ¬</a:t>
            </a:r>
            <a:r>
              <a:rPr lang="en-US" dirty="0" smtClean="0"/>
              <a:t>p</a:t>
            </a:r>
          </a:p>
          <a:p>
            <a:pPr lvl="1"/>
            <a:r>
              <a:rPr lang="en-US" dirty="0"/>
              <a:t>¬q → ¬</a:t>
            </a:r>
            <a:r>
              <a:rPr lang="en-US" dirty="0" smtClean="0"/>
              <a:t>p ∴ </a:t>
            </a:r>
            <a:r>
              <a:rPr lang="en-US" dirty="0"/>
              <a:t>p → q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Exportation</a:t>
            </a:r>
          </a:p>
          <a:p>
            <a:pPr lvl="1"/>
            <a:r>
              <a:rPr lang="en-US" dirty="0"/>
              <a:t>(p ∧ q) → r ∴ p → (q → 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Deduction method 	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∧ p</a:t>
            </a:r>
            <a:r>
              <a:rPr lang="en-US" baseline="-25000" dirty="0"/>
              <a:t>2</a:t>
            </a:r>
            <a:r>
              <a:rPr lang="en-US" dirty="0"/>
              <a:t> ∧ p</a:t>
            </a:r>
            <a:r>
              <a:rPr lang="en-US" baseline="-25000" dirty="0"/>
              <a:t>3</a:t>
            </a:r>
            <a:r>
              <a:rPr lang="en-US" dirty="0"/>
              <a:t> ∧ … ∧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∴</a:t>
            </a:r>
            <a:r>
              <a:rPr lang="en-US" dirty="0" smtClean="0"/>
              <a:t> </a:t>
            </a:r>
            <a:r>
              <a:rPr lang="en-US" dirty="0"/>
              <a:t>(q → r</a:t>
            </a:r>
            <a:r>
              <a:rPr lang="en-US" dirty="0" smtClean="0"/>
              <a:t>) can be converted to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∧ p</a:t>
            </a:r>
            <a:r>
              <a:rPr lang="en-US" baseline="-25000" dirty="0"/>
              <a:t>2</a:t>
            </a:r>
            <a:r>
              <a:rPr lang="en-US" dirty="0"/>
              <a:t> ∧ p</a:t>
            </a:r>
            <a:r>
              <a:rPr lang="en-US" baseline="-25000" dirty="0"/>
              <a:t>3</a:t>
            </a:r>
            <a:r>
              <a:rPr lang="en-US" dirty="0"/>
              <a:t> ∧ … ∧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∧ q ∴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Allows us to extract additional hypotheses!</a:t>
            </a:r>
          </a:p>
        </p:txBody>
      </p:sp>
    </p:spTree>
    <p:extLst>
      <p:ext uri="{BB962C8B-B14F-4D97-AF65-F5344CB8AC3E}">
        <p14:creationId xmlns:p14="http://schemas.microsoft.com/office/powerpoint/2010/main" val="7560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Attempting to prove some arguments using only the information provided and the rules of logic</a:t>
            </a:r>
          </a:p>
          <a:p>
            <a:pPr lvl="1"/>
            <a:r>
              <a:rPr lang="en-US" dirty="0" smtClean="0"/>
              <a:t>Made up of a series of hypotheses and one conclusion</a:t>
            </a:r>
          </a:p>
          <a:p>
            <a:pPr lvl="1"/>
            <a:r>
              <a:rPr lang="en-US" dirty="0" smtClean="0"/>
              <a:t>Assume all hypotheses are true!</a:t>
            </a:r>
          </a:p>
          <a:p>
            <a:pPr lvl="1"/>
            <a:r>
              <a:rPr lang="en-US" dirty="0" smtClean="0"/>
              <a:t>Conclusion can only be derived from the internal structure of the proof</a:t>
            </a:r>
          </a:p>
          <a:p>
            <a:pPr lvl="1"/>
            <a:endParaRPr lang="en-US" dirty="0"/>
          </a:p>
          <a:p>
            <a:r>
              <a:rPr lang="en-US" dirty="0"/>
              <a:t>((p ∨ r) → q) ∧ (q → t) ∧ r ∴ 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Hypotheses</a:t>
            </a:r>
          </a:p>
          <a:p>
            <a:pPr lvl="2"/>
            <a:r>
              <a:rPr lang="en-US" dirty="0" smtClean="0"/>
              <a:t>(p </a:t>
            </a:r>
            <a:r>
              <a:rPr lang="en-US" dirty="0"/>
              <a:t>∨ r) → </a:t>
            </a:r>
            <a:r>
              <a:rPr lang="en-US" dirty="0" smtClean="0"/>
              <a:t>q</a:t>
            </a:r>
          </a:p>
          <a:p>
            <a:pPr lvl="2"/>
            <a:r>
              <a:rPr lang="en-US" dirty="0"/>
              <a:t>q → </a:t>
            </a:r>
            <a:r>
              <a:rPr lang="en-US" dirty="0" smtClean="0"/>
              <a:t>t</a:t>
            </a:r>
          </a:p>
          <a:p>
            <a:pPr lvl="2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Conclusion</a:t>
            </a:r>
          </a:p>
          <a:p>
            <a:pPr lvl="2"/>
            <a:r>
              <a:rPr lang="en-US" dirty="0"/>
              <a:t>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en-US" dirty="0" smtClean="0"/>
              <a:t>For a formal proof, we must manipulate our original hypotheses using the rules of logic to derive the conclusion</a:t>
            </a:r>
          </a:p>
          <a:p>
            <a:r>
              <a:rPr lang="en-US" dirty="0" smtClean="0"/>
              <a:t>We must also be explicit about what rules are used, what steps are used as inputs, and what the output is at each step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((p ∨ r) → q) ∧ (q → t) ∧ r ∴ 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(p ∨ r) → </a:t>
            </a:r>
            <a:r>
              <a:rPr lang="en-US" dirty="0" smtClean="0"/>
              <a:t>q	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q → </a:t>
            </a:r>
            <a:r>
              <a:rPr lang="en-US" dirty="0" smtClean="0"/>
              <a:t>t	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		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 ∨ </a:t>
            </a:r>
            <a:r>
              <a:rPr lang="en-US" dirty="0" smtClean="0"/>
              <a:t>r		addition 3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q			modus ponens 1,4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			modus ponens 2,5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a ∧ (b → c) ∧ ((a</a:t>
            </a:r>
            <a:r>
              <a:rPr lang="en-US" dirty="0"/>
              <a:t> </a:t>
            </a:r>
            <a:r>
              <a:rPr lang="en-US" dirty="0" smtClean="0"/>
              <a:t>∧ b) → (d ∨ ¬c)) ∧ b </a:t>
            </a:r>
            <a:r>
              <a:rPr lang="en-US" dirty="0"/>
              <a:t>∴ </a:t>
            </a:r>
            <a:r>
              <a:rPr lang="en-US" dirty="0" smtClean="0"/>
              <a:t>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		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b → </a:t>
            </a:r>
            <a:r>
              <a:rPr lang="en-US" dirty="0" smtClean="0"/>
              <a:t>c	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(a ∧ b) → (d ∨ ¬c</a:t>
            </a:r>
            <a:r>
              <a:rPr lang="en-US" dirty="0" smtClean="0"/>
              <a:t>)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</a:t>
            </a:r>
            <a:r>
              <a:rPr lang="en-US" dirty="0"/>
              <a:t>			</a:t>
            </a:r>
            <a:r>
              <a:rPr lang="en-US" dirty="0" smtClean="0"/>
              <a:t>hypothesis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			modus ponens 2,4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∧ </a:t>
            </a:r>
            <a:r>
              <a:rPr lang="en-US" dirty="0" smtClean="0"/>
              <a:t>b		conjunction 1,4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d ∨ ¬</a:t>
            </a:r>
            <a:r>
              <a:rPr lang="en-US" dirty="0" smtClean="0"/>
              <a:t>c		modus ponens 3,6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¬¬c		double negation 5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			disjunctive syllogism 7,8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4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((a ∨ ¬b) → c) ∧ (</a:t>
            </a:r>
            <a:r>
              <a:rPr lang="en-US" dirty="0" smtClean="0"/>
              <a:t>c → d</a:t>
            </a:r>
            <a:r>
              <a:rPr lang="en-US" dirty="0"/>
              <a:t>) ∧ a ∴ 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/>
              <a:t>a ∨ ¬b) → </a:t>
            </a:r>
            <a:r>
              <a:rPr lang="en-US" dirty="0" smtClean="0"/>
              <a:t>c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 → d 	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		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(a ∨ ¬b</a:t>
            </a:r>
            <a:r>
              <a:rPr lang="en-US" dirty="0" smtClean="0"/>
              <a:t>) </a:t>
            </a:r>
            <a:r>
              <a:rPr lang="en-US" dirty="0"/>
              <a:t>→ d	</a:t>
            </a:r>
            <a:r>
              <a:rPr lang="en-US" dirty="0" smtClean="0"/>
              <a:t>hypothetical syllogism 1,2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a ∨ ¬</a:t>
            </a:r>
            <a:r>
              <a:rPr lang="en-US" dirty="0" smtClean="0"/>
              <a:t>b		addition 3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			modus ponens 4,5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(a → (a → b)) ∴ </a:t>
            </a:r>
            <a:r>
              <a:rPr lang="en-US" dirty="0"/>
              <a:t>a → </a:t>
            </a:r>
            <a:r>
              <a:rPr lang="en-US" dirty="0" smtClean="0"/>
              <a:t>b</a:t>
            </a:r>
          </a:p>
          <a:p>
            <a:pPr marL="114300" indent="0">
              <a:buNone/>
            </a:pPr>
            <a:r>
              <a:rPr lang="en-US" dirty="0"/>
              <a:t>(a → (a → b)) ∧</a:t>
            </a:r>
            <a:r>
              <a:rPr lang="en-US" dirty="0" smtClean="0"/>
              <a:t> </a:t>
            </a:r>
            <a:r>
              <a:rPr lang="en-US" dirty="0"/>
              <a:t>a ∴</a:t>
            </a:r>
            <a:r>
              <a:rPr lang="en-US" dirty="0" smtClean="0"/>
              <a:t> </a:t>
            </a:r>
            <a:r>
              <a:rPr lang="en-US" dirty="0"/>
              <a:t>b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a → (a → </a:t>
            </a:r>
            <a:r>
              <a:rPr lang="en-US" dirty="0" smtClean="0"/>
              <a:t>b) 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		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a → b </a:t>
            </a:r>
            <a:r>
              <a:rPr lang="en-US" dirty="0" smtClean="0"/>
              <a:t>		modus </a:t>
            </a:r>
            <a:r>
              <a:rPr lang="en-US" dirty="0"/>
              <a:t>ponens </a:t>
            </a:r>
            <a:r>
              <a:rPr lang="en-US" dirty="0" smtClean="0"/>
              <a:t>1,2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			modus ponens 2,3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Quantifiers and Predicate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</a:p>
          <a:p>
            <a:endParaRPr lang="en-US" dirty="0"/>
          </a:p>
          <a:p>
            <a:r>
              <a:rPr lang="en-US" dirty="0" smtClean="0"/>
              <a:t>Universal Quantifier</a:t>
            </a:r>
          </a:p>
          <a:p>
            <a:endParaRPr lang="en-US" dirty="0"/>
          </a:p>
          <a:p>
            <a:r>
              <a:rPr lang="en-US" dirty="0" smtClean="0"/>
              <a:t>Existential Quantifier</a:t>
            </a:r>
          </a:p>
          <a:p>
            <a:endParaRPr lang="en-US" dirty="0"/>
          </a:p>
          <a:p>
            <a:r>
              <a:rPr lang="en-US" dirty="0" smtClean="0"/>
              <a:t>Quantified Statements</a:t>
            </a:r>
          </a:p>
          <a:p>
            <a:endParaRPr lang="en-US" dirty="0"/>
          </a:p>
          <a:p>
            <a:r>
              <a:rPr lang="en-US" dirty="0" smtClean="0"/>
              <a:t>Nested 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 vs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Propositions must well defined and have a truth value</a:t>
            </a:r>
          </a:p>
          <a:p>
            <a:pPr lvl="1"/>
            <a:r>
              <a:rPr lang="en-US" dirty="0" smtClean="0"/>
              <a:t>5 </a:t>
            </a:r>
            <a:r>
              <a:rPr lang="en-US" dirty="0" smtClean="0"/>
              <a:t>&lt; </a:t>
            </a:r>
            <a:r>
              <a:rPr lang="en-US" dirty="0" smtClean="0"/>
              <a:t>4</a:t>
            </a:r>
            <a:endParaRPr lang="en-US" dirty="0" smtClean="0"/>
          </a:p>
          <a:p>
            <a:pPr lvl="1"/>
            <a:r>
              <a:rPr lang="en-US" dirty="0"/>
              <a:t>Shaquille </a:t>
            </a:r>
            <a:r>
              <a:rPr lang="en-US" dirty="0" smtClean="0"/>
              <a:t>O'Neal is 7’1”</a:t>
            </a:r>
          </a:p>
          <a:p>
            <a:pPr lvl="1"/>
            <a:r>
              <a:rPr lang="en-US" dirty="0" smtClean="0"/>
              <a:t>Chocolate </a:t>
            </a:r>
            <a:r>
              <a:rPr lang="en-US" dirty="0" smtClean="0"/>
              <a:t>ice cream is better than vanilla ice cream.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Predicates are logical statements who’s truth value is a function of one or more variables 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/>
              <a:t>&lt; 5</a:t>
            </a:r>
          </a:p>
          <a:p>
            <a:pPr lvl="1"/>
            <a:r>
              <a:rPr lang="en-US" dirty="0" smtClean="0"/>
              <a:t>Truth value depends </a:t>
            </a:r>
            <a:r>
              <a:rPr lang="en-US" dirty="0" smtClean="0"/>
              <a:t>on value of x and domain of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A predicate is </a:t>
            </a:r>
            <a:r>
              <a:rPr lang="en-US" b="1" dirty="0" smtClean="0"/>
              <a:t>NOT</a:t>
            </a:r>
            <a:r>
              <a:rPr lang="en-US" dirty="0" smtClean="0"/>
              <a:t> a proposition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3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 is an odd number.</a:t>
            </a:r>
          </a:p>
          <a:p>
            <a:pPr lvl="1"/>
            <a:r>
              <a:rPr lang="en-US" dirty="0" smtClean="0"/>
              <a:t>P(x): x is an odd number</a:t>
            </a:r>
          </a:p>
          <a:p>
            <a:pPr lvl="1"/>
            <a:r>
              <a:rPr lang="en-US" dirty="0" smtClean="0"/>
              <a:t>P(1) is True</a:t>
            </a:r>
            <a:endParaRPr lang="en-US" dirty="0"/>
          </a:p>
          <a:p>
            <a:pPr lvl="1"/>
            <a:r>
              <a:rPr lang="en-US" dirty="0" smtClean="0"/>
              <a:t>P(2) is False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 is less than y.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x,y</a:t>
            </a:r>
            <a:r>
              <a:rPr lang="en-US" dirty="0" smtClean="0"/>
              <a:t>): x &lt; y</a:t>
            </a:r>
          </a:p>
          <a:p>
            <a:pPr lvl="1"/>
            <a:r>
              <a:rPr lang="en-US" dirty="0" smtClean="0"/>
              <a:t>P(2,3) </a:t>
            </a:r>
            <a:r>
              <a:rPr lang="en-US" dirty="0"/>
              <a:t>is True</a:t>
            </a:r>
          </a:p>
          <a:p>
            <a:pPr lvl="1"/>
            <a:r>
              <a:rPr lang="en-US" dirty="0" smtClean="0"/>
              <a:t>P(3,2) </a:t>
            </a:r>
            <a:r>
              <a:rPr lang="en-US" dirty="0"/>
              <a:t>is False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domain of a predicate represents all possible values of that variable</a:t>
            </a:r>
          </a:p>
          <a:p>
            <a:pPr lvl="1"/>
            <a:r>
              <a:rPr lang="en-US" dirty="0" smtClean="0"/>
              <a:t>Just like in relations!</a:t>
            </a:r>
          </a:p>
          <a:p>
            <a:pPr lvl="1"/>
            <a:r>
              <a:rPr lang="en-US" dirty="0" smtClean="0"/>
              <a:t>Assigning a value to the variable(s) converts the predicate into a proposition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6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Propositions and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proposition is a statement that is either true or false</a:t>
            </a:r>
          </a:p>
          <a:p>
            <a:endParaRPr lang="en-US" dirty="0"/>
          </a:p>
          <a:p>
            <a:r>
              <a:rPr lang="en-US" dirty="0" smtClean="0"/>
              <a:t>2 &lt; 3		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5 &lt; 4		</a:t>
            </a:r>
          </a:p>
          <a:p>
            <a:pPr lvl="1"/>
            <a:r>
              <a:rPr lang="en-US" dirty="0" smtClean="0"/>
              <a:t>False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Ten is greater than seven	</a:t>
            </a:r>
          </a:p>
          <a:p>
            <a:pPr lvl="1"/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What if our domain is infinite?</a:t>
            </a:r>
          </a:p>
          <a:p>
            <a:pPr lvl="1"/>
            <a:r>
              <a:rPr lang="en-US" dirty="0" smtClean="0"/>
              <a:t>Difficult to convert a predicate into a proposition for every element of the domain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Quan</a:t>
            </a:r>
            <a:r>
              <a:rPr lang="en-US" dirty="0" smtClean="0"/>
              <a:t>tifiers specify which variables in the domain the predicate applies to</a:t>
            </a:r>
            <a:endParaRPr lang="en-US" dirty="0" smtClean="0"/>
          </a:p>
          <a:p>
            <a:pPr lvl="1"/>
            <a:r>
              <a:rPr lang="en-US" dirty="0" smtClean="0"/>
              <a:t>Universal Quantifier: All elements of the domain</a:t>
            </a:r>
          </a:p>
          <a:p>
            <a:pPr lvl="1"/>
            <a:r>
              <a:rPr lang="en-US" dirty="0" smtClean="0"/>
              <a:t>Existential Quantifier: At least one element of the domain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9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Universal Quantifier</a:t>
            </a:r>
          </a:p>
          <a:p>
            <a:pPr lvl="1"/>
            <a:r>
              <a:rPr lang="en-US" dirty="0" smtClean="0"/>
              <a:t>∀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all</a:t>
            </a:r>
          </a:p>
          <a:p>
            <a:pPr lvl="1"/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∀</a:t>
            </a:r>
            <a:r>
              <a:rPr lang="en-US" dirty="0" err="1" smtClean="0"/>
              <a:t>xP</a:t>
            </a:r>
            <a:r>
              <a:rPr lang="en-US" dirty="0" smtClean="0"/>
              <a:t>(x)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Universally quantified statement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Assumes P(x) is true for all possible values of x in domain</a:t>
            </a:r>
          </a:p>
          <a:p>
            <a:pPr marL="708660" lvl="2">
              <a:buClr>
                <a:schemeClr val="accent1"/>
              </a:buClr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/>
              <a:t>∀</a:t>
            </a:r>
            <a:r>
              <a:rPr lang="en-US" dirty="0" err="1"/>
              <a:t>xP</a:t>
            </a:r>
            <a:r>
              <a:rPr lang="en-US" dirty="0"/>
              <a:t>(x</a:t>
            </a:r>
            <a:r>
              <a:rPr lang="en-US" dirty="0" smtClean="0"/>
              <a:t>) ≡ P(x</a:t>
            </a:r>
            <a:r>
              <a:rPr lang="en-US" baseline="-25000" dirty="0" smtClean="0"/>
              <a:t>1</a:t>
            </a:r>
            <a:r>
              <a:rPr lang="en-US" dirty="0" smtClean="0"/>
              <a:t>) ∧ P(x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∧</a:t>
            </a:r>
            <a:r>
              <a:rPr lang="en-US" dirty="0" smtClean="0"/>
              <a:t> P(x</a:t>
            </a:r>
            <a:r>
              <a:rPr lang="en-US" baseline="-25000" dirty="0" smtClean="0"/>
              <a:t>3</a:t>
            </a:r>
            <a:r>
              <a:rPr lang="en-US" dirty="0" smtClean="0"/>
              <a:t>) ∧ ... </a:t>
            </a:r>
            <a:r>
              <a:rPr lang="en-US" dirty="0"/>
              <a:t>∧</a:t>
            </a:r>
            <a:r>
              <a:rPr lang="en-US" dirty="0" smtClean="0"/>
              <a:t> P(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Resolves to true if true for every value of x in domain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Resolves to false if false for at least one value of x (counterexample)</a:t>
            </a:r>
          </a:p>
          <a:p>
            <a:pPr marL="708660" lvl="2">
              <a:buClr>
                <a:schemeClr val="accent1"/>
              </a:buClr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/>
              <a:t>P(x</a:t>
            </a:r>
            <a:r>
              <a:rPr lang="en-US" dirty="0" smtClean="0"/>
              <a:t>): x &gt; 2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Assuming Z is the domain, ∀</a:t>
            </a:r>
            <a:r>
              <a:rPr lang="en-US" dirty="0" err="1"/>
              <a:t>xP</a:t>
            </a:r>
            <a:r>
              <a:rPr lang="en-US" dirty="0"/>
              <a:t>(x</a:t>
            </a:r>
            <a:r>
              <a:rPr lang="en-US" dirty="0" smtClean="0"/>
              <a:t>) is false, x = 1 is a counterexample</a:t>
            </a:r>
            <a:endParaRPr lang="en-US" dirty="0"/>
          </a:p>
          <a:p>
            <a:pPr marL="342900" lvl="1">
              <a:buClr>
                <a:schemeClr val="accent1"/>
              </a:buClr>
            </a:pPr>
            <a:endParaRPr lang="en-US" dirty="0"/>
          </a:p>
          <a:p>
            <a:pPr marL="342900" lvl="1">
              <a:buClr>
                <a:schemeClr val="accent1"/>
              </a:buClr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Existential </a:t>
            </a:r>
            <a:r>
              <a:rPr lang="en-US" dirty="0" smtClean="0"/>
              <a:t>Quantifier</a:t>
            </a:r>
          </a:p>
          <a:p>
            <a:pPr lvl="1"/>
            <a:r>
              <a:rPr lang="en-US" dirty="0" smtClean="0"/>
              <a:t>∃</a:t>
            </a:r>
          </a:p>
          <a:p>
            <a:pPr lvl="1"/>
            <a:r>
              <a:rPr lang="en-US" dirty="0" smtClean="0"/>
              <a:t>There exists</a:t>
            </a:r>
          </a:p>
          <a:p>
            <a:pPr lvl="1"/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∃</a:t>
            </a:r>
            <a:r>
              <a:rPr lang="en-US" dirty="0" err="1" smtClean="0"/>
              <a:t>xP</a:t>
            </a:r>
            <a:r>
              <a:rPr lang="en-US" dirty="0" smtClean="0"/>
              <a:t>(x</a:t>
            </a:r>
            <a:r>
              <a:rPr lang="en-US" dirty="0"/>
              <a:t>)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Existentially quantified </a:t>
            </a:r>
            <a:r>
              <a:rPr lang="en-US" dirty="0"/>
              <a:t>statement</a:t>
            </a:r>
          </a:p>
          <a:p>
            <a:pPr marL="708660" lvl="2">
              <a:buClr>
                <a:schemeClr val="accent1"/>
              </a:buClr>
            </a:pPr>
            <a:r>
              <a:rPr lang="en-US" dirty="0"/>
              <a:t>Assumes P(x) is true for </a:t>
            </a:r>
            <a:r>
              <a:rPr lang="en-US" dirty="0" smtClean="0"/>
              <a:t>at least one value </a:t>
            </a:r>
            <a:r>
              <a:rPr lang="en-US" dirty="0"/>
              <a:t>of x in domain</a:t>
            </a:r>
          </a:p>
          <a:p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∃</a:t>
            </a:r>
            <a:r>
              <a:rPr lang="en-US" dirty="0" err="1" smtClean="0"/>
              <a:t>xP</a:t>
            </a:r>
            <a:r>
              <a:rPr lang="en-US" dirty="0" smtClean="0"/>
              <a:t>(x</a:t>
            </a:r>
            <a:r>
              <a:rPr lang="en-US" dirty="0"/>
              <a:t>) ≡ P(x</a:t>
            </a:r>
            <a:r>
              <a:rPr lang="en-US" baseline="-25000" dirty="0"/>
              <a:t>1</a:t>
            </a:r>
            <a:r>
              <a:rPr lang="en-US" dirty="0"/>
              <a:t>) ∨</a:t>
            </a:r>
            <a:r>
              <a:rPr lang="en-US" dirty="0" smtClean="0"/>
              <a:t> </a:t>
            </a:r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) ∨</a:t>
            </a:r>
            <a:r>
              <a:rPr lang="en-US" dirty="0" smtClean="0"/>
              <a:t> </a:t>
            </a:r>
            <a:r>
              <a:rPr lang="en-US" dirty="0"/>
              <a:t>P(x</a:t>
            </a:r>
            <a:r>
              <a:rPr lang="en-US" baseline="-25000" dirty="0"/>
              <a:t>3</a:t>
            </a:r>
            <a:r>
              <a:rPr lang="en-US" dirty="0"/>
              <a:t>) ∨</a:t>
            </a:r>
            <a:r>
              <a:rPr lang="en-US" dirty="0" smtClean="0"/>
              <a:t> </a:t>
            </a:r>
            <a:r>
              <a:rPr lang="en-US" dirty="0"/>
              <a:t>... ∨</a:t>
            </a:r>
            <a:r>
              <a:rPr lang="en-US" dirty="0" smtClean="0"/>
              <a:t> </a:t>
            </a:r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</a:p>
          <a:p>
            <a:pPr marL="708660" lvl="2">
              <a:buClr>
                <a:schemeClr val="accent1"/>
              </a:buClr>
            </a:pPr>
            <a:r>
              <a:rPr lang="en-US" dirty="0"/>
              <a:t>Resolves to true if true for </a:t>
            </a:r>
            <a:r>
              <a:rPr lang="en-US" dirty="0" smtClean="0"/>
              <a:t>at least one </a:t>
            </a:r>
            <a:r>
              <a:rPr lang="en-US" dirty="0"/>
              <a:t>value of x in domain</a:t>
            </a:r>
          </a:p>
          <a:p>
            <a:pPr marL="708660" lvl="2">
              <a:buClr>
                <a:schemeClr val="accent1"/>
              </a:buClr>
            </a:pPr>
            <a:r>
              <a:rPr lang="en-US" dirty="0"/>
              <a:t>Resolves to false if false for </a:t>
            </a:r>
            <a:r>
              <a:rPr lang="en-US" dirty="0" smtClean="0"/>
              <a:t>every value </a:t>
            </a:r>
            <a:r>
              <a:rPr lang="en-US" dirty="0"/>
              <a:t>of </a:t>
            </a:r>
            <a:r>
              <a:rPr lang="en-US" dirty="0" smtClean="0"/>
              <a:t>x</a:t>
            </a:r>
          </a:p>
          <a:p>
            <a:pPr marL="708660" lvl="2">
              <a:buClr>
                <a:schemeClr val="accent1"/>
              </a:buClr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/>
              <a:t>P(x): x &gt; 2</a:t>
            </a:r>
          </a:p>
          <a:p>
            <a:pPr marL="342900" lvl="1">
              <a:buClr>
                <a:schemeClr val="accent1"/>
              </a:buClr>
            </a:pPr>
            <a:r>
              <a:rPr lang="en-US" dirty="0"/>
              <a:t>Assuming Z is the domain, </a:t>
            </a:r>
            <a:r>
              <a:rPr lang="en-US" dirty="0" smtClean="0"/>
              <a:t>∃</a:t>
            </a:r>
            <a:r>
              <a:rPr lang="en-US" dirty="0" err="1" smtClean="0"/>
              <a:t>xP</a:t>
            </a:r>
            <a:r>
              <a:rPr lang="en-US" dirty="0" smtClean="0"/>
              <a:t>(x</a:t>
            </a:r>
            <a:r>
              <a:rPr lang="en-US" dirty="0"/>
              <a:t>) is </a:t>
            </a:r>
            <a:r>
              <a:rPr lang="en-US" dirty="0" smtClean="0"/>
              <a:t>true</a:t>
            </a:r>
            <a:endParaRPr lang="en-US" dirty="0"/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71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build compound quantified statements as well</a:t>
            </a:r>
          </a:p>
          <a:p>
            <a:endParaRPr lang="en-US" dirty="0"/>
          </a:p>
          <a:p>
            <a:r>
              <a:rPr lang="en-US" dirty="0" smtClean="0"/>
              <a:t>P(x): x &gt; 2</a:t>
            </a:r>
          </a:p>
          <a:p>
            <a:r>
              <a:rPr lang="en-US" dirty="0" smtClean="0"/>
              <a:t>O(x): x % 2 = 1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Z</a:t>
            </a:r>
            <a:r>
              <a:rPr lang="en-US" baseline="30000" dirty="0" smtClean="0"/>
              <a:t>+</a:t>
            </a:r>
          </a:p>
          <a:p>
            <a:endParaRPr lang="en-US" dirty="0" smtClean="0"/>
          </a:p>
          <a:p>
            <a:r>
              <a:rPr lang="en-US" dirty="0"/>
              <a:t>∃</a:t>
            </a:r>
            <a:r>
              <a:rPr lang="en-US" dirty="0" smtClean="0"/>
              <a:t>x(P(x) ∧ ¬O(x)) is true</a:t>
            </a:r>
          </a:p>
          <a:p>
            <a:endParaRPr lang="en-US" dirty="0" smtClean="0"/>
          </a:p>
          <a:p>
            <a:r>
              <a:rPr lang="en-US" dirty="0" smtClean="0"/>
              <a:t>∀x(P(x</a:t>
            </a:r>
            <a:r>
              <a:rPr lang="en-US" dirty="0"/>
              <a:t>) ∧ ¬O(x</a:t>
            </a:r>
            <a:r>
              <a:rPr lang="en-US" dirty="0" smtClean="0"/>
              <a:t>)) is false, x = 3 is a counterexample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0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vs 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is important with quantifiers</a:t>
            </a:r>
          </a:p>
          <a:p>
            <a:endParaRPr lang="en-US" dirty="0"/>
          </a:p>
          <a:p>
            <a:r>
              <a:rPr lang="en-US" dirty="0"/>
              <a:t>∃x(P(x) ∧ ¬O(x</a:t>
            </a:r>
            <a:r>
              <a:rPr lang="en-US" dirty="0" smtClean="0"/>
              <a:t>)) is a proposition</a:t>
            </a:r>
          </a:p>
          <a:p>
            <a:endParaRPr lang="en-US" dirty="0" smtClean="0"/>
          </a:p>
          <a:p>
            <a:r>
              <a:rPr lang="en-US" dirty="0"/>
              <a:t>∀x(P(x) ∧ ¬O(x</a:t>
            </a:r>
            <a:r>
              <a:rPr lang="en-US" dirty="0" smtClean="0"/>
              <a:t>)) is a proposition</a:t>
            </a:r>
          </a:p>
          <a:p>
            <a:endParaRPr lang="en-US" dirty="0" smtClean="0"/>
          </a:p>
          <a:p>
            <a:r>
              <a:rPr lang="en-US" dirty="0"/>
              <a:t>∀</a:t>
            </a:r>
            <a:r>
              <a:rPr lang="en-US" dirty="0" err="1" smtClean="0"/>
              <a:t>xP</a:t>
            </a:r>
            <a:r>
              <a:rPr lang="en-US" dirty="0" smtClean="0"/>
              <a:t>(x</a:t>
            </a:r>
            <a:r>
              <a:rPr lang="en-US" dirty="0"/>
              <a:t>) </a:t>
            </a:r>
            <a:r>
              <a:rPr lang="en-US" dirty="0" smtClean="0"/>
              <a:t>∧ </a:t>
            </a:r>
            <a:r>
              <a:rPr lang="en-US" dirty="0"/>
              <a:t>¬O(x</a:t>
            </a:r>
            <a:r>
              <a:rPr lang="en-US" dirty="0" smtClean="0"/>
              <a:t>) is not a proposition!</a:t>
            </a:r>
          </a:p>
          <a:p>
            <a:pPr lvl="1"/>
            <a:r>
              <a:rPr lang="en-US" dirty="0" smtClean="0"/>
              <a:t>In ∀</a:t>
            </a:r>
            <a:r>
              <a:rPr lang="en-US" dirty="0" err="1"/>
              <a:t>xP</a:t>
            </a:r>
            <a:r>
              <a:rPr lang="en-US" dirty="0"/>
              <a:t>(x</a:t>
            </a:r>
            <a:r>
              <a:rPr lang="en-US" dirty="0" smtClean="0"/>
              <a:t>), x is a bound variable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¬O(x</a:t>
            </a:r>
            <a:r>
              <a:rPr lang="en-US" dirty="0" smtClean="0"/>
              <a:t>), x is a free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en-US" dirty="0" smtClean="0"/>
              <a:t>A predicate with multiple variables inside requires nested quantifiers to become a proposition</a:t>
            </a:r>
          </a:p>
          <a:p>
            <a:endParaRPr lang="en-US" dirty="0"/>
          </a:p>
          <a:p>
            <a:r>
              <a:rPr lang="en-US" dirty="0" smtClean="0"/>
              <a:t>A(</a:t>
            </a:r>
            <a:r>
              <a:rPr lang="en-US" dirty="0" err="1" smtClean="0"/>
              <a:t>x,y</a:t>
            </a:r>
            <a:r>
              <a:rPr lang="en-US" dirty="0" smtClean="0"/>
              <a:t>): x + y = 0</a:t>
            </a:r>
          </a:p>
          <a:p>
            <a:r>
              <a:rPr lang="en-US" dirty="0" smtClean="0"/>
              <a:t>Domain is Z</a:t>
            </a:r>
          </a:p>
          <a:p>
            <a:endParaRPr lang="en-US" dirty="0"/>
          </a:p>
          <a:p>
            <a:r>
              <a:rPr lang="en-US" dirty="0"/>
              <a:t>∀</a:t>
            </a:r>
            <a:r>
              <a:rPr lang="en-US" dirty="0" err="1" smtClean="0"/>
              <a:t>x∃y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is True</a:t>
            </a:r>
          </a:p>
          <a:p>
            <a:pPr lvl="1"/>
            <a:r>
              <a:rPr lang="en-US" dirty="0" smtClean="0"/>
              <a:t>For all values of x there is at least one value of y, where x + y = 0.</a:t>
            </a:r>
          </a:p>
          <a:p>
            <a:pPr lvl="1"/>
            <a:endParaRPr lang="en-US" dirty="0"/>
          </a:p>
          <a:p>
            <a:r>
              <a:rPr lang="en-US" dirty="0"/>
              <a:t>∃</a:t>
            </a:r>
            <a:r>
              <a:rPr lang="en-US" dirty="0" err="1" smtClean="0"/>
              <a:t>x∀y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/>
              <a:t>) is </a:t>
            </a:r>
            <a:r>
              <a:rPr lang="en-US" dirty="0" smtClean="0"/>
              <a:t>False</a:t>
            </a:r>
            <a:endParaRPr lang="en-US" dirty="0"/>
          </a:p>
          <a:p>
            <a:pPr lvl="1"/>
            <a:r>
              <a:rPr lang="en-US" dirty="0" smtClean="0"/>
              <a:t>There is at least one value of x where for all values of y, x + y = 0</a:t>
            </a:r>
          </a:p>
          <a:p>
            <a:pPr lvl="1"/>
            <a:endParaRPr lang="en-US" dirty="0"/>
          </a:p>
          <a:p>
            <a:r>
              <a:rPr lang="en-US" dirty="0" smtClean="0"/>
              <a:t>Order matters so be careful!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3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200" dirty="0"/>
              <a:t>Logical Reasoning with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with Quantifiers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Special Cases with Quantifiers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Rules and Proofs Using 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For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Laws apply to quantifiers as well</a:t>
            </a:r>
          </a:p>
          <a:p>
            <a:endParaRPr lang="en-US" dirty="0" smtClean="0"/>
          </a:p>
          <a:p>
            <a:r>
              <a:rPr lang="en-US" dirty="0" smtClean="0"/>
              <a:t>P(x): x played pool</a:t>
            </a:r>
          </a:p>
          <a:p>
            <a:r>
              <a:rPr lang="en-US" dirty="0" smtClean="0"/>
              <a:t>Domain is all players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¬∀</a:t>
            </a:r>
            <a:r>
              <a:rPr lang="en-US" dirty="0" err="1" smtClean="0"/>
              <a:t>xP</a:t>
            </a:r>
            <a:r>
              <a:rPr lang="en-US" dirty="0" smtClean="0"/>
              <a:t>(x) </a:t>
            </a:r>
            <a:r>
              <a:rPr lang="en-US" dirty="0"/>
              <a:t>≡ ∃</a:t>
            </a:r>
            <a:r>
              <a:rPr lang="en-US" dirty="0" err="1" smtClean="0"/>
              <a:t>x¬P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Not all players played pool</a:t>
            </a:r>
          </a:p>
          <a:p>
            <a:pPr lvl="1"/>
            <a:r>
              <a:rPr lang="en-US" dirty="0" smtClean="0"/>
              <a:t>There exist at least one player who did not play pool</a:t>
            </a:r>
            <a:endParaRPr lang="en-US" dirty="0"/>
          </a:p>
          <a:p>
            <a:endParaRPr lang="en-US" dirty="0"/>
          </a:p>
          <a:p>
            <a:r>
              <a:rPr lang="en-US" dirty="0"/>
              <a:t>¬∃</a:t>
            </a:r>
            <a:r>
              <a:rPr lang="en-US" dirty="0" err="1" smtClean="0"/>
              <a:t>xP</a:t>
            </a:r>
            <a:r>
              <a:rPr lang="en-US" dirty="0" smtClean="0"/>
              <a:t>(x) </a:t>
            </a:r>
            <a:r>
              <a:rPr lang="en-US" dirty="0"/>
              <a:t>≡ ∀</a:t>
            </a:r>
            <a:r>
              <a:rPr lang="en-US" dirty="0" err="1" smtClean="0"/>
              <a:t>x¬P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There does not exist at least one player who played pool</a:t>
            </a:r>
          </a:p>
          <a:p>
            <a:pPr lvl="1"/>
            <a:r>
              <a:rPr lang="en-US" dirty="0" smtClean="0"/>
              <a:t>All players did not play pool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7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For Nested  Quantifiers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applies to nested quantifiers as well</a:t>
            </a:r>
          </a:p>
          <a:p>
            <a:endParaRPr lang="en-US" dirty="0" smtClean="0"/>
          </a:p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): x played in soccer match y</a:t>
            </a:r>
          </a:p>
          <a:p>
            <a:r>
              <a:rPr lang="en-US" dirty="0"/>
              <a:t>Domain is all players</a:t>
            </a:r>
          </a:p>
          <a:p>
            <a:endParaRPr lang="en-US" dirty="0" smtClean="0"/>
          </a:p>
          <a:p>
            <a:r>
              <a:rPr lang="en-US" dirty="0" smtClean="0"/>
              <a:t>¬</a:t>
            </a:r>
            <a:r>
              <a:rPr lang="en-US" dirty="0"/>
              <a:t>∀</a:t>
            </a:r>
            <a:r>
              <a:rPr lang="en-US" dirty="0" err="1"/>
              <a:t>x∀yP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≡ ∃</a:t>
            </a:r>
            <a:r>
              <a:rPr lang="en-US" dirty="0" err="1"/>
              <a:t>x∃y¬P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all players played in every soccer match</a:t>
            </a:r>
          </a:p>
          <a:p>
            <a:pPr lvl="1"/>
            <a:r>
              <a:rPr lang="en-US" dirty="0"/>
              <a:t>There exists one player who did not play in at least one soccer match</a:t>
            </a:r>
          </a:p>
          <a:p>
            <a:endParaRPr lang="en-US" dirty="0"/>
          </a:p>
          <a:p>
            <a:r>
              <a:rPr lang="en-US" dirty="0" smtClean="0"/>
              <a:t>¬</a:t>
            </a:r>
            <a:r>
              <a:rPr lang="en-US" dirty="0"/>
              <a:t>∀</a:t>
            </a:r>
            <a:r>
              <a:rPr lang="en-US" dirty="0" err="1"/>
              <a:t>x∃yP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≡ ∃</a:t>
            </a:r>
            <a:r>
              <a:rPr lang="en-US" dirty="0" err="1"/>
              <a:t>x∀y¬P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all players played in at least one soccer match</a:t>
            </a:r>
          </a:p>
          <a:p>
            <a:pPr lvl="1"/>
            <a:r>
              <a:rPr lang="en-US" dirty="0"/>
              <a:t>There exists one player who did not play in at least one soccer match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7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For Nested  Quantifiers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/>
              <a:t>¬∃</a:t>
            </a:r>
            <a:r>
              <a:rPr lang="en-US" dirty="0" err="1"/>
              <a:t>x∀yP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≡ ∀</a:t>
            </a:r>
            <a:r>
              <a:rPr lang="en-US" dirty="0" err="1"/>
              <a:t>x∃y¬P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player played in every soccer match</a:t>
            </a:r>
          </a:p>
          <a:p>
            <a:pPr lvl="1"/>
            <a:r>
              <a:rPr lang="en-US" dirty="0"/>
              <a:t>All players did not play in at least one soccer match</a:t>
            </a:r>
          </a:p>
          <a:p>
            <a:endParaRPr lang="en-US" dirty="0" smtClean="0"/>
          </a:p>
          <a:p>
            <a:r>
              <a:rPr lang="en-US" dirty="0" smtClean="0"/>
              <a:t>¬∃</a:t>
            </a:r>
            <a:r>
              <a:rPr lang="en-US" dirty="0" err="1" smtClean="0"/>
              <a:t>x∃yP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/>
              <a:t>) ≡ </a:t>
            </a:r>
            <a:r>
              <a:rPr lang="en-US" dirty="0" smtClean="0"/>
              <a:t>∀</a:t>
            </a:r>
            <a:r>
              <a:rPr lang="en-US" dirty="0" err="1" smtClean="0"/>
              <a:t>x∀y¬P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player played in </a:t>
            </a:r>
            <a:r>
              <a:rPr lang="en-US" dirty="0" smtClean="0"/>
              <a:t>at least one soccer </a:t>
            </a:r>
            <a:r>
              <a:rPr lang="en-US" dirty="0"/>
              <a:t>match</a:t>
            </a:r>
          </a:p>
          <a:p>
            <a:pPr lvl="1"/>
            <a:r>
              <a:rPr lang="en-US" dirty="0"/>
              <a:t>All players did not play in </a:t>
            </a:r>
            <a:r>
              <a:rPr lang="en-US" dirty="0" smtClean="0"/>
              <a:t>every soccer match</a:t>
            </a:r>
          </a:p>
          <a:p>
            <a:pPr lvl="1"/>
            <a:endParaRPr lang="en-US" dirty="0"/>
          </a:p>
          <a:p>
            <a:r>
              <a:rPr lang="en-US" dirty="0" smtClean="0"/>
              <a:t>Remember, the ordering of the nested quantifiers is critical to the meaning of the proposition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8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Statements must not be ambiguous</a:t>
            </a:r>
          </a:p>
          <a:p>
            <a:endParaRPr lang="en-US" dirty="0"/>
          </a:p>
          <a:p>
            <a:r>
              <a:rPr lang="en-US" dirty="0" smtClean="0"/>
              <a:t>They are very talented.</a:t>
            </a:r>
          </a:p>
          <a:p>
            <a:pPr lvl="1"/>
            <a:r>
              <a:rPr lang="en-US" dirty="0" smtClean="0"/>
              <a:t>Who are they?</a:t>
            </a:r>
          </a:p>
          <a:p>
            <a:pPr lvl="1"/>
            <a:endParaRPr lang="en-US" dirty="0"/>
          </a:p>
          <a:p>
            <a:r>
              <a:rPr lang="en-US" b="1" dirty="0" smtClean="0"/>
              <a:t>Statements must be declarations</a:t>
            </a:r>
          </a:p>
          <a:p>
            <a:endParaRPr lang="en-US" dirty="0"/>
          </a:p>
          <a:p>
            <a:r>
              <a:rPr lang="en-US" dirty="0" smtClean="0"/>
              <a:t>How are you?</a:t>
            </a:r>
          </a:p>
          <a:p>
            <a:pPr lvl="1"/>
            <a:r>
              <a:rPr lang="en-US" dirty="0" smtClean="0"/>
              <a:t>This is a question, not a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∃ and ∀ give us at least one and everyone, but what if we wanted everyone else?</a:t>
            </a:r>
          </a:p>
          <a:p>
            <a:endParaRPr lang="en-US" dirty="0"/>
          </a:p>
          <a:p>
            <a:r>
              <a:rPr lang="en-US" dirty="0" smtClean="0"/>
              <a:t>D(</a:t>
            </a:r>
            <a:r>
              <a:rPr lang="en-US" dirty="0" err="1" smtClean="0"/>
              <a:t>x,y</a:t>
            </a:r>
            <a:r>
              <a:rPr lang="en-US" dirty="0" smtClean="0"/>
              <a:t>): x danced with y</a:t>
            </a:r>
          </a:p>
          <a:p>
            <a:r>
              <a:rPr lang="en-US" dirty="0" smtClean="0"/>
              <a:t>Domain is everyone in the room</a:t>
            </a:r>
          </a:p>
          <a:p>
            <a:endParaRPr lang="en-US" dirty="0"/>
          </a:p>
          <a:p>
            <a:r>
              <a:rPr lang="en-US" dirty="0"/>
              <a:t>∀</a:t>
            </a:r>
            <a:r>
              <a:rPr lang="en-US" dirty="0" err="1"/>
              <a:t>x∀</a:t>
            </a:r>
            <a:r>
              <a:rPr lang="en-US" dirty="0" err="1" smtClean="0"/>
              <a:t>y</a:t>
            </a:r>
            <a:r>
              <a:rPr lang="en-US" dirty="0" smtClean="0"/>
              <a:t>((</a:t>
            </a:r>
            <a:r>
              <a:rPr lang="en-US" dirty="0" err="1" smtClean="0"/>
              <a:t>x≠y</a:t>
            </a:r>
            <a:r>
              <a:rPr lang="en-US" dirty="0" smtClean="0"/>
              <a:t>) → D(</a:t>
            </a:r>
            <a:r>
              <a:rPr lang="en-US" dirty="0" err="1" smtClean="0"/>
              <a:t>x,y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Because x and y come from the same domain, we want to make sure that we never choose the same thing for both x and 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Exactly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if we wanted </a:t>
            </a:r>
            <a:r>
              <a:rPr lang="en-US" dirty="0" smtClean="0"/>
              <a:t>exactly one?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L(x): </a:t>
            </a:r>
            <a:r>
              <a:rPr lang="en-US" dirty="0"/>
              <a:t>x </a:t>
            </a:r>
            <a:r>
              <a:rPr lang="en-US" dirty="0" smtClean="0"/>
              <a:t>won the lottery</a:t>
            </a:r>
            <a:endParaRPr lang="en-US" dirty="0"/>
          </a:p>
          <a:p>
            <a:r>
              <a:rPr lang="en-US" dirty="0"/>
              <a:t>Domain is </a:t>
            </a:r>
            <a:r>
              <a:rPr lang="en-US" dirty="0" smtClean="0"/>
              <a:t>all lottery players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∃x(L(x) </a:t>
            </a:r>
            <a:r>
              <a:rPr lang="en-US" dirty="0"/>
              <a:t>∧</a:t>
            </a:r>
            <a:r>
              <a:rPr lang="en-US" dirty="0" smtClean="0"/>
              <a:t> </a:t>
            </a:r>
            <a:r>
              <a:rPr lang="en-US" dirty="0"/>
              <a:t>∀</a:t>
            </a:r>
            <a:r>
              <a:rPr lang="en-US" dirty="0" smtClean="0"/>
              <a:t>y((</a:t>
            </a:r>
            <a:r>
              <a:rPr lang="en-US" dirty="0" err="1" smtClean="0"/>
              <a:t>x</a:t>
            </a:r>
            <a:r>
              <a:rPr lang="en-US" dirty="0" err="1"/>
              <a:t>≠y</a:t>
            </a:r>
            <a:r>
              <a:rPr lang="en-US" dirty="0"/>
              <a:t>) → ¬</a:t>
            </a:r>
            <a:r>
              <a:rPr lang="en-US" dirty="0" smtClean="0"/>
              <a:t>L(y)))</a:t>
            </a:r>
            <a:endParaRPr lang="en-US" dirty="0"/>
          </a:p>
          <a:p>
            <a:pPr lvl="1"/>
            <a:r>
              <a:rPr lang="en-US" dirty="0"/>
              <a:t>Because x and y come from the same domain, we want to make sure that we never choose the same thing for both x and </a:t>
            </a:r>
            <a:r>
              <a:rPr lang="en-US" dirty="0" smtClean="0"/>
              <a:t>y</a:t>
            </a:r>
          </a:p>
          <a:p>
            <a:pPr lvl="1"/>
            <a:endParaRPr lang="en-US" dirty="0"/>
          </a:p>
          <a:p>
            <a:r>
              <a:rPr lang="en-US" dirty="0"/>
              <a:t>∃</a:t>
            </a:r>
            <a:r>
              <a:rPr lang="en-US" dirty="0" err="1" smtClean="0"/>
              <a:t>x∀</a:t>
            </a:r>
            <a:r>
              <a:rPr lang="en-US" dirty="0" err="1"/>
              <a:t>y</a:t>
            </a:r>
            <a:r>
              <a:rPr lang="en-US" dirty="0" smtClean="0"/>
              <a:t>(L(x</a:t>
            </a:r>
            <a:r>
              <a:rPr lang="en-US" dirty="0"/>
              <a:t>) ∧ </a:t>
            </a:r>
            <a:r>
              <a:rPr lang="en-US" dirty="0" smtClean="0"/>
              <a:t>((</a:t>
            </a:r>
            <a:r>
              <a:rPr lang="en-US" dirty="0" err="1"/>
              <a:t>x≠y</a:t>
            </a:r>
            <a:r>
              <a:rPr lang="en-US" dirty="0"/>
              <a:t>) → ¬L(y</a:t>
            </a:r>
            <a:r>
              <a:rPr lang="en-US" dirty="0" smtClean="0"/>
              <a:t>)))</a:t>
            </a:r>
          </a:p>
          <a:p>
            <a:pPr lvl="1"/>
            <a:r>
              <a:rPr lang="en-US" dirty="0"/>
              <a:t>∀</a:t>
            </a:r>
            <a:r>
              <a:rPr lang="en-US" dirty="0" smtClean="0"/>
              <a:t>y can either be placed on the outside or immediately before it is used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 with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/>
          <a:lstStyle/>
          <a:p>
            <a:r>
              <a:rPr lang="en-US" dirty="0" smtClean="0"/>
              <a:t>To perform proofs with quantifiers, we first need to remove the quantifier from the predicate,  then we can use the rules of equivalence and inference</a:t>
            </a:r>
          </a:p>
          <a:p>
            <a:pPr lvl="1"/>
            <a:r>
              <a:rPr lang="en-US" dirty="0" smtClean="0"/>
              <a:t>The variable in the predicate still must be assigned a value though!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Elements of the domain can be:</a:t>
            </a:r>
          </a:p>
          <a:p>
            <a:pPr lvl="1"/>
            <a:r>
              <a:rPr lang="en-US" dirty="0" smtClean="0"/>
              <a:t>Arbitrary: Element has no specific properties</a:t>
            </a:r>
          </a:p>
          <a:p>
            <a:pPr lvl="1"/>
            <a:r>
              <a:rPr lang="en-US" dirty="0" smtClean="0"/>
              <a:t>Particular: May have some property not shared by all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Rules with Universal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Instantiation</a:t>
            </a:r>
          </a:p>
          <a:p>
            <a:pPr lvl="1"/>
            <a:r>
              <a:rPr lang="en-US" dirty="0" smtClean="0"/>
              <a:t>Used for removing a universal quantifier</a:t>
            </a:r>
          </a:p>
          <a:p>
            <a:pPr lvl="1"/>
            <a:r>
              <a:rPr lang="en-US" dirty="0" smtClean="0"/>
              <a:t>∀</a:t>
            </a:r>
            <a:r>
              <a:rPr lang="en-US" dirty="0" err="1"/>
              <a:t>x</a:t>
            </a:r>
            <a:r>
              <a:rPr lang="en-US" dirty="0" err="1" smtClean="0"/>
              <a:t>P</a:t>
            </a:r>
            <a:r>
              <a:rPr lang="en-US" dirty="0" smtClean="0"/>
              <a:t>(x) ∴ c </a:t>
            </a:r>
            <a:r>
              <a:rPr lang="en-US" dirty="0"/>
              <a:t>is an element (arbitrary or particular) ∧ P(c) </a:t>
            </a:r>
            <a:endParaRPr lang="en-US" dirty="0" smtClean="0"/>
          </a:p>
          <a:p>
            <a:pPr lvl="2"/>
            <a:r>
              <a:rPr lang="en-US" dirty="0" smtClean="0"/>
              <a:t>All runners in the race finish the race.</a:t>
            </a:r>
          </a:p>
          <a:p>
            <a:pPr lvl="2"/>
            <a:r>
              <a:rPr lang="en-US" dirty="0" smtClean="0"/>
              <a:t>c is a runner in the race and c finished the race.</a:t>
            </a:r>
          </a:p>
          <a:p>
            <a:pPr lvl="1"/>
            <a:endParaRPr lang="en-US" dirty="0"/>
          </a:p>
          <a:p>
            <a:r>
              <a:rPr lang="en-US" dirty="0" smtClean="0"/>
              <a:t>Universal Generalization</a:t>
            </a:r>
          </a:p>
          <a:p>
            <a:pPr lvl="1"/>
            <a:r>
              <a:rPr lang="en-US" dirty="0" smtClean="0"/>
              <a:t>Used for adding a universal quantifier</a:t>
            </a:r>
          </a:p>
          <a:p>
            <a:pPr lvl="1"/>
            <a:r>
              <a:rPr lang="en-US" dirty="0"/>
              <a:t>c is </a:t>
            </a:r>
            <a:r>
              <a:rPr lang="en-US" dirty="0" smtClean="0"/>
              <a:t>an arbitrary </a:t>
            </a:r>
            <a:r>
              <a:rPr lang="en-US" dirty="0"/>
              <a:t>element </a:t>
            </a:r>
            <a:r>
              <a:rPr lang="en-US" dirty="0" smtClean="0"/>
              <a:t>∧ </a:t>
            </a:r>
            <a:r>
              <a:rPr lang="en-US" dirty="0"/>
              <a:t>P(c</a:t>
            </a:r>
            <a:r>
              <a:rPr lang="en-US" dirty="0" smtClean="0"/>
              <a:t>) ∴ </a:t>
            </a:r>
            <a:r>
              <a:rPr lang="en-US" dirty="0"/>
              <a:t>∀</a:t>
            </a:r>
            <a:r>
              <a:rPr lang="en-US" dirty="0" err="1"/>
              <a:t>xP</a:t>
            </a:r>
            <a:r>
              <a:rPr lang="en-US" dirty="0"/>
              <a:t>(x) 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 is a student in this class.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 can make an A on the exam.</a:t>
            </a:r>
          </a:p>
          <a:p>
            <a:pPr lvl="2"/>
            <a:r>
              <a:rPr lang="en-US" dirty="0" smtClean="0"/>
              <a:t>All students in the class can make an A on the exam.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 smtClean="0"/>
              <a:t>Rules with Existential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/>
              <a:t>Existential </a:t>
            </a:r>
            <a:r>
              <a:rPr lang="en-US" dirty="0" smtClean="0"/>
              <a:t>Instantiation</a:t>
            </a:r>
          </a:p>
          <a:p>
            <a:pPr lvl="1"/>
            <a:r>
              <a:rPr lang="en-US" dirty="0" smtClean="0"/>
              <a:t>Used for removing an existential </a:t>
            </a:r>
            <a:r>
              <a:rPr lang="en-US" dirty="0"/>
              <a:t>quantifier</a:t>
            </a:r>
            <a:endParaRPr lang="en-US" dirty="0" smtClean="0"/>
          </a:p>
          <a:p>
            <a:pPr lvl="1"/>
            <a:r>
              <a:rPr lang="en-US" dirty="0" smtClean="0"/>
              <a:t>∃</a:t>
            </a:r>
            <a:r>
              <a:rPr lang="en-US" dirty="0" err="1" smtClean="0"/>
              <a:t>xP</a:t>
            </a:r>
            <a:r>
              <a:rPr lang="en-US" dirty="0" smtClean="0"/>
              <a:t>(x) ∴ c </a:t>
            </a:r>
            <a:r>
              <a:rPr lang="en-US" dirty="0"/>
              <a:t>is </a:t>
            </a:r>
            <a:r>
              <a:rPr lang="en-US" dirty="0" smtClean="0"/>
              <a:t>a particular element </a:t>
            </a:r>
            <a:r>
              <a:rPr lang="en-US" dirty="0"/>
              <a:t>∧ P(c) </a:t>
            </a:r>
            <a:endParaRPr lang="en-US" dirty="0" smtClean="0"/>
          </a:p>
          <a:p>
            <a:pPr lvl="2"/>
            <a:r>
              <a:rPr lang="en-US" dirty="0" smtClean="0"/>
              <a:t>At least one person is tall enough to ride the rollercoaster.</a:t>
            </a:r>
          </a:p>
          <a:p>
            <a:pPr lvl="2"/>
            <a:r>
              <a:rPr lang="en-US" dirty="0" smtClean="0"/>
              <a:t>c is a 6’3” person and c is tall enough to ride the rollercoaster.</a:t>
            </a:r>
          </a:p>
          <a:p>
            <a:pPr lvl="2"/>
            <a:r>
              <a:rPr lang="en-US" dirty="0" smtClean="0"/>
              <a:t>NOTE: You must use a different variable each time this is used</a:t>
            </a:r>
          </a:p>
          <a:p>
            <a:pPr lvl="2"/>
            <a:endParaRPr lang="en-US" dirty="0"/>
          </a:p>
          <a:p>
            <a:r>
              <a:rPr lang="en-US" dirty="0"/>
              <a:t>Existential </a:t>
            </a:r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Used for adding a </a:t>
            </a:r>
            <a:r>
              <a:rPr lang="en-US" dirty="0"/>
              <a:t>existential </a:t>
            </a:r>
            <a:r>
              <a:rPr lang="en-US" dirty="0" smtClean="0"/>
              <a:t>quantifier</a:t>
            </a:r>
          </a:p>
          <a:p>
            <a:pPr lvl="1"/>
            <a:r>
              <a:rPr lang="en-US" dirty="0"/>
              <a:t>c is </a:t>
            </a:r>
            <a:r>
              <a:rPr lang="en-US" dirty="0" smtClean="0"/>
              <a:t>an </a:t>
            </a:r>
            <a:r>
              <a:rPr lang="en-US" dirty="0"/>
              <a:t>(arbitrary or particular) </a:t>
            </a:r>
            <a:r>
              <a:rPr lang="en-US" dirty="0" smtClean="0"/>
              <a:t>element ∧ </a:t>
            </a:r>
            <a:r>
              <a:rPr lang="en-US" dirty="0"/>
              <a:t>P(c</a:t>
            </a:r>
            <a:r>
              <a:rPr lang="en-US" dirty="0" smtClean="0"/>
              <a:t>) ∴ ∃</a:t>
            </a:r>
            <a:r>
              <a:rPr lang="en-US" dirty="0" err="1" smtClean="0"/>
              <a:t>xP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 is a student in this class.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 likes chocolate.</a:t>
            </a:r>
          </a:p>
          <a:p>
            <a:pPr lvl="2"/>
            <a:r>
              <a:rPr lang="en-US" dirty="0" smtClean="0"/>
              <a:t>At least one student in the class likes chocolate.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en-US" dirty="0" smtClean="0"/>
              <a:t>P(x): x practices hard</a:t>
            </a:r>
          </a:p>
          <a:p>
            <a:r>
              <a:rPr lang="en-US" dirty="0" smtClean="0"/>
              <a:t>B(x): x plays badly</a:t>
            </a:r>
          </a:p>
          <a:p>
            <a:r>
              <a:rPr lang="en-US" dirty="0" smtClean="0"/>
              <a:t>Domain is all tennis players</a:t>
            </a:r>
          </a:p>
          <a:p>
            <a:endParaRPr lang="en-US" dirty="0"/>
          </a:p>
          <a:p>
            <a:r>
              <a:rPr lang="en-US" dirty="0" smtClean="0"/>
              <a:t>Everyone practices hard or plays badly</a:t>
            </a:r>
          </a:p>
          <a:p>
            <a:pPr lvl="1"/>
            <a:r>
              <a:rPr lang="en-US" dirty="0" smtClean="0"/>
              <a:t>∀x(P(x) ∨ B(x))</a:t>
            </a:r>
          </a:p>
          <a:p>
            <a:r>
              <a:rPr lang="en-US" dirty="0" smtClean="0"/>
              <a:t>Someone did not practice hard</a:t>
            </a:r>
          </a:p>
          <a:p>
            <a:pPr lvl="1"/>
            <a:r>
              <a:rPr lang="en-US" dirty="0"/>
              <a:t>∃</a:t>
            </a:r>
            <a:r>
              <a:rPr lang="en-US" dirty="0" err="1" smtClean="0"/>
              <a:t>x¬P</a:t>
            </a:r>
            <a:r>
              <a:rPr lang="en-US" dirty="0" smtClean="0"/>
              <a:t>(x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Thus, we can conclude that someone played badly</a:t>
            </a:r>
          </a:p>
          <a:p>
            <a:pPr lvl="1"/>
            <a:r>
              <a:rPr lang="en-US" dirty="0"/>
              <a:t>∃</a:t>
            </a:r>
            <a:r>
              <a:rPr lang="en-US" dirty="0" err="1" smtClean="0"/>
              <a:t>xB</a:t>
            </a:r>
            <a:r>
              <a:rPr lang="en-US" dirty="0" smtClean="0"/>
              <a:t>(x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∀x(P(x) ∨ B(x)) </a:t>
            </a:r>
            <a:r>
              <a:rPr lang="en-US" dirty="0"/>
              <a:t>∧ ∃</a:t>
            </a:r>
            <a:r>
              <a:rPr lang="en-US" dirty="0" err="1"/>
              <a:t>x¬P</a:t>
            </a:r>
            <a:r>
              <a:rPr lang="en-US" dirty="0"/>
              <a:t>(x) ∴ ∃</a:t>
            </a:r>
            <a:r>
              <a:rPr lang="en-US" dirty="0" err="1" smtClean="0"/>
              <a:t>xB</a:t>
            </a:r>
            <a:r>
              <a:rPr lang="en-US" dirty="0" smtClean="0"/>
              <a:t>(x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>
            <a:normAutofit/>
          </a:bodyPr>
          <a:lstStyle/>
          <a:p>
            <a:r>
              <a:rPr lang="en-US" sz="2000" dirty="0"/>
              <a:t>∀x(P(x) ∨ B(x)) ∧ ∃</a:t>
            </a:r>
            <a:r>
              <a:rPr lang="en-US" sz="2000" dirty="0" err="1"/>
              <a:t>x¬P</a:t>
            </a:r>
            <a:r>
              <a:rPr lang="en-US" sz="2000" dirty="0"/>
              <a:t>(x) ∴ ∃</a:t>
            </a:r>
            <a:r>
              <a:rPr lang="en-US" sz="2000" dirty="0" err="1" smtClean="0"/>
              <a:t>xB</a:t>
            </a:r>
            <a:r>
              <a:rPr lang="en-US" sz="2000" dirty="0" smtClean="0"/>
              <a:t>(x</a:t>
            </a:r>
            <a:r>
              <a:rPr lang="en-US" sz="2000" dirty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∀x(P(x) ∨ B(x</a:t>
            </a:r>
            <a:r>
              <a:rPr lang="en-US" sz="2000" dirty="0" smtClean="0"/>
              <a:t>))		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∃</a:t>
            </a:r>
            <a:r>
              <a:rPr lang="en-US" sz="2000" dirty="0" err="1"/>
              <a:t>x¬P</a:t>
            </a:r>
            <a:r>
              <a:rPr lang="en-US" sz="2000" dirty="0"/>
              <a:t>(x</a:t>
            </a:r>
            <a:r>
              <a:rPr lang="en-US" sz="2000" dirty="0" smtClean="0"/>
              <a:t>)				Hypothesis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P(a) </a:t>
            </a:r>
            <a:r>
              <a:rPr lang="en-US" sz="2000" dirty="0"/>
              <a:t>∨ </a:t>
            </a:r>
            <a:r>
              <a:rPr lang="en-US" sz="2000" dirty="0" smtClean="0"/>
              <a:t>B(a), a is a particular element	Universal Instantiation 1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¬</a:t>
            </a:r>
            <a:r>
              <a:rPr lang="en-US" sz="2000" dirty="0" smtClean="0"/>
              <a:t>P(a), a is a particular element	Existential Instantiation 2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a is a particular </a:t>
            </a:r>
            <a:r>
              <a:rPr lang="en-US" sz="2000" dirty="0" smtClean="0"/>
              <a:t>element		Simplification 3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P(a) ∨ B(a</a:t>
            </a:r>
            <a:r>
              <a:rPr lang="en-US" sz="2000" dirty="0" smtClean="0"/>
              <a:t>)				Simplification 3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¬P(a</a:t>
            </a:r>
            <a:r>
              <a:rPr lang="en-US" sz="2000" dirty="0" smtClean="0"/>
              <a:t>)				Simplification 4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B(a)				Disjunctive Syllogism 6,7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∃</a:t>
            </a:r>
            <a:r>
              <a:rPr lang="en-US" sz="2000" dirty="0" err="1"/>
              <a:t>xB</a:t>
            </a:r>
            <a:r>
              <a:rPr lang="en-US" sz="2000" dirty="0"/>
              <a:t>(x</a:t>
            </a:r>
            <a:r>
              <a:rPr lang="en-US" sz="2000" dirty="0" smtClean="0"/>
              <a:t>)				Existential Generalization 5,8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91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/>
          <a:lstStyle/>
          <a:p>
            <a:r>
              <a:rPr lang="en-US" b="1" dirty="0" smtClean="0"/>
              <a:t>A statement’s truth value does not need to known at the time, it only needs to be provable eventually</a:t>
            </a:r>
          </a:p>
          <a:p>
            <a:endParaRPr lang="en-US" dirty="0"/>
          </a:p>
          <a:p>
            <a:r>
              <a:rPr lang="en-US" dirty="0" smtClean="0"/>
              <a:t>There are lifeforms on other planets.</a:t>
            </a:r>
          </a:p>
          <a:p>
            <a:pPr lvl="1"/>
            <a:r>
              <a:rPr lang="en-US" dirty="0" smtClean="0"/>
              <a:t>MAYBE, but we will need to check all of the planets in the universe…</a:t>
            </a:r>
          </a:p>
          <a:p>
            <a:pPr lvl="1"/>
            <a:endParaRPr lang="en-US" dirty="0"/>
          </a:p>
          <a:p>
            <a:r>
              <a:rPr lang="en-US" b="1" dirty="0" smtClean="0"/>
              <a:t>A statement can be true for some people but not for others.</a:t>
            </a:r>
          </a:p>
          <a:p>
            <a:endParaRPr lang="en-US" dirty="0" smtClean="0"/>
          </a:p>
          <a:p>
            <a:r>
              <a:rPr lang="en-US" dirty="0" smtClean="0"/>
              <a:t>Star Wars: The Phantom Menace was a good movie.</a:t>
            </a:r>
          </a:p>
          <a:p>
            <a:pPr lvl="1"/>
            <a:r>
              <a:rPr lang="en-US" dirty="0" smtClean="0"/>
              <a:t>True…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9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propositions are long and complicated</a:t>
            </a:r>
          </a:p>
          <a:p>
            <a:r>
              <a:rPr lang="en-US" dirty="0" smtClean="0"/>
              <a:t>It is easier to convert them into variables!</a:t>
            </a:r>
          </a:p>
          <a:p>
            <a:endParaRPr lang="en-US" dirty="0"/>
          </a:p>
          <a:p>
            <a:r>
              <a:rPr lang="en-US" dirty="0" smtClean="0"/>
              <a:t>2 &lt; 3 : p</a:t>
            </a:r>
          </a:p>
          <a:p>
            <a:pPr lvl="1"/>
            <a:r>
              <a:rPr lang="en-US" dirty="0" smtClean="0"/>
              <a:t>p is true</a:t>
            </a:r>
          </a:p>
          <a:p>
            <a:pPr lvl="1"/>
            <a:endParaRPr lang="en-US" dirty="0"/>
          </a:p>
          <a:p>
            <a:r>
              <a:rPr lang="en-US" dirty="0" smtClean="0"/>
              <a:t>4 &gt; 5 : q</a:t>
            </a:r>
          </a:p>
          <a:p>
            <a:pPr lvl="1"/>
            <a:r>
              <a:rPr lang="en-US" dirty="0" smtClean="0"/>
              <a:t>q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Some propositions have multiple statements inside, so we need compound operators</a:t>
            </a:r>
          </a:p>
          <a:p>
            <a:pPr lvl="1"/>
            <a:r>
              <a:rPr lang="en-US" dirty="0" smtClean="0"/>
              <a:t>The operator acts as a logical connective</a:t>
            </a:r>
          </a:p>
          <a:p>
            <a:endParaRPr lang="en-US" dirty="0" smtClean="0"/>
          </a:p>
          <a:p>
            <a:r>
              <a:rPr lang="en-US" dirty="0" smtClean="0"/>
              <a:t>AND    	∧</a:t>
            </a:r>
          </a:p>
          <a:p>
            <a:endParaRPr lang="en-US" dirty="0" smtClean="0"/>
          </a:p>
          <a:p>
            <a:r>
              <a:rPr lang="en-US" dirty="0" smtClean="0"/>
              <a:t>OR		∨</a:t>
            </a:r>
          </a:p>
          <a:p>
            <a:endParaRPr lang="en-US" dirty="0"/>
          </a:p>
          <a:p>
            <a:r>
              <a:rPr lang="en-US" dirty="0" smtClean="0"/>
              <a:t>NOT		¬</a:t>
            </a:r>
          </a:p>
          <a:p>
            <a:endParaRPr lang="en-US" dirty="0"/>
          </a:p>
          <a:p>
            <a:r>
              <a:rPr lang="en-US" dirty="0"/>
              <a:t>XOR		⊕</a:t>
            </a:r>
          </a:p>
          <a:p>
            <a:endParaRPr lang="en-US" dirty="0" smtClean="0"/>
          </a:p>
          <a:p>
            <a:r>
              <a:rPr lang="en-US" dirty="0" smtClean="0"/>
              <a:t>Also we need truth tables!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∧ is the conjunctive operator, and acts as the logical AND</a:t>
            </a:r>
          </a:p>
          <a:p>
            <a:endParaRPr lang="en-US" dirty="0"/>
          </a:p>
          <a:p>
            <a:r>
              <a:rPr lang="en-US" dirty="0" smtClean="0"/>
              <a:t>The dog is cute and the dog is barking.</a:t>
            </a:r>
          </a:p>
          <a:p>
            <a:pPr lvl="1"/>
            <a:r>
              <a:rPr lang="en-US" dirty="0" smtClean="0"/>
              <a:t>The dog is cute: c</a:t>
            </a:r>
          </a:p>
          <a:p>
            <a:pPr lvl="1"/>
            <a:r>
              <a:rPr lang="en-US" dirty="0" smtClean="0"/>
              <a:t>The dog is barking: b</a:t>
            </a:r>
          </a:p>
          <a:p>
            <a:pPr lvl="1"/>
            <a:r>
              <a:rPr lang="en-US" dirty="0" smtClean="0"/>
              <a:t>c ∧ d</a:t>
            </a:r>
          </a:p>
          <a:p>
            <a:endParaRPr lang="en-US" dirty="0"/>
          </a:p>
          <a:p>
            <a:r>
              <a:rPr lang="en-US" dirty="0" smtClean="0"/>
              <a:t>∧ can replace multiple different words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and 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but 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espite c, 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lthough c, 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5393</TotalTime>
  <Words>3296</Words>
  <Application>Microsoft Office PowerPoint</Application>
  <PresentationFormat>On-screen Show (4:3)</PresentationFormat>
  <Paragraphs>754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Adjacency</vt:lpstr>
      <vt:lpstr>Propositional Logic</vt:lpstr>
      <vt:lpstr>Reading</vt:lpstr>
      <vt:lpstr>Logic</vt:lpstr>
      <vt:lpstr>Propositions and Statements</vt:lpstr>
      <vt:lpstr>Rules of Propositions</vt:lpstr>
      <vt:lpstr>Exceptions</vt:lpstr>
      <vt:lpstr>Propositional Algebra</vt:lpstr>
      <vt:lpstr>Compound Propositions</vt:lpstr>
      <vt:lpstr>Logical AND</vt:lpstr>
      <vt:lpstr>Truth Tables</vt:lpstr>
      <vt:lpstr>Logical OR</vt:lpstr>
      <vt:lpstr>Logical NOT</vt:lpstr>
      <vt:lpstr>Logical XOR</vt:lpstr>
      <vt:lpstr>Practice 1/2</vt:lpstr>
      <vt:lpstr>Practice 2/2</vt:lpstr>
      <vt:lpstr>Order of Operations</vt:lpstr>
      <vt:lpstr>Conditionals and Equivalence</vt:lpstr>
      <vt:lpstr>Implication</vt:lpstr>
      <vt:lpstr>Principle of Explosion</vt:lpstr>
      <vt:lpstr>Conditional Changes</vt:lpstr>
      <vt:lpstr>Biconditional Implication</vt:lpstr>
      <vt:lpstr>Practice 1/2</vt:lpstr>
      <vt:lpstr>Practice 2/2</vt:lpstr>
      <vt:lpstr>Tautology</vt:lpstr>
      <vt:lpstr>Contradiction</vt:lpstr>
      <vt:lpstr>Equivalence</vt:lpstr>
      <vt:lpstr>Rules of Logic and Logical Reasoning</vt:lpstr>
      <vt:lpstr>Rules of Equivalence 1/2</vt:lpstr>
      <vt:lpstr>Rules of Equivalence 2/2</vt:lpstr>
      <vt:lpstr>Rules of Inference 1/2</vt:lpstr>
      <vt:lpstr>Rules of Inference 2/2</vt:lpstr>
      <vt:lpstr>Logical Reasoning</vt:lpstr>
      <vt:lpstr>Logical Format</vt:lpstr>
      <vt:lpstr>Practice 1/3</vt:lpstr>
      <vt:lpstr>Practice 2/3</vt:lpstr>
      <vt:lpstr>Practice 3/3</vt:lpstr>
      <vt:lpstr>Quantifiers and Predicate Rules</vt:lpstr>
      <vt:lpstr>Predicates vs Propositions</vt:lpstr>
      <vt:lpstr>Predicates</vt:lpstr>
      <vt:lpstr>Quantifiers</vt:lpstr>
      <vt:lpstr>Universal Quantifier</vt:lpstr>
      <vt:lpstr>Existential Quantifier</vt:lpstr>
      <vt:lpstr>Quantified Statements</vt:lpstr>
      <vt:lpstr>Bound vs Free Variables</vt:lpstr>
      <vt:lpstr>Nested Quantifiers</vt:lpstr>
      <vt:lpstr>Logical Reasoning with Quantifiers</vt:lpstr>
      <vt:lpstr>DeMorgan’s For Quantifiers</vt:lpstr>
      <vt:lpstr>DeMorgan’s For Nested  Quantifiers 1/2</vt:lpstr>
      <vt:lpstr>DeMorgan’s For Nested  Quantifiers 2/2</vt:lpstr>
      <vt:lpstr>Everyone Else</vt:lpstr>
      <vt:lpstr>Exactly One</vt:lpstr>
      <vt:lpstr>Proofs with Quantifiers</vt:lpstr>
      <vt:lpstr>Rules with Universal Quantifiers</vt:lpstr>
      <vt:lpstr>Rules with Existential Quantifiers</vt:lpstr>
      <vt:lpstr>Example 1/2</vt:lpstr>
      <vt:lpstr>Example 2/2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creator>John Pled</dc:creator>
  <cp:lastModifiedBy>John Pled</cp:lastModifiedBy>
  <cp:revision>159</cp:revision>
  <dcterms:created xsi:type="dcterms:W3CDTF">2017-10-19T02:35:15Z</dcterms:created>
  <dcterms:modified xsi:type="dcterms:W3CDTF">2020-07-05T00:40:46Z</dcterms:modified>
</cp:coreProperties>
</file>