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4" r:id="rId4"/>
    <p:sldId id="295" r:id="rId5"/>
    <p:sldId id="296" r:id="rId6"/>
    <p:sldId id="297" r:id="rId7"/>
    <p:sldId id="298" r:id="rId8"/>
    <p:sldId id="258" r:id="rId9"/>
    <p:sldId id="299" r:id="rId10"/>
    <p:sldId id="303" r:id="rId11"/>
    <p:sldId id="301" r:id="rId12"/>
    <p:sldId id="302" r:id="rId13"/>
    <p:sldId id="304" r:id="rId14"/>
    <p:sldId id="306" r:id="rId15"/>
    <p:sldId id="307" r:id="rId16"/>
    <p:sldId id="310" r:id="rId17"/>
    <p:sldId id="290" r:id="rId18"/>
    <p:sldId id="308" r:id="rId19"/>
    <p:sldId id="309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Automata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5ED30-D944-4E36-BAD0-7CF10A42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09D0F-1EC0-4A8E-A0FC-635499A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/>
              <a:t>function</a:t>
            </a:r>
          </a:p>
          <a:p>
            <a:pPr lvl="1"/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State,Input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l-GR" dirty="0"/>
              <a:t>δ</a:t>
            </a:r>
            <a:r>
              <a:rPr lang="en-US" dirty="0"/>
              <a:t>(On, Pull chain) = Off</a:t>
            </a:r>
          </a:p>
          <a:p>
            <a:pPr marL="342900" lvl="1">
              <a:buClr>
                <a:schemeClr val="accent1"/>
              </a:buClr>
            </a:pPr>
            <a:r>
              <a:rPr lang="el-GR" dirty="0"/>
              <a:t>δ</a:t>
            </a:r>
            <a:r>
              <a:rPr lang="en-US" dirty="0"/>
              <a:t>(Off, Pull chain) = On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7390" y="3657600"/>
            <a:ext cx="4728410" cy="1397508"/>
            <a:chOff x="1447800" y="3644900"/>
            <a:chExt cx="5715000" cy="1689100"/>
          </a:xfrm>
        </p:grpSpPr>
        <p:sp>
          <p:nvSpPr>
            <p:cNvPr id="4" name="Oval 3"/>
            <p:cNvSpPr/>
            <p:nvPr/>
          </p:nvSpPr>
          <p:spPr>
            <a:xfrm>
              <a:off x="14478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On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4864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Off</a:t>
              </a:r>
            </a:p>
          </p:txBody>
        </p:sp>
        <p:cxnSp>
          <p:nvCxnSpPr>
            <p:cNvPr id="6" name="Curved Connector 5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305300" y="16319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4" idx="4"/>
              <a:endCxn id="5" idx="4"/>
            </p:cNvCxnSpPr>
            <p:nvPr/>
          </p:nvCxnSpPr>
          <p:spPr>
            <a:xfrm rot="16200000" flipH="1">
              <a:off x="4305300" y="33083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2469" y="50663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2469" y="32882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</p:spTree>
    <p:extLst>
      <p:ext uri="{BB962C8B-B14F-4D97-AF65-F5344CB8AC3E}">
        <p14:creationId xmlns:p14="http://schemas.microsoft.com/office/powerpoint/2010/main" val="5917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/>
              <a:t>Q = {On, Off}</a:t>
            </a:r>
          </a:p>
          <a:p>
            <a:pPr marL="342900" lvl="1">
              <a:buClr>
                <a:schemeClr val="accent1"/>
              </a:buClr>
            </a:pPr>
            <a:r>
              <a:rPr lang="en-US" dirty="0"/>
              <a:t>I = {Pull chain}</a:t>
            </a:r>
          </a:p>
          <a:p>
            <a:endParaRPr lang="en-US" dirty="0"/>
          </a:p>
          <a:p>
            <a:r>
              <a:rPr lang="en-US" dirty="0"/>
              <a:t>Q x I = {(On, Pull chain),(Off, Pull chain)}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6458"/>
              </p:ext>
            </p:extLst>
          </p:nvPr>
        </p:nvGraphicFramePr>
        <p:xfrm>
          <a:off x="762000" y="3962400"/>
          <a:ext cx="3505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Pull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620000" cy="2209800"/>
          </a:xfrm>
        </p:spPr>
        <p:txBody>
          <a:bodyPr/>
          <a:lstStyle/>
          <a:p>
            <a:r>
              <a:rPr lang="en-US" dirty="0" smtClean="0"/>
              <a:t>Q = {On, Off}</a:t>
            </a:r>
          </a:p>
          <a:p>
            <a:r>
              <a:rPr lang="en-US" dirty="0" smtClean="0"/>
              <a:t>F = {On}</a:t>
            </a:r>
          </a:p>
          <a:p>
            <a:r>
              <a:rPr lang="en-US" dirty="0" smtClean="0"/>
              <a:t>Starting State = Off</a:t>
            </a:r>
          </a:p>
          <a:p>
            <a:r>
              <a:rPr lang="en-US" dirty="0" smtClean="0"/>
              <a:t>I = {Pull chain}</a:t>
            </a:r>
          </a:p>
          <a:p>
            <a:r>
              <a:rPr lang="el-GR" dirty="0"/>
              <a:t>δ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777350" y="2170058"/>
            <a:ext cx="4728410" cy="1397508"/>
            <a:chOff x="1447800" y="3644900"/>
            <a:chExt cx="5715000" cy="1689100"/>
          </a:xfrm>
        </p:grpSpPr>
        <p:sp>
          <p:nvSpPr>
            <p:cNvPr id="6" name="Oval 5"/>
            <p:cNvSpPr/>
            <p:nvPr/>
          </p:nvSpPr>
          <p:spPr>
            <a:xfrm>
              <a:off x="14478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Off</a:t>
              </a:r>
            </a:p>
          </p:txBody>
        </p:sp>
        <p:cxnSp>
          <p:nvCxnSpPr>
            <p:cNvPr id="8" name="Curved Connector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305300" y="16319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6" idx="4"/>
              <a:endCxn id="7" idx="4"/>
            </p:cNvCxnSpPr>
            <p:nvPr/>
          </p:nvCxnSpPr>
          <p:spPr>
            <a:xfrm rot="16200000" flipH="1">
              <a:off x="4305300" y="33083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02429" y="358933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2429" y="181123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  <p:sp>
        <p:nvSpPr>
          <p:cNvPr id="12" name="Oval 11"/>
          <p:cNvSpPr/>
          <p:nvPr/>
        </p:nvSpPr>
        <p:spPr>
          <a:xfrm>
            <a:off x="1706404" y="2099112"/>
            <a:ext cx="1539400" cy="153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>
            <a:endCxn id="7" idx="6"/>
          </p:cNvCxnSpPr>
          <p:nvPr/>
        </p:nvCxnSpPr>
        <p:spPr>
          <a:xfrm flipH="1">
            <a:off x="6505760" y="2868812"/>
            <a:ext cx="14437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11510" y="245593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33202"/>
              </p:ext>
            </p:extLst>
          </p:nvPr>
        </p:nvGraphicFramePr>
        <p:xfrm>
          <a:off x="4419600" y="5334000"/>
          <a:ext cx="3505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Pull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219200" y="6019086"/>
            <a:ext cx="304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Transitions</a:t>
            </a:r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531064"/>
              </p:ext>
            </p:extLst>
          </p:nvPr>
        </p:nvGraphicFramePr>
        <p:xfrm>
          <a:off x="457200" y="3022600"/>
          <a:ext cx="3657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800600" y="2209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2209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4648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800600" y="4648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>
          <a:xfrm>
            <a:off x="7239000" y="2971800"/>
            <a:ext cx="0" cy="1676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6"/>
          </p:cNvCxnSpPr>
          <p:nvPr/>
        </p:nvCxnSpPr>
        <p:spPr>
          <a:xfrm flipH="1">
            <a:off x="5562600" y="50292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7" idx="4"/>
          </p:cNvCxnSpPr>
          <p:nvPr/>
        </p:nvCxnSpPr>
        <p:spPr>
          <a:xfrm flipV="1">
            <a:off x="5181600" y="2971800"/>
            <a:ext cx="0" cy="1676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>
            <a:off x="5562600" y="25908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59457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9457" y="4615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8314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0729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" name="Curved Connector 2"/>
          <p:cNvCxnSpPr>
            <a:stCxn id="9" idx="6"/>
            <a:endCxn id="9" idx="4"/>
          </p:cNvCxnSpPr>
          <p:nvPr/>
        </p:nvCxnSpPr>
        <p:spPr>
          <a:xfrm flipH="1">
            <a:off x="7239000" y="5029200"/>
            <a:ext cx="381000" cy="381000"/>
          </a:xfrm>
          <a:prstGeom prst="curvedConnector4">
            <a:avLst>
              <a:gd name="adj1" fmla="val -60000"/>
              <a:gd name="adj2" fmla="val 16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3810000" y="25908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46171" y="4593771"/>
            <a:ext cx="870858" cy="870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9155" y="215113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7230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Seashore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word “seashore” in the quote: “she sells seashells by the seashore”</a:t>
            </a:r>
          </a:p>
          <a:p>
            <a:pPr lvl="1"/>
            <a:r>
              <a:rPr lang="en-US" dirty="0"/>
              <a:t>Q = 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, q</a:t>
            </a:r>
            <a:r>
              <a:rPr lang="en-US" baseline="-25000" dirty="0"/>
              <a:t>3</a:t>
            </a:r>
            <a:r>
              <a:rPr lang="en-US" dirty="0"/>
              <a:t>, q</a:t>
            </a:r>
            <a:r>
              <a:rPr lang="en-US" baseline="-25000" dirty="0"/>
              <a:t>4</a:t>
            </a:r>
            <a:r>
              <a:rPr lang="en-US" dirty="0"/>
              <a:t>, q</a:t>
            </a:r>
            <a:r>
              <a:rPr lang="en-US" baseline="-25000" dirty="0"/>
              <a:t>5</a:t>
            </a:r>
            <a:r>
              <a:rPr lang="en-US" dirty="0"/>
              <a:t>, q</a:t>
            </a:r>
            <a:r>
              <a:rPr lang="en-US" baseline="-25000" dirty="0"/>
              <a:t>6</a:t>
            </a:r>
            <a:r>
              <a:rPr lang="en-US" dirty="0"/>
              <a:t>, q</a:t>
            </a:r>
            <a:r>
              <a:rPr lang="en-US" baseline="-25000" dirty="0"/>
              <a:t>7</a:t>
            </a:r>
            <a:r>
              <a:rPr lang="en-US" dirty="0"/>
              <a:t>, q</a:t>
            </a:r>
            <a:r>
              <a:rPr lang="en-US" baseline="-25000" dirty="0"/>
              <a:t>8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F= {q</a:t>
            </a:r>
            <a:r>
              <a:rPr lang="en-US" baseline="-25000" dirty="0"/>
              <a:t>8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Starting state = </a:t>
            </a:r>
            <a:r>
              <a:rPr lang="en-US" dirty="0"/>
              <a:t>q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 err="1"/>
              <a:t>a,b,c</a:t>
            </a:r>
            <a:r>
              <a:rPr lang="en-US" dirty="0"/>
              <a:t>…</a:t>
            </a:r>
            <a:r>
              <a:rPr lang="en-US" dirty="0" err="1"/>
              <a:t>x,y,z</a:t>
            </a:r>
            <a:r>
              <a:rPr lang="en-US" dirty="0"/>
              <a:t>} OR </a:t>
            </a:r>
            <a:r>
              <a:rPr lang="el-GR" dirty="0" smtClean="0"/>
              <a:t>Λ</a:t>
            </a:r>
            <a:endParaRPr lang="en-US" dirty="0"/>
          </a:p>
          <a:p>
            <a:pPr lvl="2"/>
            <a:r>
              <a:rPr lang="el-GR" dirty="0"/>
              <a:t>Λ</a:t>
            </a:r>
            <a:r>
              <a:rPr lang="en-US" dirty="0"/>
              <a:t> is shorthand for </a:t>
            </a:r>
            <a:r>
              <a:rPr lang="en-US" dirty="0" smtClean="0"/>
              <a:t>the set that contains every English </a:t>
            </a:r>
            <a:r>
              <a:rPr lang="en-US" dirty="0"/>
              <a:t>letter </a:t>
            </a:r>
            <a:endParaRPr lang="en-US" dirty="0" smtClean="0"/>
          </a:p>
          <a:p>
            <a:pPr lvl="1"/>
            <a:r>
              <a:rPr lang="el-GR" dirty="0" smtClean="0"/>
              <a:t>δ</a:t>
            </a:r>
            <a:r>
              <a:rPr lang="en-US" dirty="0" smtClean="0"/>
              <a:t> 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3771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0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52400" y="5562600"/>
            <a:ext cx="6313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518160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2601684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439884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4278084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524613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524613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6781800" y="524613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7</a:t>
            </a:r>
          </a:p>
        </p:txBody>
      </p: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>
            <a:off x="1393371" y="5562600"/>
            <a:ext cx="35922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>
            <a:off x="2362200" y="5562600"/>
            <a:ext cx="2394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11" idx="2"/>
          </p:cNvCxnSpPr>
          <p:nvPr/>
        </p:nvCxnSpPr>
        <p:spPr>
          <a:xfrm>
            <a:off x="3211284" y="55626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12" idx="2"/>
          </p:cNvCxnSpPr>
          <p:nvPr/>
        </p:nvCxnSpPr>
        <p:spPr>
          <a:xfrm>
            <a:off x="4049484" y="55626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3" idx="2"/>
          </p:cNvCxnSpPr>
          <p:nvPr/>
        </p:nvCxnSpPr>
        <p:spPr>
          <a:xfrm flipV="1">
            <a:off x="4887684" y="5550932"/>
            <a:ext cx="217716" cy="11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14" idx="2"/>
          </p:cNvCxnSpPr>
          <p:nvPr/>
        </p:nvCxnSpPr>
        <p:spPr>
          <a:xfrm>
            <a:off x="5715000" y="5550932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>
            <a:off x="6553200" y="5550932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12852" y="51823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44725" y="51624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75543" y="51119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13743" y="51119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59325" y="5117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9166" y="5111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51506" y="511115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8" name="Oval 87"/>
          <p:cNvSpPr/>
          <p:nvPr/>
        </p:nvSpPr>
        <p:spPr>
          <a:xfrm>
            <a:off x="7696200" y="522694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7620000" y="5162408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/>
          </a:p>
        </p:txBody>
      </p:sp>
      <p:cxnSp>
        <p:nvCxnSpPr>
          <p:cNvPr id="90" name="Straight Arrow Connector 89"/>
          <p:cNvCxnSpPr>
            <a:stCxn id="15" idx="6"/>
            <a:endCxn id="88" idx="2"/>
          </p:cNvCxnSpPr>
          <p:nvPr/>
        </p:nvCxnSpPr>
        <p:spPr>
          <a:xfrm flipV="1">
            <a:off x="7391400" y="5531740"/>
            <a:ext cx="304800" cy="19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91400" y="510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716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35929"/>
              </p:ext>
            </p:extLst>
          </p:nvPr>
        </p:nvGraphicFramePr>
        <p:xfrm>
          <a:off x="1924876" y="2819400"/>
          <a:ext cx="4780724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2"/>
                <a:gridCol w="471805"/>
                <a:gridCol w="471805"/>
                <a:gridCol w="471805"/>
                <a:gridCol w="471805"/>
                <a:gridCol w="471805"/>
                <a:gridCol w="471805"/>
                <a:gridCol w="1533652"/>
              </a:tblGrid>
              <a:tr h="3475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Λ</a:t>
                      </a:r>
                      <a:r>
                        <a:rPr lang="en-US" dirty="0" smtClean="0"/>
                        <a:t>-{</a:t>
                      </a:r>
                      <a:r>
                        <a:rPr lang="en-US" dirty="0" err="1" smtClean="0"/>
                        <a:t>s,e,a,h,o,r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1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1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2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2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3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3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4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4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5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5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6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6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6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7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7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sz="1800" kern="1200" baseline="-25000" dirty="0" smtClean="0"/>
                        <a:t>8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83771" y="16955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0</a:t>
            </a:r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52400" y="2000392"/>
            <a:ext cx="6313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" y="1619392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4" name="Oval 53"/>
          <p:cNvSpPr/>
          <p:nvPr/>
        </p:nvSpPr>
        <p:spPr>
          <a:xfrm>
            <a:off x="1752600" y="16955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2601684" y="16955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3439884" y="16955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4278084" y="16955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5105400" y="168392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5943600" y="168392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6781800" y="168392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7</a:t>
            </a:r>
          </a:p>
        </p:txBody>
      </p:sp>
      <p:cxnSp>
        <p:nvCxnSpPr>
          <p:cNvPr id="62" name="Straight Arrow Connector 61"/>
          <p:cNvCxnSpPr>
            <a:stCxn id="50" idx="6"/>
            <a:endCxn id="54" idx="2"/>
          </p:cNvCxnSpPr>
          <p:nvPr/>
        </p:nvCxnSpPr>
        <p:spPr>
          <a:xfrm>
            <a:off x="1393371" y="2000392"/>
            <a:ext cx="35922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6"/>
            <a:endCxn id="55" idx="2"/>
          </p:cNvCxnSpPr>
          <p:nvPr/>
        </p:nvCxnSpPr>
        <p:spPr>
          <a:xfrm>
            <a:off x="2362200" y="2000392"/>
            <a:ext cx="2394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6"/>
            <a:endCxn id="57" idx="2"/>
          </p:cNvCxnSpPr>
          <p:nvPr/>
        </p:nvCxnSpPr>
        <p:spPr>
          <a:xfrm>
            <a:off x="3211284" y="2000392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6"/>
            <a:endCxn id="58" idx="2"/>
          </p:cNvCxnSpPr>
          <p:nvPr/>
        </p:nvCxnSpPr>
        <p:spPr>
          <a:xfrm>
            <a:off x="4049484" y="2000392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6"/>
            <a:endCxn id="59" idx="2"/>
          </p:cNvCxnSpPr>
          <p:nvPr/>
        </p:nvCxnSpPr>
        <p:spPr>
          <a:xfrm flipV="1">
            <a:off x="4887684" y="1988724"/>
            <a:ext cx="217716" cy="11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6"/>
            <a:endCxn id="60" idx="2"/>
          </p:cNvCxnSpPr>
          <p:nvPr/>
        </p:nvCxnSpPr>
        <p:spPr>
          <a:xfrm>
            <a:off x="5715000" y="1988724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1" idx="2"/>
          </p:cNvCxnSpPr>
          <p:nvPr/>
        </p:nvCxnSpPr>
        <p:spPr>
          <a:xfrm>
            <a:off x="6553200" y="1988724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12852" y="162017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44725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75543" y="1549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13743" y="154972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59325" y="15555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9166" y="15489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51506" y="154894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9" name="Oval 78"/>
          <p:cNvSpPr/>
          <p:nvPr/>
        </p:nvSpPr>
        <p:spPr>
          <a:xfrm>
            <a:off x="7696200" y="166473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8</a:t>
            </a:r>
          </a:p>
        </p:txBody>
      </p:sp>
      <p:sp>
        <p:nvSpPr>
          <p:cNvPr id="80" name="Oval 79"/>
          <p:cNvSpPr/>
          <p:nvPr/>
        </p:nvSpPr>
        <p:spPr>
          <a:xfrm>
            <a:off x="7620000" y="16002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/>
          </a:p>
        </p:txBody>
      </p:sp>
      <p:cxnSp>
        <p:nvCxnSpPr>
          <p:cNvPr id="91" name="Straight Arrow Connector 90"/>
          <p:cNvCxnSpPr>
            <a:stCxn id="61" idx="6"/>
            <a:endCxn id="79" idx="2"/>
          </p:cNvCxnSpPr>
          <p:nvPr/>
        </p:nvCxnSpPr>
        <p:spPr>
          <a:xfrm flipV="1">
            <a:off x="7391400" y="1969532"/>
            <a:ext cx="304800" cy="19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91400" y="1543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87193" y="28194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Alphabets</a:t>
            </a:r>
          </a:p>
          <a:p>
            <a:endParaRPr lang="en-US" dirty="0"/>
          </a:p>
          <a:p>
            <a:r>
              <a:rPr lang="en-US" dirty="0" smtClean="0"/>
              <a:t>Words</a:t>
            </a:r>
          </a:p>
          <a:p>
            <a:endParaRPr lang="en-US" dirty="0"/>
          </a:p>
          <a:p>
            <a:r>
              <a:rPr lang="en-US" dirty="0" smtClean="0"/>
              <a:t>Languages</a:t>
            </a:r>
          </a:p>
          <a:p>
            <a:endParaRPr lang="en-US" dirty="0"/>
          </a:p>
          <a:p>
            <a:r>
              <a:rPr lang="en-US" dirty="0" smtClean="0"/>
              <a:t>Constructing FSM to represent a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dirty="0" smtClean="0"/>
              <a:t>Alphabet</a:t>
            </a:r>
          </a:p>
          <a:p>
            <a:pPr lvl="1"/>
            <a:r>
              <a:rPr lang="en-US" dirty="0" smtClean="0"/>
              <a:t>A set of symbols which can be used to construct a variety of strings, or words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a,b,c,d</a:t>
            </a:r>
            <a:r>
              <a:rPr lang="en-US" dirty="0" smtClean="0"/>
              <a:t>,…</a:t>
            </a:r>
            <a:r>
              <a:rPr lang="en-US" dirty="0" err="1" smtClean="0"/>
              <a:t>x,y,z</a:t>
            </a:r>
            <a:r>
              <a:rPr lang="en-US" dirty="0" smtClean="0"/>
              <a:t>} OR {1,2,3,4,5,6,7,8,9,0} OR {,./;:’”{[]}}</a:t>
            </a:r>
          </a:p>
          <a:p>
            <a:pPr lvl="1"/>
            <a:endParaRPr lang="en-US" dirty="0"/>
          </a:p>
          <a:p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A word over an alphabet (meaning it uses only characters within the alphabet) is a finite sequence of symbols from the alphabet</a:t>
            </a:r>
          </a:p>
          <a:p>
            <a:pPr lvl="1"/>
            <a:endParaRPr lang="en-US" dirty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A language over an alphabet </a:t>
            </a:r>
            <a:r>
              <a:rPr lang="en-US" dirty="0" smtClean="0"/>
              <a:t>is the set of </a:t>
            </a:r>
            <a:r>
              <a:rPr lang="en-US" dirty="0" smtClean="0"/>
              <a:t>all possible words that can be created that adhere to some rules</a:t>
            </a:r>
          </a:p>
          <a:p>
            <a:pPr lvl="1"/>
            <a:r>
              <a:rPr lang="en-US" dirty="0" smtClean="0"/>
              <a:t>English, Hindi, Chinese, Bahasa Indonesia, Swahili, Latin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53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Construct a FSM that accepts all integers</a:t>
            </a:r>
          </a:p>
          <a:p>
            <a:pPr lvl="1"/>
            <a:r>
              <a:rPr lang="en-US" dirty="0" smtClean="0"/>
              <a:t>Remember, an integer has to contain at least one digit</a:t>
            </a:r>
          </a:p>
          <a:p>
            <a:pPr lvl="1"/>
            <a:r>
              <a:rPr lang="en-US" dirty="0" smtClean="0"/>
              <a:t>Zero, should only be made up of one 0</a:t>
            </a:r>
          </a:p>
          <a:p>
            <a:pPr lvl="1"/>
            <a:r>
              <a:rPr lang="en-US" dirty="0" smtClean="0"/>
              <a:t>Acceptable words: 0, 7, 12, 123, 101…</a:t>
            </a:r>
          </a:p>
          <a:p>
            <a:r>
              <a:rPr lang="en-US" dirty="0" smtClean="0"/>
              <a:t>Q </a:t>
            </a:r>
            <a:r>
              <a:rPr lang="en-US" dirty="0"/>
              <a:t>= {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/>
              <a:t>2</a:t>
            </a:r>
            <a:r>
              <a:rPr lang="en-US" dirty="0" smtClean="0"/>
              <a:t>}</a:t>
            </a:r>
          </a:p>
          <a:p>
            <a:r>
              <a:rPr lang="en-US" dirty="0" smtClean="0"/>
              <a:t>F = {q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{0-9}</a:t>
            </a:r>
          </a:p>
          <a:p>
            <a:r>
              <a:rPr lang="en-US" dirty="0" smtClean="0"/>
              <a:t>Start State = q</a:t>
            </a:r>
            <a:r>
              <a:rPr lang="en-US" baseline="-25000" dirty="0" smtClean="0"/>
              <a:t>0</a:t>
            </a:r>
          </a:p>
          <a:p>
            <a:r>
              <a:rPr lang="el-GR" dirty="0"/>
              <a:t>δ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45387" y="48768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781800" y="3810782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Integer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21587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0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4690216" y="4191000"/>
            <a:ext cx="6313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0216" y="381000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" name="Oval 6"/>
          <p:cNvSpPr/>
          <p:nvPr/>
        </p:nvSpPr>
        <p:spPr>
          <a:xfrm>
            <a:off x="6858000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1</a:t>
            </a:r>
          </a:p>
        </p:txBody>
      </p:sp>
      <p:cxnSp>
        <p:nvCxnSpPr>
          <p:cNvPr id="8" name="Straight Arrow Connector 7"/>
          <p:cNvCxnSpPr>
            <a:stCxn id="4" idx="6"/>
            <a:endCxn id="7" idx="2"/>
          </p:cNvCxnSpPr>
          <p:nvPr/>
        </p:nvCxnSpPr>
        <p:spPr>
          <a:xfrm>
            <a:off x="5931187" y="4191000"/>
            <a:ext cx="9268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1816" y="381078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-9</a:t>
            </a:r>
            <a:endParaRPr lang="en-US" dirty="0"/>
          </a:p>
        </p:txBody>
      </p:sp>
      <p:cxnSp>
        <p:nvCxnSpPr>
          <p:cNvPr id="10" name="Curved Connector 9"/>
          <p:cNvCxnSpPr>
            <a:stCxn id="7" idx="7"/>
            <a:endCxn id="7" idx="1"/>
          </p:cNvCxnSpPr>
          <p:nvPr/>
        </p:nvCxnSpPr>
        <p:spPr>
          <a:xfrm rot="16200000" flipV="1">
            <a:off x="7162800" y="3759948"/>
            <a:ext cx="12700" cy="431052"/>
          </a:xfrm>
          <a:prstGeom prst="curvedConnector3">
            <a:avLst>
              <a:gd name="adj1" fmla="val 29066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24532" y="3276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21587" y="4953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baseline="-25000" dirty="0"/>
          </a:p>
        </p:txBody>
      </p:sp>
      <p:cxnSp>
        <p:nvCxnSpPr>
          <p:cNvPr id="17" name="Straight Arrow Connector 16"/>
          <p:cNvCxnSpPr>
            <a:stCxn id="4" idx="4"/>
            <a:endCxn id="16" idx="0"/>
          </p:cNvCxnSpPr>
          <p:nvPr/>
        </p:nvCxnSpPr>
        <p:spPr>
          <a:xfrm>
            <a:off x="5626387" y="4495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6387" y="4507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0837"/>
              </p:ext>
            </p:extLst>
          </p:nvPr>
        </p:nvGraphicFramePr>
        <p:xfrm>
          <a:off x="1219200" y="4800600"/>
          <a:ext cx="137890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/>
                <a:gridCol w="408305"/>
                <a:gridCol w="53689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4" grpId="0" animBg="1"/>
      <p:bldP spid="6" grpId="0"/>
      <p:bldP spid="7" grpId="0" animBg="1"/>
      <p:bldP spid="9" grpId="0"/>
      <p:bldP spid="14" grpId="0"/>
      <p:bldP spid="16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Construct a FSM that accepts all positive and negative integers</a:t>
            </a:r>
          </a:p>
          <a:p>
            <a:pPr lvl="1"/>
            <a:r>
              <a:rPr lang="en-US" dirty="0" smtClean="0"/>
              <a:t>Remember, an integer has to contain at least one digit</a:t>
            </a:r>
          </a:p>
          <a:p>
            <a:pPr lvl="1"/>
            <a:r>
              <a:rPr lang="en-US" dirty="0" smtClean="0"/>
              <a:t>Zero, should only be made up of one 0</a:t>
            </a:r>
          </a:p>
          <a:p>
            <a:pPr lvl="1"/>
            <a:r>
              <a:rPr lang="en-US" dirty="0" smtClean="0"/>
              <a:t>Acceptable words: 0, 7, 12, -1, 101, -123…</a:t>
            </a:r>
            <a:endParaRPr lang="en-US" dirty="0"/>
          </a:p>
          <a:p>
            <a:r>
              <a:rPr lang="en-US" dirty="0" smtClean="0"/>
              <a:t>Q </a:t>
            </a:r>
            <a:r>
              <a:rPr lang="en-US" dirty="0"/>
              <a:t>= {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,q</a:t>
            </a:r>
            <a:r>
              <a:rPr lang="en-US" baseline="-25000" dirty="0" smtClean="0"/>
              <a:t>3</a:t>
            </a:r>
            <a:r>
              <a:rPr lang="en-US" dirty="0" smtClean="0"/>
              <a:t>}</a:t>
            </a:r>
          </a:p>
          <a:p>
            <a:r>
              <a:rPr lang="en-US" dirty="0" smtClean="0"/>
              <a:t>F = {q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{0-9,-}</a:t>
            </a:r>
          </a:p>
          <a:p>
            <a:r>
              <a:rPr lang="en-US" dirty="0" smtClean="0"/>
              <a:t>Start State = q</a:t>
            </a:r>
            <a:r>
              <a:rPr lang="en-US" baseline="-25000" dirty="0" smtClean="0"/>
              <a:t>0</a:t>
            </a:r>
          </a:p>
          <a:p>
            <a:r>
              <a:rPr lang="el-GR" dirty="0"/>
              <a:t>δ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+/- Integers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9359"/>
              </p:ext>
            </p:extLst>
          </p:nvPr>
        </p:nvGraphicFramePr>
        <p:xfrm>
          <a:off x="1219200" y="4800600"/>
          <a:ext cx="19811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511"/>
                <a:gridCol w="422244"/>
                <a:gridCol w="555222"/>
                <a:gridCol w="55522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5245387" y="48768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6781800" y="3810782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5321587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0</a:t>
            </a:r>
          </a:p>
        </p:txBody>
      </p:sp>
      <p:cxnSp>
        <p:nvCxnSpPr>
          <p:cNvPr id="54" name="Straight Arrow Connector 53"/>
          <p:cNvCxnSpPr>
            <a:endCxn id="53" idx="2"/>
          </p:cNvCxnSpPr>
          <p:nvPr/>
        </p:nvCxnSpPr>
        <p:spPr>
          <a:xfrm>
            <a:off x="4690216" y="4191000"/>
            <a:ext cx="6313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90216" y="381000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Oval 55"/>
          <p:cNvSpPr/>
          <p:nvPr/>
        </p:nvSpPr>
        <p:spPr>
          <a:xfrm>
            <a:off x="6858000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53" idx="6"/>
            <a:endCxn id="56" idx="2"/>
          </p:cNvCxnSpPr>
          <p:nvPr/>
        </p:nvCxnSpPr>
        <p:spPr>
          <a:xfrm>
            <a:off x="5931187" y="4191000"/>
            <a:ext cx="9268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61816" y="381078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-9</a:t>
            </a:r>
            <a:endParaRPr lang="en-US" dirty="0"/>
          </a:p>
        </p:txBody>
      </p:sp>
      <p:cxnSp>
        <p:nvCxnSpPr>
          <p:cNvPr id="59" name="Curved Connector 58"/>
          <p:cNvCxnSpPr>
            <a:stCxn id="56" idx="7"/>
            <a:endCxn id="56" idx="1"/>
          </p:cNvCxnSpPr>
          <p:nvPr/>
        </p:nvCxnSpPr>
        <p:spPr>
          <a:xfrm rot="16200000" flipV="1">
            <a:off x="7162800" y="3759948"/>
            <a:ext cx="12700" cy="431052"/>
          </a:xfrm>
          <a:prstGeom prst="curvedConnector3">
            <a:avLst>
              <a:gd name="adj1" fmla="val 29066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4532" y="3276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0-9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321587" y="4953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baseline="-25000" dirty="0"/>
          </a:p>
        </p:txBody>
      </p:sp>
      <p:cxnSp>
        <p:nvCxnSpPr>
          <p:cNvPr id="62" name="Straight Arrow Connector 61"/>
          <p:cNvCxnSpPr>
            <a:stCxn id="53" idx="4"/>
            <a:endCxn id="61" idx="0"/>
          </p:cNvCxnSpPr>
          <p:nvPr/>
        </p:nvCxnSpPr>
        <p:spPr>
          <a:xfrm>
            <a:off x="5626387" y="4495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26387" y="4507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864350" y="4953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baseline="-25000" dirty="0"/>
          </a:p>
        </p:txBody>
      </p:sp>
      <p:cxnSp>
        <p:nvCxnSpPr>
          <p:cNvPr id="65" name="Straight Arrow Connector 64"/>
          <p:cNvCxnSpPr>
            <a:stCxn id="53" idx="5"/>
            <a:endCxn id="64" idx="1"/>
          </p:cNvCxnSpPr>
          <p:nvPr/>
        </p:nvCxnSpPr>
        <p:spPr>
          <a:xfrm>
            <a:off x="5841913" y="4406526"/>
            <a:ext cx="1111711" cy="6357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21802" y="46729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4" idx="0"/>
            <a:endCxn id="56" idx="4"/>
          </p:cNvCxnSpPr>
          <p:nvPr/>
        </p:nvCxnSpPr>
        <p:spPr>
          <a:xfrm flipH="1" flipV="1">
            <a:off x="7162800" y="4495800"/>
            <a:ext cx="63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69150" y="45926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/>
      <p:bldP spid="56" grpId="0" animBg="1"/>
      <p:bldP spid="58" grpId="0"/>
      <p:bldP spid="60" grpId="0"/>
      <p:bldP spid="61" grpId="0" animBg="1"/>
      <p:bldP spid="63" grpId="0"/>
      <p:bldP spid="64" grpId="0" animBg="1"/>
      <p:bldP spid="68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Chapter 12.4, 12.6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dirty="0" smtClean="0"/>
              <a:t>Construct a FSM that accepts all strings that contain even numbers of a’s</a:t>
            </a:r>
          </a:p>
          <a:p>
            <a:pPr lvl="1"/>
            <a:r>
              <a:rPr lang="en-US" dirty="0" smtClean="0"/>
              <a:t> Remember, 0 is an even number!</a:t>
            </a:r>
          </a:p>
          <a:p>
            <a:pPr lvl="1"/>
            <a:r>
              <a:rPr lang="el-GR" dirty="0" smtClean="0"/>
              <a:t>ε</a:t>
            </a:r>
            <a:r>
              <a:rPr lang="en-US" dirty="0" smtClean="0"/>
              <a:t> represents the empty string, (i.e. the string that has a length of 0)</a:t>
            </a:r>
          </a:p>
          <a:p>
            <a:pPr lvl="1"/>
            <a:r>
              <a:rPr lang="en-US" dirty="0" smtClean="0"/>
              <a:t>Acceptable words: </a:t>
            </a:r>
            <a:r>
              <a:rPr lang="el-GR" dirty="0"/>
              <a:t>ε</a:t>
            </a:r>
            <a:r>
              <a:rPr lang="en-US" dirty="0" smtClean="0"/>
              <a:t>, aa,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/>
              <a:t>Q = 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r>
              <a:rPr lang="en-US" dirty="0"/>
              <a:t>F = {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/>
              <a:t>}</a:t>
            </a:r>
          </a:p>
          <a:p>
            <a:r>
              <a:rPr lang="el-GR" dirty="0"/>
              <a:t>Σ</a:t>
            </a:r>
            <a:r>
              <a:rPr lang="en-US" dirty="0"/>
              <a:t> = </a:t>
            </a:r>
            <a:r>
              <a:rPr lang="en-US" dirty="0" smtClean="0"/>
              <a:t>{a}</a:t>
            </a:r>
            <a:endParaRPr lang="en-US" dirty="0"/>
          </a:p>
          <a:p>
            <a:r>
              <a:rPr lang="en-US" dirty="0"/>
              <a:t>Start State = q</a:t>
            </a:r>
            <a:r>
              <a:rPr lang="en-US" baseline="-25000" dirty="0"/>
              <a:t>0</a:t>
            </a:r>
          </a:p>
          <a:p>
            <a:r>
              <a:rPr lang="el-GR" dirty="0"/>
              <a:t>δ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36446"/>
              </p:ext>
            </p:extLst>
          </p:nvPr>
        </p:nvGraphicFramePr>
        <p:xfrm>
          <a:off x="1219200" y="5222240"/>
          <a:ext cx="8707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511"/>
                <a:gridCol w="4222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15200" y="39624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212771" y="3963182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4288971" y="4038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0</a:t>
            </a: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3657600" y="4343400"/>
            <a:ext cx="6313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396240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Oval 9"/>
          <p:cNvSpPr/>
          <p:nvPr/>
        </p:nvSpPr>
        <p:spPr>
          <a:xfrm>
            <a:off x="5825384" y="4038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q</a:t>
            </a:r>
            <a:r>
              <a:rPr lang="en-US" sz="2400" baseline="-25000" dirty="0"/>
              <a:t>1</a:t>
            </a:r>
          </a:p>
        </p:txBody>
      </p:sp>
      <p:cxnSp>
        <p:nvCxnSpPr>
          <p:cNvPr id="11" name="Straight Arrow Connector 10"/>
          <p:cNvCxnSpPr>
            <a:stCxn id="7" idx="6"/>
            <a:endCxn id="10" idx="2"/>
          </p:cNvCxnSpPr>
          <p:nvPr/>
        </p:nvCxnSpPr>
        <p:spPr>
          <a:xfrm>
            <a:off x="4898571" y="4343400"/>
            <a:ext cx="9268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298" y="39631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91400" y="4038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baseline="-25000" dirty="0"/>
          </a:p>
        </p:txBody>
      </p:sp>
      <p:cxnSp>
        <p:nvCxnSpPr>
          <p:cNvPr id="16" name="Straight Arrow Connector 15"/>
          <p:cNvCxnSpPr>
            <a:stCxn id="10" idx="6"/>
            <a:endCxn id="15" idx="2"/>
          </p:cNvCxnSpPr>
          <p:nvPr/>
        </p:nvCxnSpPr>
        <p:spPr>
          <a:xfrm>
            <a:off x="6434984" y="4343400"/>
            <a:ext cx="956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5555" y="3962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Curved Connector 22"/>
          <p:cNvCxnSpPr>
            <a:stCxn id="15" idx="4"/>
            <a:endCxn id="10" idx="4"/>
          </p:cNvCxnSpPr>
          <p:nvPr/>
        </p:nvCxnSpPr>
        <p:spPr>
          <a:xfrm rot="5400000">
            <a:off x="6913192" y="3865192"/>
            <a:ext cx="12700" cy="156601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1905" y="4876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2" grpId="0"/>
      <p:bldP spid="15" grpId="0" animBg="1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Spellchecking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Finding words a document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Discovering genes in DNA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Server intrusion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word “seashore” in the quote: “she sells seashells by the seashore”</a:t>
            </a:r>
          </a:p>
          <a:p>
            <a:endParaRPr lang="en-US" dirty="0"/>
          </a:p>
          <a:p>
            <a:r>
              <a:rPr lang="en-US" dirty="0" err="1"/>
              <a:t>sX</a:t>
            </a:r>
            <a:endParaRPr lang="en-US" dirty="0"/>
          </a:p>
          <a:p>
            <a:r>
              <a:rPr lang="en-US" dirty="0" err="1"/>
              <a:t>seX</a:t>
            </a:r>
            <a:endParaRPr lang="en-US" dirty="0"/>
          </a:p>
          <a:p>
            <a:r>
              <a:rPr lang="en-US" dirty="0" err="1"/>
              <a:t>seashX</a:t>
            </a:r>
            <a:endParaRPr lang="en-US" dirty="0"/>
          </a:p>
          <a:p>
            <a:r>
              <a:rPr lang="en-US" dirty="0"/>
              <a:t>seashore</a:t>
            </a:r>
          </a:p>
          <a:p>
            <a:endParaRPr lang="en-US" dirty="0"/>
          </a:p>
          <a:p>
            <a:r>
              <a:rPr lang="en-US" dirty="0"/>
              <a:t>The position of matching each letter in the word is called a state</a:t>
            </a:r>
          </a:p>
        </p:txBody>
      </p:sp>
    </p:spTree>
    <p:extLst>
      <p:ext uri="{BB962C8B-B14F-4D97-AF65-F5344CB8AC3E}">
        <p14:creationId xmlns:p14="http://schemas.microsoft.com/office/powerpoint/2010/main" val="9991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Transitions: 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lamp can be thought of to have two states: On and Off</a:t>
            </a:r>
          </a:p>
          <a:p>
            <a:pPr lvl="1"/>
            <a:r>
              <a:rPr lang="en-US" dirty="0"/>
              <a:t>We can cycle between these states</a:t>
            </a:r>
          </a:p>
        </p:txBody>
      </p:sp>
      <p:sp>
        <p:nvSpPr>
          <p:cNvPr id="4" name="Oval 3"/>
          <p:cNvSpPr/>
          <p:nvPr/>
        </p:nvSpPr>
        <p:spPr>
          <a:xfrm>
            <a:off x="1447800" y="3651250"/>
            <a:ext cx="1676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On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3651250"/>
            <a:ext cx="1676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Off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4305300" y="1631950"/>
            <a:ext cx="12700" cy="4038600"/>
          </a:xfrm>
          <a:prstGeom prst="curvedConnector3">
            <a:avLst>
              <a:gd name="adj1" fmla="val 48857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4"/>
            <a:endCxn id="5" idx="4"/>
          </p:cNvCxnSpPr>
          <p:nvPr/>
        </p:nvCxnSpPr>
        <p:spPr>
          <a:xfrm rot="16200000" flipH="1">
            <a:off x="4305300" y="3308350"/>
            <a:ext cx="12700" cy="4038600"/>
          </a:xfrm>
          <a:prstGeom prst="curvedConnector3">
            <a:avLst>
              <a:gd name="adj1" fmla="val 4885717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Transitions: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disease modelling, we can progress through different health states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3124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Susceptible</a:t>
            </a:r>
          </a:p>
        </p:txBody>
      </p:sp>
      <p:sp>
        <p:nvSpPr>
          <p:cNvPr id="5" name="Oval 4"/>
          <p:cNvSpPr/>
          <p:nvPr/>
        </p:nvSpPr>
        <p:spPr>
          <a:xfrm>
            <a:off x="2590800" y="3124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Exposed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124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Infectious</a:t>
            </a:r>
          </a:p>
        </p:txBody>
      </p:sp>
      <p:sp>
        <p:nvSpPr>
          <p:cNvPr id="7" name="Oval 6"/>
          <p:cNvSpPr/>
          <p:nvPr/>
        </p:nvSpPr>
        <p:spPr>
          <a:xfrm>
            <a:off x="6477000" y="3124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Recovered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09800" y="3886200"/>
            <a:ext cx="381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4114800" y="3886200"/>
            <a:ext cx="381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019800" y="38862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3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Transitions: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has multiple states as well during boot up!</a:t>
            </a:r>
          </a:p>
          <a:p>
            <a:pPr lvl="1"/>
            <a:r>
              <a:rPr lang="en-US" dirty="0"/>
              <a:t>We say we are transitioning between the states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819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Off</a:t>
            </a:r>
          </a:p>
        </p:txBody>
      </p:sp>
      <p:sp>
        <p:nvSpPr>
          <p:cNvPr id="5" name="Oval 4"/>
          <p:cNvSpPr/>
          <p:nvPr/>
        </p:nvSpPr>
        <p:spPr>
          <a:xfrm>
            <a:off x="2590800" y="2819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Power On</a:t>
            </a:r>
          </a:p>
        </p:txBody>
      </p:sp>
      <p:sp>
        <p:nvSpPr>
          <p:cNvPr id="6" name="Oval 5"/>
          <p:cNvSpPr/>
          <p:nvPr/>
        </p:nvSpPr>
        <p:spPr>
          <a:xfrm>
            <a:off x="4267200" y="2819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POST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2819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Find Boot Device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5029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Load OS</a:t>
            </a:r>
          </a:p>
        </p:txBody>
      </p:sp>
      <p:sp>
        <p:nvSpPr>
          <p:cNvPr id="10" name="Oval 9"/>
          <p:cNvSpPr/>
          <p:nvPr/>
        </p:nvSpPr>
        <p:spPr>
          <a:xfrm>
            <a:off x="3352800" y="4876800"/>
            <a:ext cx="1524000" cy="15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Transfer Control</a:t>
            </a:r>
          </a:p>
        </p:txBody>
      </p: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2057400" y="3429000"/>
            <a:ext cx="5334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3810000" y="34290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>
            <a:off x="5486400" y="3429000"/>
            <a:ext cx="5334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0"/>
          </p:cNvCxnSpPr>
          <p:nvPr/>
        </p:nvCxnSpPr>
        <p:spPr>
          <a:xfrm>
            <a:off x="6629400" y="4038600"/>
            <a:ext cx="0" cy="990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6"/>
          </p:cNvCxnSpPr>
          <p:nvPr/>
        </p:nvCxnSpPr>
        <p:spPr>
          <a:xfrm flipH="1">
            <a:off x="4876800" y="5638800"/>
            <a:ext cx="1143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Q, set of states</a:t>
            </a:r>
          </a:p>
          <a:p>
            <a:pPr lvl="1"/>
            <a:r>
              <a:rPr lang="en-US" dirty="0" smtClean="0"/>
              <a:t>F, set of accepting states</a:t>
            </a:r>
          </a:p>
          <a:p>
            <a:pPr lvl="1"/>
            <a:r>
              <a:rPr lang="en-US" dirty="0" smtClean="0"/>
              <a:t>Starting state</a:t>
            </a:r>
          </a:p>
          <a:p>
            <a:pPr lvl="1"/>
            <a:endParaRPr lang="en-US" dirty="0"/>
          </a:p>
          <a:p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Transition Function: 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State,Input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Inputs/Outputs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/</a:t>
            </a:r>
            <a:r>
              <a:rPr lang="el-GR" dirty="0" smtClean="0"/>
              <a:t>Γ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620000" cy="2209800"/>
          </a:xfrm>
        </p:spPr>
        <p:txBody>
          <a:bodyPr/>
          <a:lstStyle/>
          <a:p>
            <a:r>
              <a:rPr lang="en-US" dirty="0" smtClean="0"/>
              <a:t>Q = {On, Off}</a:t>
            </a:r>
          </a:p>
          <a:p>
            <a:r>
              <a:rPr lang="en-US" dirty="0" smtClean="0"/>
              <a:t>F = {On}</a:t>
            </a:r>
          </a:p>
          <a:p>
            <a:r>
              <a:rPr lang="en-US" dirty="0" smtClean="0"/>
              <a:t>Starting State = Off</a:t>
            </a:r>
          </a:p>
          <a:p>
            <a:r>
              <a:rPr lang="en-US" dirty="0" smtClean="0"/>
              <a:t>I = {Pull chain}</a:t>
            </a:r>
          </a:p>
          <a:p>
            <a:r>
              <a:rPr lang="en-US" dirty="0" smtClean="0"/>
              <a:t>Transitions…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777350" y="2170058"/>
            <a:ext cx="4728410" cy="1397508"/>
            <a:chOff x="1447800" y="3644900"/>
            <a:chExt cx="5715000" cy="1689100"/>
          </a:xfrm>
        </p:grpSpPr>
        <p:sp>
          <p:nvSpPr>
            <p:cNvPr id="6" name="Oval 5"/>
            <p:cNvSpPr/>
            <p:nvPr/>
          </p:nvSpPr>
          <p:spPr>
            <a:xfrm>
              <a:off x="14478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651250"/>
              <a:ext cx="1676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Off</a:t>
              </a:r>
            </a:p>
          </p:txBody>
        </p:sp>
        <p:cxnSp>
          <p:nvCxnSpPr>
            <p:cNvPr id="8" name="Curved Connector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305300" y="16319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6" idx="4"/>
              <a:endCxn id="7" idx="4"/>
            </p:cNvCxnSpPr>
            <p:nvPr/>
          </p:nvCxnSpPr>
          <p:spPr>
            <a:xfrm rot="16200000" flipH="1">
              <a:off x="4305300" y="3308350"/>
              <a:ext cx="12700" cy="4038600"/>
            </a:xfrm>
            <a:prstGeom prst="curvedConnector3">
              <a:avLst>
                <a:gd name="adj1" fmla="val 4885717"/>
              </a:avLst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02429" y="358933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2429" y="181123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chain</a:t>
            </a:r>
          </a:p>
        </p:txBody>
      </p:sp>
      <p:sp>
        <p:nvSpPr>
          <p:cNvPr id="12" name="Oval 11"/>
          <p:cNvSpPr/>
          <p:nvPr/>
        </p:nvSpPr>
        <p:spPr>
          <a:xfrm>
            <a:off x="1706404" y="2099112"/>
            <a:ext cx="1539400" cy="153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>
            <a:endCxn id="7" idx="6"/>
          </p:cNvCxnSpPr>
          <p:nvPr/>
        </p:nvCxnSpPr>
        <p:spPr>
          <a:xfrm flipH="1">
            <a:off x="6505760" y="2868812"/>
            <a:ext cx="14437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11510" y="245593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6180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3743</TotalTime>
  <Words>912</Words>
  <Application>Microsoft Office PowerPoint</Application>
  <PresentationFormat>On-screen Show (4:3)</PresentationFormat>
  <Paragraphs>381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Automata Theory</vt:lpstr>
      <vt:lpstr>Reading</vt:lpstr>
      <vt:lpstr>Pattern Matching</vt:lpstr>
      <vt:lpstr>States</vt:lpstr>
      <vt:lpstr>State Transitions: Lamp</vt:lpstr>
      <vt:lpstr>State Transitions: Health</vt:lpstr>
      <vt:lpstr>State Transitions: Computer</vt:lpstr>
      <vt:lpstr>Finite State Machine</vt:lpstr>
      <vt:lpstr>FSM Example: Lamp</vt:lpstr>
      <vt:lpstr>Transition Functions</vt:lpstr>
      <vt:lpstr>Transition Matrix</vt:lpstr>
      <vt:lpstr>FSM Example: Lamp</vt:lpstr>
      <vt:lpstr>Missing Transitions</vt:lpstr>
      <vt:lpstr>FSM Example: Seashore</vt:lpstr>
      <vt:lpstr>Transition Matrix</vt:lpstr>
      <vt:lpstr>Languages and FSM</vt:lpstr>
      <vt:lpstr>Languages</vt:lpstr>
      <vt:lpstr>FSM Example: Integer</vt:lpstr>
      <vt:lpstr>FSM Example: +/- Integers</vt:lpstr>
      <vt:lpstr>FSM Example: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</dc:title>
  <dc:creator>JHelsing</dc:creator>
  <cp:lastModifiedBy>John Pled</cp:lastModifiedBy>
  <cp:revision>84</cp:revision>
  <dcterms:created xsi:type="dcterms:W3CDTF">2006-08-16T00:00:00Z</dcterms:created>
  <dcterms:modified xsi:type="dcterms:W3CDTF">2020-07-17T22:47:32Z</dcterms:modified>
</cp:coreProperties>
</file>