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2" r:id="rId3"/>
    <p:sldId id="257" r:id="rId4"/>
    <p:sldId id="258" r:id="rId5"/>
    <p:sldId id="302" r:id="rId6"/>
    <p:sldId id="304" r:id="rId7"/>
    <p:sldId id="303" r:id="rId8"/>
    <p:sldId id="305" r:id="rId9"/>
    <p:sldId id="340" r:id="rId10"/>
    <p:sldId id="307" r:id="rId11"/>
    <p:sldId id="341" r:id="rId12"/>
    <p:sldId id="265" r:id="rId13"/>
    <p:sldId id="270" r:id="rId14"/>
    <p:sldId id="266" r:id="rId15"/>
    <p:sldId id="267" r:id="rId16"/>
    <p:sldId id="344" r:id="rId17"/>
    <p:sldId id="268" r:id="rId18"/>
    <p:sldId id="343" r:id="rId19"/>
    <p:sldId id="276" r:id="rId20"/>
    <p:sldId id="277" r:id="rId21"/>
    <p:sldId id="310" r:id="rId22"/>
    <p:sldId id="311" r:id="rId23"/>
    <p:sldId id="312" r:id="rId24"/>
    <p:sldId id="345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46" r:id="rId33"/>
    <p:sldId id="322" r:id="rId34"/>
    <p:sldId id="323" r:id="rId35"/>
    <p:sldId id="324" r:id="rId36"/>
    <p:sldId id="325" r:id="rId37"/>
    <p:sldId id="327" r:id="rId38"/>
    <p:sldId id="328" r:id="rId39"/>
    <p:sldId id="32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</a:t>
            </a:r>
            <a:r>
              <a:rPr lang="en-US" smtClean="0"/>
              <a:t>to add </a:t>
            </a:r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A19B-72F3-4DBF-8AE5-CAD9F69DC53D}" type="datetimeFigureOut">
              <a:rPr lang="en-US" smtClean="0"/>
              <a:t>7/20/2020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35A74D0-1A88-4462-9467-A2B276F8C8C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36A19B-72F3-4DBF-8AE5-CAD9F69DC53D}" type="datetimeFigureOut">
              <a:rPr lang="en-US" smtClean="0"/>
              <a:t>7/20/2020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936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Combinatorics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5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76200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|A| = 8</a:t>
                </a:r>
              </a:p>
              <a:p>
                <a:r>
                  <a:rPr lang="en-US" dirty="0" smtClean="0"/>
                  <a:t>|B| = </a:t>
                </a:r>
                <a:r>
                  <a:rPr lang="en-US" dirty="0"/>
                  <a:t>8</a:t>
                </a:r>
                <a:endParaRPr lang="en-US" dirty="0" smtClean="0"/>
              </a:p>
              <a:p>
                <a:r>
                  <a:rPr lang="en-US" dirty="0" smtClean="0"/>
                  <a:t>|C| = 6</a:t>
                </a:r>
              </a:p>
              <a:p>
                <a:endParaRPr lang="en-US" dirty="0"/>
              </a:p>
              <a:p>
                <a:r>
                  <a:rPr lang="en-US" dirty="0" smtClean="0"/>
                  <a:t>Total number of outcomes = (|A|+|B|+|C|)*(|A|+|B|+|C|)*(|A|+|B|+|C|)= 10,648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D = A </a:t>
                </a:r>
                <a:r>
                  <a:rPr lang="en-US" dirty="0"/>
                  <a:t>U B U </a:t>
                </a:r>
                <a:r>
                  <a:rPr lang="en-US" dirty="0" smtClean="0"/>
                  <a:t>C</a:t>
                </a:r>
                <a:endParaRPr lang="en-US" dirty="0"/>
              </a:p>
              <a:p>
                <a:r>
                  <a:rPr lang="en-US" dirty="0" smtClean="0"/>
                  <a:t>|D X D X D| = 10,648</a:t>
                </a:r>
              </a:p>
              <a:p>
                <a:endParaRPr lang="en-US" dirty="0"/>
              </a:p>
              <a:p>
                <a:r>
                  <a:rPr lang="en-US" dirty="0"/>
                  <a:t>This is known </a:t>
                </a:r>
                <a:r>
                  <a:rPr lang="en-US" dirty="0" smtClean="0"/>
                  <a:t>as </a:t>
                </a:r>
                <a:r>
                  <a:rPr lang="en-US" dirty="0"/>
                  <a:t>choosing WITH </a:t>
                </a:r>
                <a:r>
                  <a:rPr lang="en-US" dirty="0" smtClean="0"/>
                  <a:t>replacement</a:t>
                </a:r>
                <a:r>
                  <a:rPr lang="en-US" dirty="0"/>
                  <a:t>, order </a:t>
                </a:r>
                <a:r>
                  <a:rPr lang="en-US" dirty="0" smtClean="0"/>
                  <a:t>matters</a:t>
                </a:r>
              </a:p>
              <a:p>
                <a:r>
                  <a:rPr lang="en-US" dirty="0"/>
                  <a:t>In </a:t>
                </a:r>
                <a:r>
                  <a:rPr lang="en-US" dirty="0" smtClean="0"/>
                  <a:t>general</a:t>
                </a:r>
                <a:r>
                  <a:rPr lang="en-US" dirty="0"/>
                  <a:t>, we </a:t>
                </a:r>
                <a:r>
                  <a:rPr lang="en-US" dirty="0" smtClean="0"/>
                  <a:t>say </a:t>
                </a:r>
                <a:r>
                  <a:rPr lang="en-US" dirty="0"/>
                  <a:t>if we </a:t>
                </a:r>
                <a:r>
                  <a:rPr lang="en-US" dirty="0" smtClean="0"/>
                  <a:t>have </a:t>
                </a:r>
                <a:r>
                  <a:rPr lang="en-US" dirty="0"/>
                  <a:t>k items </a:t>
                </a:r>
                <a:r>
                  <a:rPr lang="en-US" dirty="0" smtClean="0"/>
                  <a:t>and </a:t>
                </a:r>
                <a:r>
                  <a:rPr lang="en-US" dirty="0"/>
                  <a:t>n </a:t>
                </a:r>
                <a:r>
                  <a:rPr lang="en-US" dirty="0" smtClean="0"/>
                  <a:t>assignments </a:t>
                </a:r>
                <a:r>
                  <a:rPr lang="en-US" dirty="0"/>
                  <a:t>, the </a:t>
                </a:r>
                <a:r>
                  <a:rPr lang="en-US" dirty="0" smtClean="0"/>
                  <a:t>total </a:t>
                </a:r>
                <a:r>
                  <a:rPr lang="en-US" dirty="0"/>
                  <a:t>count of </a:t>
                </a:r>
                <a:r>
                  <a:rPr lang="en-US" dirty="0" smtClean="0"/>
                  <a:t>all </a:t>
                </a:r>
                <a:r>
                  <a:rPr lang="en-US" dirty="0"/>
                  <a:t>possible </a:t>
                </a:r>
                <a:r>
                  <a:rPr lang="en-US" dirty="0" smtClean="0"/>
                  <a:t>assignments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7620000" cy="5257800"/>
              </a:xfrm>
              <a:blipFill rotWithShape="1">
                <a:blip r:embed="rId2"/>
                <a:stretch>
                  <a:fillRect t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06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|A| = 8</a:t>
            </a:r>
          </a:p>
          <a:p>
            <a:r>
              <a:rPr lang="en-US" dirty="0" smtClean="0"/>
              <a:t>|B| = </a:t>
            </a:r>
            <a:r>
              <a:rPr lang="en-US" dirty="0"/>
              <a:t>8</a:t>
            </a:r>
            <a:endParaRPr lang="en-US" dirty="0" smtClean="0"/>
          </a:p>
          <a:p>
            <a:r>
              <a:rPr lang="en-US" dirty="0" smtClean="0"/>
              <a:t>|C| = 6</a:t>
            </a:r>
          </a:p>
          <a:p>
            <a:r>
              <a:rPr lang="en-US" dirty="0" smtClean="0"/>
              <a:t>|R| = 29</a:t>
            </a:r>
          </a:p>
          <a:p>
            <a:endParaRPr lang="en-US" dirty="0"/>
          </a:p>
          <a:p>
            <a:r>
              <a:rPr lang="en-US" dirty="0" smtClean="0"/>
              <a:t>Total number of outcomes = ((|A|+|B|+|C|)*|</a:t>
            </a:r>
            <a:r>
              <a:rPr lang="en-US" dirty="0"/>
              <a:t>R</a:t>
            </a:r>
            <a:r>
              <a:rPr lang="en-US" dirty="0" smtClean="0"/>
              <a:t>|)*((|A|+|</a:t>
            </a:r>
            <a:r>
              <a:rPr lang="en-US" dirty="0"/>
              <a:t>B|+|C|)*|R</a:t>
            </a:r>
            <a:r>
              <a:rPr lang="en-US" dirty="0" smtClean="0"/>
              <a:t>|)*((|A|+|</a:t>
            </a:r>
            <a:r>
              <a:rPr lang="en-US" dirty="0"/>
              <a:t>B|+|C|)*|</a:t>
            </a:r>
            <a:r>
              <a:rPr lang="en-US" dirty="0" smtClean="0"/>
              <a:t>R|) </a:t>
            </a:r>
            <a:r>
              <a:rPr lang="en-US" dirty="0"/>
              <a:t>= </a:t>
            </a:r>
            <a:r>
              <a:rPr lang="en-US" dirty="0" smtClean="0"/>
              <a:t>259,694,072</a:t>
            </a:r>
          </a:p>
          <a:p>
            <a:r>
              <a:rPr lang="en-US" dirty="0" smtClean="0"/>
              <a:t>OR (22*29)</a:t>
            </a:r>
            <a:r>
              <a:rPr lang="en-US" baseline="30000" dirty="0" smtClean="0"/>
              <a:t>3</a:t>
            </a:r>
          </a:p>
          <a:p>
            <a:endParaRPr lang="en-US" dirty="0"/>
          </a:p>
          <a:p>
            <a:r>
              <a:rPr lang="en-US" dirty="0" smtClean="0"/>
              <a:t>Party of 4</a:t>
            </a:r>
          </a:p>
          <a:p>
            <a:pPr lvl="1"/>
            <a:r>
              <a:rPr lang="en-US" dirty="0"/>
              <a:t>(</a:t>
            </a:r>
            <a:r>
              <a:rPr lang="en-US" dirty="0" smtClean="0"/>
              <a:t>22*29)</a:t>
            </a:r>
            <a:r>
              <a:rPr lang="en-US" baseline="30000" dirty="0"/>
              <a:t>4</a:t>
            </a:r>
            <a:r>
              <a:rPr lang="en-US" dirty="0" smtClean="0"/>
              <a:t> = 165,684,817,936</a:t>
            </a:r>
          </a:p>
        </p:txBody>
      </p:sp>
    </p:spTree>
    <p:extLst>
      <p:ext uri="{BB962C8B-B14F-4D97-AF65-F5344CB8AC3E}">
        <p14:creationId xmlns:p14="http://schemas.microsoft.com/office/powerpoint/2010/main" val="48816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81600"/>
          </a:xfrm>
        </p:spPr>
        <p:txBody>
          <a:bodyPr/>
          <a:lstStyle/>
          <a:p>
            <a:r>
              <a:rPr lang="en-US" sz="2400" dirty="0">
                <a:ea typeface="ＭＳ Ｐゴシック" charset="0"/>
                <a:cs typeface="Times" charset="0"/>
              </a:rPr>
              <a:t>Given </a:t>
            </a:r>
            <a:r>
              <a:rPr lang="en-US" sz="2400" b="1" dirty="0" smtClean="0">
                <a:ea typeface="ＭＳ Ｐゴシック" charset="0"/>
                <a:cs typeface="Times" charset="0"/>
              </a:rPr>
              <a:t>32 </a:t>
            </a:r>
            <a:r>
              <a:rPr lang="en-US" sz="2400" b="1" dirty="0">
                <a:ea typeface="ＭＳ Ｐゴシック" charset="0"/>
                <a:cs typeface="Times" charset="0"/>
              </a:rPr>
              <a:t>bits</a:t>
            </a:r>
            <a:r>
              <a:rPr lang="en-US" sz="2400" dirty="0">
                <a:ea typeface="ＭＳ Ｐゴシック" charset="0"/>
                <a:cs typeface="Times" charset="0"/>
              </a:rPr>
              <a:t>, how </a:t>
            </a:r>
            <a:r>
              <a:rPr lang="en-US" sz="2400" dirty="0" smtClean="0">
                <a:ea typeface="ＭＳ Ｐゴシック" charset="0"/>
                <a:cs typeface="Times" charset="0"/>
              </a:rPr>
              <a:t>many </a:t>
            </a:r>
            <a:r>
              <a:rPr lang="en-US" sz="2400" dirty="0">
                <a:ea typeface="ＭＳ Ｐゴシック" charset="0"/>
                <a:cs typeface="Times" charset="0"/>
              </a:rPr>
              <a:t>different bit strings </a:t>
            </a:r>
            <a:r>
              <a:rPr lang="en-US" sz="2400" dirty="0" smtClean="0">
                <a:ea typeface="ＭＳ Ｐゴシック" charset="0"/>
                <a:cs typeface="Times" charset="0"/>
              </a:rPr>
              <a:t>can </a:t>
            </a:r>
            <a:r>
              <a:rPr lang="en-US" sz="2400" dirty="0">
                <a:ea typeface="ＭＳ Ｐゴシック" charset="0"/>
                <a:cs typeface="Times" charset="0"/>
              </a:rPr>
              <a:t>be </a:t>
            </a:r>
            <a:r>
              <a:rPr lang="en-US" sz="2400" dirty="0" smtClean="0">
                <a:ea typeface="ＭＳ Ｐゴシック" charset="0"/>
                <a:cs typeface="Times" charset="0"/>
              </a:rPr>
              <a:t>produced?</a:t>
            </a:r>
          </a:p>
          <a:p>
            <a:pPr lvl="1"/>
            <a:r>
              <a:rPr lang="en-US" dirty="0" smtClean="0">
                <a:ea typeface="ＭＳ Ｐゴシック" charset="0"/>
                <a:cs typeface="Times" charset="0"/>
              </a:rPr>
              <a:t>Addresses for </a:t>
            </a:r>
            <a:r>
              <a:rPr lang="en-US" dirty="0">
                <a:ea typeface="ＭＳ Ｐゴシック" charset="0"/>
                <a:cs typeface="Times" charset="0"/>
              </a:rPr>
              <a:t>memory cells</a:t>
            </a:r>
          </a:p>
          <a:p>
            <a:endParaRPr lang="en-US" dirty="0" smtClean="0"/>
          </a:p>
          <a:p>
            <a:r>
              <a:rPr lang="en-US" sz="2400" dirty="0" smtClean="0">
                <a:ea typeface="ＭＳ Ｐゴシック" charset="0"/>
                <a:cs typeface="Times" charset="0"/>
              </a:rPr>
              <a:t>32 </a:t>
            </a:r>
            <a:r>
              <a:rPr lang="en-US" sz="2400" dirty="0">
                <a:ea typeface="ＭＳ Ｐゴシック" charset="0"/>
                <a:cs typeface="Times" charset="0"/>
              </a:rPr>
              <a:t>different bits</a:t>
            </a:r>
          </a:p>
          <a:p>
            <a:r>
              <a:rPr lang="en-US" sz="2400" dirty="0">
                <a:ea typeface="ＭＳ Ｐゴシック" charset="0"/>
                <a:cs typeface="Times" charset="0"/>
              </a:rPr>
              <a:t>2 possible </a:t>
            </a:r>
            <a:r>
              <a:rPr lang="en-US" sz="2400" dirty="0" smtClean="0">
                <a:ea typeface="ＭＳ Ｐゴシック" charset="0"/>
                <a:cs typeface="Times" charset="0"/>
              </a:rPr>
              <a:t>assignments </a:t>
            </a:r>
            <a:r>
              <a:rPr lang="en-US" sz="2400" dirty="0">
                <a:ea typeface="ＭＳ Ｐゴシック" charset="0"/>
                <a:cs typeface="Times" charset="0"/>
              </a:rPr>
              <a:t>for </a:t>
            </a:r>
            <a:r>
              <a:rPr lang="en-US" sz="2400" dirty="0" smtClean="0">
                <a:ea typeface="ＭＳ Ｐゴシック" charset="0"/>
                <a:cs typeface="Times" charset="0"/>
              </a:rPr>
              <a:t>each </a:t>
            </a:r>
            <a:r>
              <a:rPr lang="en-US" sz="2400" dirty="0">
                <a:ea typeface="ＭＳ Ｐゴシック" charset="0"/>
                <a:cs typeface="Times" charset="0"/>
              </a:rPr>
              <a:t>of them (0,1</a:t>
            </a:r>
            <a:r>
              <a:rPr lang="en-US" sz="2400" dirty="0" smtClean="0">
                <a:ea typeface="ＭＳ Ｐゴシック" charset="0"/>
                <a:cs typeface="Times" charset="0"/>
              </a:rPr>
              <a:t>)</a:t>
            </a:r>
          </a:p>
          <a:p>
            <a:endParaRPr lang="en-US" sz="2400" dirty="0">
              <a:ea typeface="ＭＳ Ｐゴシック" charset="0"/>
              <a:cs typeface="Times" charset="0"/>
            </a:endParaRPr>
          </a:p>
          <a:p>
            <a:r>
              <a:rPr lang="en-US" sz="2400" dirty="0" smtClean="0">
                <a:ea typeface="ＭＳ Ｐゴシック" charset="0"/>
                <a:cs typeface="Times" charset="0"/>
              </a:rPr>
              <a:t>2</a:t>
            </a:r>
            <a:r>
              <a:rPr lang="en-US" sz="2400" baseline="32000" dirty="0" smtClean="0">
                <a:ea typeface="ＭＳ Ｐゴシック" charset="0"/>
                <a:cs typeface="Times" charset="0"/>
              </a:rPr>
              <a:t>32</a:t>
            </a:r>
            <a:r>
              <a:rPr lang="en-US" sz="2400" dirty="0" smtClean="0">
                <a:ea typeface="ＭＳ Ｐゴシック" charset="0"/>
                <a:cs typeface="Times" charset="0"/>
              </a:rPr>
              <a:t> </a:t>
            </a:r>
            <a:r>
              <a:rPr lang="en-US" sz="2400" dirty="0">
                <a:ea typeface="ＭＳ Ｐゴシック" charset="0"/>
                <a:cs typeface="Times" charset="0"/>
              </a:rPr>
              <a:t>= </a:t>
            </a:r>
            <a:r>
              <a:rPr lang="en-US" sz="2400" dirty="0" smtClean="0"/>
              <a:t>4,294,967,296</a:t>
            </a:r>
            <a:r>
              <a:rPr lang="en-US" sz="2400" dirty="0" smtClean="0">
                <a:ea typeface="ＭＳ Ｐゴシック" charset="0"/>
                <a:cs typeface="Times" charset="0"/>
              </a:rPr>
              <a:t> </a:t>
            </a:r>
            <a:r>
              <a:rPr lang="en-US" sz="2400" dirty="0">
                <a:ea typeface="ＭＳ Ｐゴシック" charset="0"/>
                <a:cs typeface="Times" charset="0"/>
              </a:rPr>
              <a:t>bit strings </a:t>
            </a:r>
          </a:p>
          <a:p>
            <a:pPr lvl="1"/>
            <a:r>
              <a:rPr lang="en-US" dirty="0" smtClean="0">
                <a:ea typeface="ＭＳ Ｐゴシック" charset="0"/>
                <a:cs typeface="Times" charset="0"/>
              </a:rPr>
              <a:t>Roughly 4 billion</a:t>
            </a:r>
          </a:p>
          <a:p>
            <a:pPr lvl="1"/>
            <a:endParaRPr lang="en-US" dirty="0">
              <a:ea typeface="ＭＳ Ｐゴシック" charset="0"/>
              <a:cs typeface="Times" charset="0"/>
            </a:endParaRPr>
          </a:p>
          <a:p>
            <a:r>
              <a:rPr lang="en-US" sz="2400" dirty="0" smtClean="0">
                <a:ea typeface="ＭＳ Ｐゴシック" charset="0"/>
                <a:cs typeface="Times" charset="0"/>
              </a:rPr>
              <a:t>2</a:t>
            </a:r>
            <a:r>
              <a:rPr lang="en-US" sz="2400" baseline="32000" dirty="0" smtClean="0">
                <a:ea typeface="ＭＳ Ｐゴシック" charset="0"/>
                <a:cs typeface="Times" charset="0"/>
              </a:rPr>
              <a:t>64</a:t>
            </a:r>
            <a:r>
              <a:rPr lang="en-US" sz="2400" dirty="0" smtClean="0">
                <a:ea typeface="ＭＳ Ｐゴシック" charset="0"/>
                <a:cs typeface="Times" charset="0"/>
              </a:rPr>
              <a:t> </a:t>
            </a:r>
            <a:r>
              <a:rPr lang="en-US" sz="2400" dirty="0">
                <a:ea typeface="ＭＳ Ｐゴシック" charset="0"/>
                <a:cs typeface="Times" charset="0"/>
              </a:rPr>
              <a:t>= </a:t>
            </a:r>
            <a:r>
              <a:rPr lang="en-US" sz="2400" dirty="0" smtClean="0">
                <a:ea typeface="ＭＳ Ｐゴシック" charset="0"/>
                <a:cs typeface="Times" charset="0"/>
              </a:rPr>
              <a:t>18,446,744,073,709,551,616 </a:t>
            </a:r>
            <a:r>
              <a:rPr lang="en-US" sz="2400" dirty="0">
                <a:ea typeface="ＭＳ Ｐゴシック" charset="0"/>
                <a:cs typeface="Times" charset="0"/>
              </a:rPr>
              <a:t>bit strings </a:t>
            </a:r>
            <a:endParaRPr lang="en-US" sz="2400" dirty="0" smtClean="0">
              <a:ea typeface="ＭＳ Ｐゴシック" charset="0"/>
              <a:cs typeface="Times" charset="0"/>
            </a:endParaRPr>
          </a:p>
          <a:p>
            <a:pPr lvl="1"/>
            <a:r>
              <a:rPr lang="en-US" dirty="0" smtClean="0">
                <a:ea typeface="ＭＳ Ｐゴシック" charset="0"/>
                <a:cs typeface="Times" charset="0"/>
              </a:rPr>
              <a:t>Roughly 18 quintillion bit strings!</a:t>
            </a:r>
            <a:endParaRPr lang="en-US" dirty="0">
              <a:ea typeface="ＭＳ Ｐゴシック" charset="0"/>
              <a:cs typeface="Time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2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IP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IPv4:   129.120.65.162 </a:t>
            </a:r>
          </a:p>
          <a:p>
            <a:endParaRPr lang="en-US" dirty="0" smtClean="0"/>
          </a:p>
          <a:p>
            <a:r>
              <a:rPr lang="en-US" dirty="0" smtClean="0"/>
              <a:t>4 positions, each with a possible value of 0-255</a:t>
            </a:r>
          </a:p>
          <a:p>
            <a:endParaRPr lang="en-US" dirty="0"/>
          </a:p>
          <a:p>
            <a:r>
              <a:rPr lang="en-US" dirty="0" smtClean="0"/>
              <a:t>How many possible different IPv4 addresses can you form?</a:t>
            </a:r>
          </a:p>
          <a:p>
            <a:pPr lvl="1"/>
            <a:r>
              <a:rPr lang="en-US" dirty="0" smtClean="0"/>
              <a:t>256</a:t>
            </a:r>
            <a:r>
              <a:rPr lang="en-US" baseline="30000" dirty="0" smtClean="0"/>
              <a:t>4</a:t>
            </a:r>
            <a:r>
              <a:rPr lang="en-US" dirty="0" smtClean="0"/>
              <a:t> = 4,294,967,296</a:t>
            </a:r>
          </a:p>
          <a:p>
            <a:endParaRPr lang="en-US" dirty="0"/>
          </a:p>
          <a:p>
            <a:r>
              <a:rPr lang="en-US" dirty="0" smtClean="0"/>
              <a:t>What about IPv6?</a:t>
            </a:r>
          </a:p>
          <a:p>
            <a:pPr lvl="1"/>
            <a:r>
              <a:rPr lang="en-US" dirty="0" smtClean="0"/>
              <a:t>256</a:t>
            </a:r>
            <a:r>
              <a:rPr lang="en-US" baseline="30000" dirty="0" smtClean="0"/>
              <a:t>6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281,474,976,710,656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203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4" name="Picture 2" descr="Password Strengt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756" y="1600200"/>
            <a:ext cx="5910888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54069" y="6394313"/>
            <a:ext cx="1406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https://xkcd.com/936</a:t>
            </a:r>
            <a:r>
              <a:rPr lang="en-US" sz="1000" dirty="0" smtClean="0">
                <a:hlinkClick r:id="rId3"/>
              </a:rPr>
              <a:t>/</a:t>
            </a:r>
            <a:r>
              <a:rPr lang="en-US" sz="1000" dirty="0" smtClean="0"/>
              <a:t> 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0771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0210800" cy="4800600"/>
          </a:xfrm>
        </p:spPr>
        <p:txBody>
          <a:bodyPr>
            <a:normAutofit/>
          </a:bodyPr>
          <a:lstStyle/>
          <a:p>
            <a:r>
              <a:rPr lang="en-US" sz="2700" dirty="0" smtClean="0"/>
              <a:t>26+26+10+15 </a:t>
            </a:r>
            <a:r>
              <a:rPr lang="en-US" sz="2700" dirty="0"/>
              <a:t>= 77</a:t>
            </a:r>
          </a:p>
          <a:p>
            <a:r>
              <a:rPr lang="en-US" sz="2700" dirty="0" smtClean="0"/>
              <a:t>Password </a:t>
            </a:r>
            <a:r>
              <a:rPr lang="en-US" sz="2700" dirty="0"/>
              <a:t>length: 8 </a:t>
            </a:r>
            <a:r>
              <a:rPr lang="en-US" sz="2700" dirty="0" smtClean="0"/>
              <a:t>characters</a:t>
            </a:r>
            <a:endParaRPr lang="en-US" sz="2700" dirty="0"/>
          </a:p>
          <a:p>
            <a:r>
              <a:rPr lang="en-US" sz="2700" dirty="0" smtClean="0"/>
              <a:t>77</a:t>
            </a:r>
            <a:r>
              <a:rPr lang="en-US" sz="2700" baseline="30000" dirty="0" smtClean="0"/>
              <a:t>8</a:t>
            </a:r>
            <a:r>
              <a:rPr lang="en-US" sz="2700" dirty="0" smtClean="0"/>
              <a:t> </a:t>
            </a:r>
            <a:r>
              <a:rPr lang="en-US" sz="2700" dirty="0"/>
              <a:t>= 1,235,736,291,547,681 different </a:t>
            </a:r>
            <a:r>
              <a:rPr lang="en-US" sz="2700" dirty="0" smtClean="0"/>
              <a:t>combinations</a:t>
            </a:r>
          </a:p>
          <a:p>
            <a:endParaRPr lang="en-US" sz="2700" dirty="0"/>
          </a:p>
          <a:p>
            <a:r>
              <a:rPr lang="en-US" sz="2700" dirty="0" smtClean="0"/>
              <a:t>26 lower case letters only</a:t>
            </a:r>
          </a:p>
          <a:p>
            <a:r>
              <a:rPr lang="en-US" sz="2700" dirty="0" smtClean="0"/>
              <a:t>Password </a:t>
            </a:r>
            <a:r>
              <a:rPr lang="en-US" sz="2700" dirty="0"/>
              <a:t>length: </a:t>
            </a:r>
            <a:r>
              <a:rPr lang="en-US" sz="2700" dirty="0" smtClean="0"/>
              <a:t>25 characters</a:t>
            </a:r>
          </a:p>
          <a:p>
            <a:r>
              <a:rPr lang="en-US" sz="2700" dirty="0" smtClean="0"/>
              <a:t>26</a:t>
            </a:r>
            <a:r>
              <a:rPr lang="en-US" sz="2700" baseline="30000" dirty="0" smtClean="0"/>
              <a:t>25</a:t>
            </a:r>
            <a:r>
              <a:rPr lang="en-US" sz="2700" dirty="0" smtClean="0"/>
              <a:t> </a:t>
            </a:r>
            <a:r>
              <a:rPr lang="en-US" sz="2700" dirty="0"/>
              <a:t>= 236,773,830,007,967,588,876,795,164,938,469,376 </a:t>
            </a:r>
            <a:endParaRPr lang="en-US" sz="2700" dirty="0" smtClean="0"/>
          </a:p>
          <a:p>
            <a:pPr marL="114300" indent="0">
              <a:buNone/>
            </a:pPr>
            <a:r>
              <a:rPr lang="en-US" sz="2700" dirty="0"/>
              <a:t> </a:t>
            </a:r>
            <a:r>
              <a:rPr lang="en-US" sz="2700" dirty="0" smtClean="0"/>
              <a:t>   different combinations</a:t>
            </a:r>
          </a:p>
        </p:txBody>
      </p:sp>
    </p:spTree>
    <p:extLst>
      <p:ext uri="{BB962C8B-B14F-4D97-AF65-F5344CB8AC3E}">
        <p14:creationId xmlns:p14="http://schemas.microsoft.com/office/powerpoint/2010/main" val="32658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dirty="0" smtClean="0"/>
              <a:t>Choosing Without Replacement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Permutations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Unordered Selections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Ordered Selections</a:t>
            </a:r>
          </a:p>
        </p:txBody>
      </p:sp>
    </p:spTree>
    <p:extLst>
      <p:ext uri="{BB962C8B-B14F-4D97-AF65-F5344CB8AC3E}">
        <p14:creationId xmlns:p14="http://schemas.microsoft.com/office/powerpoint/2010/main" val="351160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</a:t>
            </a:r>
            <a:r>
              <a:rPr lang="en-US" smtClean="0"/>
              <a:t>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Marching order for n party members</a:t>
            </a:r>
          </a:p>
          <a:p>
            <a:endParaRPr lang="en-US" dirty="0"/>
          </a:p>
          <a:p>
            <a:r>
              <a:rPr lang="en-US" dirty="0" smtClean="0"/>
              <a:t>4 party members:</a:t>
            </a:r>
          </a:p>
          <a:p>
            <a:pPr lvl="1"/>
            <a:r>
              <a:rPr lang="en-US" dirty="0" smtClean="0"/>
              <a:t>4 </a:t>
            </a:r>
            <a:r>
              <a:rPr lang="en-US" dirty="0"/>
              <a:t>choices for the </a:t>
            </a:r>
            <a:r>
              <a:rPr lang="en-US" dirty="0" smtClean="0"/>
              <a:t>first position</a:t>
            </a:r>
            <a:endParaRPr lang="en-US" dirty="0"/>
          </a:p>
          <a:p>
            <a:pPr lvl="1"/>
            <a:r>
              <a:rPr lang="en-US" dirty="0" smtClean="0"/>
              <a:t>3 </a:t>
            </a:r>
            <a:r>
              <a:rPr lang="en-US" dirty="0"/>
              <a:t>choices for the </a:t>
            </a:r>
            <a:r>
              <a:rPr lang="en-US" dirty="0" smtClean="0"/>
              <a:t>second position</a:t>
            </a:r>
            <a:endParaRPr lang="en-US" dirty="0"/>
          </a:p>
          <a:p>
            <a:pPr lvl="1"/>
            <a:r>
              <a:rPr lang="en-US" dirty="0" smtClean="0"/>
              <a:t>2 </a:t>
            </a:r>
            <a:r>
              <a:rPr lang="en-US" dirty="0"/>
              <a:t>choices for the </a:t>
            </a:r>
            <a:r>
              <a:rPr lang="en-US" dirty="0" smtClean="0"/>
              <a:t>third position</a:t>
            </a:r>
            <a:endParaRPr lang="en-US" dirty="0"/>
          </a:p>
          <a:p>
            <a:pPr lvl="1"/>
            <a:r>
              <a:rPr lang="en-US" dirty="0" smtClean="0"/>
              <a:t>1 </a:t>
            </a:r>
            <a:r>
              <a:rPr lang="en-US" dirty="0"/>
              <a:t>choices for the </a:t>
            </a:r>
            <a:r>
              <a:rPr lang="en-US" dirty="0" smtClean="0"/>
              <a:t>fourth position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4*3*2*1 = 24 possible orderings</a:t>
            </a:r>
          </a:p>
          <a:p>
            <a:r>
              <a:rPr lang="en-US" dirty="0" smtClean="0"/>
              <a:t>4*3*2*1 = 4!</a:t>
            </a:r>
          </a:p>
          <a:p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different </a:t>
            </a:r>
            <a:r>
              <a:rPr lang="en-US" dirty="0" smtClean="0"/>
              <a:t>way </a:t>
            </a:r>
            <a:r>
              <a:rPr lang="en-US" dirty="0"/>
              <a:t>of ordering </a:t>
            </a:r>
            <a:r>
              <a:rPr lang="en-US" dirty="0" smtClean="0"/>
              <a:t>n </a:t>
            </a:r>
            <a:r>
              <a:rPr lang="en-US" dirty="0"/>
              <a:t>things is </a:t>
            </a:r>
            <a:r>
              <a:rPr lang="en-US" dirty="0" smtClean="0"/>
              <a:t>called a permutation </a:t>
            </a:r>
            <a:r>
              <a:rPr lang="en-US" dirty="0"/>
              <a:t>of </a:t>
            </a:r>
            <a:r>
              <a:rPr lang="en-US" dirty="0" smtClean="0"/>
              <a:t>n.</a:t>
            </a:r>
          </a:p>
          <a:p>
            <a:pPr lvl="1"/>
            <a:r>
              <a:rPr lang="en-US" dirty="0" smtClean="0"/>
              <a:t>P(n) = n!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8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</a:t>
            </a:r>
            <a:r>
              <a:rPr lang="en-US" dirty="0" smtClean="0"/>
              <a:t>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5 </a:t>
            </a:r>
            <a:r>
              <a:rPr lang="en-US" dirty="0"/>
              <a:t>party </a:t>
            </a:r>
            <a:r>
              <a:rPr lang="en-US" dirty="0" smtClean="0"/>
              <a:t>members, but only 3 are travelling:</a:t>
            </a:r>
            <a:endParaRPr lang="en-US" dirty="0"/>
          </a:p>
          <a:p>
            <a:pPr lvl="1"/>
            <a:r>
              <a:rPr lang="en-US" dirty="0" smtClean="0"/>
              <a:t>5 </a:t>
            </a:r>
            <a:r>
              <a:rPr lang="en-US" dirty="0"/>
              <a:t>choices for the first position</a:t>
            </a:r>
          </a:p>
          <a:p>
            <a:pPr lvl="1"/>
            <a:r>
              <a:rPr lang="en-US" dirty="0" smtClean="0"/>
              <a:t>4 </a:t>
            </a:r>
            <a:r>
              <a:rPr lang="en-US" dirty="0"/>
              <a:t>choices for the second position</a:t>
            </a:r>
          </a:p>
          <a:p>
            <a:pPr lvl="1"/>
            <a:r>
              <a:rPr lang="en-US" dirty="0" smtClean="0"/>
              <a:t>3 </a:t>
            </a:r>
            <a:r>
              <a:rPr lang="en-US" dirty="0"/>
              <a:t>choices for the third position</a:t>
            </a:r>
          </a:p>
          <a:p>
            <a:pPr lvl="1"/>
            <a:r>
              <a:rPr lang="en-US" dirty="0" smtClean="0"/>
              <a:t>We do not worry about the people who are not included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5*4*3 = 60</a:t>
            </a:r>
          </a:p>
          <a:p>
            <a:r>
              <a:rPr lang="en-US" dirty="0" smtClean="0"/>
              <a:t>(5*4*3*2*1)/(2*1) = 5!/(5-3)!</a:t>
            </a:r>
          </a:p>
          <a:p>
            <a:endParaRPr lang="en-US" dirty="0"/>
          </a:p>
          <a:p>
            <a:r>
              <a:rPr lang="en-US" dirty="0" smtClean="0"/>
              <a:t>Ordered Selections</a:t>
            </a:r>
          </a:p>
          <a:p>
            <a:pPr lvl="1"/>
            <a:r>
              <a:rPr lang="pt-BR" dirty="0" smtClean="0"/>
              <a:t>P(n,m</a:t>
            </a:r>
            <a:r>
              <a:rPr lang="pt-BR" dirty="0"/>
              <a:t>) = n!/(n-m)!</a:t>
            </a:r>
          </a:p>
          <a:p>
            <a:pPr lvl="1"/>
            <a:endParaRPr lang="en-US" dirty="0" smtClean="0"/>
          </a:p>
          <a:p>
            <a:r>
              <a:rPr lang="pt-BR" dirty="0"/>
              <a:t>We </a:t>
            </a:r>
            <a:r>
              <a:rPr lang="pt-BR" dirty="0" smtClean="0"/>
              <a:t>call </a:t>
            </a:r>
            <a:r>
              <a:rPr lang="pt-BR" dirty="0"/>
              <a:t>this selection WITHOUT </a:t>
            </a:r>
            <a:r>
              <a:rPr lang="pt-BR" dirty="0" smtClean="0"/>
              <a:t>replacement</a:t>
            </a:r>
            <a:r>
              <a:rPr lang="pt-BR" dirty="0"/>
              <a:t>, order </a:t>
            </a:r>
            <a:r>
              <a:rPr lang="pt-BR" dirty="0" smtClean="0"/>
              <a:t>matters</a:t>
            </a:r>
            <a:endParaRPr lang="pt-BR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2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Tarot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unique, traditional three-card readings could a single person get?</a:t>
            </a:r>
          </a:p>
          <a:p>
            <a:pPr lvl="1"/>
            <a:r>
              <a:rPr lang="en-US" dirty="0" smtClean="0"/>
              <a:t>22 major arcana cards + 56 minor arcana cards = 76 total cards</a:t>
            </a:r>
          </a:p>
          <a:p>
            <a:pPr lvl="1"/>
            <a:r>
              <a:rPr lang="en-US" dirty="0" smtClean="0"/>
              <a:t>P(76,3) </a:t>
            </a:r>
            <a:r>
              <a:rPr lang="en-US" dirty="0"/>
              <a:t>= </a:t>
            </a:r>
            <a:r>
              <a:rPr lang="en-US" dirty="0" smtClean="0"/>
              <a:t>76!/(76-3)! = 421,800</a:t>
            </a:r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Unique Celtic Cross spreads (10 cards)?</a:t>
            </a:r>
          </a:p>
          <a:p>
            <a:pPr lvl="1"/>
            <a:r>
              <a:rPr lang="en-US" dirty="0"/>
              <a:t>22 major arcana cards + 56 minor arcana cards = 76 total </a:t>
            </a:r>
            <a:r>
              <a:rPr lang="en-US" dirty="0" smtClean="0"/>
              <a:t>cards</a:t>
            </a:r>
          </a:p>
          <a:p>
            <a:pPr lvl="1"/>
            <a:r>
              <a:rPr lang="en-US" dirty="0" smtClean="0"/>
              <a:t>P(76,10) </a:t>
            </a:r>
            <a:r>
              <a:rPr lang="en-US" dirty="0"/>
              <a:t>= 76!/(</a:t>
            </a:r>
            <a:r>
              <a:rPr lang="en-US" dirty="0" smtClean="0"/>
              <a:t>76-10)! = 3,463,786,592,489,664,000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816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zyBook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Chapter 13.1-13.12</a:t>
            </a:r>
          </a:p>
          <a:p>
            <a:pPr lvl="1"/>
            <a:r>
              <a:rPr lang="en-US" smtClean="0"/>
              <a:t>Chapter 14.1-14.3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unique, equal processes, but only enough RAM to run 5</a:t>
            </a:r>
          </a:p>
          <a:p>
            <a:endParaRPr lang="en-US" dirty="0"/>
          </a:p>
          <a:p>
            <a:r>
              <a:rPr lang="en-US" dirty="0" smtClean="0"/>
              <a:t>Schedule:</a:t>
            </a:r>
          </a:p>
          <a:p>
            <a:pPr lvl="1"/>
            <a:r>
              <a:rPr lang="pt-BR" dirty="0" smtClean="0"/>
              <a:t>P(15,5</a:t>
            </a:r>
            <a:r>
              <a:rPr lang="pt-BR" dirty="0"/>
              <a:t>) = </a:t>
            </a:r>
            <a:r>
              <a:rPr lang="pt-BR" dirty="0" smtClean="0"/>
              <a:t>15!/(15-5)! = </a:t>
            </a:r>
            <a:r>
              <a:rPr lang="en-US" dirty="0" smtClean="0"/>
              <a:t>360,360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Need more RAM!</a:t>
            </a:r>
          </a:p>
          <a:p>
            <a:endParaRPr lang="en-US" dirty="0" smtClean="0"/>
          </a:p>
          <a:p>
            <a:r>
              <a:rPr lang="en-US" dirty="0" smtClean="0"/>
              <a:t>4 RAM slots and 20 unique, chips to choose from</a:t>
            </a:r>
          </a:p>
          <a:p>
            <a:pPr lvl="1"/>
            <a:r>
              <a:rPr lang="pt-BR" dirty="0" smtClean="0"/>
              <a:t>P(20,4) </a:t>
            </a:r>
            <a:r>
              <a:rPr lang="pt-BR" dirty="0"/>
              <a:t>= </a:t>
            </a:r>
            <a:r>
              <a:rPr lang="pt-BR" dirty="0" smtClean="0"/>
              <a:t>20!/(20-4)! </a:t>
            </a:r>
            <a:r>
              <a:rPr lang="pt-BR" dirty="0"/>
              <a:t>= </a:t>
            </a:r>
            <a:r>
              <a:rPr lang="en-US" dirty="0" smtClean="0"/>
              <a:t>116,280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9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Poker Hands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Each player </a:t>
            </a:r>
            <a:r>
              <a:rPr lang="en-US" sz="2400" dirty="0"/>
              <a:t>receives 5 </a:t>
            </a:r>
            <a:r>
              <a:rPr lang="en-US" sz="2400" dirty="0" smtClean="0"/>
              <a:t>cards </a:t>
            </a:r>
            <a:r>
              <a:rPr lang="en-US" sz="2400" dirty="0"/>
              <a:t>from </a:t>
            </a:r>
            <a:r>
              <a:rPr lang="en-US" sz="2400" dirty="0" smtClean="0"/>
              <a:t>a 52-card </a:t>
            </a:r>
            <a:r>
              <a:rPr lang="en-US" sz="2400" dirty="0"/>
              <a:t>deck</a:t>
            </a:r>
          </a:p>
          <a:p>
            <a:r>
              <a:rPr lang="en-US" sz="2400" dirty="0"/>
              <a:t>How </a:t>
            </a:r>
            <a:r>
              <a:rPr lang="en-US" sz="2400" dirty="0" smtClean="0"/>
              <a:t>many </a:t>
            </a:r>
            <a:r>
              <a:rPr lang="en-US" sz="2400" dirty="0"/>
              <a:t>different </a:t>
            </a:r>
            <a:r>
              <a:rPr lang="en-US" sz="2400" dirty="0" smtClean="0"/>
              <a:t>hands may </a:t>
            </a:r>
            <a:r>
              <a:rPr lang="en-US" sz="2400" dirty="0"/>
              <a:t>we receive?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do we need to </a:t>
            </a:r>
            <a:r>
              <a:rPr lang="en-US" sz="2400" dirty="0" smtClean="0"/>
              <a:t>calculate</a:t>
            </a:r>
            <a:r>
              <a:rPr lang="en-US" sz="2400" dirty="0"/>
              <a:t>?</a:t>
            </a:r>
          </a:p>
          <a:p>
            <a:pPr lvl="1"/>
            <a:r>
              <a:rPr lang="en-US" sz="2400" dirty="0"/>
              <a:t>Ordered or unordered selection?</a:t>
            </a: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/>
              </p:cNvSpPr>
              <p:nvPr/>
            </p:nvSpPr>
            <p:spPr bwMode="auto">
              <a:xfrm>
                <a:off x="521546" y="3898083"/>
                <a:ext cx="7701379" cy="2455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 anchor="t"/>
              <a:lstStyle/>
              <a:p>
                <a:pPr algn="l">
                  <a:lnSpc>
                    <a:spcPct val="90000"/>
                  </a:lnSpc>
                </a:pPr>
                <a:r>
                  <a:rPr lang="en-US" sz="2400" dirty="0" smtClean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>Number of </a:t>
                </a:r>
                <a:r>
                  <a:rPr lang="en-US" sz="2400" u="sng" dirty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>ordered selections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>: </a:t>
                </a:r>
                <a:br>
                  <a:rPr lang="en-US" sz="2400" dirty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>   </a:t>
                </a:r>
                <a:r>
                  <a:rPr lang="en-US" sz="2400" dirty="0" smtClean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  <a:ea typeface="ＭＳ Ｐゴシック" charset="0"/>
                        <a:cs typeface="Times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  <a:ea typeface="ＭＳ Ｐゴシック" charset="0"/>
                        <a:cs typeface="Times" charset="0"/>
                      </a:rPr>
                      <m:t>52,5) = 52!/(52−5)! = 311,875,200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  <a:ea typeface="ＭＳ Ｐゴシック" charset="0"/>
                  <a:cs typeface="Times" charset="0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</a:br>
                <a:r>
                  <a:rPr lang="en-US" sz="2400" dirty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>Number of </a:t>
                </a:r>
                <a:r>
                  <a:rPr lang="en-US" sz="2400" u="sng" dirty="0" smtClean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>permutations</a:t>
                </a:r>
                <a:r>
                  <a:rPr lang="en-US" sz="2400" dirty="0" smtClean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> among 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>5 </a:t>
                </a:r>
                <a:r>
                  <a:rPr lang="en-US" sz="2400" dirty="0" smtClean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>cards</a:t>
                </a:r>
                <a:r>
                  <a:rPr lang="en-US" sz="2400" dirty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>:</a:t>
                </a:r>
                <a:br>
                  <a:rPr lang="en-US" sz="2400" dirty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</a:br>
                <a:r>
                  <a:rPr lang="en-US" sz="2400" dirty="0" smtClean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>   P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  <a:ea typeface="ＭＳ Ｐゴシック" charset="0"/>
                        <a:cs typeface="Times" charset="0"/>
                      </a:rPr>
                      <m:t>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  <a:ea typeface="ＭＳ Ｐゴシック" charset="0"/>
                        <a:cs typeface="Times" charset="0"/>
                      </a:rPr>
                      <m:t>5) = 5! = 120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  <a:ea typeface="ＭＳ Ｐゴシック" charset="0"/>
                  <a:cs typeface="Times" charset="0"/>
                </a:endParaRPr>
              </a:p>
              <a:p>
                <a:pPr algn="l">
                  <a:lnSpc>
                    <a:spcPct val="90000"/>
                  </a:lnSpc>
                </a:pPr>
                <a:r>
                  <a:rPr lang="en-US" sz="2400" dirty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/>
                </a:r>
                <a:br>
                  <a:rPr lang="en-US" sz="2400" dirty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</a:br>
                <a:r>
                  <a:rPr lang="en-US" sz="2400" b="1" dirty="0" smtClean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>Unique hands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>: </a:t>
                </a:r>
                <a:r>
                  <a:rPr lang="en-US" sz="2400" b="1" dirty="0" smtClean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>311,875,200/120 </a:t>
                </a:r>
                <a:r>
                  <a:rPr lang="en-US" sz="2400" b="1" dirty="0">
                    <a:solidFill>
                      <a:schemeClr val="tx1"/>
                    </a:solidFill>
                    <a:ea typeface="ＭＳ Ｐゴシック" charset="0"/>
                    <a:cs typeface="Times" charset="0"/>
                  </a:rPr>
                  <a:t>= 2,598,960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546" y="3898083"/>
                <a:ext cx="7701379" cy="2455664"/>
              </a:xfrm>
              <a:prstGeom prst="rect">
                <a:avLst/>
              </a:prstGeom>
              <a:blipFill rotWithShape="1">
                <a:blip r:embed="rId2"/>
                <a:stretch>
                  <a:fillRect l="-2454" t="-5211" b="-14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09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Selections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Number </a:t>
                </a:r>
                <a:r>
                  <a:rPr lang="en-US" sz="2400" dirty="0"/>
                  <a:t>of ways we can select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 items from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such that order does not matter for the selected items. </a:t>
                </a:r>
              </a:p>
              <a:p>
                <a:pPr lvl="1"/>
                <a:r>
                  <a:rPr lang="en-US" sz="2400" dirty="0"/>
                  <a:t>Also called: “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choose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400" dirty="0"/>
                  <a:t>”</a:t>
                </a:r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P(</a:t>
                </a:r>
                <a:r>
                  <a:rPr lang="en-US" sz="2400" dirty="0" err="1" smtClean="0"/>
                  <a:t>n,m</a:t>
                </a:r>
                <a:r>
                  <a:rPr lang="en-US" sz="2400" dirty="0"/>
                  <a:t>) = n!/(n-m)! ordered selections</a:t>
                </a:r>
                <a:br>
                  <a:rPr lang="en-US" sz="2400" dirty="0"/>
                </a:br>
                <a:endParaRPr lang="en-US" sz="2400" dirty="0" smtClean="0"/>
              </a:p>
              <a:p>
                <a:r>
                  <a:rPr lang="en-US" sz="2400" dirty="0" smtClean="0"/>
                  <a:t>Can be grouped P(m) = m! different ways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017" r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36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Cards</a:t>
            </a:r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97" y="1895624"/>
            <a:ext cx="5212699" cy="85566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77" y="3783048"/>
            <a:ext cx="6223992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256922"/>
            <a:ext cx="8077200" cy="61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8"/>
          <p:cNvSpPr>
            <a:spLocks/>
          </p:cNvSpPr>
          <p:nvPr/>
        </p:nvSpPr>
        <p:spPr bwMode="auto">
          <a:xfrm>
            <a:off x="200527" y="3160336"/>
            <a:ext cx="17772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2200" u="sng" dirty="0">
                <a:solidFill>
                  <a:schemeClr val="tx1"/>
                </a:solidFill>
                <a:ea typeface="ＭＳ Ｐゴシック" charset="0"/>
                <a:cs typeface="Times" charset="0"/>
              </a:rPr>
              <a:t>Poker </a:t>
            </a:r>
            <a:r>
              <a:rPr lang="en-US" sz="2200" u="sng" dirty="0" smtClean="0">
                <a:solidFill>
                  <a:schemeClr val="tx1"/>
                </a:solidFill>
                <a:ea typeface="ＭＳ Ｐゴシック" charset="0"/>
                <a:cs typeface="Times" charset="0"/>
              </a:rPr>
              <a:t>example</a:t>
            </a:r>
            <a:r>
              <a:rPr lang="en-US" sz="2200" u="sng" dirty="0">
                <a:solidFill>
                  <a:schemeClr val="tx1"/>
                </a:solidFill>
                <a:ea typeface="ＭＳ Ｐゴシック" charset="0"/>
                <a:cs typeface="Times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83908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200" dirty="0" smtClean="0"/>
              <a:t>Identical Items and Objects to Bins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Ordering with Identical Items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Distributing Objects to Bins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2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Anagrams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Some items </a:t>
            </a:r>
            <a:r>
              <a:rPr lang="en-US" sz="2400" dirty="0" smtClean="0"/>
              <a:t>are identical</a:t>
            </a:r>
            <a:endParaRPr lang="en-US" sz="2400" dirty="0"/>
          </a:p>
          <a:p>
            <a:pPr marL="274320" indent="-274320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If items </a:t>
            </a:r>
            <a:r>
              <a:rPr lang="en-US" sz="2400" dirty="0" smtClean="0"/>
              <a:t>are distinguishable</a:t>
            </a:r>
            <a:r>
              <a:rPr lang="en-US" sz="2400" dirty="0"/>
              <a:t>, </a:t>
            </a:r>
            <a:r>
              <a:rPr lang="en-US" sz="2400" b="1" dirty="0"/>
              <a:t>order does </a:t>
            </a:r>
            <a:r>
              <a:rPr lang="en-US" sz="2400" b="1" dirty="0" smtClean="0"/>
              <a:t>matter</a:t>
            </a:r>
            <a:r>
              <a:rPr lang="en-US" sz="2400" b="1" dirty="0"/>
              <a:t>!</a:t>
            </a:r>
          </a:p>
          <a:p>
            <a:pPr marL="274320" indent="-274320">
              <a:lnSpc>
                <a:spcPct val="110000"/>
              </a:lnSpc>
              <a:spcBef>
                <a:spcPts val="0"/>
              </a:spcBef>
            </a:pPr>
            <a:endParaRPr lang="en-US" sz="2400" dirty="0" smtClean="0"/>
          </a:p>
          <a:p>
            <a:pPr marL="274320" indent="-274320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Example</a:t>
            </a:r>
            <a:r>
              <a:rPr lang="en-US" sz="2400" dirty="0"/>
              <a:t>: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abenst</a:t>
            </a:r>
            <a:r>
              <a:rPr lang="en-US" sz="2400" dirty="0" smtClean="0"/>
              <a:t> (answer</a:t>
            </a:r>
            <a:r>
              <a:rPr lang="en-US" sz="2400" dirty="0"/>
              <a:t>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absent</a:t>
            </a:r>
            <a:r>
              <a:rPr lang="en-US" sz="2400" dirty="0" smtClean="0"/>
              <a:t>)</a:t>
            </a:r>
          </a:p>
          <a:p>
            <a:pPr marL="571500" lvl="1" indent="-27432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P(6</a:t>
            </a:r>
            <a:r>
              <a:rPr lang="en-US" dirty="0"/>
              <a:t>) = 6! = 720 </a:t>
            </a:r>
            <a:r>
              <a:rPr lang="en-US" dirty="0" smtClean="0"/>
              <a:t>permutations</a:t>
            </a:r>
            <a:endParaRPr lang="en-US" dirty="0"/>
          </a:p>
          <a:p>
            <a:pPr marL="274320" indent="-274320">
              <a:lnSpc>
                <a:spcPct val="110000"/>
              </a:lnSpc>
              <a:spcBef>
                <a:spcPts val="0"/>
              </a:spcBef>
            </a:pPr>
            <a:endParaRPr lang="en-US" sz="2400" dirty="0" smtClean="0"/>
          </a:p>
          <a:p>
            <a:pPr marL="274320" indent="-274320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Example</a:t>
            </a:r>
            <a:r>
              <a:rPr lang="en-US" sz="2400" dirty="0"/>
              <a:t>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eilltt</a:t>
            </a:r>
            <a:r>
              <a:rPr lang="en-US" sz="2400" dirty="0"/>
              <a:t> </a:t>
            </a:r>
            <a:endParaRPr lang="en-US" sz="2400" dirty="0" smtClean="0"/>
          </a:p>
          <a:p>
            <a:pPr marL="571500" lvl="1" indent="-274320"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P(6</a:t>
            </a:r>
            <a:r>
              <a:rPr lang="en-US" dirty="0"/>
              <a:t>) = 6! = 720 </a:t>
            </a:r>
            <a:r>
              <a:rPr lang="en-US" dirty="0" smtClean="0"/>
              <a:t>permutations</a:t>
            </a:r>
            <a:endParaRPr lang="en-US" dirty="0"/>
          </a:p>
          <a:p>
            <a:pPr marL="571500" lvl="1" indent="-274320">
              <a:lnSpc>
                <a:spcPct val="110000"/>
              </a:lnSpc>
              <a:spcBef>
                <a:spcPts val="0"/>
              </a:spcBef>
            </a:pPr>
            <a:r>
              <a:rPr lang="ja-JP" altLang="en-US" dirty="0" smtClean="0">
                <a:latin typeface="Arial"/>
              </a:rPr>
              <a:t>“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counted double: 720/2 = 360 </a:t>
            </a:r>
            <a:r>
              <a:rPr lang="en-US" dirty="0" smtClean="0"/>
              <a:t>permutations</a:t>
            </a:r>
            <a:endParaRPr lang="en-US" dirty="0"/>
          </a:p>
          <a:p>
            <a:pPr marL="571500" lvl="1" indent="-274320">
              <a:lnSpc>
                <a:spcPct val="110000"/>
              </a:lnSpc>
              <a:spcBef>
                <a:spcPts val="0"/>
              </a:spcBef>
            </a:pPr>
            <a:r>
              <a:rPr lang="ja-JP" altLang="en-US" dirty="0" smtClean="0">
                <a:latin typeface="Arial"/>
              </a:rPr>
              <a:t>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counted double: 360/2 = 180 </a:t>
            </a:r>
            <a:r>
              <a:rPr lang="en-US" dirty="0" smtClean="0"/>
              <a:t>permutations</a:t>
            </a:r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1849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Ordering with </a:t>
            </a:r>
            <a:r>
              <a:rPr lang="en-US" sz="4800" dirty="0" smtClean="0"/>
              <a:t>Identical </a:t>
            </a:r>
            <a:r>
              <a:rPr lang="en-US" sz="4800" dirty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there </a:t>
            </a:r>
            <a:r>
              <a:rPr lang="en-US" sz="2400" dirty="0" smtClean="0"/>
              <a:t>are </a:t>
            </a:r>
            <a:r>
              <a:rPr lang="en-US" sz="2400" dirty="0"/>
              <a:t>n items divided into k groups of sizes i</a:t>
            </a:r>
            <a:r>
              <a:rPr lang="en-US" sz="2400" baseline="-6000" dirty="0"/>
              <a:t>1</a:t>
            </a:r>
            <a:r>
              <a:rPr lang="en-US" sz="2400" dirty="0"/>
              <a:t>, i</a:t>
            </a:r>
            <a:r>
              <a:rPr lang="en-US" sz="2400" baseline="-6000" dirty="0"/>
              <a:t>2</a:t>
            </a:r>
            <a:r>
              <a:rPr lang="en-US" sz="2400" dirty="0" smtClean="0"/>
              <a:t>, ..., </a:t>
            </a:r>
            <a:r>
              <a:rPr lang="en-US" sz="2400" dirty="0" err="1" smtClean="0"/>
              <a:t>i</a:t>
            </a:r>
            <a:r>
              <a:rPr lang="en-US" sz="2400" baseline="-6000" dirty="0" err="1"/>
              <a:t>k</a:t>
            </a:r>
            <a:r>
              <a:rPr lang="en-US" sz="2400" dirty="0" smtClean="0"/>
              <a:t>, </a:t>
            </a:r>
            <a:r>
              <a:rPr lang="en-US" sz="2400" dirty="0"/>
              <a:t>items within </a:t>
            </a:r>
            <a:r>
              <a:rPr lang="en-US" sz="2400" dirty="0" smtClean="0"/>
              <a:t>a </a:t>
            </a:r>
            <a:r>
              <a:rPr lang="en-US" sz="2400" dirty="0"/>
              <a:t>group </a:t>
            </a:r>
            <a:r>
              <a:rPr lang="en-US" sz="2400" dirty="0" smtClean="0"/>
              <a:t>are </a:t>
            </a:r>
            <a:r>
              <a:rPr lang="en-US" sz="2400" dirty="0"/>
              <a:t>not </a:t>
            </a:r>
            <a:r>
              <a:rPr lang="en-US" sz="2400" dirty="0" smtClean="0"/>
              <a:t>distinguishable</a:t>
            </a:r>
            <a:r>
              <a:rPr lang="en-US" sz="2400" dirty="0"/>
              <a:t>, but items from different groups </a:t>
            </a:r>
            <a:r>
              <a:rPr lang="en-US" sz="2400" dirty="0" smtClean="0"/>
              <a:t>are distinguishable</a:t>
            </a:r>
            <a:r>
              <a:rPr lang="en-US" sz="2400" dirty="0"/>
              <a:t>, then the number of </a:t>
            </a:r>
            <a:r>
              <a:rPr lang="en-US" sz="2400" dirty="0" smtClean="0"/>
              <a:t>distinguishable </a:t>
            </a:r>
            <a:r>
              <a:rPr lang="en-US" sz="2400" dirty="0"/>
              <a:t>orders of the n items is: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519" y="3962400"/>
            <a:ext cx="1437680" cy="10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280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7509" indent="0" algn="ctr">
              <a:buNone/>
            </a:pPr>
            <a:r>
              <a:rPr lang="en-US" sz="2400" dirty="0" smtClean="0"/>
              <a:t>adenocarcinoma</a:t>
            </a:r>
            <a:endParaRPr lang="en-US" sz="2400" dirty="0"/>
          </a:p>
          <a:p>
            <a:pPr marL="237509" indent="0">
              <a:buNone/>
            </a:pPr>
            <a:r>
              <a:rPr lang="en-US" sz="2400" dirty="0"/>
              <a:t>Length: 14</a:t>
            </a:r>
          </a:p>
          <a:p>
            <a:pPr marL="237509" indent="0">
              <a:buNone/>
            </a:pPr>
            <a:r>
              <a:rPr lang="en-US" sz="2400" dirty="0" smtClean="0"/>
              <a:t>a: </a:t>
            </a:r>
            <a:r>
              <a:rPr lang="en-US" sz="2400" dirty="0"/>
              <a:t>3 times</a:t>
            </a:r>
          </a:p>
          <a:p>
            <a:pPr marL="237509" indent="0">
              <a:buNone/>
            </a:pPr>
            <a:r>
              <a:rPr lang="en-US" sz="2400" dirty="0"/>
              <a:t>n: 2 times</a:t>
            </a:r>
          </a:p>
          <a:p>
            <a:pPr marL="237509" indent="0">
              <a:buNone/>
            </a:pPr>
            <a:r>
              <a:rPr lang="en-US" sz="2400" dirty="0"/>
              <a:t>c: 2 times</a:t>
            </a:r>
          </a:p>
          <a:p>
            <a:pPr marL="237509" indent="0">
              <a:buNone/>
            </a:pPr>
            <a:r>
              <a:rPr lang="en-US" sz="2400" dirty="0"/>
              <a:t>o: 2 times</a:t>
            </a:r>
          </a:p>
          <a:p>
            <a:pPr marL="237509" indent="0" algn="ctr">
              <a:buNone/>
            </a:pP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92086" y="4724400"/>
                <a:ext cx="4924810" cy="9017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14!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3!∗2!∗2!∗2!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=1816214400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086" y="4724400"/>
                <a:ext cx="4924810" cy="9017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75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Potions</a:t>
            </a:r>
            <a:endParaRPr lang="en-US" dirty="0"/>
          </a:p>
        </p:txBody>
      </p:sp>
      <p:sp>
        <p:nvSpPr>
          <p:cNvPr id="4" name="Rectangle 1"/>
          <p:cNvSpPr txBox="1">
            <a:spLocks noChangeArrowheads="1"/>
          </p:cNvSpPr>
          <p:nvPr/>
        </p:nvSpPr>
        <p:spPr>
          <a:xfrm>
            <a:off x="242670" y="1416688"/>
            <a:ext cx="8183357" cy="2976666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7509" indent="0">
              <a:buNone/>
            </a:pPr>
            <a:r>
              <a:rPr lang="en-US" sz="2400" dirty="0" smtClean="0"/>
              <a:t>Suppose we have 3 party members and 4 healing potions. In how many ways can we distribute the potions?</a:t>
            </a:r>
            <a:endParaRPr lang="en-US" sz="2400" dirty="0"/>
          </a:p>
        </p:txBody>
      </p:sp>
      <p:graphicFrame>
        <p:nvGraphicFramePr>
          <p:cNvPr id="8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89838"/>
              </p:ext>
            </p:extLst>
          </p:nvPr>
        </p:nvGraphicFramePr>
        <p:xfrm>
          <a:off x="976387" y="4416008"/>
          <a:ext cx="6948413" cy="2286000"/>
        </p:xfrm>
        <a:graphic>
          <a:graphicData uri="http://schemas.openxmlformats.org/drawingml/2006/table">
            <a:tbl>
              <a:tblPr/>
              <a:tblGrid>
                <a:gridCol w="1389683"/>
                <a:gridCol w="1389682"/>
                <a:gridCol w="1389683"/>
                <a:gridCol w="1389682"/>
                <a:gridCol w="138968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**PPPP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*P*PPP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*PP*PP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*PPP*P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*PPPP*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P**PPP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P*P*PP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P*PP*P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P*PPP*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PP**PP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PP*P*P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PP*PP*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PPP**P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PPP*P*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PPPP**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00922"/>
              </p:ext>
            </p:extLst>
          </p:nvPr>
        </p:nvGraphicFramePr>
        <p:xfrm>
          <a:off x="914400" y="2309810"/>
          <a:ext cx="6948413" cy="1881190"/>
        </p:xfrm>
        <a:graphic>
          <a:graphicData uri="http://schemas.openxmlformats.org/drawingml/2006/table">
            <a:tbl>
              <a:tblPr/>
              <a:tblGrid>
                <a:gridCol w="1389683"/>
                <a:gridCol w="1389682"/>
                <a:gridCol w="1389683"/>
                <a:gridCol w="1389682"/>
                <a:gridCol w="1389683"/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(0,0,4)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(0,1,3)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(0,2,2)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(0,3,1)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(0,4,0)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(1,0,3)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(1,1,2)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(1,2,1)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(1,3,0)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(2,0,2)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(2,1,1)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(2,2,0)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(3,0,1)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(3,1,0)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(4,0,0)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30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7985983" cy="1143000"/>
          </a:xfrm>
        </p:spPr>
        <p:txBody>
          <a:bodyPr/>
          <a:lstStyle/>
          <a:p>
            <a:r>
              <a:rPr lang="en-US" sz="4200" dirty="0" smtClean="0"/>
              <a:t>Distribution of Symbols/Delimiters</a:t>
            </a:r>
            <a:endParaRPr lang="en-US" sz="4200" dirty="0"/>
          </a:p>
        </p:txBody>
      </p:sp>
      <p:graphicFrame>
        <p:nvGraphicFramePr>
          <p:cNvPr id="9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11531"/>
              </p:ext>
            </p:extLst>
          </p:nvPr>
        </p:nvGraphicFramePr>
        <p:xfrm>
          <a:off x="1097876" y="1231828"/>
          <a:ext cx="6948413" cy="2286000"/>
        </p:xfrm>
        <a:graphic>
          <a:graphicData uri="http://schemas.openxmlformats.org/drawingml/2006/table">
            <a:tbl>
              <a:tblPr/>
              <a:tblGrid>
                <a:gridCol w="1389683"/>
                <a:gridCol w="1389682"/>
                <a:gridCol w="1389683"/>
                <a:gridCol w="1389682"/>
                <a:gridCol w="1389683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**PPPP</a:t>
                      </a:r>
                      <a:endParaRPr kumimoji="0" lang="en-US" sz="25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*P*PPP</a:t>
                      </a:r>
                      <a:endParaRPr kumimoji="0" lang="en-US" sz="25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*PP*PP</a:t>
                      </a:r>
                      <a:endParaRPr kumimoji="0" lang="en-US" sz="25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*PPP*P</a:t>
                      </a:r>
                      <a:endParaRPr kumimoji="0" lang="en-US" sz="25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*PPPP*</a:t>
                      </a:r>
                      <a:endParaRPr kumimoji="0" lang="en-US" sz="25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P**PPP</a:t>
                      </a:r>
                      <a:endParaRPr kumimoji="0" lang="en-US" sz="25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P*P*PP</a:t>
                      </a:r>
                      <a:endParaRPr kumimoji="0" lang="en-US" sz="25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P*PP*P</a:t>
                      </a:r>
                      <a:endParaRPr kumimoji="0" lang="en-US" sz="25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P*PPP*</a:t>
                      </a:r>
                      <a:endParaRPr kumimoji="0" lang="en-US" sz="25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5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PP**PP</a:t>
                      </a:r>
                      <a:endParaRPr kumimoji="0" lang="en-US" sz="25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PP*P*P</a:t>
                      </a:r>
                      <a:endParaRPr kumimoji="0" lang="en-US" sz="25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PP*PP*</a:t>
                      </a:r>
                      <a:endParaRPr kumimoji="0" lang="en-US" sz="25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5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5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PPP**P</a:t>
                      </a:r>
                      <a:endParaRPr kumimoji="0" lang="en-US" sz="25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PPP*P*</a:t>
                      </a:r>
                      <a:endParaRPr kumimoji="0" lang="en-US" sz="25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5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5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5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5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ヒラギノ明朝 ProN W3" charset="0"/>
                          <a:cs typeface="ヒラギノ明朝 ProN W3" charset="0"/>
                          <a:sym typeface="Times" charset="0"/>
                        </a:rPr>
                        <a:t>PPPP**</a:t>
                      </a:r>
                      <a:endParaRPr kumimoji="0" lang="en-US" sz="25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5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5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5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46000"/>
                        <a:buFontTx/>
                        <a:buNone/>
                        <a:tabLst>
                          <a:tab pos="914400" algn="l"/>
                        </a:tabLst>
                      </a:pPr>
                      <a:endParaRPr kumimoji="0" lang="en-US" sz="25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ヒラギノ明朝 ProN W3" charset="0"/>
                        <a:cs typeface="ヒラギノ明朝 ProN W3" charset="0"/>
                        <a:sym typeface="Times" charset="0"/>
                      </a:endParaRPr>
                    </a:p>
                  </a:txBody>
                  <a:tcPr marL="35719" marR="35719" marT="35719" marB="3571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88"/>
          <p:cNvSpPr>
            <a:spLocks/>
          </p:cNvSpPr>
          <p:nvPr/>
        </p:nvSpPr>
        <p:spPr bwMode="auto">
          <a:xfrm>
            <a:off x="668203" y="3804964"/>
            <a:ext cx="7774980" cy="84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algn="l"/>
            <a:r>
              <a:rPr lang="en-US" sz="2400" dirty="0" smtClean="0">
                <a:solidFill>
                  <a:schemeClr val="tx1"/>
                </a:solidFill>
                <a:ea typeface="ＭＳ Ｐゴシック" charset="0"/>
                <a:cs typeface="Times" charset="0"/>
              </a:rPr>
              <a:t>Unique distribution of 4 </a:t>
            </a:r>
            <a:r>
              <a:rPr lang="en-US" sz="2400" i="1" dirty="0" smtClean="0">
                <a:solidFill>
                  <a:schemeClr val="tx1"/>
                </a:solidFill>
                <a:ea typeface="ＭＳ Ｐゴシック" charset="0"/>
                <a:cs typeface="Times" charset="0"/>
              </a:rPr>
              <a:t>P</a:t>
            </a:r>
            <a:r>
              <a:rPr lang="en-US" sz="2400" dirty="0" smtClean="0">
                <a:solidFill>
                  <a:schemeClr val="tx1"/>
                </a:solidFill>
                <a:ea typeface="ＭＳ Ｐゴシック" charset="0"/>
                <a:cs typeface="Times" charset="0"/>
              </a:rPr>
              <a:t>s and </a:t>
            </a:r>
            <a:r>
              <a:rPr lang="en-US" sz="2400" dirty="0">
                <a:solidFill>
                  <a:schemeClr val="tx1"/>
                </a:solidFill>
                <a:ea typeface="ＭＳ Ｐゴシック" charset="0"/>
                <a:cs typeface="Times" charset="0"/>
              </a:rPr>
              <a:t>2 </a:t>
            </a:r>
            <a:r>
              <a:rPr lang="en-US" sz="2400" dirty="0" smtClean="0">
                <a:solidFill>
                  <a:schemeClr val="tx1"/>
                </a:solidFill>
                <a:ea typeface="ＭＳ Ｐゴシック" charset="0"/>
                <a:cs typeface="Times" charset="0"/>
              </a:rPr>
              <a:t>*s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09800" y="4876800"/>
                <a:ext cx="1828800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=15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4876800"/>
                <a:ext cx="1828800" cy="92217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648200" y="4876800"/>
                <a:ext cx="1828800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=15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876800"/>
                <a:ext cx="1828800" cy="9221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39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combinatorics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Science of counting!</a:t>
            </a:r>
          </a:p>
          <a:p>
            <a:pPr lvl="1"/>
            <a:r>
              <a:rPr lang="en-US" smtClean="0"/>
              <a:t>How many ways can ways can </a:t>
            </a:r>
            <a:r>
              <a:rPr lang="en-US" dirty="0" smtClean="0"/>
              <a:t>five horses </a:t>
            </a:r>
            <a:r>
              <a:rPr lang="en-US" smtClean="0"/>
              <a:t>finish a race, assuming </a:t>
            </a:r>
            <a:r>
              <a:rPr lang="en-US" dirty="0" smtClean="0"/>
              <a:t>no ties?</a:t>
            </a:r>
          </a:p>
          <a:p>
            <a:pPr lvl="1"/>
            <a:endParaRPr lang="en-US" dirty="0"/>
          </a:p>
          <a:p>
            <a:pPr lvl="1"/>
            <a:r>
              <a:rPr lang="en-US" smtClean="0"/>
              <a:t>How many </a:t>
            </a:r>
            <a:r>
              <a:rPr lang="en-US" dirty="0" smtClean="0"/>
              <a:t>socks to you need to pull out </a:t>
            </a:r>
            <a:r>
              <a:rPr lang="en-US" smtClean="0"/>
              <a:t>of a drawer </a:t>
            </a:r>
            <a:r>
              <a:rPr lang="en-US" dirty="0" smtClean="0"/>
              <a:t>to ensure </a:t>
            </a:r>
            <a:r>
              <a:rPr lang="en-US" smtClean="0"/>
              <a:t>you have a match</a:t>
            </a:r>
            <a:r>
              <a:rPr lang="en-US" dirty="0" smtClean="0"/>
              <a:t>?</a:t>
            </a:r>
          </a:p>
          <a:p>
            <a:pPr lvl="1"/>
            <a:endParaRPr lang="en-US" dirty="0"/>
          </a:p>
          <a:p>
            <a:pPr lvl="1"/>
            <a:r>
              <a:rPr lang="en-US" smtClean="0"/>
              <a:t>How many ways can </a:t>
            </a:r>
            <a:r>
              <a:rPr lang="en-US" dirty="0" smtClean="0"/>
              <a:t>you do </a:t>
            </a:r>
            <a:r>
              <a:rPr lang="en-US" smtClean="0"/>
              <a:t>six errands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406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Objects to 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ＭＳ Ｐゴシック" charset="0"/>
                <a:cs typeface="Times" charset="0"/>
              </a:rPr>
              <a:t>We </a:t>
            </a:r>
            <a:r>
              <a:rPr lang="en-US" sz="2400" dirty="0" smtClean="0">
                <a:ea typeface="ＭＳ Ｐゴシック" charset="0"/>
                <a:cs typeface="Times" charset="0"/>
              </a:rPr>
              <a:t>are </a:t>
            </a:r>
            <a:r>
              <a:rPr lang="en-US" sz="2400" dirty="0">
                <a:ea typeface="ＭＳ Ｐゴシック" charset="0"/>
                <a:cs typeface="Times" charset="0"/>
              </a:rPr>
              <a:t>given m bins </a:t>
            </a:r>
            <a:r>
              <a:rPr lang="en-US" sz="2400" dirty="0" smtClean="0">
                <a:ea typeface="ＭＳ Ｐゴシック" charset="0"/>
                <a:cs typeface="Times" charset="0"/>
              </a:rPr>
              <a:t>and </a:t>
            </a:r>
            <a:r>
              <a:rPr lang="en-US" sz="2400" dirty="0">
                <a:ea typeface="ＭＳ Ｐゴシック" charset="0"/>
                <a:cs typeface="Times" charset="0"/>
              </a:rPr>
              <a:t>n </a:t>
            </a:r>
            <a:r>
              <a:rPr lang="en-US" sz="2400" dirty="0" smtClean="0">
                <a:ea typeface="ＭＳ Ｐゴシック" charset="0"/>
                <a:cs typeface="Times" charset="0"/>
              </a:rPr>
              <a:t>identical </a:t>
            </a:r>
            <a:r>
              <a:rPr lang="en-US" sz="2400" dirty="0">
                <a:ea typeface="ＭＳ Ｐゴシック" charset="0"/>
                <a:cs typeface="Times" charset="0"/>
              </a:rPr>
              <a:t>objects.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ＭＳ Ｐゴシック" charset="0"/>
                <a:cs typeface="Times" charset="0"/>
              </a:rPr>
              <a:t>How </a:t>
            </a:r>
            <a:r>
              <a:rPr lang="en-US" sz="2400" dirty="0" smtClean="0">
                <a:ea typeface="ＭＳ Ｐゴシック" charset="0"/>
                <a:cs typeface="Times" charset="0"/>
              </a:rPr>
              <a:t>many ways can </a:t>
            </a:r>
            <a:r>
              <a:rPr lang="en-US" sz="2400" dirty="0">
                <a:ea typeface="ＭＳ Ｐゴシック" charset="0"/>
                <a:cs typeface="Times" charset="0"/>
              </a:rPr>
              <a:t>the objects be put into the bins?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ＭＳ Ｐゴシック" charset="0"/>
                <a:cs typeface="Times" charset="0"/>
              </a:rPr>
              <a:t>We </a:t>
            </a:r>
            <a:r>
              <a:rPr lang="en-US" sz="2400" dirty="0" smtClean="0">
                <a:ea typeface="ＭＳ Ｐゴシック" charset="0"/>
                <a:cs typeface="Times" charset="0"/>
              </a:rPr>
              <a:t>have </a:t>
            </a:r>
            <a:r>
              <a:rPr lang="en-US" sz="2400" dirty="0">
                <a:ea typeface="ＭＳ Ｐゴシック" charset="0"/>
                <a:cs typeface="Times" charset="0"/>
              </a:rPr>
              <a:t>n </a:t>
            </a:r>
            <a:r>
              <a:rPr lang="en-US" sz="2400" dirty="0" smtClean="0">
                <a:ea typeface="ＭＳ Ｐゴシック" charset="0"/>
                <a:cs typeface="Times" charset="0"/>
              </a:rPr>
              <a:t>P’s </a:t>
            </a:r>
            <a:r>
              <a:rPr lang="en-US" sz="2400" dirty="0">
                <a:ea typeface="ＭＳ Ｐゴシック" charset="0"/>
                <a:cs typeface="Times" charset="0"/>
              </a:rPr>
              <a:t>for the objects </a:t>
            </a:r>
            <a:r>
              <a:rPr lang="en-US" sz="2400" dirty="0" smtClean="0">
                <a:ea typeface="ＭＳ Ｐゴシック" charset="0"/>
                <a:cs typeface="Times" charset="0"/>
              </a:rPr>
              <a:t>and </a:t>
            </a:r>
            <a:r>
              <a:rPr lang="en-US" sz="2400" dirty="0">
                <a:ea typeface="ＭＳ Ｐゴシック" charset="0"/>
                <a:cs typeface="Times" charset="0"/>
              </a:rPr>
              <a:t>(m-1) </a:t>
            </a:r>
            <a:r>
              <a:rPr lang="en-US" sz="2400" dirty="0" smtClean="0">
                <a:ea typeface="ＭＳ Ｐゴシック" charset="0"/>
                <a:cs typeface="Times" charset="0"/>
              </a:rPr>
              <a:t>*’s as separators </a:t>
            </a:r>
            <a:r>
              <a:rPr lang="en-US" sz="2400" dirty="0">
                <a:ea typeface="ＭＳ Ｐゴシック" charset="0"/>
                <a:cs typeface="Times" charset="0"/>
              </a:rPr>
              <a:t>between the bins. This gives us </a:t>
            </a:r>
            <a:r>
              <a:rPr lang="en-US" sz="2400" dirty="0" smtClean="0">
                <a:ea typeface="ＭＳ Ｐゴシック" charset="0"/>
                <a:cs typeface="Times" charset="0"/>
              </a:rPr>
              <a:t>a </a:t>
            </a:r>
            <a:r>
              <a:rPr lang="en-US" sz="2400" dirty="0">
                <a:ea typeface="ＭＳ Ｐゴシック" charset="0"/>
                <a:cs typeface="Times" charset="0"/>
              </a:rPr>
              <a:t>string of length (n+m-1).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ＭＳ Ｐゴシック" charset="0"/>
                <a:cs typeface="Times" charset="0"/>
              </a:rPr>
              <a:t>Now we </a:t>
            </a:r>
            <a:r>
              <a:rPr lang="en-US" sz="2400" dirty="0" smtClean="0">
                <a:ea typeface="ＭＳ Ｐゴシック" charset="0"/>
                <a:cs typeface="Times" charset="0"/>
              </a:rPr>
              <a:t>can </a:t>
            </a:r>
            <a:r>
              <a:rPr lang="en-US" sz="2400" dirty="0">
                <a:ea typeface="ＭＳ Ｐゴシック" charset="0"/>
                <a:cs typeface="Times" charset="0"/>
              </a:rPr>
              <a:t>choose n out of the (n+m-1) </a:t>
            </a:r>
            <a:r>
              <a:rPr lang="en-US" sz="2400" dirty="0" smtClean="0">
                <a:ea typeface="ＭＳ Ｐゴシック" charset="0"/>
                <a:cs typeface="Times" charset="0"/>
              </a:rPr>
              <a:t>places </a:t>
            </a:r>
            <a:r>
              <a:rPr lang="en-US" sz="2400" dirty="0">
                <a:ea typeface="ＭＳ Ｐゴシック" charset="0"/>
                <a:cs typeface="Times" charset="0"/>
              </a:rPr>
              <a:t>to hold the </a:t>
            </a:r>
            <a:r>
              <a:rPr lang="en-US" sz="2400" dirty="0" smtClean="0">
                <a:ea typeface="ＭＳ Ｐゴシック" charset="0"/>
                <a:cs typeface="Times" charset="0"/>
              </a:rPr>
              <a:t>Ps</a:t>
            </a:r>
            <a:r>
              <a:rPr lang="en-US" sz="2400" dirty="0">
                <a:ea typeface="ＭＳ Ｐゴシック" charset="0"/>
                <a:cs typeface="Times" charset="0"/>
              </a:rPr>
              <a:t>. </a:t>
            </a:r>
          </a:p>
          <a:p>
            <a:endParaRPr lang="en-US" sz="24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980" y="4503426"/>
            <a:ext cx="1759148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32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Casting Dice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 smtClean="0"/>
              <a:t>Example</a:t>
            </a:r>
            <a:r>
              <a:rPr lang="en-US" sz="2400" b="1" u="sng" dirty="0"/>
              <a:t>: </a:t>
            </a:r>
            <a:r>
              <a:rPr lang="en-US" sz="2400" dirty="0" smtClean="0"/>
              <a:t>Chuck-a-Luck</a:t>
            </a:r>
            <a:r>
              <a:rPr lang="en-US" sz="2400" dirty="0"/>
              <a:t>: 3 dice numbered from 1 to 6. </a:t>
            </a:r>
            <a:r>
              <a:rPr lang="en-US" sz="2400" dirty="0" smtClean="0"/>
              <a:t>Players </a:t>
            </a:r>
            <a:r>
              <a:rPr lang="en-US" sz="2400" dirty="0"/>
              <a:t>bet </a:t>
            </a:r>
            <a:r>
              <a:rPr lang="en-US" sz="2400" dirty="0" smtClean="0"/>
              <a:t>a dollar </a:t>
            </a:r>
            <a:r>
              <a:rPr lang="en-US" sz="2400" dirty="0"/>
              <a:t>on </a:t>
            </a:r>
            <a:r>
              <a:rPr lang="en-US" sz="2400" dirty="0" smtClean="0"/>
              <a:t>a </a:t>
            </a:r>
            <a:r>
              <a:rPr lang="en-US" sz="2400" dirty="0"/>
              <a:t>number. </a:t>
            </a:r>
          </a:p>
          <a:p>
            <a:r>
              <a:rPr lang="en-US" sz="2400" dirty="0" smtClean="0"/>
              <a:t>Each player </a:t>
            </a:r>
            <a:r>
              <a:rPr lang="en-US" sz="2400" dirty="0"/>
              <a:t>receives </a:t>
            </a:r>
            <a:r>
              <a:rPr lang="en-US" sz="2400" dirty="0" smtClean="0"/>
              <a:t>as many dollars as </a:t>
            </a:r>
            <a:r>
              <a:rPr lang="en-US" sz="2400" dirty="0"/>
              <a:t>his or her number shows. How </a:t>
            </a:r>
            <a:r>
              <a:rPr lang="en-US" sz="2400" dirty="0" smtClean="0"/>
              <a:t>many </a:t>
            </a:r>
            <a:r>
              <a:rPr lang="en-US" sz="2400" dirty="0"/>
              <a:t>different outcomes </a:t>
            </a:r>
            <a:r>
              <a:rPr lang="en-US" sz="2400" dirty="0" smtClean="0"/>
              <a:t>are </a:t>
            </a:r>
            <a:r>
              <a:rPr lang="en-US" sz="2400" dirty="0"/>
              <a:t>there?</a:t>
            </a:r>
          </a:p>
          <a:p>
            <a:r>
              <a:rPr lang="en-US" sz="2400" dirty="0"/>
              <a:t>The dice </a:t>
            </a:r>
            <a:r>
              <a:rPr lang="en-US" sz="2400" dirty="0" smtClean="0"/>
              <a:t>are indistinguishable</a:t>
            </a:r>
            <a:r>
              <a:rPr lang="en-US" sz="2400" dirty="0"/>
              <a:t>. The order does not </a:t>
            </a:r>
            <a:r>
              <a:rPr lang="en-US" sz="2400" dirty="0" smtClean="0"/>
              <a:t>matter</a:t>
            </a:r>
            <a:r>
              <a:rPr lang="en-US" sz="2400" dirty="0"/>
              <a:t>. The numbers 1-6 </a:t>
            </a:r>
            <a:r>
              <a:rPr lang="en-US" sz="2400" dirty="0" smtClean="0"/>
              <a:t>act as </a:t>
            </a:r>
            <a:r>
              <a:rPr lang="en-US" sz="2400" dirty="0"/>
              <a:t>“bins”. The dice </a:t>
            </a:r>
            <a:r>
              <a:rPr lang="en-US" sz="2400" dirty="0" smtClean="0"/>
              <a:t>are </a:t>
            </a:r>
            <a:r>
              <a:rPr lang="en-US" sz="2400" dirty="0"/>
              <a:t>objects distributed to them.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938" y="5105400"/>
            <a:ext cx="3464719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87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/>
          <a:lstStyle/>
          <a:p>
            <a:r>
              <a:rPr lang="en-US" sz="4200" dirty="0" smtClean="0"/>
              <a:t>Distinguishable Objects to Bins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Distinguishable Objects to Bins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Summary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1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Distinguishable </a:t>
            </a:r>
            <a:r>
              <a:rPr lang="en-US" dirty="0"/>
              <a:t>Objects &amp; Bins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110000"/>
              </a:lnSpc>
            </a:pPr>
            <a:r>
              <a:rPr lang="en-US" sz="2400" dirty="0"/>
              <a:t>Distribute n objects into m bins. There </a:t>
            </a:r>
            <a:r>
              <a:rPr lang="en-US" sz="2400" dirty="0" smtClean="0"/>
              <a:t>are </a:t>
            </a:r>
            <a:r>
              <a:rPr lang="en-US" sz="2400" dirty="0"/>
              <a:t>k different types of objects. </a:t>
            </a:r>
          </a:p>
          <a:p>
            <a:pPr marL="274320" indent="-274320">
              <a:lnSpc>
                <a:spcPct val="110000"/>
              </a:lnSpc>
            </a:pPr>
            <a:r>
              <a:rPr lang="en-US" sz="2400" dirty="0"/>
              <a:t>Let </a:t>
            </a:r>
            <a:r>
              <a:rPr lang="en-US" sz="2400" i="1" dirty="0" err="1" smtClean="0"/>
              <a:t>i</a:t>
            </a:r>
            <a:r>
              <a:rPr lang="en-US" sz="2400" i="1" baseline="-25000" dirty="0" err="1"/>
              <a:t>j</a:t>
            </a:r>
            <a:r>
              <a:rPr lang="en-US" sz="2400" baseline="-6000" dirty="0" smtClean="0"/>
              <a:t> </a:t>
            </a:r>
            <a:r>
              <a:rPr lang="en-US" sz="2400" dirty="0"/>
              <a:t>represent the members of </a:t>
            </a:r>
            <a:r>
              <a:rPr lang="en-US" sz="2400" dirty="0" smtClean="0"/>
              <a:t>class </a:t>
            </a:r>
            <a:r>
              <a:rPr lang="en-US" sz="2400" dirty="0"/>
              <a:t>j</a:t>
            </a:r>
            <a:r>
              <a:rPr lang="en-US" sz="2400" dirty="0" smtClean="0"/>
              <a:t>.</a:t>
            </a:r>
            <a:endParaRPr lang="en-US" sz="2400" dirty="0"/>
          </a:p>
          <a:p>
            <a:pPr marL="274320" indent="-274320">
              <a:lnSpc>
                <a:spcPct val="110000"/>
              </a:lnSpc>
            </a:pPr>
            <a:r>
              <a:rPr lang="en-US" sz="2400" dirty="0" smtClean="0"/>
              <a:t>Generate a </a:t>
            </a:r>
            <a:r>
              <a:rPr lang="en-US" sz="2400" dirty="0"/>
              <a:t>string with</a:t>
            </a:r>
          </a:p>
          <a:p>
            <a:pPr marL="1207257" lvl="1" indent="-457200"/>
            <a:r>
              <a:rPr lang="en-US" sz="2400" dirty="0"/>
              <a:t>one </a:t>
            </a:r>
            <a:r>
              <a:rPr lang="en-US" sz="2400" i="1" dirty="0" err="1" smtClean="0"/>
              <a:t>i</a:t>
            </a:r>
            <a:r>
              <a:rPr lang="en-US" sz="2400" i="1" baseline="-25000" dirty="0" err="1" smtClean="0"/>
              <a:t>j</a:t>
            </a:r>
            <a:r>
              <a:rPr lang="en-US" sz="2400" i="1" dirty="0" smtClean="0"/>
              <a:t> </a:t>
            </a:r>
            <a:r>
              <a:rPr lang="en-US" sz="2400" dirty="0"/>
              <a:t>for </a:t>
            </a:r>
            <a:r>
              <a:rPr lang="en-US" sz="2400" dirty="0" smtClean="0"/>
              <a:t>each </a:t>
            </a:r>
            <a:r>
              <a:rPr lang="en-US" sz="2400" dirty="0"/>
              <a:t>member of </a:t>
            </a:r>
            <a:r>
              <a:rPr lang="en-US" sz="2400" dirty="0" smtClean="0"/>
              <a:t>class </a:t>
            </a:r>
            <a:r>
              <a:rPr lang="en-US" sz="2400" dirty="0" err="1" smtClean="0"/>
              <a:t>i</a:t>
            </a:r>
            <a:endParaRPr lang="en-US" sz="2400" dirty="0"/>
          </a:p>
          <a:p>
            <a:pPr marL="1207257" lvl="1" indent="-457200"/>
            <a:r>
              <a:rPr lang="en-US" sz="2400" dirty="0"/>
              <a:t>*’s for </a:t>
            </a:r>
            <a:r>
              <a:rPr lang="en-US" sz="2400" dirty="0" smtClean="0"/>
              <a:t>boundaries </a:t>
            </a:r>
            <a:r>
              <a:rPr lang="en-US" sz="2400" dirty="0"/>
              <a:t>between bins</a:t>
            </a:r>
          </a:p>
          <a:p>
            <a:pPr marL="274320" indent="-274320">
              <a:lnSpc>
                <a:spcPct val="110000"/>
              </a:lnSpc>
            </a:pPr>
            <a:r>
              <a:rPr lang="en-US" sz="2400" dirty="0"/>
              <a:t>e.g. for k=3 , </a:t>
            </a:r>
            <a:r>
              <a:rPr lang="en-US" sz="2400" dirty="0" smtClean="0"/>
              <a:t>n=6 </a:t>
            </a:r>
            <a:r>
              <a:rPr lang="en-US" sz="2400" dirty="0"/>
              <a:t>, m = 4 :   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aseline="-6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aseline="-6000" dirty="0" smtClean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*i</a:t>
            </a:r>
            <a:r>
              <a:rPr lang="en-US" sz="2400" baseline="-6000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*i</a:t>
            </a:r>
            <a:r>
              <a:rPr lang="en-US" sz="2400" baseline="-6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*i</a:t>
            </a:r>
            <a:r>
              <a:rPr lang="en-US" sz="2400" baseline="-6000" dirty="0" smtClean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aseline="-60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marL="274320" indent="-274320">
              <a:lnSpc>
                <a:spcPct val="110000"/>
              </a:lnSpc>
            </a:pPr>
            <a:r>
              <a:rPr lang="en-US" sz="2400" dirty="0"/>
              <a:t>So we </a:t>
            </a:r>
            <a:r>
              <a:rPr lang="en-US" sz="2400" dirty="0" smtClean="0"/>
              <a:t>have </a:t>
            </a:r>
            <a:r>
              <a:rPr lang="en-US" sz="2400" dirty="0"/>
              <a:t>n objects with group sizes 3, 2 </a:t>
            </a:r>
            <a:r>
              <a:rPr lang="en-US" sz="2400" dirty="0" smtClean="0"/>
              <a:t>and </a:t>
            </a:r>
            <a:r>
              <a:rPr lang="en-US" sz="2400" dirty="0"/>
              <a:t>1, </a:t>
            </a:r>
            <a:r>
              <a:rPr lang="en-US" sz="2400" dirty="0" smtClean="0"/>
              <a:t>and </a:t>
            </a:r>
            <a:r>
              <a:rPr lang="en-US" sz="2400" dirty="0"/>
              <a:t>one </a:t>
            </a:r>
            <a:r>
              <a:rPr lang="en-US" sz="2400" dirty="0" smtClean="0"/>
              <a:t>additional class </a:t>
            </a:r>
            <a:r>
              <a:rPr lang="en-US" sz="2400" dirty="0"/>
              <a:t>of *s with m-1 members.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490" y="5736431"/>
            <a:ext cx="2384227" cy="89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87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Distinguishable Potions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75577" y="2692260"/>
            <a:ext cx="7606423" cy="2384226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4709" indent="-457200"/>
            <a:r>
              <a:rPr lang="en-US" sz="2400" dirty="0" smtClean="0"/>
              <a:t>Example: </a:t>
            </a:r>
          </a:p>
          <a:p>
            <a:pPr marL="1207257" lvl="1" indent="-457200"/>
            <a:r>
              <a:rPr lang="en-US" sz="2400" dirty="0" smtClean="0"/>
              <a:t>3 party members</a:t>
            </a:r>
          </a:p>
          <a:p>
            <a:pPr marL="1207257" lvl="1" indent="-457200"/>
            <a:r>
              <a:rPr lang="en-US" sz="2400" dirty="0" smtClean="0"/>
              <a:t>3 lesser healing, 2 healing, 1 greater healing</a:t>
            </a:r>
          </a:p>
          <a:p>
            <a:pPr marL="1207257" lvl="1" indent="-457200"/>
            <a:r>
              <a:rPr lang="en-US" sz="2400" dirty="0" smtClean="0"/>
              <a:t>m = 3, n = 6,</a:t>
            </a:r>
          </a:p>
          <a:p>
            <a:pPr marL="1207257" lvl="1" indent="-457200"/>
            <a:r>
              <a:rPr lang="en-US" sz="2400" dirty="0" smtClean="0"/>
              <a:t>k = 3 with i</a:t>
            </a:r>
            <a:r>
              <a:rPr lang="en-US" sz="2400" baseline="-6000" dirty="0" smtClean="0"/>
              <a:t>1</a:t>
            </a:r>
            <a:r>
              <a:rPr lang="en-US" sz="2400" dirty="0" smtClean="0"/>
              <a:t> = 3, i</a:t>
            </a:r>
            <a:r>
              <a:rPr lang="en-US" sz="2400" baseline="-6000" dirty="0" smtClean="0"/>
              <a:t>2</a:t>
            </a:r>
            <a:r>
              <a:rPr lang="en-US" sz="2400" dirty="0" smtClean="0"/>
              <a:t> = 2, i</a:t>
            </a:r>
            <a:r>
              <a:rPr lang="en-US" sz="2400" baseline="-6000" dirty="0" smtClean="0"/>
              <a:t>3</a:t>
            </a:r>
            <a:r>
              <a:rPr lang="en-US" sz="2400" dirty="0" smtClean="0"/>
              <a:t> = 1 </a:t>
            </a:r>
            <a:endParaRPr lang="en-US" sz="24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964" y="1794867"/>
            <a:ext cx="2384227" cy="89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638800"/>
            <a:ext cx="7686876" cy="56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5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1/2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 assignments to k items:</a:t>
            </a:r>
          </a:p>
          <a:p>
            <a:pPr marL="114300" indent="0">
              <a:buNone/>
            </a:pPr>
            <a:r>
              <a:rPr lang="en-US" sz="2400" dirty="0" smtClean="0"/>
              <a:t>	</a:t>
            </a:r>
            <a:r>
              <a:rPr lang="en-US" sz="2400" dirty="0"/>
              <a:t>	</a:t>
            </a:r>
            <a:r>
              <a:rPr lang="en-US" sz="2400" dirty="0" smtClean="0"/>
              <a:t>n</a:t>
            </a:r>
            <a:r>
              <a:rPr lang="en-US" sz="2400" baseline="30000" dirty="0" smtClean="0"/>
              <a:t>k</a:t>
            </a:r>
            <a:endParaRPr lang="en-US" sz="2400" baseline="30000" dirty="0" smtClean="0"/>
          </a:p>
          <a:p>
            <a:endParaRPr lang="en-US" sz="2400" dirty="0"/>
          </a:p>
          <a:p>
            <a:r>
              <a:rPr lang="en-US" sz="2400" dirty="0" smtClean="0"/>
              <a:t>Permutations </a:t>
            </a:r>
            <a:r>
              <a:rPr lang="en-US" sz="2400" dirty="0"/>
              <a:t>of n </a:t>
            </a:r>
            <a:r>
              <a:rPr lang="en-US" sz="2400" dirty="0" smtClean="0"/>
              <a:t>elements: </a:t>
            </a:r>
            <a:br>
              <a:rPr lang="en-US" sz="2400" dirty="0" smtClean="0"/>
            </a:br>
            <a:r>
              <a:rPr lang="en-US" sz="2400" dirty="0" smtClean="0"/>
              <a:t>                     P(n</a:t>
            </a:r>
            <a:r>
              <a:rPr lang="en-US" sz="2400" dirty="0"/>
              <a:t>) = n!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Ordered selection (m out of n elements):</a:t>
            </a:r>
            <a:br>
              <a:rPr lang="en-US" sz="2400" dirty="0"/>
            </a:br>
            <a:r>
              <a:rPr lang="en-US" sz="2400" dirty="0"/>
              <a:t>              </a:t>
            </a:r>
            <a:r>
              <a:rPr lang="en-US" sz="2400" dirty="0" smtClean="0"/>
              <a:t>P(</a:t>
            </a:r>
            <a:r>
              <a:rPr lang="en-US" sz="2400" dirty="0" err="1" smtClean="0"/>
              <a:t>n,m</a:t>
            </a:r>
            <a:r>
              <a:rPr lang="en-US" sz="2400" dirty="0"/>
              <a:t>) = n!/(n-m)!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Unordered selection (“n choose m”): 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852517"/>
            <a:ext cx="4732734" cy="77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4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2/2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4709" indent="-457200">
              <a:lnSpc>
                <a:spcPct val="70000"/>
              </a:lnSpc>
            </a:pPr>
            <a:endParaRPr lang="en-US" dirty="0"/>
          </a:p>
          <a:p>
            <a:pPr marL="694709" indent="-457200">
              <a:lnSpc>
                <a:spcPct val="70000"/>
              </a:lnSpc>
            </a:pPr>
            <a:r>
              <a:rPr lang="en-US" dirty="0"/>
              <a:t>Ordering </a:t>
            </a:r>
            <a:r>
              <a:rPr lang="en-US"/>
              <a:t>with </a:t>
            </a:r>
            <a:r>
              <a:rPr lang="en-US" smtClean="0"/>
              <a:t>identical </a:t>
            </a:r>
            <a:r>
              <a:rPr lang="en-US" dirty="0"/>
              <a:t>items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694709" indent="-457200">
              <a:lnSpc>
                <a:spcPct val="70000"/>
              </a:lnSpc>
            </a:pPr>
            <a:endParaRPr lang="en-US" dirty="0" smtClean="0"/>
          </a:p>
          <a:p>
            <a:pPr marL="694709" indent="-457200">
              <a:lnSpc>
                <a:spcPct val="70000"/>
              </a:lnSpc>
            </a:pPr>
            <a:r>
              <a:rPr lang="en-US" dirty="0" smtClean="0"/>
              <a:t>Distribution </a:t>
            </a:r>
            <a:r>
              <a:rPr lang="en-US" dirty="0"/>
              <a:t>of objects to bins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marL="237509" indent="0">
              <a:lnSpc>
                <a:spcPct val="7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694709" indent="-457200">
              <a:lnSpc>
                <a:spcPct val="70000"/>
              </a:lnSpc>
            </a:pPr>
            <a:endParaRPr lang="en-US" dirty="0" smtClean="0"/>
          </a:p>
          <a:p>
            <a:pPr marL="694709" indent="-457200">
              <a:lnSpc>
                <a:spcPct val="70000"/>
              </a:lnSpc>
            </a:pPr>
            <a:r>
              <a:rPr lang="en-US" dirty="0" smtClean="0"/>
              <a:t>Distribution </a:t>
            </a:r>
            <a:r>
              <a:rPr lang="en-US"/>
              <a:t>of </a:t>
            </a:r>
            <a:r>
              <a:rPr lang="en-US" smtClean="0"/>
              <a:t>distinguishable </a:t>
            </a:r>
            <a:r>
              <a:rPr lang="en-US" dirty="0"/>
              <a:t>objects to bins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7" y="4026768"/>
            <a:ext cx="1580555" cy="69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84" y="2325291"/>
            <a:ext cx="1160859" cy="875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100" y="5540488"/>
            <a:ext cx="2384227" cy="89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395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Pigeonhole </a:t>
            </a:r>
            <a:r>
              <a:rPr lang="en-US" dirty="0"/>
              <a:t>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 items </a:t>
            </a:r>
            <a:r>
              <a:rPr lang="en-US" dirty="0" smtClean="0"/>
              <a:t>are </a:t>
            </a:r>
            <a:r>
              <a:rPr lang="en-US" dirty="0"/>
              <a:t>to be </a:t>
            </a:r>
            <a:r>
              <a:rPr lang="en-US" dirty="0" smtClean="0"/>
              <a:t>placed </a:t>
            </a:r>
            <a:r>
              <a:rPr lang="en-US" dirty="0"/>
              <a:t>into m pigeonholes with n &gt; m, then </a:t>
            </a:r>
            <a:r>
              <a:rPr lang="en-US" dirty="0" smtClean="0"/>
              <a:t>at least </a:t>
            </a:r>
            <a:r>
              <a:rPr lang="en-US" dirty="0"/>
              <a:t>one pigeonhole must </a:t>
            </a:r>
            <a:r>
              <a:rPr lang="en-US" dirty="0" smtClean="0"/>
              <a:t>contain </a:t>
            </a:r>
            <a:r>
              <a:rPr lang="en-US" dirty="0"/>
              <a:t>more </a:t>
            </a:r>
            <a:r>
              <a:rPr lang="en-US" dirty="0" smtClean="0"/>
              <a:t>than </a:t>
            </a:r>
            <a:r>
              <a:rPr lang="en-US" dirty="0"/>
              <a:t>one item. </a:t>
            </a:r>
          </a:p>
        </p:txBody>
      </p:sp>
      <p:pic>
        <p:nvPicPr>
          <p:cNvPr id="6" name="Picture 2" descr="C:\Users\Joseph Helsing\Downloads\squab-149962_64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94903"/>
            <a:ext cx="2321366" cy="219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49028"/>
              </p:ext>
            </p:extLst>
          </p:nvPr>
        </p:nvGraphicFramePr>
        <p:xfrm>
          <a:off x="4038600" y="2532898"/>
          <a:ext cx="41148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</a:tblGrid>
              <a:tr h="1371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371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 descr="C:\Users\Joseph Helsing\Downloads\squab-149962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2667000"/>
            <a:ext cx="1116928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Joseph Helsing\Downloads\squab-149962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2600" y="2667000"/>
            <a:ext cx="1116928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Joseph Helsing\Downloads\squab-149962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4200" y="2667000"/>
            <a:ext cx="1116928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Joseph Helsing\Downloads\squab-149962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4063248"/>
            <a:ext cx="1116928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Joseph Helsing\Downloads\squab-149962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2600" y="4063248"/>
            <a:ext cx="1116928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Joseph Helsing\Downloads\squab-149962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4200" y="4063248"/>
            <a:ext cx="1116928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Joseph Helsing\Downloads\squab-149962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91000" y="5410200"/>
            <a:ext cx="1116928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Joseph Helsing\Downloads\squab-149962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62600" y="5410200"/>
            <a:ext cx="1116928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Joseph Helsing\Downloads\squab-149962_64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4200" y="5410200"/>
            <a:ext cx="1116928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0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Hairy 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1816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In Los </a:t>
            </a:r>
            <a:r>
              <a:rPr lang="en-US" altLang="en-US" dirty="0" smtClean="0">
                <a:solidFill>
                  <a:srgbClr val="000000"/>
                </a:solidFill>
              </a:rPr>
              <a:t>Angeles </a:t>
            </a:r>
            <a:r>
              <a:rPr lang="en-US" altLang="en-US" dirty="0">
                <a:solidFill>
                  <a:srgbClr val="000000"/>
                </a:solidFill>
              </a:rPr>
              <a:t>there must be </a:t>
            </a:r>
            <a:r>
              <a:rPr lang="en-US" altLang="en-US" dirty="0" smtClean="0">
                <a:solidFill>
                  <a:srgbClr val="000000"/>
                </a:solidFill>
              </a:rPr>
              <a:t>at least </a:t>
            </a:r>
            <a:r>
              <a:rPr lang="en-US" altLang="en-US" dirty="0">
                <a:solidFill>
                  <a:srgbClr val="000000"/>
                </a:solidFill>
              </a:rPr>
              <a:t>two people with the </a:t>
            </a:r>
            <a:r>
              <a:rPr lang="en-US" altLang="en-US" dirty="0" smtClean="0">
                <a:solidFill>
                  <a:srgbClr val="000000"/>
                </a:solidFill>
              </a:rPr>
              <a:t>same </a:t>
            </a:r>
            <a:r>
              <a:rPr lang="en-US" altLang="en-US" dirty="0">
                <a:solidFill>
                  <a:srgbClr val="000000"/>
                </a:solidFill>
              </a:rPr>
              <a:t>number of </a:t>
            </a:r>
            <a:r>
              <a:rPr lang="en-US" altLang="en-US" dirty="0" smtClean="0">
                <a:solidFill>
                  <a:srgbClr val="000000"/>
                </a:solidFill>
              </a:rPr>
              <a:t>hairs </a:t>
            </a:r>
            <a:r>
              <a:rPr lang="en-US" altLang="en-US" dirty="0">
                <a:solidFill>
                  <a:srgbClr val="000000"/>
                </a:solidFill>
              </a:rPr>
              <a:t>on their </a:t>
            </a:r>
            <a:r>
              <a:rPr lang="en-US" altLang="en-US" dirty="0" smtClean="0">
                <a:solidFill>
                  <a:srgbClr val="000000"/>
                </a:solidFill>
              </a:rPr>
              <a:t>heads</a:t>
            </a:r>
            <a:r>
              <a:rPr lang="en-US" altLang="en-US" dirty="0">
                <a:solidFill>
                  <a:srgbClr val="000000"/>
                </a:solidFill>
              </a:rPr>
              <a:t>. </a:t>
            </a:r>
          </a:p>
          <a:p>
            <a:endParaRPr lang="en-US" dirty="0" smtClean="0"/>
          </a:p>
          <a:p>
            <a:r>
              <a:rPr lang="en-US" dirty="0"/>
              <a:t>Los </a:t>
            </a:r>
            <a:r>
              <a:rPr lang="en-US" dirty="0" smtClean="0"/>
              <a:t>Angeles has </a:t>
            </a:r>
            <a:r>
              <a:rPr lang="en-US" dirty="0"/>
              <a:t>more </a:t>
            </a:r>
            <a:r>
              <a:rPr lang="en-US" dirty="0" smtClean="0"/>
              <a:t>than </a:t>
            </a:r>
            <a:r>
              <a:rPr lang="en-US" dirty="0"/>
              <a:t>1 million people.</a:t>
            </a:r>
          </a:p>
          <a:p>
            <a:endParaRPr lang="en-US" dirty="0" smtClean="0"/>
          </a:p>
          <a:p>
            <a:r>
              <a:rPr lang="en-US" dirty="0" smtClean="0"/>
              <a:t>Each individual has a certain </a:t>
            </a:r>
            <a:r>
              <a:rPr lang="en-US" dirty="0"/>
              <a:t>number of </a:t>
            </a:r>
            <a:r>
              <a:rPr lang="en-US" dirty="0" smtClean="0"/>
              <a:t>hairs </a:t>
            </a:r>
            <a:r>
              <a:rPr lang="en-US" dirty="0"/>
              <a:t>on </a:t>
            </a:r>
            <a:r>
              <a:rPr lang="en-US" dirty="0" smtClean="0"/>
              <a:t>their head</a:t>
            </a:r>
            <a:r>
              <a:rPr lang="en-US" dirty="0"/>
              <a:t>. (</a:t>
            </a:r>
            <a:r>
              <a:rPr lang="en-US" dirty="0" smtClean="0"/>
              <a:t>hair </a:t>
            </a:r>
            <a:r>
              <a:rPr lang="en-US" dirty="0"/>
              <a:t>count = pigeonhole)</a:t>
            </a:r>
          </a:p>
          <a:p>
            <a:endParaRPr lang="en-US" dirty="0" smtClean="0"/>
          </a:p>
          <a:p>
            <a:r>
              <a:rPr lang="en-US" dirty="0" smtClean="0"/>
              <a:t>A typical </a:t>
            </a:r>
            <a:r>
              <a:rPr lang="en-US" dirty="0"/>
              <a:t>person </a:t>
            </a:r>
            <a:r>
              <a:rPr lang="en-US" dirty="0" smtClean="0"/>
              <a:t>has about </a:t>
            </a:r>
            <a:r>
              <a:rPr lang="en-US" dirty="0"/>
              <a:t>100,000 </a:t>
            </a:r>
            <a:r>
              <a:rPr lang="en-US" dirty="0" smtClean="0"/>
              <a:t>hairs </a:t>
            </a:r>
            <a:r>
              <a:rPr lang="en-US" dirty="0"/>
              <a:t>on </a:t>
            </a:r>
            <a:r>
              <a:rPr lang="en-US" dirty="0" smtClean="0"/>
              <a:t>their head</a:t>
            </a:r>
            <a:r>
              <a:rPr lang="en-US" dirty="0"/>
              <a:t>. No one should </a:t>
            </a:r>
            <a:r>
              <a:rPr lang="en-US" dirty="0" smtClean="0"/>
              <a:t>have </a:t>
            </a:r>
            <a:r>
              <a:rPr lang="en-US" dirty="0"/>
              <a:t>more </a:t>
            </a:r>
            <a:r>
              <a:rPr lang="en-US" dirty="0" smtClean="0"/>
              <a:t>than </a:t>
            </a:r>
            <a:r>
              <a:rPr lang="en-US" dirty="0"/>
              <a:t>1 million </a:t>
            </a:r>
            <a:r>
              <a:rPr lang="en-US" dirty="0" smtClean="0"/>
              <a:t>head hairs</a:t>
            </a:r>
            <a:r>
              <a:rPr lang="en-US" dirty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there </a:t>
            </a:r>
            <a:r>
              <a:rPr lang="en-US" dirty="0" smtClean="0"/>
              <a:t>are </a:t>
            </a:r>
            <a:r>
              <a:rPr lang="en-US" dirty="0"/>
              <a:t>less </a:t>
            </a:r>
            <a:r>
              <a:rPr lang="en-US" dirty="0" smtClean="0"/>
              <a:t>than </a:t>
            </a:r>
            <a:r>
              <a:rPr lang="en-US" dirty="0"/>
              <a:t>1 million pigeonholes, there will be more </a:t>
            </a:r>
            <a:r>
              <a:rPr lang="en-US" dirty="0" smtClean="0"/>
              <a:t>than </a:t>
            </a:r>
            <a:r>
              <a:rPr lang="en-US" dirty="0"/>
              <a:t>one </a:t>
            </a:r>
            <a:r>
              <a:rPr lang="en-US" dirty="0" smtClean="0"/>
              <a:t>individual </a:t>
            </a:r>
            <a:r>
              <a:rPr lang="en-US" dirty="0"/>
              <a:t>with </a:t>
            </a:r>
            <a:r>
              <a:rPr lang="en-US" dirty="0" smtClean="0"/>
              <a:t>a </a:t>
            </a:r>
            <a:r>
              <a:rPr lang="en-US" dirty="0"/>
              <a:t>specific number of </a:t>
            </a:r>
            <a:r>
              <a:rPr lang="en-US" dirty="0" smtClean="0"/>
              <a:t>head hairs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4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Dirichlet’s</a:t>
            </a:r>
            <a:r>
              <a:rPr lang="en-US" dirty="0"/>
              <a:t> </a:t>
            </a:r>
            <a:r>
              <a:rPr lang="en-US" dirty="0" smtClean="0"/>
              <a:t>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smtClean="0"/>
              <a:t>what </a:t>
            </a:r>
            <a:r>
              <a:rPr lang="en-US" dirty="0"/>
              <a:t>is so </a:t>
            </a:r>
            <a:r>
              <a:rPr lang="en-US" dirty="0" smtClean="0"/>
              <a:t>special about </a:t>
            </a:r>
            <a:r>
              <a:rPr lang="en-US" dirty="0"/>
              <a:t>this </a:t>
            </a:r>
            <a:r>
              <a:rPr lang="en-US" dirty="0" smtClean="0"/>
              <a:t>observation</a:t>
            </a:r>
            <a:r>
              <a:rPr lang="en-US" dirty="0"/>
              <a:t>? 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principle, </a:t>
            </a:r>
            <a:r>
              <a:rPr lang="en-US" dirty="0" smtClean="0"/>
              <a:t>also </a:t>
            </a:r>
            <a:r>
              <a:rPr lang="en-US" dirty="0"/>
              <a:t>known </a:t>
            </a:r>
            <a:r>
              <a:rPr lang="en-US" dirty="0" smtClean="0"/>
              <a:t>as </a:t>
            </a:r>
            <a:r>
              <a:rPr lang="en-US" dirty="0" err="1"/>
              <a:t>Dirichlet’s</a:t>
            </a:r>
            <a:r>
              <a:rPr lang="en-US" dirty="0"/>
              <a:t> box, is of </a:t>
            </a:r>
            <a:r>
              <a:rPr lang="en-US" dirty="0" smtClean="0"/>
              <a:t>importance </a:t>
            </a:r>
            <a:r>
              <a:rPr lang="en-US" dirty="0"/>
              <a:t>in </a:t>
            </a:r>
            <a:r>
              <a:rPr lang="en-US" dirty="0" smtClean="0"/>
              <a:t>Ramsey </a:t>
            </a:r>
            <a:r>
              <a:rPr lang="en-US" dirty="0"/>
              <a:t>Theory. </a:t>
            </a:r>
            <a:endParaRPr lang="en-US" dirty="0" smtClean="0"/>
          </a:p>
          <a:p>
            <a:pPr lvl="1"/>
            <a:r>
              <a:rPr lang="en-US" dirty="0" smtClean="0"/>
              <a:t>“How many </a:t>
            </a:r>
            <a:r>
              <a:rPr lang="en-US" dirty="0"/>
              <a:t>elements of some structure must there be to </a:t>
            </a:r>
            <a:r>
              <a:rPr lang="en-US" dirty="0" smtClean="0"/>
              <a:t>guarantee that a particular </a:t>
            </a:r>
            <a:r>
              <a:rPr lang="en-US" dirty="0"/>
              <a:t>property will hold</a:t>
            </a:r>
            <a:r>
              <a:rPr lang="en-US" dirty="0" smtClean="0"/>
              <a:t>?”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It can </a:t>
            </a:r>
            <a:r>
              <a:rPr lang="en-US" dirty="0"/>
              <a:t>be used to </a:t>
            </a:r>
            <a:r>
              <a:rPr lang="en-US" dirty="0" smtClean="0"/>
              <a:t>test combinatorial </a:t>
            </a:r>
            <a:r>
              <a:rPr lang="en-US" dirty="0"/>
              <a:t>results </a:t>
            </a:r>
            <a:r>
              <a:rPr lang="en-US" dirty="0" smtClean="0"/>
              <a:t>that are </a:t>
            </a:r>
            <a:r>
              <a:rPr lang="en-US" dirty="0"/>
              <a:t>not </a:t>
            </a:r>
            <a:r>
              <a:rPr lang="en-US" dirty="0" smtClean="0"/>
              <a:t>as </a:t>
            </a:r>
            <a:r>
              <a:rPr lang="en-US" dirty="0"/>
              <a:t>obvious </a:t>
            </a:r>
            <a:r>
              <a:rPr lang="en-US" dirty="0" smtClean="0"/>
              <a:t>as </a:t>
            </a:r>
            <a:r>
              <a:rPr lang="en-US" dirty="0"/>
              <a:t>the pigeonhole principle itself.</a:t>
            </a:r>
          </a:p>
          <a:p>
            <a:endParaRPr lang="en-US" dirty="0" smtClean="0"/>
          </a:p>
          <a:p>
            <a:r>
              <a:rPr lang="en-US" dirty="0"/>
              <a:t>Given a hash table of size m, and n unique keys used to index values, if n &gt; m then a collision must occur.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6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 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Computer Science of counting!</a:t>
            </a:r>
          </a:p>
          <a:p>
            <a:pPr lvl="1"/>
            <a:r>
              <a:rPr lang="en-US" dirty="0" smtClean="0"/>
              <a:t>How many ways can five processes finish running, assuming no ties?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 many passwords do you need to try to break into the system?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 many ways can you test six features to ensure they do not conflict?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How many different ways can I choose two pieces of the road network to break in a simulation?</a:t>
            </a:r>
          </a:p>
        </p:txBody>
      </p:sp>
    </p:spTree>
    <p:extLst>
      <p:ext uri="{BB962C8B-B14F-4D97-AF65-F5344CB8AC3E}">
        <p14:creationId xmlns:p14="http://schemas.microsoft.com/office/powerpoint/2010/main" val="485809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Choice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200400" y="2209800"/>
            <a:ext cx="2362200" cy="236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Player’s </a:t>
            </a:r>
            <a:r>
              <a:rPr lang="en-US" sz="2400" dirty="0"/>
              <a:t>Guide 2</a:t>
            </a:r>
            <a:r>
              <a:rPr lang="en-US" sz="2400" dirty="0" smtClean="0"/>
              <a:t>:</a:t>
            </a:r>
            <a:endParaRPr lang="en-US" sz="2400" dirty="0"/>
          </a:p>
          <a:p>
            <a:pPr algn="ctr"/>
            <a:r>
              <a:rPr lang="en-US" sz="2400" dirty="0" smtClean="0"/>
              <a:t>8 </a:t>
            </a:r>
            <a:r>
              <a:rPr lang="en-US" sz="2400" dirty="0"/>
              <a:t>Roles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2209800"/>
            <a:ext cx="2362200" cy="2362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 smtClean="0"/>
              <a:t>Player’s Guide 1:</a:t>
            </a:r>
          </a:p>
          <a:p>
            <a:pPr algn="ctr"/>
            <a:r>
              <a:rPr lang="en-US" sz="2400" dirty="0" smtClean="0"/>
              <a:t>8 Roles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172200" y="2438400"/>
            <a:ext cx="1905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Player’s </a:t>
            </a:r>
            <a:r>
              <a:rPr lang="en-US" sz="2000" dirty="0"/>
              <a:t>Guide 3</a:t>
            </a:r>
            <a:r>
              <a:rPr lang="en-US" sz="2000" dirty="0" smtClean="0"/>
              <a:t>:</a:t>
            </a:r>
            <a:endParaRPr lang="en-US" sz="2000" dirty="0"/>
          </a:p>
          <a:p>
            <a:pPr algn="ctr"/>
            <a:r>
              <a:rPr lang="en-US" sz="2000" dirty="0" smtClean="0"/>
              <a:t>6 </a:t>
            </a:r>
            <a:r>
              <a:rPr lang="en-US" sz="2000" dirty="0"/>
              <a:t>Roles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4945" y="48006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A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4170545" y="4800598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913745" y="4800600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45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|A| = 8</a:t>
            </a:r>
          </a:p>
          <a:p>
            <a:r>
              <a:rPr lang="en-US" dirty="0" smtClean="0"/>
              <a:t>|B| = 8</a:t>
            </a:r>
          </a:p>
          <a:p>
            <a:r>
              <a:rPr lang="en-US" dirty="0" smtClean="0"/>
              <a:t>|C| = 6</a:t>
            </a:r>
          </a:p>
          <a:p>
            <a:endParaRPr lang="en-US" dirty="0"/>
          </a:p>
          <a:p>
            <a:r>
              <a:rPr lang="en-US" dirty="0" smtClean="0"/>
              <a:t>Total number of outcomes = |A|+|B|+|C| = 22</a:t>
            </a:r>
          </a:p>
          <a:p>
            <a:endParaRPr lang="en-US" dirty="0"/>
          </a:p>
          <a:p>
            <a:r>
              <a:rPr lang="en-US" dirty="0" smtClean="0"/>
              <a:t>|A U B U C| =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Single Choices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752600" y="4800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07377" y="1916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4800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33254" y="2514600"/>
            <a:ext cx="2843646" cy="2843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3103886">
            <a:off x="3151498" y="4422752"/>
            <a:ext cx="307848" cy="384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01153" y="2590800"/>
            <a:ext cx="307848" cy="384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18682910">
            <a:off x="4984938" y="4458705"/>
            <a:ext cx="307848" cy="384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|A| = 8</a:t>
            </a:r>
          </a:p>
          <a:p>
            <a:r>
              <a:rPr lang="en-US" dirty="0" smtClean="0"/>
              <a:t>|B| = 8</a:t>
            </a:r>
          </a:p>
          <a:p>
            <a:r>
              <a:rPr lang="en-US" dirty="0" smtClean="0"/>
              <a:t>|C| = 6</a:t>
            </a:r>
          </a:p>
          <a:p>
            <a:endParaRPr lang="en-US" dirty="0"/>
          </a:p>
          <a:p>
            <a:r>
              <a:rPr lang="en-US" dirty="0" smtClean="0"/>
              <a:t>Total number of outcomes = |A|*|B|*|C| = 384</a:t>
            </a:r>
          </a:p>
          <a:p>
            <a:endParaRPr lang="en-US" dirty="0"/>
          </a:p>
          <a:p>
            <a:r>
              <a:rPr lang="en-US" dirty="0" smtClean="0"/>
              <a:t>|A X B X C| = 384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43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Pooling Resources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4800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07377" y="19166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57800" y="4800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Player 3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33254" y="2514600"/>
            <a:ext cx="2843646" cy="28436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3103886">
            <a:off x="3151498" y="4422752"/>
            <a:ext cx="307848" cy="384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01153" y="2590800"/>
            <a:ext cx="307848" cy="384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18682910">
            <a:off x="4984938" y="4458705"/>
            <a:ext cx="307848" cy="384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3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4998</TotalTime>
  <Words>1693</Words>
  <Application>Microsoft Office PowerPoint</Application>
  <PresentationFormat>On-screen Show (4:3)</PresentationFormat>
  <Paragraphs>331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Adjacency</vt:lpstr>
      <vt:lpstr>Combinatorics</vt:lpstr>
      <vt:lpstr>Reading</vt:lpstr>
      <vt:lpstr>What is combinatorics?</vt:lpstr>
      <vt:lpstr>Why in CS?</vt:lpstr>
      <vt:lpstr>Single Choice</vt:lpstr>
      <vt:lpstr>Sum Rule</vt:lpstr>
      <vt:lpstr>Multiple Single Choices</vt:lpstr>
      <vt:lpstr>Product Rule</vt:lpstr>
      <vt:lpstr>Pooling Resources</vt:lpstr>
      <vt:lpstr>Combined</vt:lpstr>
      <vt:lpstr>Possible Assignments</vt:lpstr>
      <vt:lpstr>Computer Memory</vt:lpstr>
      <vt:lpstr>IP Addresses</vt:lpstr>
      <vt:lpstr>Security</vt:lpstr>
      <vt:lpstr>Passwords</vt:lpstr>
      <vt:lpstr>Choosing Without Replacement</vt:lpstr>
      <vt:lpstr>Counting Permutations</vt:lpstr>
      <vt:lpstr>Counting Selections</vt:lpstr>
      <vt:lpstr>Tarot Readings</vt:lpstr>
      <vt:lpstr>Computer Scheduling</vt:lpstr>
      <vt:lpstr>Poker Hands</vt:lpstr>
      <vt:lpstr>Unordered Selections</vt:lpstr>
      <vt:lpstr>Counting Cards</vt:lpstr>
      <vt:lpstr>Identical Items and Objects to Bins</vt:lpstr>
      <vt:lpstr>Anagrams</vt:lpstr>
      <vt:lpstr>Ordering with Identical Items</vt:lpstr>
      <vt:lpstr>Example</vt:lpstr>
      <vt:lpstr>Distribution of Potions</vt:lpstr>
      <vt:lpstr>Distribution of Symbols/Delimiters</vt:lpstr>
      <vt:lpstr>Distribution of Objects to Bins</vt:lpstr>
      <vt:lpstr>Casting Dice</vt:lpstr>
      <vt:lpstr>Distinguishable Objects to Bins</vt:lpstr>
      <vt:lpstr>Distinguishable Objects &amp; Bins </vt:lpstr>
      <vt:lpstr>Distinguishable Potions</vt:lpstr>
      <vt:lpstr>Summary 1/2</vt:lpstr>
      <vt:lpstr>Summary 2/2</vt:lpstr>
      <vt:lpstr>Pigeonhole Principle</vt:lpstr>
      <vt:lpstr>Hairy Situation</vt:lpstr>
      <vt:lpstr>Dirichlet’s Box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Combinatorics</dc:title>
  <dc:creator>John Pled</dc:creator>
  <cp:lastModifiedBy>John Pled</cp:lastModifiedBy>
  <cp:revision>85</cp:revision>
  <dcterms:created xsi:type="dcterms:W3CDTF">2017-10-19T02:35:15Z</dcterms:created>
  <dcterms:modified xsi:type="dcterms:W3CDTF">2020-07-20T22:11:29Z</dcterms:modified>
</cp:coreProperties>
</file>