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80" r:id="rId5"/>
    <p:sldId id="281" r:id="rId6"/>
    <p:sldId id="282" r:id="rId7"/>
    <p:sldId id="283" r:id="rId8"/>
    <p:sldId id="259" r:id="rId9"/>
    <p:sldId id="273" r:id="rId10"/>
    <p:sldId id="276" r:id="rId11"/>
    <p:sldId id="275" r:id="rId12"/>
    <p:sldId id="278" r:id="rId13"/>
    <p:sldId id="277" r:id="rId14"/>
    <p:sldId id="274" r:id="rId15"/>
    <p:sldId id="270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Summation and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1967" y="1143000"/>
                <a:ext cx="3660233" cy="6064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1</m:t>
                      </m:r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3+3</m:t>
                      </m:r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/>
                        </a:rPr>
                        <m:t>∗1)</m:t>
                      </m:r>
                    </m:oMath>
                  </m:oMathPara>
                </a14:m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3+3</m:t>
                      </m:r>
                      <m:r>
                        <a:rPr lang="en-US" sz="20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67" y="1143000"/>
                <a:ext cx="3660233" cy="60649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Summation</a:t>
            </a:r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76200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t">
            <a:normAutofit/>
          </a:bodyPr>
          <a:lstStyle/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void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sum1D(</a:t>
            </a: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[], </a:t>
            </a:r>
            <a:r>
              <a:rPr lang="en-US" sz="18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n)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{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18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= 0;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for(</a:t>
            </a:r>
            <a:r>
              <a:rPr lang="en-US" sz="18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= 0; </a:t>
            </a:r>
            <a:r>
              <a:rPr lang="en-US" sz="20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&lt; n; </a:t>
            </a:r>
            <a:r>
              <a:rPr lang="en-US" sz="20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++){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 </a:t>
            </a:r>
            <a:r>
              <a:rPr lang="en-US" sz="18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+= </a:t>
            </a:r>
            <a:r>
              <a:rPr lang="en-US" sz="18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18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</a:t>
            </a:r>
            <a:r>
              <a:rPr lang="en-US" sz="18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18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];</a:t>
            </a: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18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4187" y="2286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33890" y="3028890"/>
            <a:ext cx="2002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+ 1*(n+1) + 1*n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933890" y="373380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1*n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924490"/>
            <a:ext cx="377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+ 1 + 1*(n+1) + 1*n + 1*n = 3n+3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</a:t>
            </a:r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762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t">
            <a:normAutofit/>
          </a:bodyPr>
          <a:lstStyle/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void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sum2D(</a:t>
            </a:r>
            <a:r>
              <a:rPr lang="en-US" sz="21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[][], </a:t>
            </a: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n)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{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endParaRPr lang="en-US" sz="2000" b="1" dirty="0" smtClean="0">
              <a:solidFill>
                <a:srgbClr val="AA0D91"/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= 0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;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for(</a:t>
            </a: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= 0;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&lt;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n;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++){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for(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j = 0; j &lt;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n;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j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++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   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+=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][j];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  <a:endParaRPr lang="en-US" sz="21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4187" y="2286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2923392"/>
            <a:ext cx="1220788" cy="60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58978"/>
            <a:ext cx="993514" cy="76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26" y="3661122"/>
            <a:ext cx="2139924" cy="75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5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97176" y="1066800"/>
                <a:ext cx="7056224" cy="5611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1+</m:t>
                      </m:r>
                      <m:r>
                        <a:rPr lang="en-US" i="1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argPr>
                                    <m:argSz m:val="-1"/>
                                  </m:argP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dirty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1+</m:t>
                      </m:r>
                      <m:r>
                        <a:rPr lang="en-US" i="1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dirty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argPr>
                                    <m:argSz m:val="-1"/>
                                  </m:argP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dirty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a:rPr lang="en-US" i="1" dirty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dirty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dirty="0">
                                      <a:latin typeface="Cambria Math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argPr>
                                    <m:argSz m:val="-1"/>
                                  </m:argP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∗1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∗1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  <m:r>
                            <a:rPr lang="en-US" i="1" dirty="0">
                              <a:latin typeface="Cambria Math"/>
                            </a:rPr>
                            <m:t>∗1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+3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  <m:r>
                            <a:rPr lang="en-US" i="1" dirty="0">
                              <a:latin typeface="Cambria Math"/>
                            </a:rPr>
                            <m:t>∗1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i="1" dirty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3</m:t>
                      </m:r>
                      <m:r>
                        <a:rPr lang="en-US" b="0" i="1" dirty="0" smtClean="0">
                          <a:latin typeface="Cambria Math"/>
                        </a:rPr>
                        <m:t>+4</m:t>
                      </m:r>
                      <m:r>
                        <a:rPr lang="en-US" i="1" dirty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76" y="1066800"/>
                <a:ext cx="7056224" cy="56119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</a:t>
            </a:r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7620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t">
            <a:normAutofit/>
          </a:bodyPr>
          <a:lstStyle/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void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sum2D(</a:t>
            </a:r>
            <a:r>
              <a:rPr lang="en-US" sz="21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[][],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n)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{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= 0;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= 0; 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&lt; n; 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++){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for(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j = 0; j &lt; n; </a:t>
            </a:r>
            <a:r>
              <a:rPr lang="en-US" sz="21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j++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   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+=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][j];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 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  <a:endParaRPr lang="en-US" sz="21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4187" y="2286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44187" y="3034303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 + 1*(n+1) + 1*n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944187" y="381000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*(1 </a:t>
            </a:r>
            <a:r>
              <a:rPr lang="en-US" dirty="0"/>
              <a:t>+ 1*(n+1) + </a:t>
            </a:r>
            <a:r>
              <a:rPr lang="en-US" dirty="0" smtClean="0"/>
              <a:t>1*n)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4187" y="4572000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n*n*1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6248400"/>
            <a:ext cx="666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+ </a:t>
            </a:r>
            <a:r>
              <a:rPr lang="en-US" dirty="0"/>
              <a:t>1 + 1*(n+1) + </a:t>
            </a:r>
            <a:r>
              <a:rPr lang="en-US" dirty="0" smtClean="0"/>
              <a:t>1*n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n*(1 + 1*(n+1) + 1*n</a:t>
            </a:r>
            <a:r>
              <a:rPr lang="en-US" dirty="0" smtClean="0"/>
              <a:t>) + n*n*1 = 3 + 4n + 3n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Factorial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52400" y="1905000"/>
            <a:ext cx="80772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/>
          <a:lstStyle/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Factorial(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){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product = n;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=</a:t>
            </a:r>
            <a:r>
              <a:rPr lang="en-US" sz="2000" dirty="0" smtClean="0">
                <a:solidFill>
                  <a:srgbClr val="1C00CF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n-1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;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&gt;0;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-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-){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product *=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; </a:t>
            </a:r>
            <a:endParaRPr lang="en-US" sz="20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return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product;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41" y="2781348"/>
            <a:ext cx="365126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41" y="5208372"/>
            <a:ext cx="365126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10" y="3200400"/>
            <a:ext cx="1524000" cy="72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99" y="3981292"/>
            <a:ext cx="458788" cy="66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1967" y="990600"/>
                <a:ext cx="4234172" cy="626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1</m:t>
                      </m:r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i="1" dirty="0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  <m:brk m:alnAt="23"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argPr>
                                    <m:argSz m:val="-2"/>
                                  </m:argP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1</m:t>
                      </m:r>
                      <m:r>
                        <a:rPr lang="en-US" sz="2000" i="1" dirty="0">
                          <a:latin typeface="Cambria Math"/>
                        </a:rPr>
                        <m:t>+3</m:t>
                      </m:r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/>
                        </a:rPr>
                        <m:t>∗1)</m:t>
                      </m:r>
                    </m:oMath>
                  </m:oMathPara>
                </a14:m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1</m:t>
                      </m:r>
                      <m:r>
                        <a:rPr lang="en-US" sz="2000" i="1" dirty="0">
                          <a:latin typeface="Cambria Math"/>
                        </a:rPr>
                        <m:t>+3</m:t>
                      </m:r>
                      <m:r>
                        <a:rPr lang="en-US" sz="20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67" y="990600"/>
                <a:ext cx="4234172" cy="62601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Factorial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152400" y="1905000"/>
            <a:ext cx="80772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/>
          <a:lstStyle/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Factorial(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){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product = n;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(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=</a:t>
            </a:r>
            <a:r>
              <a:rPr lang="en-US" sz="2000" dirty="0" smtClean="0">
                <a:solidFill>
                  <a:srgbClr val="1C00CF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n-1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;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&gt;0;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-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-){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product *=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; </a:t>
            </a:r>
            <a:endParaRPr lang="en-US" sz="20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  <a:r>
              <a:rPr lang="en-US" sz="20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return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product;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274320"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41" y="2781348"/>
            <a:ext cx="365126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41" y="5208372"/>
            <a:ext cx="365126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3364468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+ </a:t>
            </a:r>
            <a:r>
              <a:rPr lang="en-US" dirty="0" smtClean="0"/>
              <a:t>1*n </a:t>
            </a:r>
            <a:r>
              <a:rPr lang="en-US" dirty="0"/>
              <a:t>+ 1</a:t>
            </a:r>
            <a:r>
              <a:rPr lang="en-US" dirty="0" smtClean="0"/>
              <a:t>*(n-1)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6169" y="4007364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1*(n-1)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6248400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+ 1 </a:t>
            </a:r>
            <a:r>
              <a:rPr lang="en-US" dirty="0"/>
              <a:t>+ </a:t>
            </a:r>
            <a:r>
              <a:rPr lang="en-US" dirty="0" smtClean="0"/>
              <a:t>1*n </a:t>
            </a:r>
            <a:r>
              <a:rPr lang="en-US" dirty="0"/>
              <a:t>+ 1</a:t>
            </a:r>
            <a:r>
              <a:rPr lang="en-US" dirty="0" smtClean="0"/>
              <a:t>*(n-1) + </a:t>
            </a:r>
            <a:r>
              <a:rPr lang="en-US" dirty="0"/>
              <a:t>1*(n-1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+ 1 = 1 + 3n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Chapter 15.1</a:t>
            </a:r>
            <a:r>
              <a:rPr lang="en-US" smtClean="0"/>
              <a:t>, 15.3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9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Summation/Product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𝑖𝑐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𝑖𝑐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4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Summation 1/3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1524000"/>
                <a:ext cx="3670300" cy="875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=0+1+2+3+4+5=15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3670300" cy="875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2551640"/>
                <a:ext cx="3394584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=1+2+3+4+5=15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51640"/>
                <a:ext cx="3394584" cy="875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72000" y="1524000"/>
                <a:ext cx="3717493" cy="875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=2+2+2+2+2+2=12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717493" cy="8752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47076" y="2551640"/>
                <a:ext cx="3313536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+2+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76" y="2551640"/>
                <a:ext cx="3313536" cy="875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8600" y="3866524"/>
                <a:ext cx="183479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66524"/>
                <a:ext cx="1834798" cy="8485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547076" y="3866524"/>
                <a:ext cx="2375074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5(5+1)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76" y="3866524"/>
                <a:ext cx="2375074" cy="875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28952" y="5181600"/>
                <a:ext cx="146142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2" y="5181600"/>
                <a:ext cx="1461426" cy="8485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547076" y="5181600"/>
                <a:ext cx="2040751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=5∗2=10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76" y="5181600"/>
                <a:ext cx="2040751" cy="875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6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Summation 2/3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1524000"/>
                <a:ext cx="1684885" cy="875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1684885" cy="875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400" y="2590992"/>
                <a:ext cx="2610523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90992"/>
                <a:ext cx="2610523" cy="848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72000" y="1524000"/>
                <a:ext cx="2275688" cy="1152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2275688" cy="11522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8600" y="3696952"/>
                <a:ext cx="5001306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5(5+1)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+5∗2=25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96952"/>
                <a:ext cx="5001306" cy="875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5029200"/>
                <a:ext cx="280820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+1)(2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29200"/>
                <a:ext cx="2808205" cy="8487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and Summation </a:t>
            </a:r>
            <a:r>
              <a:rPr lang="en-US" dirty="0" smtClean="0"/>
              <a:t>3/3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1676400"/>
                <a:ext cx="1828193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1828193" cy="870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181600" y="1676399"/>
                <a:ext cx="2109552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399"/>
                <a:ext cx="2109552" cy="8707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7199" y="3124200"/>
                <a:ext cx="1860253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124200"/>
                <a:ext cx="1860253" cy="8707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81600" y="3124199"/>
                <a:ext cx="214975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24199"/>
                <a:ext cx="2149756" cy="8707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Compare </a:t>
            </a:r>
            <a:r>
              <a:rPr lang="en-US" sz="2400" dirty="0" smtClean="0"/>
              <a:t>algorithms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Time Complexity</a:t>
            </a:r>
          </a:p>
          <a:p>
            <a:pPr lvl="1"/>
            <a:r>
              <a:rPr lang="en-US" dirty="0"/>
              <a:t>For one run</a:t>
            </a:r>
          </a:p>
          <a:p>
            <a:pPr lvl="1"/>
            <a:r>
              <a:rPr lang="en-US" dirty="0"/>
              <a:t>For many runs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2400" dirty="0"/>
              <a:t>Space Complexity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 = 5</a:t>
            </a:r>
          </a:p>
          <a:p>
            <a:pPr lvl="1"/>
            <a:r>
              <a:rPr lang="en-US" dirty="0" smtClean="0"/>
              <a:t>1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2 + 3</a:t>
            </a:r>
          </a:p>
          <a:p>
            <a:pPr lvl="1"/>
            <a:r>
              <a:rPr lang="en-US" dirty="0" smtClean="0"/>
              <a:t>1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x &lt; y</a:t>
            </a:r>
          </a:p>
          <a:p>
            <a:pPr lvl="1"/>
            <a:r>
              <a:rPr lang="en-US" dirty="0" smtClean="0"/>
              <a:t>1 instruction</a:t>
            </a:r>
          </a:p>
          <a:p>
            <a:pPr lvl="1"/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1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x += 5</a:t>
            </a:r>
          </a:p>
          <a:p>
            <a:pPr lvl="1"/>
            <a:r>
              <a:rPr lang="en-US" dirty="0" smtClean="0"/>
              <a:t>1 instruction</a:t>
            </a:r>
          </a:p>
          <a:p>
            <a:pPr lvl="1"/>
            <a:r>
              <a:rPr lang="en-US" dirty="0" smtClean="0"/>
              <a:t>Wait...</a:t>
            </a:r>
          </a:p>
        </p:txBody>
      </p:sp>
    </p:spTree>
    <p:extLst>
      <p:ext uri="{BB962C8B-B14F-4D97-AF65-F5344CB8AC3E}">
        <p14:creationId xmlns:p14="http://schemas.microsoft.com/office/powerpoint/2010/main" val="41669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4" name="Rectangle 2"/>
          <p:cNvSpPr>
            <a:spLocks noGrp="1"/>
          </p:cNvSpPr>
          <p:nvPr>
            <p:ph idx="1"/>
          </p:nvPr>
        </p:nvSpPr>
        <p:spPr bwMode="auto">
          <a:xfrm>
            <a:off x="457200" y="1524000"/>
            <a:ext cx="76200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t">
            <a:normAutofit/>
          </a:bodyPr>
          <a:lstStyle/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void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sum1D(</a:t>
            </a:r>
            <a:r>
              <a:rPr lang="en-US" sz="21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[], </a:t>
            </a: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n)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{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000" b="1" dirty="0" err="1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= 0;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for(</a:t>
            </a:r>
            <a:r>
              <a:rPr lang="en-US" sz="2000" b="1" dirty="0" err="1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int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= 0;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&lt; 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n; </a:t>
            </a:r>
            <a:r>
              <a:rPr lang="en-US" sz="2100" dirty="0" err="1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++){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endParaRPr lang="en-US" sz="2100" dirty="0" smtClean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   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sum += 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arr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[</a:t>
            </a:r>
            <a:r>
              <a:rPr lang="en-US" sz="2000" dirty="0" err="1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i</a:t>
            </a:r>
            <a:r>
              <a:rPr lang="en-US" sz="20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];</a:t>
            </a:r>
            <a:r>
              <a:rPr lang="en-US" sz="2000" b="1" dirty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	</a:t>
            </a:r>
            <a:endParaRPr lang="en-US" sz="2000" b="1" dirty="0" smtClean="0">
              <a:solidFill>
                <a:srgbClr val="AA0D91"/>
              </a:solidFill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000" b="1" dirty="0" smtClean="0">
                <a:solidFill>
                  <a:srgbClr val="AA0D91"/>
                </a:solidFill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    }</a:t>
            </a:r>
          </a:p>
          <a:p>
            <a:pPr marL="45720" indent="0">
              <a:buNone/>
              <a:tabLst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  <a:tab pos="250022" algn="l"/>
              </a:tabLst>
            </a:pPr>
            <a:r>
              <a:rPr lang="en-US" sz="2100" dirty="0" smtClean="0">
                <a:latin typeface="Courier New" pitchFamily="49" charset="0"/>
                <a:ea typeface="ＭＳ Ｐゴシック" charset="0"/>
                <a:cs typeface="Courier New" pitchFamily="49" charset="0"/>
                <a:sym typeface="Menlo Regular" charset="0"/>
              </a:rPr>
              <a:t>}</a:t>
            </a:r>
            <a:endParaRPr lang="en-US" sz="2100" dirty="0">
              <a:latin typeface="Courier New" pitchFamily="49" charset="0"/>
              <a:ea typeface="ＭＳ Ｐゴシック" charset="0"/>
              <a:cs typeface="Courier New" pitchFamily="49" charset="0"/>
              <a:sym typeface="Menlo 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5638800"/>
                <a:ext cx="4210127" cy="104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1</m:t>
                      </m:r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1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en-US" sz="2000" dirty="0">
                              <a:latin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argPr>
                            <m:argSz m:val="-2"/>
                          </m:argP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1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= …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638800"/>
                <a:ext cx="4210127" cy="10468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5" y="2895600"/>
            <a:ext cx="1373188" cy="68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28" y="2286000"/>
            <a:ext cx="365126" cy="37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14" y="3621988"/>
            <a:ext cx="67331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2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6088</TotalTime>
  <Words>1079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Summation and Series</vt:lpstr>
      <vt:lpstr>Reading</vt:lpstr>
      <vt:lpstr>Summation/Product Notation</vt:lpstr>
      <vt:lpstr>Series and Summation 1/3</vt:lpstr>
      <vt:lpstr>Series and Summation 2/3</vt:lpstr>
      <vt:lpstr>Series and Summation 3/3</vt:lpstr>
      <vt:lpstr>Analysis of Algorithms</vt:lpstr>
      <vt:lpstr>Basic Instructions</vt:lpstr>
      <vt:lpstr>Summation</vt:lpstr>
      <vt:lpstr>Cleanup</vt:lpstr>
      <vt:lpstr>Summation</vt:lpstr>
      <vt:lpstr>Summing</vt:lpstr>
      <vt:lpstr>Cleanup</vt:lpstr>
      <vt:lpstr>Summing</vt:lpstr>
      <vt:lpstr>Iterative Factorial</vt:lpstr>
      <vt:lpstr>Cleanup</vt:lpstr>
      <vt:lpstr>Iterative Factorial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Joseph Helsing</dc:creator>
  <cp:lastModifiedBy>John Pled</cp:lastModifiedBy>
  <cp:revision>85</cp:revision>
  <dcterms:created xsi:type="dcterms:W3CDTF">2006-08-16T00:00:00Z</dcterms:created>
  <dcterms:modified xsi:type="dcterms:W3CDTF">2020-07-25T15:28:57Z</dcterms:modified>
</cp:coreProperties>
</file>