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8" r:id="rId3"/>
    <p:sldId id="262" r:id="rId4"/>
    <p:sldId id="263" r:id="rId5"/>
    <p:sldId id="257" r:id="rId6"/>
    <p:sldId id="259" r:id="rId7"/>
    <p:sldId id="279" r:id="rId8"/>
    <p:sldId id="272" r:id="rId9"/>
    <p:sldId id="275" r:id="rId10"/>
    <p:sldId id="285" r:id="rId11"/>
    <p:sldId id="282" r:id="rId12"/>
    <p:sldId id="264" r:id="rId13"/>
    <p:sldId id="296" r:id="rId14"/>
    <p:sldId id="278" r:id="rId15"/>
    <p:sldId id="261" r:id="rId16"/>
    <p:sldId id="265" r:id="rId17"/>
    <p:sldId id="281" r:id="rId18"/>
    <p:sldId id="266"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Sniglet" panose="020B0604020202020204" charset="0"/>
      <p:regular r:id="rId25"/>
    </p:embeddedFont>
    <p:embeddedFont>
      <p:font typeface="Walter Turncoat"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ya Bangalore" initials="AB" lastIdx="1" clrIdx="0">
    <p:extLst>
      <p:ext uri="{19B8F6BF-5375-455C-9EA6-DF929625EA0E}">
        <p15:presenceInfo xmlns:p15="http://schemas.microsoft.com/office/powerpoint/2012/main" userId="1ae1b5e129a09e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B942B-5FDC-419F-A31C-88048C057ADA}">
  <a:tblStyle styleId="{3D0B942B-5FDC-419F-A31C-88048C057AD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752B63-FEDA-48D4-B3B7-9A5BAED3138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e2bf27b1e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e2bf27b1e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e2bf27b1e1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e2bf27b1e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612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e2bf27b1e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e2bf27b1e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344917" y="1839678"/>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7-Segment traffic light system</a:t>
            </a:r>
            <a:endParaRPr dirty="0"/>
          </a:p>
        </p:txBody>
      </p:sp>
      <p:grpSp>
        <p:nvGrpSpPr>
          <p:cNvPr id="48" name="Google Shape;48;p11"/>
          <p:cNvGrpSpPr/>
          <p:nvPr/>
        </p:nvGrpSpPr>
        <p:grpSpPr>
          <a:xfrm rot="2194107">
            <a:off x="1424276" y="3043615"/>
            <a:ext cx="1064522" cy="699797"/>
            <a:chOff x="676884" y="1400922"/>
            <a:chExt cx="1093866" cy="719087"/>
          </a:xfrm>
        </p:grpSpPr>
        <p:sp>
          <p:nvSpPr>
            <p:cNvPr id="49" name="Google Shape;49;p11"/>
            <p:cNvSpPr/>
            <p:nvPr/>
          </p:nvSpPr>
          <p:spPr>
            <a:xfrm>
              <a:off x="676884" y="1459609"/>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11"/>
            <p:cNvSpPr/>
            <p:nvPr/>
          </p:nvSpPr>
          <p:spPr>
            <a:xfrm>
              <a:off x="1524871" y="1400922"/>
              <a:ext cx="245879" cy="128025"/>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5855017" y="745712"/>
            <a:ext cx="721997" cy="750427"/>
            <a:chOff x="1698192" y="2541905"/>
            <a:chExt cx="771733" cy="802122"/>
          </a:xfrm>
        </p:grpSpPr>
        <p:sp>
          <p:nvSpPr>
            <p:cNvPr id="52" name="Google Shape;52;p11"/>
            <p:cNvSpPr/>
            <p:nvPr/>
          </p:nvSpPr>
          <p:spPr>
            <a:xfrm>
              <a:off x="1698192" y="2726077"/>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11"/>
            <p:cNvSpPr/>
            <p:nvPr/>
          </p:nvSpPr>
          <p:spPr>
            <a:xfrm>
              <a:off x="2300100" y="2541905"/>
              <a:ext cx="169825" cy="162774"/>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1505735" y="2369871"/>
            <a:ext cx="1442481" cy="45719"/>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3778767" y="2415590"/>
            <a:ext cx="3164474" cy="1076823"/>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3940108" y="157665"/>
            <a:ext cx="1052762" cy="818199"/>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0"/>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SPECIFICATIONS:</a:t>
            </a:r>
            <a:endParaRPr dirty="0"/>
          </a:p>
        </p:txBody>
      </p:sp>
      <p:sp>
        <p:nvSpPr>
          <p:cNvPr id="436" name="Google Shape;436;p4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437" name="Google Shape;437;p40"/>
          <p:cNvSpPr/>
          <p:nvPr/>
        </p:nvSpPr>
        <p:spPr>
          <a:xfrm>
            <a:off x="706625" y="1526875"/>
            <a:ext cx="3795000" cy="14295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dirty="0">
                <a:solidFill>
                  <a:schemeClr val="lt1"/>
                </a:solidFill>
                <a:latin typeface="Sniglet"/>
                <a:ea typeface="Sniglet"/>
                <a:cs typeface="Sniglet"/>
                <a:sym typeface="Sniglet"/>
              </a:rPr>
              <a:t>IC type: AVR microcontroller</a:t>
            </a:r>
          </a:p>
          <a:p>
            <a:pPr marL="0" lvl="0" indent="0" algn="l" rtl="0">
              <a:spcBef>
                <a:spcPts val="0"/>
              </a:spcBef>
              <a:spcAft>
                <a:spcPts val="0"/>
              </a:spcAft>
              <a:buNone/>
            </a:pPr>
            <a:endParaRPr lang="en-US" dirty="0">
              <a:solidFill>
                <a:schemeClr val="lt1"/>
              </a:solidFill>
              <a:latin typeface="Sniglet"/>
              <a:ea typeface="Sniglet"/>
              <a:cs typeface="Sniglet"/>
              <a:sym typeface="Sniglet"/>
            </a:endParaRPr>
          </a:p>
          <a:p>
            <a:pPr marL="0" lvl="0" indent="0" algn="l" rtl="0">
              <a:spcBef>
                <a:spcPts val="0"/>
              </a:spcBef>
              <a:spcAft>
                <a:spcPts val="0"/>
              </a:spcAft>
              <a:buNone/>
            </a:pPr>
            <a:r>
              <a:rPr lang="en-US" dirty="0">
                <a:solidFill>
                  <a:schemeClr val="lt1"/>
                </a:solidFill>
                <a:latin typeface="Sniglet"/>
                <a:ea typeface="Sniglet"/>
                <a:cs typeface="Sniglet"/>
                <a:sym typeface="Sniglet"/>
              </a:rPr>
              <a:t>Core size: 8-bit</a:t>
            </a:r>
          </a:p>
          <a:p>
            <a:pPr marL="0" lvl="0" indent="0" algn="l" rtl="0">
              <a:spcBef>
                <a:spcPts val="0"/>
              </a:spcBef>
              <a:spcAft>
                <a:spcPts val="0"/>
              </a:spcAft>
              <a:buNone/>
            </a:pPr>
            <a:endParaRPr lang="en-US" dirty="0">
              <a:solidFill>
                <a:schemeClr val="lt1"/>
              </a:solidFill>
              <a:latin typeface="Sniglet"/>
              <a:ea typeface="Sniglet"/>
              <a:cs typeface="Sniglet"/>
              <a:sym typeface="Sniglet"/>
            </a:endParaRPr>
          </a:p>
          <a:p>
            <a:pPr marL="0" lvl="0" indent="0" algn="l" rtl="0">
              <a:spcBef>
                <a:spcPts val="0"/>
              </a:spcBef>
              <a:spcAft>
                <a:spcPts val="0"/>
              </a:spcAft>
              <a:buNone/>
            </a:pPr>
            <a:r>
              <a:rPr lang="en-US" dirty="0">
                <a:solidFill>
                  <a:schemeClr val="lt1"/>
                </a:solidFill>
                <a:latin typeface="Sniglet"/>
                <a:ea typeface="Sniglet"/>
                <a:cs typeface="Sniglet"/>
                <a:sym typeface="Sniglet"/>
              </a:rPr>
              <a:t>Speed: up to 20MHz</a:t>
            </a:r>
            <a:endParaRPr lang="en-IN" dirty="0">
              <a:solidFill>
                <a:schemeClr val="lt1"/>
              </a:solidFill>
              <a:latin typeface="Sniglet"/>
              <a:ea typeface="Sniglet"/>
              <a:cs typeface="Sniglet"/>
              <a:sym typeface="Sniglet"/>
            </a:endParaRPr>
          </a:p>
        </p:txBody>
      </p:sp>
      <p:sp>
        <p:nvSpPr>
          <p:cNvPr id="438" name="Google Shape;438;p40"/>
          <p:cNvSpPr/>
          <p:nvPr/>
        </p:nvSpPr>
        <p:spPr>
          <a:xfrm>
            <a:off x="4658567" y="1526875"/>
            <a:ext cx="3795000" cy="1429500"/>
          </a:xfrm>
          <a:prstGeom prst="rect">
            <a:avLst/>
          </a:prstGeom>
          <a:solidFill>
            <a:schemeClr val="lt2"/>
          </a:solidFill>
          <a:ln>
            <a:noFill/>
          </a:ln>
        </p:spPr>
        <p:txBody>
          <a:bodyPr spcFirstLastPara="1" wrap="square" lIns="1371600" tIns="91425" rIns="91425" bIns="91425" anchor="t" anchorCtr="0">
            <a:noAutofit/>
          </a:bodyPr>
          <a:lstStyle/>
          <a:p>
            <a:pPr marL="0" lvl="0" indent="0" rtl="0">
              <a:spcBef>
                <a:spcPts val="0"/>
              </a:spcBef>
              <a:spcAft>
                <a:spcPts val="0"/>
              </a:spcAft>
              <a:buClr>
                <a:schemeClr val="dk1"/>
              </a:buClr>
              <a:buSzPts val="1100"/>
              <a:buFont typeface="Arial"/>
              <a:buNone/>
            </a:pPr>
            <a:r>
              <a:rPr lang="en-US" dirty="0">
                <a:solidFill>
                  <a:schemeClr val="lt1"/>
                </a:solidFill>
                <a:latin typeface="Sniglet"/>
                <a:ea typeface="Sniglet"/>
                <a:cs typeface="Sniglet"/>
                <a:sym typeface="Sniglet"/>
              </a:rPr>
              <a:t>Number of I/O: 23</a:t>
            </a:r>
          </a:p>
          <a:p>
            <a:pPr marL="0" lvl="0" indent="0" rtl="0">
              <a:spcBef>
                <a:spcPts val="0"/>
              </a:spcBef>
              <a:spcAft>
                <a:spcPts val="0"/>
              </a:spcAft>
              <a:buClr>
                <a:schemeClr val="dk1"/>
              </a:buClr>
              <a:buSzPts val="1100"/>
              <a:buFont typeface="Arial"/>
              <a:buNone/>
            </a:pPr>
            <a:endParaRPr lang="en-US" dirty="0">
              <a:solidFill>
                <a:schemeClr val="lt1"/>
              </a:solidFill>
              <a:latin typeface="Sniglet"/>
              <a:ea typeface="Sniglet"/>
              <a:cs typeface="Sniglet"/>
              <a:sym typeface="Sniglet"/>
            </a:endParaRPr>
          </a:p>
          <a:p>
            <a:pPr marL="0" lvl="0" indent="0" rtl="0">
              <a:spcBef>
                <a:spcPts val="0"/>
              </a:spcBef>
              <a:spcAft>
                <a:spcPts val="0"/>
              </a:spcAft>
              <a:buClr>
                <a:schemeClr val="dk1"/>
              </a:buClr>
              <a:buSzPts val="1100"/>
              <a:buFont typeface="Arial"/>
              <a:buNone/>
            </a:pPr>
            <a:r>
              <a:rPr lang="en-US" dirty="0">
                <a:solidFill>
                  <a:schemeClr val="lt1"/>
                </a:solidFill>
                <a:latin typeface="Sniglet"/>
                <a:ea typeface="Sniglet"/>
                <a:cs typeface="Sniglet"/>
                <a:sym typeface="Sniglet"/>
              </a:rPr>
              <a:t>Program memory size: 32Kb (16K x 16)</a:t>
            </a:r>
          </a:p>
          <a:p>
            <a:pPr marL="0" lvl="0" indent="0" rtl="0">
              <a:spcBef>
                <a:spcPts val="0"/>
              </a:spcBef>
              <a:spcAft>
                <a:spcPts val="0"/>
              </a:spcAft>
              <a:buClr>
                <a:schemeClr val="dk1"/>
              </a:buClr>
              <a:buSzPts val="1100"/>
              <a:buFont typeface="Arial"/>
              <a:buNone/>
            </a:pPr>
            <a:endParaRPr lang="en-US" dirty="0">
              <a:solidFill>
                <a:schemeClr val="lt1"/>
              </a:solidFill>
              <a:latin typeface="Sniglet"/>
              <a:ea typeface="Sniglet"/>
              <a:cs typeface="Sniglet"/>
              <a:sym typeface="Sniglet"/>
            </a:endParaRPr>
          </a:p>
          <a:p>
            <a:pPr marL="0" lvl="0" indent="0" rtl="0">
              <a:spcBef>
                <a:spcPts val="0"/>
              </a:spcBef>
              <a:spcAft>
                <a:spcPts val="0"/>
              </a:spcAft>
              <a:buClr>
                <a:schemeClr val="dk1"/>
              </a:buClr>
              <a:buSzPts val="1100"/>
              <a:buFont typeface="Arial"/>
              <a:buNone/>
            </a:pPr>
            <a:r>
              <a:rPr lang="en-US" dirty="0">
                <a:solidFill>
                  <a:schemeClr val="lt1"/>
                </a:solidFill>
                <a:latin typeface="Sniglet"/>
                <a:ea typeface="Sniglet"/>
                <a:cs typeface="Sniglet"/>
                <a:sym typeface="Sniglet"/>
              </a:rPr>
              <a:t>Program memory type: Flash</a:t>
            </a:r>
            <a:endParaRPr lang="en-IN" dirty="0">
              <a:solidFill>
                <a:schemeClr val="lt1"/>
              </a:solidFill>
              <a:latin typeface="Sniglet"/>
              <a:ea typeface="Sniglet"/>
              <a:cs typeface="Sniglet"/>
              <a:sym typeface="Sniglet"/>
            </a:endParaRPr>
          </a:p>
        </p:txBody>
      </p:sp>
      <p:sp>
        <p:nvSpPr>
          <p:cNvPr id="439" name="Google Shape;439;p40"/>
          <p:cNvSpPr/>
          <p:nvPr/>
        </p:nvSpPr>
        <p:spPr>
          <a:xfrm>
            <a:off x="706625" y="3113396"/>
            <a:ext cx="3795000" cy="14295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r>
              <a:rPr lang="en-US">
                <a:solidFill>
                  <a:schemeClr val="lt1"/>
                </a:solidFill>
                <a:latin typeface="Sniglet"/>
                <a:ea typeface="Sniglet"/>
                <a:cs typeface="Sniglet"/>
                <a:sym typeface="Sniglet"/>
              </a:rPr>
              <a:t>EEPROM size: 1K x 8</a:t>
            </a:r>
          </a:p>
          <a:p>
            <a:pPr marL="0" lvl="0" indent="0" algn="l" rtl="0">
              <a:spcBef>
                <a:spcPts val="0"/>
              </a:spcBef>
              <a:spcAft>
                <a:spcPts val="0"/>
              </a:spcAft>
              <a:buClr>
                <a:schemeClr val="dk1"/>
              </a:buClr>
              <a:buSzPts val="1100"/>
              <a:buFont typeface="Arial"/>
              <a:buNone/>
            </a:pPr>
            <a:r>
              <a:rPr lang="en-US">
                <a:solidFill>
                  <a:schemeClr val="lt1"/>
                </a:solidFill>
                <a:latin typeface="Sniglet"/>
                <a:ea typeface="Sniglet"/>
                <a:cs typeface="Sniglet"/>
                <a:sym typeface="Sniglet"/>
              </a:rPr>
              <a:t>RAM size: 2K x 8</a:t>
            </a:r>
          </a:p>
          <a:p>
            <a:pPr marL="0" lvl="0" indent="0" algn="l" rtl="0">
              <a:spcBef>
                <a:spcPts val="0"/>
              </a:spcBef>
              <a:spcAft>
                <a:spcPts val="0"/>
              </a:spcAft>
              <a:buClr>
                <a:schemeClr val="dk1"/>
              </a:buClr>
              <a:buSzPts val="1100"/>
              <a:buFont typeface="Arial"/>
              <a:buNone/>
            </a:pPr>
            <a:r>
              <a:rPr lang="en-US">
                <a:solidFill>
                  <a:schemeClr val="lt1"/>
                </a:solidFill>
                <a:latin typeface="Sniglet"/>
                <a:ea typeface="Sniglet"/>
                <a:cs typeface="Sniglet"/>
                <a:sym typeface="Sniglet"/>
              </a:rPr>
              <a:t>Package: DIP-28 (0.1" x 0.3" pin spacing)</a:t>
            </a:r>
          </a:p>
          <a:p>
            <a:pPr marL="0" lvl="0" indent="0" algn="l" rtl="0">
              <a:spcBef>
                <a:spcPts val="0"/>
              </a:spcBef>
              <a:spcAft>
                <a:spcPts val="0"/>
              </a:spcAft>
              <a:buClr>
                <a:schemeClr val="dk1"/>
              </a:buClr>
              <a:buSzPts val="1100"/>
              <a:buFont typeface="Arial"/>
              <a:buNone/>
            </a:pPr>
            <a:r>
              <a:rPr lang="en-US">
                <a:solidFill>
                  <a:schemeClr val="lt1"/>
                </a:solidFill>
                <a:latin typeface="Sniglet"/>
                <a:ea typeface="Sniglet"/>
                <a:cs typeface="Sniglet"/>
                <a:sym typeface="Sniglet"/>
              </a:rPr>
              <a:t>Supply voltage: 1.8 V - 5.5 V</a:t>
            </a:r>
            <a:endParaRPr lang="en-IN" dirty="0">
              <a:solidFill>
                <a:schemeClr val="lt1"/>
              </a:solidFill>
              <a:latin typeface="Sniglet"/>
              <a:ea typeface="Sniglet"/>
              <a:cs typeface="Sniglet"/>
              <a:sym typeface="Sniglet"/>
            </a:endParaRPr>
          </a:p>
        </p:txBody>
      </p:sp>
      <p:sp>
        <p:nvSpPr>
          <p:cNvPr id="440" name="Google Shape;440;p40"/>
          <p:cNvSpPr/>
          <p:nvPr/>
        </p:nvSpPr>
        <p:spPr>
          <a:xfrm>
            <a:off x="4658567" y="3113396"/>
            <a:ext cx="3795000" cy="1429500"/>
          </a:xfrm>
          <a:prstGeom prst="rect">
            <a:avLst/>
          </a:prstGeom>
          <a:solidFill>
            <a:schemeClr val="lt2"/>
          </a:solidFill>
          <a:ln>
            <a:noFill/>
          </a:ln>
        </p:spPr>
        <p:txBody>
          <a:bodyPr spcFirstLastPara="1" wrap="square" lIns="1371600" tIns="91425" rIns="91425" bIns="91425" anchor="b" anchorCtr="0">
            <a:noAutofit/>
          </a:bodyPr>
          <a:lstStyle/>
          <a:p>
            <a:pPr marL="0" lvl="0" indent="0" rtl="0">
              <a:spcBef>
                <a:spcPts val="0"/>
              </a:spcBef>
              <a:spcAft>
                <a:spcPts val="0"/>
              </a:spcAft>
              <a:buClr>
                <a:schemeClr val="dk1"/>
              </a:buClr>
              <a:buSzPts val="1100"/>
              <a:buFont typeface="Arial"/>
              <a:buNone/>
            </a:pPr>
            <a:r>
              <a:rPr lang="en-US">
                <a:solidFill>
                  <a:schemeClr val="lt1"/>
                </a:solidFill>
                <a:latin typeface="Sniglet"/>
                <a:ea typeface="Sniglet"/>
                <a:cs typeface="Sniglet"/>
                <a:sym typeface="Sniglet"/>
              </a:rPr>
              <a:t>Lead-free (RoHS compliant): Yes</a:t>
            </a:r>
          </a:p>
          <a:p>
            <a:pPr marL="0" lvl="0" indent="0" rtl="0">
              <a:spcBef>
                <a:spcPts val="0"/>
              </a:spcBef>
              <a:spcAft>
                <a:spcPts val="0"/>
              </a:spcAft>
              <a:buClr>
                <a:schemeClr val="dk1"/>
              </a:buClr>
              <a:buSzPts val="1100"/>
              <a:buFont typeface="Arial"/>
              <a:buNone/>
            </a:pPr>
            <a:r>
              <a:rPr lang="en-US">
                <a:solidFill>
                  <a:schemeClr val="lt1"/>
                </a:solidFill>
                <a:latin typeface="Sniglet"/>
                <a:ea typeface="Sniglet"/>
                <a:cs typeface="Sniglet"/>
                <a:sym typeface="Sniglet"/>
              </a:rPr>
              <a:t>Manufacturer: Atmel</a:t>
            </a:r>
          </a:p>
          <a:p>
            <a:pPr marL="0" lvl="0" indent="0" rtl="0">
              <a:spcBef>
                <a:spcPts val="0"/>
              </a:spcBef>
              <a:spcAft>
                <a:spcPts val="0"/>
              </a:spcAft>
              <a:buClr>
                <a:schemeClr val="dk1"/>
              </a:buClr>
              <a:buSzPts val="1100"/>
              <a:buFont typeface="Arial"/>
              <a:buNone/>
            </a:pPr>
            <a:r>
              <a:rPr lang="en-US">
                <a:solidFill>
                  <a:schemeClr val="lt1"/>
                </a:solidFill>
                <a:latin typeface="Sniglet"/>
                <a:ea typeface="Sniglet"/>
                <a:cs typeface="Sniglet"/>
                <a:sym typeface="Sniglet"/>
              </a:rPr>
              <a:t>Manufacturer part number: ATmega328P-PU</a:t>
            </a:r>
            <a:endParaRPr lang="en-US" dirty="0">
              <a:solidFill>
                <a:schemeClr val="lt1"/>
              </a:solidFill>
              <a:latin typeface="Sniglet"/>
              <a:ea typeface="Sniglet"/>
              <a:cs typeface="Sniglet"/>
              <a:sym typeface="Sniglet"/>
            </a:endParaRPr>
          </a:p>
        </p:txBody>
      </p:sp>
      <p:sp>
        <p:nvSpPr>
          <p:cNvPr id="441" name="Google Shape;441;p40"/>
          <p:cNvSpPr/>
          <p:nvPr/>
        </p:nvSpPr>
        <p:spPr>
          <a:xfrm>
            <a:off x="3412212" y="1865190"/>
            <a:ext cx="2180700" cy="21807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5400000">
            <a:off x="3569452" y="1865190"/>
            <a:ext cx="2180700" cy="21807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a:off x="3569452" y="2023644"/>
            <a:ext cx="2180700" cy="21807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5400000">
            <a:off x="3412212" y="2023644"/>
            <a:ext cx="2180700" cy="21807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3914268" y="2320070"/>
            <a:ext cx="333215" cy="445760"/>
          </a:xfrm>
          <a:prstGeom prst="rect">
            <a:avLst/>
          </a:prstGeom>
        </p:spPr>
        <p:txBody>
          <a:bodyPr>
            <a:prstTxWarp prst="textPlain">
              <a:avLst/>
            </a:prstTxWarp>
          </a:bodyPr>
          <a:lstStyle/>
          <a:p>
            <a:pPr lvl="0" algn="ctr"/>
            <a:r>
              <a:rPr lang="en-US" b="1" i="0" dirty="0">
                <a:ln>
                  <a:noFill/>
                </a:ln>
                <a:solidFill>
                  <a:schemeClr val="lt1"/>
                </a:solidFill>
                <a:latin typeface="Walter Turncoat"/>
              </a:rPr>
              <a:t>3</a:t>
            </a:r>
            <a:endParaRPr b="1" i="0" dirty="0">
              <a:ln>
                <a:noFill/>
              </a:ln>
              <a:solidFill>
                <a:schemeClr val="lt1"/>
              </a:solidFill>
              <a:latin typeface="Walter Turncoat"/>
            </a:endParaRPr>
          </a:p>
        </p:txBody>
      </p:sp>
      <p:sp>
        <p:nvSpPr>
          <p:cNvPr id="446" name="Google Shape;446;p40"/>
          <p:cNvSpPr/>
          <p:nvPr/>
        </p:nvSpPr>
        <p:spPr>
          <a:xfrm>
            <a:off x="4830569" y="2327035"/>
            <a:ext cx="600678" cy="422358"/>
          </a:xfrm>
          <a:prstGeom prst="rect">
            <a:avLst/>
          </a:prstGeom>
        </p:spPr>
        <p:txBody>
          <a:bodyPr>
            <a:prstTxWarp prst="textPlain">
              <a:avLst/>
            </a:prstTxWarp>
          </a:bodyPr>
          <a:lstStyle/>
          <a:p>
            <a:pPr lvl="0" algn="ctr"/>
            <a:r>
              <a:rPr lang="en-US" b="1" i="0" dirty="0">
                <a:ln>
                  <a:noFill/>
                </a:ln>
                <a:solidFill>
                  <a:schemeClr val="lt1"/>
                </a:solidFill>
                <a:latin typeface="Walter Turncoat"/>
              </a:rPr>
              <a:t>8</a:t>
            </a:r>
            <a:endParaRPr b="1" i="0" dirty="0">
              <a:ln>
                <a:noFill/>
              </a:ln>
              <a:solidFill>
                <a:schemeClr val="lt1"/>
              </a:solidFill>
              <a:latin typeface="Walter Turncoat"/>
            </a:endParaRPr>
          </a:p>
        </p:txBody>
      </p:sp>
      <p:sp>
        <p:nvSpPr>
          <p:cNvPr id="447" name="Google Shape;447;p40"/>
          <p:cNvSpPr/>
          <p:nvPr/>
        </p:nvSpPr>
        <p:spPr>
          <a:xfrm>
            <a:off x="3883064" y="3318243"/>
            <a:ext cx="394508" cy="429601"/>
          </a:xfrm>
          <a:prstGeom prst="rect">
            <a:avLst/>
          </a:prstGeom>
        </p:spPr>
        <p:txBody>
          <a:bodyPr>
            <a:prstTxWarp prst="textPlain">
              <a:avLst/>
            </a:prstTxWarp>
          </a:bodyPr>
          <a:lstStyle/>
          <a:p>
            <a:pPr lvl="0" algn="ctr"/>
            <a:r>
              <a:rPr lang="en-US" b="1" i="0" dirty="0">
                <a:ln>
                  <a:noFill/>
                </a:ln>
                <a:solidFill>
                  <a:schemeClr val="lt1"/>
                </a:solidFill>
                <a:latin typeface="Walter Turncoat"/>
              </a:rPr>
              <a:t>2</a:t>
            </a:r>
            <a:endParaRPr b="1" i="0" dirty="0">
              <a:ln>
                <a:noFill/>
              </a:ln>
              <a:solidFill>
                <a:schemeClr val="lt1"/>
              </a:solidFill>
              <a:latin typeface="Walter Turncoat"/>
            </a:endParaRPr>
          </a:p>
        </p:txBody>
      </p:sp>
      <p:sp>
        <p:nvSpPr>
          <p:cNvPr id="448" name="Google Shape;448;p40"/>
          <p:cNvSpPr/>
          <p:nvPr/>
        </p:nvSpPr>
        <p:spPr>
          <a:xfrm>
            <a:off x="4933654" y="3325208"/>
            <a:ext cx="391722" cy="415114"/>
          </a:xfrm>
          <a:prstGeom prst="rect">
            <a:avLst/>
          </a:prstGeom>
        </p:spPr>
        <p:txBody>
          <a:bodyPr>
            <a:prstTxWarp prst="textPlain">
              <a:avLst/>
            </a:prstTxWarp>
          </a:bodyPr>
          <a:lstStyle/>
          <a:p>
            <a:pPr lvl="0" algn="ctr"/>
            <a:r>
              <a:rPr lang="en-US" b="1" i="0" dirty="0">
                <a:ln>
                  <a:noFill/>
                </a:ln>
                <a:solidFill>
                  <a:schemeClr val="lt1"/>
                </a:solidFill>
                <a:latin typeface="Walter Turncoat"/>
              </a:rPr>
              <a:t>p</a:t>
            </a:r>
            <a:endParaRPr b="1" i="0" dirty="0">
              <a:ln>
                <a:noFill/>
              </a:ln>
              <a:solidFill>
                <a:schemeClr val="lt1"/>
              </a:solidFill>
              <a:latin typeface="Walter Turncoat"/>
            </a:endParaRPr>
          </a:p>
        </p:txBody>
      </p:sp>
      <p:sp>
        <p:nvSpPr>
          <p:cNvPr id="449" name="Google Shape;449;p40"/>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COMPONENTS REQUIRED</a:t>
            </a:r>
            <a:r>
              <a:rPr lang="en-US" dirty="0">
                <a:sym typeface="Wingdings" panose="05000000000000000000" pitchFamily="2" charset="2"/>
              </a:rPr>
              <a:t> </a:t>
            </a:r>
            <a:endParaRPr dirty="0"/>
          </a:p>
        </p:txBody>
      </p:sp>
      <p:sp>
        <p:nvSpPr>
          <p:cNvPr id="350" name="Google Shape;350;p3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352" name="Google Shape;352;p37"/>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US" sz="1000" dirty="0">
                <a:solidFill>
                  <a:schemeClr val="lt1"/>
                </a:solidFill>
                <a:latin typeface="Sniglet"/>
                <a:ea typeface="Sniglet"/>
                <a:cs typeface="Sniglet"/>
                <a:sym typeface="Sniglet"/>
              </a:rPr>
              <a:t>11</a:t>
            </a:r>
            <a:endParaRPr sz="1000" dirty="0">
              <a:solidFill>
                <a:schemeClr val="lt1"/>
              </a:solidFill>
              <a:latin typeface="Sniglet"/>
              <a:ea typeface="Sniglet"/>
              <a:cs typeface="Sniglet"/>
              <a:sym typeface="Sniglet"/>
            </a:endParaRPr>
          </a:p>
        </p:txBody>
      </p:sp>
      <p:sp>
        <p:nvSpPr>
          <p:cNvPr id="353" name="Google Shape;353;p37"/>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US" sz="1000" dirty="0">
                <a:solidFill>
                  <a:schemeClr val="lt1"/>
                </a:solidFill>
                <a:latin typeface="Sniglet"/>
                <a:ea typeface="Sniglet"/>
                <a:cs typeface="Sniglet"/>
                <a:sym typeface="Sniglet"/>
              </a:rPr>
              <a:t>10</a:t>
            </a:r>
            <a:endParaRPr sz="1000" dirty="0">
              <a:solidFill>
                <a:schemeClr val="lt1"/>
              </a:solidFill>
              <a:latin typeface="Sniglet"/>
              <a:ea typeface="Sniglet"/>
              <a:cs typeface="Sniglet"/>
              <a:sym typeface="Sniglet"/>
            </a:endParaRPr>
          </a:p>
        </p:txBody>
      </p:sp>
      <p:sp>
        <p:nvSpPr>
          <p:cNvPr id="354" name="Google Shape;354;p37"/>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US" sz="1000" dirty="0">
                <a:solidFill>
                  <a:schemeClr val="lt1"/>
                </a:solidFill>
                <a:latin typeface="Sniglet"/>
                <a:ea typeface="Sniglet"/>
                <a:cs typeface="Sniglet"/>
                <a:sym typeface="Sniglet"/>
              </a:rPr>
              <a:t>9</a:t>
            </a:r>
            <a:endParaRPr sz="1000" dirty="0">
              <a:solidFill>
                <a:schemeClr val="lt1"/>
              </a:solidFill>
              <a:latin typeface="Sniglet"/>
              <a:ea typeface="Sniglet"/>
              <a:cs typeface="Sniglet"/>
              <a:sym typeface="Sniglet"/>
            </a:endParaRPr>
          </a:p>
        </p:txBody>
      </p:sp>
      <p:sp>
        <p:nvSpPr>
          <p:cNvPr id="355" name="Google Shape;355;p37"/>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US" sz="1000" dirty="0">
                <a:solidFill>
                  <a:schemeClr val="lt1"/>
                </a:solidFill>
                <a:latin typeface="Sniglet"/>
                <a:ea typeface="Sniglet"/>
                <a:cs typeface="Sniglet"/>
                <a:sym typeface="Sniglet"/>
              </a:rPr>
              <a:t>8</a:t>
            </a:r>
            <a:endParaRPr sz="1000" dirty="0">
              <a:solidFill>
                <a:schemeClr val="lt1"/>
              </a:solidFill>
              <a:latin typeface="Sniglet"/>
              <a:ea typeface="Sniglet"/>
              <a:cs typeface="Sniglet"/>
              <a:sym typeface="Sniglet"/>
            </a:endParaRPr>
          </a:p>
        </p:txBody>
      </p:sp>
      <p:sp>
        <p:nvSpPr>
          <p:cNvPr id="356" name="Google Shape;356;p37"/>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000" dirty="0">
                <a:solidFill>
                  <a:schemeClr val="lt1"/>
                </a:solidFill>
                <a:latin typeface="Sniglet"/>
                <a:ea typeface="Sniglet"/>
                <a:cs typeface="Sniglet"/>
                <a:sym typeface="Sniglet"/>
              </a:rPr>
              <a:t>7</a:t>
            </a:r>
            <a:endParaRPr sz="1000" dirty="0">
              <a:solidFill>
                <a:schemeClr val="lt1"/>
              </a:solidFill>
              <a:latin typeface="Sniglet"/>
              <a:ea typeface="Sniglet"/>
              <a:cs typeface="Sniglet"/>
              <a:sym typeface="Sniglet"/>
            </a:endParaRPr>
          </a:p>
        </p:txBody>
      </p:sp>
      <p:sp>
        <p:nvSpPr>
          <p:cNvPr id="357" name="Google Shape;357;p37"/>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000" dirty="0">
                <a:solidFill>
                  <a:schemeClr val="lt1"/>
                </a:solidFill>
                <a:latin typeface="Sniglet"/>
                <a:ea typeface="Sniglet"/>
                <a:cs typeface="Sniglet"/>
                <a:sym typeface="Sniglet"/>
              </a:rPr>
              <a:t>6</a:t>
            </a:r>
            <a:endParaRPr sz="1000" dirty="0">
              <a:solidFill>
                <a:schemeClr val="lt1"/>
              </a:solidFill>
              <a:latin typeface="Sniglet"/>
              <a:ea typeface="Sniglet"/>
              <a:cs typeface="Sniglet"/>
              <a:sym typeface="Sniglet"/>
            </a:endParaRPr>
          </a:p>
        </p:txBody>
      </p:sp>
      <p:sp>
        <p:nvSpPr>
          <p:cNvPr id="358" name="Google Shape;358;p37"/>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US" sz="1000" dirty="0">
                <a:solidFill>
                  <a:schemeClr val="lt1"/>
                </a:solidFill>
                <a:latin typeface="Sniglet"/>
                <a:ea typeface="Sniglet"/>
                <a:cs typeface="Sniglet"/>
                <a:sym typeface="Sniglet"/>
              </a:rPr>
              <a:t>5</a:t>
            </a:r>
            <a:endParaRPr sz="1000" dirty="0">
              <a:solidFill>
                <a:schemeClr val="lt1"/>
              </a:solidFill>
              <a:latin typeface="Sniglet"/>
              <a:ea typeface="Sniglet"/>
              <a:cs typeface="Sniglet"/>
              <a:sym typeface="Sniglet"/>
            </a:endParaRPr>
          </a:p>
        </p:txBody>
      </p:sp>
      <p:sp>
        <p:nvSpPr>
          <p:cNvPr id="359" name="Google Shape;359;p37"/>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US" sz="1000" dirty="0">
                <a:solidFill>
                  <a:schemeClr val="lt1"/>
                </a:solidFill>
                <a:latin typeface="Sniglet"/>
                <a:ea typeface="Sniglet"/>
                <a:cs typeface="Sniglet"/>
                <a:sym typeface="Sniglet"/>
              </a:rPr>
              <a:t>4</a:t>
            </a:r>
            <a:endParaRPr sz="1000" dirty="0">
              <a:solidFill>
                <a:schemeClr val="lt1"/>
              </a:solidFill>
              <a:latin typeface="Sniglet"/>
              <a:ea typeface="Sniglet"/>
              <a:cs typeface="Sniglet"/>
              <a:sym typeface="Sniglet"/>
            </a:endParaRPr>
          </a:p>
        </p:txBody>
      </p:sp>
      <p:sp>
        <p:nvSpPr>
          <p:cNvPr id="360" name="Google Shape;360;p37"/>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000" dirty="0">
                <a:solidFill>
                  <a:schemeClr val="lt1"/>
                </a:solidFill>
                <a:latin typeface="Sniglet"/>
                <a:ea typeface="Sniglet"/>
                <a:cs typeface="Sniglet"/>
                <a:sym typeface="Sniglet"/>
              </a:rPr>
              <a:t>3</a:t>
            </a:r>
            <a:endParaRPr sz="1000" dirty="0">
              <a:solidFill>
                <a:schemeClr val="lt1"/>
              </a:solidFill>
              <a:latin typeface="Sniglet"/>
              <a:ea typeface="Sniglet"/>
              <a:cs typeface="Sniglet"/>
              <a:sym typeface="Sniglet"/>
            </a:endParaRPr>
          </a:p>
        </p:txBody>
      </p:sp>
      <p:sp>
        <p:nvSpPr>
          <p:cNvPr id="361" name="Google Shape;361;p37"/>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000" dirty="0">
                <a:solidFill>
                  <a:schemeClr val="lt1"/>
                </a:solidFill>
                <a:latin typeface="Sniglet"/>
                <a:ea typeface="Sniglet"/>
                <a:cs typeface="Sniglet"/>
                <a:sym typeface="Sniglet"/>
              </a:rPr>
              <a:t>2</a:t>
            </a:r>
            <a:endParaRPr sz="1000" dirty="0">
              <a:solidFill>
                <a:schemeClr val="lt1"/>
              </a:solidFill>
              <a:latin typeface="Sniglet"/>
              <a:ea typeface="Sniglet"/>
              <a:cs typeface="Sniglet"/>
              <a:sym typeface="Sniglet"/>
            </a:endParaRPr>
          </a:p>
        </p:txBody>
      </p:sp>
      <p:sp>
        <p:nvSpPr>
          <p:cNvPr id="362" name="Google Shape;362;p37"/>
          <p:cNvSpPr/>
          <p:nvPr/>
        </p:nvSpPr>
        <p:spPr>
          <a:xfrm>
            <a:off x="540196"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000" dirty="0">
                <a:solidFill>
                  <a:schemeClr val="lt1"/>
                </a:solidFill>
                <a:latin typeface="Sniglet"/>
                <a:ea typeface="Sniglet"/>
                <a:cs typeface="Sniglet"/>
                <a:sym typeface="Sniglet"/>
              </a:rPr>
              <a:t>1</a:t>
            </a:r>
            <a:endParaRPr sz="1000" dirty="0">
              <a:solidFill>
                <a:schemeClr val="lt1"/>
              </a:solidFill>
              <a:latin typeface="Sniglet"/>
              <a:ea typeface="Sniglet"/>
              <a:cs typeface="Sniglet"/>
              <a:sym typeface="Sniglet"/>
            </a:endParaRPr>
          </a:p>
        </p:txBody>
      </p:sp>
      <p:sp>
        <p:nvSpPr>
          <p:cNvPr id="363" name="Google Shape;363;p37"/>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64" name="Google Shape;364;p37"/>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65" name="Google Shape;365;p37"/>
          <p:cNvSpPr txBox="1"/>
          <p:nvPr/>
        </p:nvSpPr>
        <p:spPr>
          <a:xfrm>
            <a:off x="522418" y="1927693"/>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200" dirty="0">
                <a:solidFill>
                  <a:schemeClr val="dk2"/>
                </a:solidFill>
                <a:latin typeface="Sniglet"/>
                <a:ea typeface="Sniglet"/>
                <a:cs typeface="Sniglet"/>
                <a:sym typeface="Sniglet"/>
              </a:rPr>
              <a:t>LED RED</a:t>
            </a:r>
          </a:p>
          <a:p>
            <a:pPr marL="0" marR="0" lvl="0" indent="0" algn="l" rtl="0">
              <a:lnSpc>
                <a:spcPct val="100000"/>
              </a:lnSpc>
              <a:spcBef>
                <a:spcPts val="0"/>
              </a:spcBef>
              <a:spcAft>
                <a:spcPts val="0"/>
              </a:spcAft>
              <a:buNone/>
            </a:pPr>
            <a:endParaRPr lang="en-US" sz="1200" dirty="0">
              <a:solidFill>
                <a:schemeClr val="dk2"/>
              </a:solidFill>
              <a:latin typeface="Sniglet"/>
              <a:ea typeface="Sniglet"/>
              <a:cs typeface="Sniglet"/>
              <a:sym typeface="Sniglet"/>
            </a:endParaRPr>
          </a:p>
          <a:p>
            <a:pPr marL="0" marR="0" lvl="0" indent="0" algn="l" rtl="0">
              <a:lnSpc>
                <a:spcPct val="100000"/>
              </a:lnSpc>
              <a:spcBef>
                <a:spcPts val="0"/>
              </a:spcBef>
              <a:spcAft>
                <a:spcPts val="0"/>
              </a:spcAft>
              <a:buNone/>
            </a:pPr>
            <a:endParaRPr sz="900" dirty="0">
              <a:solidFill>
                <a:schemeClr val="dk2"/>
              </a:solidFill>
              <a:latin typeface="Sniglet"/>
              <a:ea typeface="Sniglet"/>
              <a:cs typeface="Sniglet"/>
              <a:sym typeface="Sniglet"/>
            </a:endParaRPr>
          </a:p>
        </p:txBody>
      </p:sp>
      <p:cxnSp>
        <p:nvCxnSpPr>
          <p:cNvPr id="366" name="Google Shape;366;p37"/>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67" name="Google Shape;367;p37"/>
          <p:cNvSpPr txBox="1"/>
          <p:nvPr/>
        </p:nvSpPr>
        <p:spPr>
          <a:xfrm>
            <a:off x="1763247" y="1814847"/>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200" dirty="0">
                <a:solidFill>
                  <a:schemeClr val="dk2"/>
                </a:solidFill>
                <a:latin typeface="Sniglet"/>
                <a:ea typeface="Sniglet"/>
                <a:cs typeface="Sniglet"/>
                <a:sym typeface="Sniglet"/>
              </a:rPr>
              <a:t>LED  YELLOW</a:t>
            </a:r>
          </a:p>
          <a:p>
            <a:pPr marL="0" marR="0" lvl="0" indent="0" algn="l" rtl="0">
              <a:lnSpc>
                <a:spcPct val="100000"/>
              </a:lnSpc>
              <a:spcBef>
                <a:spcPts val="0"/>
              </a:spcBef>
              <a:spcAft>
                <a:spcPts val="0"/>
              </a:spcAft>
              <a:buNone/>
            </a:pPr>
            <a:endParaRPr lang="en-US" sz="1200" dirty="0">
              <a:solidFill>
                <a:schemeClr val="dk2"/>
              </a:solidFill>
              <a:latin typeface="Sniglet"/>
              <a:ea typeface="Sniglet"/>
              <a:cs typeface="Sniglet"/>
              <a:sym typeface="Sniglet"/>
            </a:endParaRPr>
          </a:p>
        </p:txBody>
      </p:sp>
      <p:cxnSp>
        <p:nvCxnSpPr>
          <p:cNvPr id="368" name="Google Shape;368;p37"/>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69" name="Google Shape;369;p37"/>
          <p:cNvSpPr txBox="1"/>
          <p:nvPr/>
        </p:nvSpPr>
        <p:spPr>
          <a:xfrm>
            <a:off x="3287657" y="1727200"/>
            <a:ext cx="1335224"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200" dirty="0">
                <a:solidFill>
                  <a:schemeClr val="dk2"/>
                </a:solidFill>
                <a:latin typeface="Sniglet"/>
                <a:ea typeface="Sniglet"/>
                <a:cs typeface="Sniglet"/>
                <a:sym typeface="Sniglet"/>
              </a:rPr>
              <a:t>BREAD BOARD</a:t>
            </a:r>
            <a:endParaRPr lang="en-IN" sz="1200" dirty="0">
              <a:solidFill>
                <a:schemeClr val="dk2"/>
              </a:solidFill>
              <a:latin typeface="Sniglet"/>
              <a:ea typeface="Sniglet"/>
              <a:cs typeface="Sniglet"/>
              <a:sym typeface="Sniglet"/>
            </a:endParaRPr>
          </a:p>
        </p:txBody>
      </p:sp>
      <p:cxnSp>
        <p:nvCxnSpPr>
          <p:cNvPr id="370" name="Google Shape;370;p37"/>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71" name="Google Shape;371;p37"/>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IN" sz="1200" dirty="0">
                <a:solidFill>
                  <a:schemeClr val="dk2"/>
                </a:solidFill>
                <a:latin typeface="Sniglet"/>
                <a:ea typeface="Sniglet"/>
                <a:cs typeface="Sniglet"/>
                <a:sym typeface="Sniglet"/>
              </a:rPr>
              <a:t>USB CABLE</a:t>
            </a:r>
            <a:endParaRPr sz="1200" dirty="0">
              <a:solidFill>
                <a:schemeClr val="dk2"/>
              </a:solidFill>
              <a:latin typeface="Sniglet"/>
              <a:ea typeface="Sniglet"/>
              <a:cs typeface="Sniglet"/>
              <a:sym typeface="Sniglet"/>
            </a:endParaRPr>
          </a:p>
        </p:txBody>
      </p:sp>
      <p:cxnSp>
        <p:nvCxnSpPr>
          <p:cNvPr id="372" name="Google Shape;372;p37"/>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73" name="Google Shape;373;p37"/>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IN" sz="1200" dirty="0">
                <a:solidFill>
                  <a:schemeClr val="dk2"/>
                </a:solidFill>
                <a:latin typeface="Sniglet"/>
                <a:ea typeface="Sniglet"/>
                <a:cs typeface="Sniglet"/>
                <a:sym typeface="Sniglet"/>
              </a:rPr>
              <a:t>GROUND WIRES</a:t>
            </a:r>
            <a:endParaRPr sz="1200" dirty="0">
              <a:solidFill>
                <a:schemeClr val="dk2"/>
              </a:solidFill>
              <a:latin typeface="Sniglet"/>
              <a:ea typeface="Sniglet"/>
              <a:cs typeface="Sniglet"/>
              <a:sym typeface="Sniglet"/>
            </a:endParaRPr>
          </a:p>
        </p:txBody>
      </p:sp>
      <p:cxnSp>
        <p:nvCxnSpPr>
          <p:cNvPr id="374" name="Google Shape;374;p37"/>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75" name="Google Shape;375;p37"/>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endParaRPr lang="en-US" sz="1200" dirty="0">
              <a:solidFill>
                <a:schemeClr val="dk2"/>
              </a:solidFill>
              <a:latin typeface="Sniglet"/>
              <a:ea typeface="Sniglet"/>
              <a:cs typeface="Sniglet"/>
              <a:sym typeface="Sniglet"/>
            </a:endParaRPr>
          </a:p>
          <a:p>
            <a:endParaRPr lang="en-US" sz="1200" dirty="0">
              <a:solidFill>
                <a:schemeClr val="dk2"/>
              </a:solidFill>
              <a:latin typeface="Sniglet"/>
              <a:ea typeface="Sniglet"/>
              <a:cs typeface="Sniglet"/>
              <a:sym typeface="Sniglet"/>
            </a:endParaRPr>
          </a:p>
          <a:p>
            <a:endParaRPr lang="en-US" sz="1200" dirty="0">
              <a:solidFill>
                <a:schemeClr val="dk2"/>
              </a:solidFill>
              <a:latin typeface="Sniglet"/>
              <a:ea typeface="Sniglet"/>
              <a:cs typeface="Sniglet"/>
              <a:sym typeface="Sniglet"/>
            </a:endParaRPr>
          </a:p>
          <a:p>
            <a:r>
              <a:rPr lang="en-US" sz="1200" dirty="0">
                <a:solidFill>
                  <a:schemeClr val="dk2"/>
                </a:solidFill>
                <a:latin typeface="Sniglet"/>
                <a:ea typeface="Sniglet"/>
                <a:cs typeface="Sniglet"/>
                <a:sym typeface="Sniglet"/>
              </a:rPr>
              <a:t>BCD TO 7 SEGMENT LATCH DECODER</a:t>
            </a:r>
          </a:p>
          <a:p>
            <a:pPr marL="0" marR="0" lvl="0" indent="0" algn="l" rtl="0">
              <a:lnSpc>
                <a:spcPct val="100000"/>
              </a:lnSpc>
              <a:spcBef>
                <a:spcPts val="0"/>
              </a:spcBef>
              <a:spcAft>
                <a:spcPts val="0"/>
              </a:spcAft>
              <a:buNone/>
            </a:pPr>
            <a:endParaRPr sz="1200" dirty="0">
              <a:solidFill>
                <a:schemeClr val="dk2"/>
              </a:solidFill>
              <a:latin typeface="Sniglet"/>
              <a:ea typeface="Sniglet"/>
              <a:cs typeface="Sniglet"/>
              <a:sym typeface="Sniglet"/>
            </a:endParaRPr>
          </a:p>
        </p:txBody>
      </p:sp>
      <p:cxnSp>
        <p:nvCxnSpPr>
          <p:cNvPr id="376" name="Google Shape;376;p37"/>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377" name="Google Shape;377;p37"/>
          <p:cNvSpPr txBox="1"/>
          <p:nvPr/>
        </p:nvSpPr>
        <p:spPr>
          <a:xfrm>
            <a:off x="880619" y="3711107"/>
            <a:ext cx="1330395"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200" dirty="0">
                <a:solidFill>
                  <a:schemeClr val="dk2"/>
                </a:solidFill>
                <a:latin typeface="Sniglet"/>
                <a:ea typeface="Sniglet"/>
                <a:cs typeface="Sniglet"/>
                <a:sym typeface="Sniglet"/>
              </a:rPr>
              <a:t>MICROCONTROLLER</a:t>
            </a:r>
            <a:endParaRPr sz="1200" dirty="0">
              <a:solidFill>
                <a:schemeClr val="dk2"/>
              </a:solidFill>
              <a:latin typeface="Sniglet"/>
              <a:ea typeface="Sniglet"/>
              <a:cs typeface="Sniglet"/>
              <a:sym typeface="Sniglet"/>
            </a:endParaRPr>
          </a:p>
        </p:txBody>
      </p:sp>
      <p:cxnSp>
        <p:nvCxnSpPr>
          <p:cNvPr id="378" name="Google Shape;378;p37"/>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379" name="Google Shape;379;p37"/>
          <p:cNvSpPr txBox="1"/>
          <p:nvPr/>
        </p:nvSpPr>
        <p:spPr>
          <a:xfrm>
            <a:off x="3672900" y="3771159"/>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00" dirty="0">
                <a:solidFill>
                  <a:schemeClr val="dk2"/>
                </a:solidFill>
                <a:latin typeface="Sniglet"/>
                <a:ea typeface="Sniglet"/>
                <a:cs typeface="Sniglet"/>
                <a:sym typeface="Sniglet"/>
              </a:rPr>
              <a:t>13 - JUMPER WIRES</a:t>
            </a:r>
          </a:p>
          <a:p>
            <a:pPr lvl="0"/>
            <a:endParaRPr sz="1200" dirty="0">
              <a:solidFill>
                <a:schemeClr val="dk2"/>
              </a:solidFill>
              <a:latin typeface="Sniglet"/>
              <a:ea typeface="Sniglet"/>
              <a:cs typeface="Sniglet"/>
              <a:sym typeface="Sniglet"/>
            </a:endParaRPr>
          </a:p>
        </p:txBody>
      </p:sp>
      <p:cxnSp>
        <p:nvCxnSpPr>
          <p:cNvPr id="380" name="Google Shape;380;p37"/>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cxnSp>
        <p:nvCxnSpPr>
          <p:cNvPr id="382" name="Google Shape;382;p37"/>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383" name="Google Shape;383;p37"/>
          <p:cNvSpPr txBox="1"/>
          <p:nvPr/>
        </p:nvSpPr>
        <p:spPr>
          <a:xfrm>
            <a:off x="5485688" y="3910276"/>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lang="en-US" sz="1200" dirty="0">
              <a:solidFill>
                <a:schemeClr val="dk2"/>
              </a:solidFill>
              <a:latin typeface="Sniglet"/>
              <a:ea typeface="Sniglet"/>
              <a:cs typeface="Sniglet"/>
              <a:sym typeface="Sniglet"/>
            </a:endParaRPr>
          </a:p>
          <a:p>
            <a:pPr marL="0" marR="0" lvl="0" indent="0" algn="l" rtl="0">
              <a:lnSpc>
                <a:spcPct val="100000"/>
              </a:lnSpc>
              <a:spcBef>
                <a:spcPts val="0"/>
              </a:spcBef>
              <a:spcAft>
                <a:spcPts val="0"/>
              </a:spcAft>
              <a:buNone/>
            </a:pPr>
            <a:endParaRPr lang="en-US" sz="1200" dirty="0">
              <a:solidFill>
                <a:schemeClr val="dk2"/>
              </a:solidFill>
              <a:latin typeface="Sniglet"/>
              <a:ea typeface="Sniglet"/>
              <a:cs typeface="Sniglet"/>
              <a:sym typeface="Sniglet"/>
            </a:endParaRPr>
          </a:p>
        </p:txBody>
      </p:sp>
      <p:cxnSp>
        <p:nvCxnSpPr>
          <p:cNvPr id="384" name="Google Shape;384;p37"/>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385" name="Google Shape;385;p37"/>
          <p:cNvSpPr txBox="1"/>
          <p:nvPr/>
        </p:nvSpPr>
        <p:spPr>
          <a:xfrm>
            <a:off x="5004491" y="3723567"/>
            <a:ext cx="1378257" cy="62858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200" dirty="0">
                <a:solidFill>
                  <a:schemeClr val="dk2"/>
                </a:solidFill>
                <a:latin typeface="Sniglet"/>
                <a:ea typeface="Sniglet"/>
                <a:cs typeface="Sniglet"/>
                <a:sym typeface="Sniglet"/>
              </a:rPr>
              <a:t>5 V BATTERY</a:t>
            </a:r>
          </a:p>
          <a:p>
            <a:pPr marL="0" marR="0" lvl="0" indent="0" algn="l" rtl="0">
              <a:lnSpc>
                <a:spcPct val="100000"/>
              </a:lnSpc>
              <a:spcBef>
                <a:spcPts val="0"/>
              </a:spcBef>
              <a:spcAft>
                <a:spcPts val="0"/>
              </a:spcAft>
              <a:buNone/>
            </a:pPr>
            <a:r>
              <a:rPr lang="en-IN" sz="1200" dirty="0">
                <a:solidFill>
                  <a:schemeClr val="dk2"/>
                </a:solidFill>
                <a:latin typeface="Sniglet"/>
                <a:ea typeface="Sniglet"/>
                <a:cs typeface="Sniglet"/>
                <a:sym typeface="Sniglet"/>
              </a:rPr>
              <a:t>GENERAL PURPOSE TRANSISTOR</a:t>
            </a:r>
            <a:endParaRPr sz="1200" dirty="0">
              <a:solidFill>
                <a:schemeClr val="dk2"/>
              </a:solidFill>
              <a:latin typeface="Sniglet"/>
              <a:ea typeface="Sniglet"/>
              <a:cs typeface="Sniglet"/>
              <a:sym typeface="Sniglet"/>
            </a:endParaRPr>
          </a:p>
        </p:txBody>
      </p:sp>
      <p:sp>
        <p:nvSpPr>
          <p:cNvPr id="387" name="Google Shape;387;p37"/>
          <p:cNvSpPr txBox="1"/>
          <p:nvPr/>
        </p:nvSpPr>
        <p:spPr>
          <a:xfrm>
            <a:off x="6464839" y="3688108"/>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200" dirty="0">
                <a:solidFill>
                  <a:schemeClr val="dk2"/>
                </a:solidFill>
                <a:latin typeface="Sniglet"/>
                <a:ea typeface="Sniglet"/>
                <a:cs typeface="Sniglet"/>
                <a:sym typeface="Sniglet"/>
              </a:rPr>
              <a:t>330 OHM  RESISTORS</a:t>
            </a:r>
            <a:endParaRPr sz="1200" dirty="0">
              <a:solidFill>
                <a:schemeClr val="dk2"/>
              </a:solidFill>
              <a:latin typeface="Sniglet"/>
              <a:ea typeface="Sniglet"/>
              <a:cs typeface="Sniglet"/>
              <a:sym typeface="Sniglet"/>
            </a:endParaRPr>
          </a:p>
        </p:txBody>
      </p:sp>
      <p:sp>
        <p:nvSpPr>
          <p:cNvPr id="388" name="Google Shape;388;p37"/>
          <p:cNvSpPr/>
          <p:nvPr/>
        </p:nvSpPr>
        <p:spPr>
          <a:xfrm>
            <a:off x="4082156" y="91358"/>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4331348" y="388359"/>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TextBox 43">
            <a:extLst>
              <a:ext uri="{FF2B5EF4-FFF2-40B4-BE49-F238E27FC236}">
                <a16:creationId xmlns:a16="http://schemas.microsoft.com/office/drawing/2014/main" id="{73D166F9-1941-4212-B445-195E8BD5B5F9}"/>
              </a:ext>
            </a:extLst>
          </p:cNvPr>
          <p:cNvSpPr txBox="1"/>
          <p:nvPr/>
        </p:nvSpPr>
        <p:spPr>
          <a:xfrm>
            <a:off x="2318745" y="3700808"/>
            <a:ext cx="1019737" cy="276999"/>
          </a:xfrm>
          <a:prstGeom prst="rect">
            <a:avLst/>
          </a:prstGeom>
          <a:noFill/>
        </p:spPr>
        <p:txBody>
          <a:bodyPr wrap="square">
            <a:spAutoFit/>
          </a:bodyPr>
          <a:lstStyle/>
          <a:p>
            <a:r>
              <a:rPr lang="en-US" sz="1200" dirty="0">
                <a:solidFill>
                  <a:schemeClr val="dk2"/>
                </a:solidFill>
                <a:latin typeface="Sniglet"/>
                <a:ea typeface="Sniglet"/>
                <a:cs typeface="Sniglet"/>
                <a:sym typeface="Sniglet"/>
              </a:rPr>
              <a:t>LED GREEN</a:t>
            </a:r>
            <a:endParaRPr lang="en-IN"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4151" y="33326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BLOCK DIAGRAM</a:t>
            </a:r>
            <a:endParaRPr dirty="0"/>
          </a:p>
        </p:txBody>
      </p:sp>
      <p:sp>
        <p:nvSpPr>
          <p:cNvPr id="135" name="Google Shape;135;p19"/>
          <p:cNvSpPr/>
          <p:nvPr/>
        </p:nvSpPr>
        <p:spPr>
          <a:xfrm>
            <a:off x="2898183" y="198157"/>
            <a:ext cx="3518115" cy="857400"/>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07B9DCF5-667F-49F8-869B-272ED770255D}"/>
              </a:ext>
            </a:extLst>
          </p:cNvPr>
          <p:cNvPicPr>
            <a:picLocks noChangeAspect="1"/>
          </p:cNvPicPr>
          <p:nvPr/>
        </p:nvPicPr>
        <p:blipFill>
          <a:blip r:embed="rId3"/>
          <a:stretch>
            <a:fillRect/>
          </a:stretch>
        </p:blipFill>
        <p:spPr>
          <a:xfrm>
            <a:off x="1270862" y="1325773"/>
            <a:ext cx="6269064" cy="3222980"/>
          </a:xfrm>
          <a:prstGeom prst="rect">
            <a:avLst/>
          </a:prstGeom>
        </p:spPr>
      </p:pic>
      <p:sp>
        <p:nvSpPr>
          <p:cNvPr id="2" name="Rectangle 1">
            <a:extLst>
              <a:ext uri="{FF2B5EF4-FFF2-40B4-BE49-F238E27FC236}">
                <a16:creationId xmlns:a16="http://schemas.microsoft.com/office/drawing/2014/main" id="{A50C44C3-9457-46F6-B543-71BAE4008BFD}"/>
              </a:ext>
            </a:extLst>
          </p:cNvPr>
          <p:cNvSpPr/>
          <p:nvPr/>
        </p:nvSpPr>
        <p:spPr>
          <a:xfrm>
            <a:off x="4398422" y="2952732"/>
            <a:ext cx="895856" cy="257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ATmega382P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2994299" y="333265"/>
            <a:ext cx="3421999"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BLOCK DIAGRAM</a:t>
            </a:r>
            <a:endParaRPr dirty="0"/>
          </a:p>
        </p:txBody>
      </p:sp>
      <p:sp>
        <p:nvSpPr>
          <p:cNvPr id="135" name="Google Shape;135;p19"/>
          <p:cNvSpPr/>
          <p:nvPr/>
        </p:nvSpPr>
        <p:spPr>
          <a:xfrm>
            <a:off x="2898183" y="198157"/>
            <a:ext cx="3518115" cy="857400"/>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B8DFDB3E-B9A0-4D73-9B1D-166582663FA4}"/>
              </a:ext>
            </a:extLst>
          </p:cNvPr>
          <p:cNvPicPr>
            <a:picLocks noChangeAspect="1"/>
          </p:cNvPicPr>
          <p:nvPr/>
        </p:nvPicPr>
        <p:blipFill>
          <a:blip r:embed="rId3"/>
          <a:stretch>
            <a:fillRect/>
          </a:stretch>
        </p:blipFill>
        <p:spPr>
          <a:xfrm>
            <a:off x="1061633" y="1325773"/>
            <a:ext cx="7191213" cy="3372094"/>
          </a:xfrm>
          <a:prstGeom prst="rect">
            <a:avLst/>
          </a:prstGeom>
        </p:spPr>
      </p:pic>
      <p:sp>
        <p:nvSpPr>
          <p:cNvPr id="3" name="Rectangle 2">
            <a:extLst>
              <a:ext uri="{FF2B5EF4-FFF2-40B4-BE49-F238E27FC236}">
                <a16:creationId xmlns:a16="http://schemas.microsoft.com/office/drawing/2014/main" id="{A15F8D99-693F-4D79-8E8E-B879F56EDC05}"/>
              </a:ext>
            </a:extLst>
          </p:cNvPr>
          <p:cNvSpPr/>
          <p:nvPr/>
        </p:nvSpPr>
        <p:spPr>
          <a:xfrm>
            <a:off x="4119511" y="3486733"/>
            <a:ext cx="1171574" cy="1956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AT Mega 382P</a:t>
            </a:r>
          </a:p>
        </p:txBody>
      </p:sp>
      <p:sp>
        <p:nvSpPr>
          <p:cNvPr id="9" name="Rectangle 8">
            <a:extLst>
              <a:ext uri="{FF2B5EF4-FFF2-40B4-BE49-F238E27FC236}">
                <a16:creationId xmlns:a16="http://schemas.microsoft.com/office/drawing/2014/main" id="{C278E5A6-E5FC-43DE-ABE5-FE95D1077409}"/>
              </a:ext>
            </a:extLst>
          </p:cNvPr>
          <p:cNvSpPr/>
          <p:nvPr/>
        </p:nvSpPr>
        <p:spPr>
          <a:xfrm>
            <a:off x="1707558" y="2947085"/>
            <a:ext cx="1190625" cy="129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AT Mega 382P</a:t>
            </a:r>
          </a:p>
        </p:txBody>
      </p:sp>
      <p:sp>
        <p:nvSpPr>
          <p:cNvPr id="10" name="Rectangle 9">
            <a:extLst>
              <a:ext uri="{FF2B5EF4-FFF2-40B4-BE49-F238E27FC236}">
                <a16:creationId xmlns:a16="http://schemas.microsoft.com/office/drawing/2014/main" id="{EAFFD723-6EC2-4D64-904D-9A9897110409}"/>
              </a:ext>
            </a:extLst>
          </p:cNvPr>
          <p:cNvSpPr/>
          <p:nvPr/>
        </p:nvSpPr>
        <p:spPr>
          <a:xfrm>
            <a:off x="4069558" y="2305050"/>
            <a:ext cx="1345406" cy="202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AT Mega 382P</a:t>
            </a:r>
          </a:p>
        </p:txBody>
      </p:sp>
      <p:sp>
        <p:nvSpPr>
          <p:cNvPr id="11" name="Rectangle 10">
            <a:extLst>
              <a:ext uri="{FF2B5EF4-FFF2-40B4-BE49-F238E27FC236}">
                <a16:creationId xmlns:a16="http://schemas.microsoft.com/office/drawing/2014/main" id="{C2CB746B-3FE2-4177-8008-48390FD39522}"/>
              </a:ext>
            </a:extLst>
          </p:cNvPr>
          <p:cNvSpPr/>
          <p:nvPr/>
        </p:nvSpPr>
        <p:spPr>
          <a:xfrm>
            <a:off x="2042002" y="2095178"/>
            <a:ext cx="729774" cy="194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AT Mega 382P</a:t>
            </a:r>
          </a:p>
        </p:txBody>
      </p:sp>
    </p:spTree>
    <p:extLst>
      <p:ext uri="{BB962C8B-B14F-4D97-AF65-F5344CB8AC3E}">
        <p14:creationId xmlns:p14="http://schemas.microsoft.com/office/powerpoint/2010/main" val="415754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3"/>
          <p:cNvSpPr txBox="1">
            <a:spLocks noGrp="1"/>
          </p:cNvSpPr>
          <p:nvPr>
            <p:ph type="ctrTitle" idx="4294967295"/>
          </p:nvPr>
        </p:nvSpPr>
        <p:spPr>
          <a:xfrm>
            <a:off x="1843499" y="-1981"/>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CIRCUIT DIAGRAM</a:t>
            </a:r>
            <a:endParaRPr sz="3200" dirty="0"/>
          </a:p>
        </p:txBody>
      </p:sp>
      <p:sp>
        <p:nvSpPr>
          <p:cNvPr id="319" name="Google Shape;319;p33"/>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dirty="0">
              <a:solidFill>
                <a:schemeClr val="lt1"/>
              </a:solidFill>
            </a:endParaRPr>
          </a:p>
        </p:txBody>
      </p:sp>
      <p:sp>
        <p:nvSpPr>
          <p:cNvPr id="321" name="Google Shape;321;p33"/>
          <p:cNvSpPr/>
          <p:nvPr/>
        </p:nvSpPr>
        <p:spPr>
          <a:xfrm>
            <a:off x="3850758" y="577919"/>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 name="Picture 3">
            <a:extLst>
              <a:ext uri="{FF2B5EF4-FFF2-40B4-BE49-F238E27FC236}">
                <a16:creationId xmlns:a16="http://schemas.microsoft.com/office/drawing/2014/main" id="{9EA11C6B-422E-41A3-BB94-05CA1BEA30B1}"/>
              </a:ext>
            </a:extLst>
          </p:cNvPr>
          <p:cNvPicPr>
            <a:picLocks noChangeAspect="1"/>
          </p:cNvPicPr>
          <p:nvPr/>
        </p:nvPicPr>
        <p:blipFill rotWithShape="1">
          <a:blip r:embed="rId3"/>
          <a:srcRect t="13897"/>
          <a:stretch/>
        </p:blipFill>
        <p:spPr>
          <a:xfrm>
            <a:off x="1237961" y="907256"/>
            <a:ext cx="6668078" cy="3969744"/>
          </a:xfrm>
          <a:prstGeom prst="rect">
            <a:avLst/>
          </a:prstGeom>
        </p:spPr>
      </p:pic>
      <p:sp>
        <p:nvSpPr>
          <p:cNvPr id="5" name="Rectangle 4">
            <a:extLst>
              <a:ext uri="{FF2B5EF4-FFF2-40B4-BE49-F238E27FC236}">
                <a16:creationId xmlns:a16="http://schemas.microsoft.com/office/drawing/2014/main" id="{4CC44F21-E437-4CCC-BB93-B3193441BBDE}"/>
              </a:ext>
            </a:extLst>
          </p:cNvPr>
          <p:cNvSpPr/>
          <p:nvPr/>
        </p:nvSpPr>
        <p:spPr>
          <a:xfrm>
            <a:off x="5536406" y="3936206"/>
            <a:ext cx="2078832" cy="4357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27867" y="247304"/>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Working</a:t>
            </a:r>
            <a:endParaRPr dirty="0"/>
          </a:p>
        </p:txBody>
      </p:sp>
      <p:sp>
        <p:nvSpPr>
          <p:cNvPr id="97" name="Google Shape;97;p16"/>
          <p:cNvSpPr/>
          <p:nvPr/>
        </p:nvSpPr>
        <p:spPr>
          <a:xfrm>
            <a:off x="3611105" y="155489"/>
            <a:ext cx="2115519"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7" name="Google Shape;95;p16">
            <a:extLst>
              <a:ext uri="{FF2B5EF4-FFF2-40B4-BE49-F238E27FC236}">
                <a16:creationId xmlns:a16="http://schemas.microsoft.com/office/drawing/2014/main" id="{71C4FBCF-3D1A-461A-B1E6-EB608842AE3A}"/>
              </a:ext>
            </a:extLst>
          </p:cNvPr>
          <p:cNvSpPr txBox="1">
            <a:spLocks/>
          </p:cNvSpPr>
          <p:nvPr/>
        </p:nvSpPr>
        <p:spPr>
          <a:xfrm>
            <a:off x="27867" y="1196519"/>
            <a:ext cx="91560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pPr marL="514350" indent="-514350" algn="l">
              <a:buAutoNum type="arabicPeriod"/>
            </a:pPr>
            <a:r>
              <a:rPr lang="en-US" sz="2400" dirty="0"/>
              <a:t>7 –segment display is used as a counter display and three led s are used for traffic lights.</a:t>
            </a:r>
          </a:p>
          <a:p>
            <a:pPr marL="514350" indent="-514350" algn="l">
              <a:buAutoNum type="arabicPeriod"/>
            </a:pPr>
            <a:r>
              <a:rPr lang="en-US" sz="2400" dirty="0"/>
              <a:t>Microcontroller is used to initiate the traffic signal at the intersection of the road.</a:t>
            </a:r>
          </a:p>
          <a:p>
            <a:pPr marL="514350" indent="-514350" algn="l">
              <a:buAutoNum type="arabicPeriod"/>
            </a:pPr>
            <a:r>
              <a:rPr lang="en-US" sz="2400" dirty="0"/>
              <a:t>Crystal oscillator is used for generation frequency clock pulses.</a:t>
            </a:r>
          </a:p>
          <a:p>
            <a:pPr marL="514350" indent="-514350" algn="l">
              <a:buAutoNum type="arabicPeriod"/>
            </a:pPr>
            <a:r>
              <a:rPr lang="en-US" sz="2400" dirty="0"/>
              <a:t>Led s interfaced with port zero are powered to 5V power supply.</a:t>
            </a:r>
          </a:p>
          <a:p>
            <a:pPr marL="514350" indent="-514350" algn="l">
              <a:buAutoNum type="arabicPeriod"/>
            </a:pPr>
            <a:r>
              <a:rPr lang="en-US" sz="2400" dirty="0"/>
              <a:t>7-segment is connected to port one with common anode configuration </a:t>
            </a:r>
          </a:p>
          <a:p>
            <a:pPr marL="514350" indent="-514350" algn="l">
              <a:buAutoNum type="arabicPeriod"/>
            </a:pP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4377" y="818543"/>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WORKING</a:t>
            </a:r>
            <a:endParaRPr dirty="0"/>
          </a:p>
        </p:txBody>
      </p:sp>
      <p:sp>
        <p:nvSpPr>
          <p:cNvPr id="145" name="Google Shape;145;p20"/>
          <p:cNvSpPr/>
          <p:nvPr/>
        </p:nvSpPr>
        <p:spPr>
          <a:xfrm>
            <a:off x="4177627" y="13350"/>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0"/>
          <p:cNvSpPr/>
          <p:nvPr/>
        </p:nvSpPr>
        <p:spPr>
          <a:xfrm>
            <a:off x="4378405" y="32714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9" name="Google Shape;142;p20">
            <a:extLst>
              <a:ext uri="{FF2B5EF4-FFF2-40B4-BE49-F238E27FC236}">
                <a16:creationId xmlns:a16="http://schemas.microsoft.com/office/drawing/2014/main" id="{7FBC7B55-57F4-4B80-A10E-DF30028FBE6C}"/>
              </a:ext>
            </a:extLst>
          </p:cNvPr>
          <p:cNvSpPr txBox="1">
            <a:spLocks/>
          </p:cNvSpPr>
          <p:nvPr/>
        </p:nvSpPr>
        <p:spPr>
          <a:xfrm>
            <a:off x="-199595" y="1396674"/>
            <a:ext cx="91560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pPr marL="2286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LEDs get automatically switched on and off by making the corresponding port pins of the microcontroller high, based on the microcontroller and its programming done by using KEIL software. At a particular period of time, only the green light holds ON and the other lights remains OFF, and after sometime, the changeover traffic light control from green to red takes place by making the succeeding change for glowing of yellow LED. This process continues as a cycle and the timing for changing the LEDs can be displayed with the use of a seven-segment LED display in this project. </a:t>
            </a:r>
          </a:p>
          <a:p>
            <a:pPr marL="2286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traffic light control system can be further enhanced in such a way to control the traffic signals automatically based on the traffic density on roads with the help of IR sensor modules with automatic turnoff if there are no vehicles on either side of the road which leads to power consumption.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ctrTitle"/>
          </p:nvPr>
        </p:nvSpPr>
        <p:spPr>
          <a:xfrm>
            <a:off x="685800" y="838847"/>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CONCLUSION</a:t>
            </a:r>
            <a:br>
              <a:rPr lang="en" sz="3200" dirty="0"/>
            </a:br>
            <a:endParaRPr sz="3200" dirty="0"/>
          </a:p>
          <a:p>
            <a:pPr marL="0" lvl="0" indent="0" algn="ctr" rtl="0">
              <a:spcBef>
                <a:spcPts val="0"/>
              </a:spcBef>
              <a:spcAft>
                <a:spcPts val="0"/>
              </a:spcAft>
              <a:buNone/>
            </a:pPr>
            <a:endParaRPr sz="3200" dirty="0"/>
          </a:p>
        </p:txBody>
      </p:sp>
      <p:sp>
        <p:nvSpPr>
          <p:cNvPr id="343" name="Google Shape;343;p36"/>
          <p:cNvSpPr txBox="1">
            <a:spLocks noGrp="1"/>
          </p:cNvSpPr>
          <p:nvPr>
            <p:ph type="subTitle" idx="1"/>
          </p:nvPr>
        </p:nvSpPr>
        <p:spPr>
          <a:xfrm>
            <a:off x="685800" y="1418747"/>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1.Seven segments are widely used in digital clocks to display the time.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2.These are used in electronic meters for displaying the numerical information.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3.Used in Instrument panels and used in digital readout displays.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The complexity is increased to display large information.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5.It is not possible to display the symbols on seven segment.</a:t>
            </a:r>
          </a:p>
        </p:txBody>
      </p:sp>
      <p:sp>
        <p:nvSpPr>
          <p:cNvPr id="344" name="Google Shape;344;p36"/>
          <p:cNvSpPr/>
          <p:nvPr/>
        </p:nvSpPr>
        <p:spPr>
          <a:xfrm>
            <a:off x="2704453" y="116540"/>
            <a:ext cx="3735093" cy="115980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2657959" y="1440650"/>
            <a:ext cx="3133291" cy="2215800"/>
          </a:xfrm>
          <a:prstGeom prst="rect">
            <a:avLst/>
          </a:prstGeom>
          <a:solidFill>
            <a:srgbClr val="000000">
              <a:alpha val="326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chemeClr val="bg1"/>
                </a:solidFill>
              </a:rPr>
              <a:t>THANK YOUUU !!!!</a:t>
            </a:r>
            <a:endParaRPr sz="3000" dirty="0">
              <a:solidFill>
                <a:schemeClr val="bg1"/>
              </a:solidFill>
            </a:endParaRPr>
          </a:p>
        </p:txBody>
      </p:sp>
      <p:sp>
        <p:nvSpPr>
          <p:cNvPr id="154" name="Google Shape;154;p21"/>
          <p:cNvSpPr/>
          <p:nvPr/>
        </p:nvSpPr>
        <p:spPr>
          <a:xfrm>
            <a:off x="1673817" y="1268606"/>
            <a:ext cx="4889715" cy="2387844"/>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1792140" y="51948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hello!</a:t>
            </a:r>
            <a:endParaRPr sz="4800" dirty="0"/>
          </a:p>
        </p:txBody>
      </p:sp>
      <p:sp>
        <p:nvSpPr>
          <p:cNvPr id="73" name="Google Shape;73;p13"/>
          <p:cNvSpPr txBox="1">
            <a:spLocks noGrp="1"/>
          </p:cNvSpPr>
          <p:nvPr>
            <p:ph type="subTitle" idx="4294967295"/>
          </p:nvPr>
        </p:nvSpPr>
        <p:spPr>
          <a:xfrm>
            <a:off x="1223789" y="1534584"/>
            <a:ext cx="6593700" cy="3089436"/>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dirty="0">
                <a:solidFill>
                  <a:schemeClr val="lt1"/>
                </a:solidFill>
              </a:rPr>
              <a:t>Team Members:</a:t>
            </a:r>
          </a:p>
          <a:p>
            <a:pPr marL="0" lvl="0" indent="0" algn="ctr" rtl="0">
              <a:spcBef>
                <a:spcPts val="600"/>
              </a:spcBef>
              <a:spcAft>
                <a:spcPts val="0"/>
              </a:spcAft>
              <a:buClr>
                <a:schemeClr val="dk1"/>
              </a:buClr>
              <a:buSzPts val="1100"/>
              <a:buFont typeface="Arial"/>
              <a:buNone/>
            </a:pPr>
            <a:endParaRPr lang="en" dirty="0"/>
          </a:p>
          <a:p>
            <a:pPr marL="0" lvl="0" indent="0" algn="ctr" rtl="0">
              <a:spcBef>
                <a:spcPts val="600"/>
              </a:spcBef>
              <a:spcAft>
                <a:spcPts val="0"/>
              </a:spcAft>
              <a:buClr>
                <a:schemeClr val="dk1"/>
              </a:buClr>
              <a:buSzPts val="1100"/>
              <a:buFont typeface="Arial"/>
              <a:buNone/>
            </a:pPr>
            <a:r>
              <a:rPr lang="en" dirty="0">
                <a:solidFill>
                  <a:schemeClr val="lt1"/>
                </a:solidFill>
              </a:rPr>
              <a:t>Aryan Pandey</a:t>
            </a:r>
          </a:p>
          <a:p>
            <a:pPr marL="0" lvl="0" indent="0" algn="ctr" rtl="0">
              <a:spcBef>
                <a:spcPts val="600"/>
              </a:spcBef>
              <a:spcAft>
                <a:spcPts val="0"/>
              </a:spcAft>
              <a:buClr>
                <a:schemeClr val="dk1"/>
              </a:buClr>
              <a:buSzPts val="1100"/>
              <a:buFont typeface="Arial"/>
              <a:buNone/>
            </a:pPr>
            <a:endParaRPr lang="en" dirty="0">
              <a:solidFill>
                <a:schemeClr val="lt1"/>
              </a:solidFill>
            </a:endParaRPr>
          </a:p>
          <a:p>
            <a:pPr marL="0" indent="0" algn="ctr">
              <a:buClr>
                <a:schemeClr val="dk1"/>
              </a:buClr>
              <a:buSzPts val="1100"/>
              <a:buNone/>
            </a:pPr>
            <a:r>
              <a:rPr lang="en" dirty="0">
                <a:solidFill>
                  <a:schemeClr val="lt1"/>
                </a:solidFill>
              </a:rPr>
              <a:t>Ananya B</a:t>
            </a:r>
            <a:endParaRPr lang="en" dirty="0"/>
          </a:p>
          <a:p>
            <a:pPr marL="0" lvl="0" indent="0" algn="ctr" rtl="0">
              <a:spcBef>
                <a:spcPts val="600"/>
              </a:spcBef>
              <a:spcAft>
                <a:spcPts val="0"/>
              </a:spcAft>
              <a:buClr>
                <a:schemeClr val="dk1"/>
              </a:buClr>
              <a:buSzPts val="1100"/>
              <a:buFont typeface="Arial"/>
              <a:buNone/>
            </a:pPr>
            <a:endParaRPr lang="en" dirty="0"/>
          </a:p>
          <a:p>
            <a:pPr marL="0" lvl="0" indent="0" algn="ctr" rtl="0">
              <a:spcBef>
                <a:spcPts val="600"/>
              </a:spcBef>
              <a:spcAft>
                <a:spcPts val="0"/>
              </a:spcAft>
              <a:buClr>
                <a:schemeClr val="dk1"/>
              </a:buClr>
              <a:buSzPts val="1100"/>
              <a:buFont typeface="Arial"/>
              <a:buNone/>
            </a:pPr>
            <a:r>
              <a:rPr lang="en" dirty="0"/>
              <a:t>Sakshi Agnihotri</a:t>
            </a:r>
            <a:endParaRPr lang="en" sz="3600" dirty="0"/>
          </a:p>
        </p:txBody>
      </p:sp>
      <p:sp>
        <p:nvSpPr>
          <p:cNvPr id="74" name="Google Shape;74;p13"/>
          <p:cNvSpPr/>
          <p:nvPr/>
        </p:nvSpPr>
        <p:spPr>
          <a:xfrm>
            <a:off x="3799399" y="1309608"/>
            <a:ext cx="1442481" cy="14723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3"/>
          <p:cNvSpPr/>
          <p:nvPr/>
        </p:nvSpPr>
        <p:spPr>
          <a:xfrm>
            <a:off x="4219513" y="77953"/>
            <a:ext cx="602256" cy="63779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3" name="Picture 2">
            <a:extLst>
              <a:ext uri="{FF2B5EF4-FFF2-40B4-BE49-F238E27FC236}">
                <a16:creationId xmlns:a16="http://schemas.microsoft.com/office/drawing/2014/main" id="{33BEFCDD-D993-4DA3-A2B2-ACBDEFB42DC3}"/>
              </a:ext>
            </a:extLst>
          </p:cNvPr>
          <p:cNvPicPr>
            <a:picLocks noChangeAspect="1"/>
          </p:cNvPicPr>
          <p:nvPr/>
        </p:nvPicPr>
        <p:blipFill>
          <a:blip r:embed="rId3"/>
          <a:stretch>
            <a:fillRect/>
          </a:stretch>
        </p:blipFill>
        <p:spPr>
          <a:xfrm>
            <a:off x="6383061" y="3018717"/>
            <a:ext cx="447424" cy="596566"/>
          </a:xfrm>
          <a:prstGeom prst="rect">
            <a:avLst/>
          </a:prstGeom>
        </p:spPr>
      </p:pic>
      <p:pic>
        <p:nvPicPr>
          <p:cNvPr id="5" name="Picture 4">
            <a:extLst>
              <a:ext uri="{FF2B5EF4-FFF2-40B4-BE49-F238E27FC236}">
                <a16:creationId xmlns:a16="http://schemas.microsoft.com/office/drawing/2014/main" id="{BACE06DE-641B-49CF-B704-9D825233583B}"/>
              </a:ext>
            </a:extLst>
          </p:cNvPr>
          <p:cNvPicPr>
            <a:picLocks noChangeAspect="1"/>
          </p:cNvPicPr>
          <p:nvPr/>
        </p:nvPicPr>
        <p:blipFill>
          <a:blip r:embed="rId4"/>
          <a:stretch>
            <a:fillRect/>
          </a:stretch>
        </p:blipFill>
        <p:spPr>
          <a:xfrm>
            <a:off x="6383061" y="2195327"/>
            <a:ext cx="447424" cy="586881"/>
          </a:xfrm>
          <a:prstGeom prst="rect">
            <a:avLst/>
          </a:prstGeom>
        </p:spPr>
      </p:pic>
      <p:pic>
        <p:nvPicPr>
          <p:cNvPr id="7" name="Picture 6">
            <a:extLst>
              <a:ext uri="{FF2B5EF4-FFF2-40B4-BE49-F238E27FC236}">
                <a16:creationId xmlns:a16="http://schemas.microsoft.com/office/drawing/2014/main" id="{9CC545C7-9F6A-4F11-A15B-F9D632810E65}"/>
              </a:ext>
            </a:extLst>
          </p:cNvPr>
          <p:cNvPicPr>
            <a:picLocks noChangeAspect="1"/>
          </p:cNvPicPr>
          <p:nvPr/>
        </p:nvPicPr>
        <p:blipFill>
          <a:blip r:embed="rId5"/>
          <a:stretch>
            <a:fillRect/>
          </a:stretch>
        </p:blipFill>
        <p:spPr>
          <a:xfrm>
            <a:off x="6380820" y="3851792"/>
            <a:ext cx="447424" cy="5965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ctrTitle" idx="4294967295"/>
          </p:nvPr>
        </p:nvSpPr>
        <p:spPr>
          <a:xfrm>
            <a:off x="960150" y="1620385"/>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What is that one problem that we face living in high tech metropolitan cities?</a:t>
            </a:r>
            <a:endParaRPr sz="2800" dirty="0"/>
          </a:p>
        </p:txBody>
      </p:sp>
      <p:grpSp>
        <p:nvGrpSpPr>
          <p:cNvPr id="106" name="Google Shape;106;p17"/>
          <p:cNvGrpSpPr/>
          <p:nvPr/>
        </p:nvGrpSpPr>
        <p:grpSpPr>
          <a:xfrm rot="-7230029">
            <a:off x="7491744" y="1334519"/>
            <a:ext cx="1516808" cy="960909"/>
            <a:chOff x="238125" y="1918825"/>
            <a:chExt cx="1042450" cy="660400"/>
          </a:xfrm>
        </p:grpSpPr>
        <p:sp>
          <p:nvSpPr>
            <p:cNvPr id="107"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7"/>
          <p:cNvGrpSpPr/>
          <p:nvPr/>
        </p:nvGrpSpPr>
        <p:grpSpPr>
          <a:xfrm rot="1010390" flipH="1">
            <a:off x="1639702" y="2972038"/>
            <a:ext cx="1081732" cy="1062330"/>
            <a:chOff x="1113100" y="2199475"/>
            <a:chExt cx="801900" cy="709925"/>
          </a:xfrm>
        </p:grpSpPr>
        <p:sp>
          <p:nvSpPr>
            <p:cNvPr id="110"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7"/>
          <p:cNvGrpSpPr/>
          <p:nvPr/>
        </p:nvGrpSpPr>
        <p:grpSpPr>
          <a:xfrm rot="2011211">
            <a:off x="215542" y="1740645"/>
            <a:ext cx="1208857" cy="269659"/>
            <a:chOff x="-402034" y="747202"/>
            <a:chExt cx="885134" cy="221725"/>
          </a:xfrm>
        </p:grpSpPr>
        <p:sp>
          <p:nvSpPr>
            <p:cNvPr id="113" name="Google Shape;113;p17"/>
            <p:cNvSpPr/>
            <p:nvPr/>
          </p:nvSpPr>
          <p:spPr>
            <a:xfrm>
              <a:off x="-402034" y="833433"/>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7"/>
            <p:cNvSpPr/>
            <p:nvPr/>
          </p:nvSpPr>
          <p:spPr>
            <a:xfrm>
              <a:off x="303825" y="747202"/>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17"/>
          <p:cNvSpPr/>
          <p:nvPr/>
        </p:nvSpPr>
        <p:spPr>
          <a:xfrm>
            <a:off x="489091" y="185317"/>
            <a:ext cx="1542055" cy="961871"/>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body" idx="1"/>
          </p:nvPr>
        </p:nvSpPr>
        <p:spPr>
          <a:xfrm>
            <a:off x="2216306" y="911204"/>
            <a:ext cx="3994500" cy="275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8000" dirty="0"/>
              <a:t>TRAFFIC!!!!!!</a:t>
            </a:r>
            <a:endParaRPr sz="8000" dirty="0"/>
          </a:p>
        </p:txBody>
      </p:sp>
      <p:sp>
        <p:nvSpPr>
          <p:cNvPr id="124" name="Google Shape;124;p18"/>
          <p:cNvSpPr/>
          <p:nvPr/>
        </p:nvSpPr>
        <p:spPr>
          <a:xfrm>
            <a:off x="1627322" y="281249"/>
            <a:ext cx="3303122" cy="2198480"/>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4" name="Picture 3">
            <a:extLst>
              <a:ext uri="{FF2B5EF4-FFF2-40B4-BE49-F238E27FC236}">
                <a16:creationId xmlns:a16="http://schemas.microsoft.com/office/drawing/2014/main" id="{39A2D99C-99FD-424F-BF78-5178B33700D0}"/>
              </a:ext>
            </a:extLst>
          </p:cNvPr>
          <p:cNvPicPr>
            <a:picLocks noChangeAspect="1"/>
          </p:cNvPicPr>
          <p:nvPr/>
        </p:nvPicPr>
        <p:blipFill>
          <a:blip r:embed="rId3"/>
          <a:stretch>
            <a:fillRect/>
          </a:stretch>
        </p:blipFill>
        <p:spPr>
          <a:xfrm>
            <a:off x="358444" y="2145598"/>
            <a:ext cx="9144000" cy="852304"/>
          </a:xfrm>
          <a:prstGeom prst="rect">
            <a:avLst/>
          </a:prstGeom>
        </p:spPr>
      </p:pic>
      <p:pic>
        <p:nvPicPr>
          <p:cNvPr id="5" name="Picture 4">
            <a:extLst>
              <a:ext uri="{FF2B5EF4-FFF2-40B4-BE49-F238E27FC236}">
                <a16:creationId xmlns:a16="http://schemas.microsoft.com/office/drawing/2014/main" id="{E1D4C7CA-B0C4-4657-97C6-0B926C154ADB}"/>
              </a:ext>
            </a:extLst>
          </p:cNvPr>
          <p:cNvPicPr>
            <a:picLocks noChangeAspect="1"/>
          </p:cNvPicPr>
          <p:nvPr/>
        </p:nvPicPr>
        <p:blipFill>
          <a:blip r:embed="rId3"/>
          <a:stretch>
            <a:fillRect/>
          </a:stretch>
        </p:blipFill>
        <p:spPr>
          <a:xfrm>
            <a:off x="0" y="2145598"/>
            <a:ext cx="9144000" cy="852304"/>
          </a:xfrm>
          <a:prstGeom prst="rect">
            <a:avLst/>
          </a:prstGeom>
        </p:spPr>
      </p:pic>
      <p:pic>
        <p:nvPicPr>
          <p:cNvPr id="6" name="Picture 5">
            <a:extLst>
              <a:ext uri="{FF2B5EF4-FFF2-40B4-BE49-F238E27FC236}">
                <a16:creationId xmlns:a16="http://schemas.microsoft.com/office/drawing/2014/main" id="{D2D958C4-8AFD-4B53-A408-F9509E6C9389}"/>
              </a:ext>
            </a:extLst>
          </p:cNvPr>
          <p:cNvPicPr>
            <a:picLocks noChangeAspect="1"/>
          </p:cNvPicPr>
          <p:nvPr/>
        </p:nvPicPr>
        <p:blipFill>
          <a:blip r:embed="rId4"/>
          <a:stretch>
            <a:fillRect/>
          </a:stretch>
        </p:blipFill>
        <p:spPr>
          <a:xfrm>
            <a:off x="4538532" y="2470478"/>
            <a:ext cx="2019234" cy="1779662"/>
          </a:xfrm>
          <a:prstGeom prst="rect">
            <a:avLst/>
          </a:prstGeom>
        </p:spPr>
      </p:pic>
      <p:pic>
        <p:nvPicPr>
          <p:cNvPr id="7" name="Picture 6">
            <a:extLst>
              <a:ext uri="{FF2B5EF4-FFF2-40B4-BE49-F238E27FC236}">
                <a16:creationId xmlns:a16="http://schemas.microsoft.com/office/drawing/2014/main" id="{285E3831-8763-44EB-ABA6-79137F89450D}"/>
              </a:ext>
            </a:extLst>
          </p:cNvPr>
          <p:cNvPicPr>
            <a:picLocks noChangeAspect="1"/>
          </p:cNvPicPr>
          <p:nvPr/>
        </p:nvPicPr>
        <p:blipFill>
          <a:blip r:embed="rId5"/>
          <a:stretch>
            <a:fillRect/>
          </a:stretch>
        </p:blipFill>
        <p:spPr>
          <a:xfrm>
            <a:off x="4297650" y="4412315"/>
            <a:ext cx="2816596" cy="420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ABSTRACT</a:t>
            </a:r>
            <a:endParaRPr dirty="0"/>
          </a:p>
        </p:txBody>
      </p:sp>
      <p:sp>
        <p:nvSpPr>
          <p:cNvPr id="62" name="Google Shape;62;p12"/>
          <p:cNvSpPr/>
          <p:nvPr/>
        </p:nvSpPr>
        <p:spPr>
          <a:xfrm>
            <a:off x="4141749" y="162782"/>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4345980" y="423158"/>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2"/>
          <p:cNvSpPr txBox="1"/>
          <p:nvPr/>
        </p:nvSpPr>
        <p:spPr>
          <a:xfrm>
            <a:off x="835168" y="1724000"/>
            <a:ext cx="3429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FFFFFF"/>
              </a:solidFill>
              <a:latin typeface="Sniglet"/>
              <a:ea typeface="Sniglet"/>
              <a:cs typeface="Sniglet"/>
              <a:sym typeface="Sniglet"/>
            </a:endParaRPr>
          </a:p>
        </p:txBody>
      </p:sp>
      <p:sp>
        <p:nvSpPr>
          <p:cNvPr id="65" name="Google Shape;65;p12"/>
          <p:cNvSpPr txBox="1"/>
          <p:nvPr/>
        </p:nvSpPr>
        <p:spPr>
          <a:xfrm>
            <a:off x="799446" y="1454735"/>
            <a:ext cx="7473300" cy="3425307"/>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US" sz="1600" dirty="0">
                <a:solidFill>
                  <a:srgbClr val="FFFFFF"/>
                </a:solidFill>
                <a:latin typeface="Sniglet"/>
                <a:ea typeface="Sniglet"/>
                <a:cs typeface="Sniglet"/>
                <a:sym typeface="Sniglet"/>
              </a:rPr>
              <a:t>Traffic problems on roads in the modern cities are increasing day by day as the number of vehicles on the</a:t>
            </a:r>
          </a:p>
          <a:p>
            <a:pPr marL="0" lvl="0" indent="0" algn="ctr" rtl="0">
              <a:spcBef>
                <a:spcPts val="600"/>
              </a:spcBef>
              <a:spcAft>
                <a:spcPts val="0"/>
              </a:spcAft>
              <a:buNone/>
            </a:pPr>
            <a:r>
              <a:rPr lang="en-US" sz="1600" dirty="0">
                <a:solidFill>
                  <a:srgbClr val="FFFFFF"/>
                </a:solidFill>
                <a:latin typeface="Sniglet"/>
                <a:ea typeface="Sniglet"/>
                <a:cs typeface="Sniglet"/>
                <a:sym typeface="Sniglet"/>
              </a:rPr>
              <a:t>road is increasing. Traffic lights control systems are used as the signaling devices for managing  challenging</a:t>
            </a:r>
          </a:p>
          <a:p>
            <a:pPr marL="0" lvl="0" indent="0" algn="ctr" rtl="0">
              <a:spcBef>
                <a:spcPts val="600"/>
              </a:spcBef>
              <a:spcAft>
                <a:spcPts val="0"/>
              </a:spcAft>
              <a:buNone/>
            </a:pPr>
            <a:r>
              <a:rPr lang="en-US" sz="1600" dirty="0">
                <a:solidFill>
                  <a:srgbClr val="FFFFFF"/>
                </a:solidFill>
                <a:latin typeface="Sniglet"/>
                <a:ea typeface="Sniglet"/>
                <a:cs typeface="Sniglet"/>
                <a:sym typeface="Sniglet"/>
              </a:rPr>
              <a:t>traffic in cities. Over the years there is a drastic change in technology which is implemented to improve work</a:t>
            </a:r>
          </a:p>
          <a:p>
            <a:pPr marL="0" lvl="0" indent="0" algn="ctr" rtl="0">
              <a:spcBef>
                <a:spcPts val="600"/>
              </a:spcBef>
              <a:spcAft>
                <a:spcPts val="0"/>
              </a:spcAft>
              <a:buNone/>
            </a:pPr>
            <a:r>
              <a:rPr lang="en-US" sz="1600" dirty="0">
                <a:solidFill>
                  <a:srgbClr val="FFFFFF"/>
                </a:solidFill>
                <a:latin typeface="Sniglet"/>
                <a:ea typeface="Sniglet"/>
                <a:cs typeface="Sniglet"/>
                <a:sym typeface="Sniglet"/>
              </a:rPr>
              <a:t>efficiency, to reduce time losses. But irritating, poor traffic systems are available which in turn causes accidents. In order to reduce inconvenience, the system which we will propose in  our course will have continuous down count display of waiting time. This system is also capable to modify the timings of traffic signals according to a requirement of the signals as the density of the vehicles vary from place to place.</a:t>
            </a:r>
            <a:endParaRPr lang="en-IN" sz="1600" dirty="0">
              <a:solidFill>
                <a:srgbClr val="FFFFFF"/>
              </a:solidFill>
              <a:latin typeface="Sniglet"/>
              <a:ea typeface="Sniglet"/>
              <a:cs typeface="Sniglet"/>
              <a:sym typeface="Sniglet"/>
            </a:endParaRPr>
          </a:p>
        </p:txBody>
      </p:sp>
      <p:sp>
        <p:nvSpPr>
          <p:cNvPr id="66" name="Google Shape;66;p12"/>
          <p:cNvSpPr txBox="1"/>
          <p:nvPr/>
        </p:nvSpPr>
        <p:spPr>
          <a:xfrm>
            <a:off x="1109700" y="263457"/>
            <a:ext cx="74733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lang="en-IN" sz="1200" dirty="0">
              <a:solidFill>
                <a:srgbClr val="C9DAF8"/>
              </a:solidFill>
              <a:latin typeface="Sniglet"/>
              <a:ea typeface="Sniglet"/>
              <a:cs typeface="Sniglet"/>
              <a:sym typeface="Sniglet"/>
            </a:endParaRPr>
          </a:p>
        </p:txBody>
      </p:sp>
      <p:sp>
        <p:nvSpPr>
          <p:cNvPr id="67" name="Google Shape;67;p1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78051" y="349115"/>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INTRODUCTION</a:t>
            </a:r>
            <a:endParaRPr sz="2800" dirty="0"/>
          </a:p>
          <a:p>
            <a:pPr marL="0" lvl="0" indent="0" algn="ctr" rtl="0">
              <a:spcBef>
                <a:spcPts val="0"/>
              </a:spcBef>
              <a:spcAft>
                <a:spcPts val="0"/>
              </a:spcAft>
              <a:buNone/>
            </a:pPr>
            <a:endParaRPr sz="2800" dirty="0"/>
          </a:p>
        </p:txBody>
      </p:sp>
      <p:sp>
        <p:nvSpPr>
          <p:cNvPr id="82" name="Google Shape;82;p14"/>
          <p:cNvSpPr txBox="1">
            <a:spLocks noGrp="1"/>
          </p:cNvSpPr>
          <p:nvPr>
            <p:ph type="subTitle" idx="1"/>
          </p:nvPr>
        </p:nvSpPr>
        <p:spPr>
          <a:xfrm>
            <a:off x="585060" y="1904120"/>
            <a:ext cx="7772400" cy="2401479"/>
          </a:xfrm>
          <a:prstGeom prst="rect">
            <a:avLst/>
          </a:prstGeom>
        </p:spPr>
        <p:txBody>
          <a:bodyPr spcFirstLastPara="1" wrap="square" lIns="91425" tIns="91425" rIns="91425" bIns="91425" anchor="t" anchorCtr="0">
            <a:noAutofit/>
          </a:bodyPr>
          <a:lstStyle/>
          <a:p>
            <a:pPr marL="0" indent="0"/>
            <a:r>
              <a:rPr lang="en-US" sz="1600" dirty="0"/>
              <a:t>The project provides the basic model of traffic light control system which has an additional feature of displaying a countdown timer on a 7-segment display. </a:t>
            </a:r>
          </a:p>
          <a:p>
            <a:pPr marL="0" indent="0"/>
            <a:r>
              <a:rPr lang="en-IN" sz="1800" dirty="0">
                <a:effectLst/>
                <a:latin typeface="Calibri" panose="020F0502020204030204" pitchFamily="34" charset="0"/>
                <a:ea typeface="Calibri" panose="020F0502020204030204" pitchFamily="34" charset="0"/>
                <a:cs typeface="Times New Roman" panose="02020603050405020304" pitchFamily="18" charset="0"/>
              </a:rPr>
              <a:t>This project makes use of LED lights for indication purpose and a microcontroller is used for auto changing of signal at specified range of time interval. LED lights gets automatically turns on and off by making corresponding port pin of the microcontroller “HIGH”.</a:t>
            </a:r>
          </a:p>
          <a:p>
            <a:pPr marL="0" indent="0"/>
            <a:r>
              <a:rPr lang="en-US" sz="1600" dirty="0"/>
              <a:t>The project provides the basic model of traffic light control system which has an additional feature of displaying a countdown timer on a 7-segment display.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p:txBody>
      </p:sp>
      <p:sp>
        <p:nvSpPr>
          <p:cNvPr id="83" name="Google Shape;83;p14"/>
          <p:cNvSpPr/>
          <p:nvPr/>
        </p:nvSpPr>
        <p:spPr>
          <a:xfrm>
            <a:off x="2553346" y="183054"/>
            <a:ext cx="4037308" cy="115980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WHY NEED THIS SYSTEM?</a:t>
            </a:r>
            <a:endParaRPr dirty="0"/>
          </a:p>
        </p:txBody>
      </p:sp>
      <p:sp>
        <p:nvSpPr>
          <p:cNvPr id="328" name="Google Shape;328;p34"/>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AutoNum type="arabicPeriod"/>
            </a:pPr>
            <a:r>
              <a:rPr lang="en-IN" sz="2400" dirty="0">
                <a:solidFill>
                  <a:srgbClr val="FFFFFF"/>
                </a:solidFill>
              </a:rPr>
              <a:t>Traffic lights</a:t>
            </a:r>
          </a:p>
          <a:p>
            <a:pPr lvl="0" indent="-457200" algn="l" rtl="0">
              <a:spcBef>
                <a:spcPts val="600"/>
              </a:spcBef>
              <a:spcAft>
                <a:spcPts val="0"/>
              </a:spcAft>
              <a:buAutoNum type="arabicPeriod"/>
            </a:pPr>
            <a:r>
              <a:rPr lang="en-IN" sz="2400" dirty="0">
                <a:solidFill>
                  <a:srgbClr val="FFFFFF"/>
                </a:solidFill>
              </a:rPr>
              <a:t>Signalling devices</a:t>
            </a:r>
          </a:p>
          <a:p>
            <a:pPr lvl="0" indent="-457200" algn="l" rtl="0">
              <a:spcBef>
                <a:spcPts val="600"/>
              </a:spcBef>
              <a:spcAft>
                <a:spcPts val="0"/>
              </a:spcAft>
              <a:buAutoNum type="arabicPeriod"/>
            </a:pPr>
            <a:r>
              <a:rPr lang="en-IN" sz="2400" dirty="0">
                <a:solidFill>
                  <a:srgbClr val="FFFFFF"/>
                </a:solidFill>
              </a:rPr>
              <a:t>Traffic control</a:t>
            </a:r>
          </a:p>
          <a:p>
            <a:pPr lvl="0" indent="-457200" algn="l" rtl="0">
              <a:spcBef>
                <a:spcPts val="600"/>
              </a:spcBef>
              <a:spcAft>
                <a:spcPts val="0"/>
              </a:spcAft>
              <a:buAutoNum type="arabicPeriod"/>
            </a:pPr>
            <a:r>
              <a:rPr lang="en-IN" sz="2400" dirty="0">
                <a:solidFill>
                  <a:srgbClr val="FFFFFF"/>
                </a:solidFill>
              </a:rPr>
              <a:t>Improve safety </a:t>
            </a:r>
          </a:p>
          <a:p>
            <a:pPr lvl="0" indent="-457200" algn="l" rtl="0">
              <a:spcBef>
                <a:spcPts val="600"/>
              </a:spcBef>
              <a:spcAft>
                <a:spcPts val="0"/>
              </a:spcAft>
              <a:buAutoNum type="arabicPeriod"/>
            </a:pPr>
            <a:r>
              <a:rPr lang="en-IN" sz="2400" dirty="0">
                <a:solidFill>
                  <a:srgbClr val="FFFFFF"/>
                </a:solidFill>
              </a:rPr>
              <a:t>Minimize travel time</a:t>
            </a:r>
          </a:p>
          <a:p>
            <a:pPr lvl="0" indent="-457200" algn="l" rtl="0">
              <a:spcBef>
                <a:spcPts val="600"/>
              </a:spcBef>
              <a:spcAft>
                <a:spcPts val="0"/>
              </a:spcAft>
              <a:buAutoNum type="arabicPeriod"/>
            </a:pPr>
            <a:endParaRPr sz="2400" dirty="0">
              <a:solidFill>
                <a:srgbClr val="FFFFFF"/>
              </a:solidFill>
            </a:endParaRPr>
          </a:p>
        </p:txBody>
      </p:sp>
      <p:sp>
        <p:nvSpPr>
          <p:cNvPr id="329" name="Google Shape;329;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microcontroller?</a:t>
            </a:r>
            <a:endParaRPr dirty="0"/>
          </a:p>
        </p:txBody>
      </p:sp>
      <p:sp>
        <p:nvSpPr>
          <p:cNvPr id="228" name="Google Shape;228;p27"/>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4274710" y="485776"/>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302217" y="2065499"/>
            <a:ext cx="2484456"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rgbClr val="FFFFFF"/>
                </a:solidFill>
                <a:latin typeface="Sniglet"/>
                <a:ea typeface="Sniglet"/>
                <a:cs typeface="Sniglet"/>
                <a:sym typeface="Sniglet"/>
              </a:rPr>
              <a:t>ATMEL MEGA- 328P</a:t>
            </a:r>
            <a:endParaRPr sz="1800" dirty="0">
              <a:solidFill>
                <a:srgbClr val="FFFFFF"/>
              </a:solidFill>
              <a:latin typeface="Sniglet"/>
              <a:ea typeface="Sniglet"/>
              <a:cs typeface="Sniglet"/>
              <a:sym typeface="Sniglet"/>
            </a:endParaRPr>
          </a:p>
        </p:txBody>
      </p:sp>
      <p:sp>
        <p:nvSpPr>
          <p:cNvPr id="231" name="Google Shape;231;p27"/>
          <p:cNvSpPr/>
          <p:nvPr/>
        </p:nvSpPr>
        <p:spPr>
          <a:xfrm>
            <a:off x="3301674" y="2065499"/>
            <a:ext cx="2930945"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FFFFFF"/>
                </a:solidFill>
                <a:latin typeface="Sniglet"/>
                <a:ea typeface="Sniglet"/>
                <a:cs typeface="Sniglet"/>
                <a:sym typeface="Sniglet"/>
              </a:rPr>
              <a:t>ARDUINO UNO</a:t>
            </a:r>
            <a:endParaRPr sz="1800" dirty="0">
              <a:solidFill>
                <a:srgbClr val="FFFFFF"/>
              </a:solidFill>
              <a:latin typeface="Sniglet"/>
              <a:ea typeface="Sniglet"/>
              <a:cs typeface="Sniglet"/>
              <a:sym typeface="Sniglet"/>
            </a:endParaRPr>
          </a:p>
        </p:txBody>
      </p:sp>
      <p:sp>
        <p:nvSpPr>
          <p:cNvPr id="232" name="Google Shape;232;p27"/>
          <p:cNvSpPr/>
          <p:nvPr/>
        </p:nvSpPr>
        <p:spPr>
          <a:xfrm>
            <a:off x="6528514" y="2100221"/>
            <a:ext cx="2215435"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rgbClr val="FFFFFF"/>
                </a:solidFill>
                <a:latin typeface="Sniglet"/>
                <a:ea typeface="Sniglet"/>
                <a:cs typeface="Sniglet"/>
                <a:sym typeface="Sniglet"/>
              </a:rPr>
              <a:t>R3 SMD COMPATIBLE BOARD</a:t>
            </a:r>
            <a:endParaRPr sz="1800" dirty="0">
              <a:solidFill>
                <a:srgbClr val="FFFFFF"/>
              </a:solidFill>
              <a:latin typeface="Sniglet"/>
              <a:ea typeface="Sniglet"/>
              <a:cs typeface="Sniglet"/>
              <a:sym typeface="Sniglet"/>
            </a:endParaRPr>
          </a:p>
        </p:txBody>
      </p:sp>
      <p:grpSp>
        <p:nvGrpSpPr>
          <p:cNvPr id="233" name="Google Shape;233;p27"/>
          <p:cNvGrpSpPr/>
          <p:nvPr/>
        </p:nvGrpSpPr>
        <p:grpSpPr>
          <a:xfrm>
            <a:off x="2537528" y="2747718"/>
            <a:ext cx="1192672" cy="232966"/>
            <a:chOff x="2266178" y="2764475"/>
            <a:chExt cx="1792245" cy="232966"/>
          </a:xfrm>
        </p:grpSpPr>
        <p:sp>
          <p:nvSpPr>
            <p:cNvPr id="234" name="Google Shape;234;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7"/>
          <p:cNvGrpSpPr/>
          <p:nvPr/>
        </p:nvGrpSpPr>
        <p:grpSpPr>
          <a:xfrm>
            <a:off x="6005593" y="2770704"/>
            <a:ext cx="655552" cy="232966"/>
            <a:chOff x="2266178" y="2764475"/>
            <a:chExt cx="1792245" cy="232966"/>
          </a:xfrm>
        </p:grpSpPr>
        <p:sp>
          <p:nvSpPr>
            <p:cNvPr id="237" name="Google Shape;237;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2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30"/>
          <p:cNvSpPr txBox="1">
            <a:spLocks noGrp="1"/>
          </p:cNvSpPr>
          <p:nvPr>
            <p:ph type="body" idx="4294967295"/>
          </p:nvPr>
        </p:nvSpPr>
        <p:spPr>
          <a:xfrm>
            <a:off x="2412279" y="361258"/>
            <a:ext cx="3777900" cy="1255359"/>
          </a:xfrm>
          <a:prstGeom prst="rect">
            <a:avLst/>
          </a:prstGeom>
        </p:spPr>
        <p:txBody>
          <a:bodyPr spcFirstLastPara="1" wrap="square" lIns="91425" tIns="91425" rIns="91425" bIns="91425" anchor="b" anchorCtr="0">
            <a:noAutofit/>
          </a:bodyPr>
          <a:lstStyle/>
          <a:p>
            <a:pPr marL="0" indent="0">
              <a:buNone/>
            </a:pPr>
            <a:r>
              <a:rPr lang="en-US" dirty="0"/>
              <a:t>WHY THIS MICROCONTROLLER</a:t>
            </a:r>
            <a:r>
              <a:rPr lang="en-IN" sz="2000" dirty="0">
                <a:solidFill>
                  <a:srgbClr val="FFFFFF"/>
                </a:solidFill>
                <a:latin typeface="Sniglet"/>
                <a:ea typeface="Sniglet"/>
                <a:cs typeface="Sniglet"/>
                <a:sym typeface="Sniglet"/>
              </a:rPr>
              <a:t>?</a:t>
            </a:r>
          </a:p>
          <a:p>
            <a:pPr marL="0" lvl="0" indent="0" algn="l" rtl="0">
              <a:spcBef>
                <a:spcPts val="600"/>
              </a:spcBef>
              <a:spcAft>
                <a:spcPts val="0"/>
              </a:spcAft>
              <a:buNone/>
            </a:pPr>
            <a:endParaRPr dirty="0"/>
          </a:p>
        </p:txBody>
      </p:sp>
      <p:sp>
        <p:nvSpPr>
          <p:cNvPr id="284" name="Google Shape;284;p3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285" name="Google Shape;285;p30"/>
          <p:cNvGrpSpPr/>
          <p:nvPr/>
        </p:nvGrpSpPr>
        <p:grpSpPr>
          <a:xfrm rot="5400000">
            <a:off x="3468563" y="-1345326"/>
            <a:ext cx="1455947" cy="4396359"/>
            <a:chOff x="2547150" y="238125"/>
            <a:chExt cx="2525675" cy="5238750"/>
          </a:xfrm>
        </p:grpSpPr>
        <p:sp>
          <p:nvSpPr>
            <p:cNvPr id="286" name="Google Shape;286;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alpha val="1115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FFFFFF">
                <a:alpha val="1115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FFFFFF">
                <a:alpha val="1115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FFFFFF">
                <a:alpha val="1115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83;p30">
            <a:extLst>
              <a:ext uri="{FF2B5EF4-FFF2-40B4-BE49-F238E27FC236}">
                <a16:creationId xmlns:a16="http://schemas.microsoft.com/office/drawing/2014/main" id="{A8135E87-9BD2-4A97-A016-6046D70B2793}"/>
              </a:ext>
            </a:extLst>
          </p:cNvPr>
          <p:cNvSpPr txBox="1">
            <a:spLocks/>
          </p:cNvSpPr>
          <p:nvPr/>
        </p:nvSpPr>
        <p:spPr>
          <a:xfrm>
            <a:off x="216976" y="1817205"/>
            <a:ext cx="8431078" cy="32546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1pPr>
            <a:lvl2pPr marL="914400" marR="0" lvl="1"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2pPr>
            <a:lvl3pPr marL="1371600" marR="0" lvl="2"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3pPr>
            <a:lvl4pPr marL="1828800" marR="0" lvl="3"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4pPr>
            <a:lvl5pPr marL="2286000" marR="0" lvl="4"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5pPr>
            <a:lvl6pPr marL="2743200" marR="0" lvl="5"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6pPr>
            <a:lvl7pPr marL="3200400" marR="0" lvl="6"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7pPr>
            <a:lvl8pPr marL="3657600" marR="0" lvl="7"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8pPr>
            <a:lvl9pPr marL="4114800" marR="0" lvl="8"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9pPr>
          </a:lstStyle>
          <a:p>
            <a:pPr indent="-457200">
              <a:buFont typeface="Sniglet"/>
              <a:buAutoNum type="arabicPeriod"/>
            </a:pPr>
            <a:r>
              <a:rPr lang="en-US" sz="1400" dirty="0"/>
              <a:t>ATmega328 is an 8-bit, 28-Pin AVR Microcontroller, manufactured by Microchip, follows RISC Architecture and has a flash-type program memory of 32KB.</a:t>
            </a:r>
          </a:p>
          <a:p>
            <a:pPr indent="-457200">
              <a:buFont typeface="Sniglet"/>
              <a:buAutoNum type="arabicPeriod"/>
            </a:pPr>
            <a:r>
              <a:rPr lang="en-US" sz="1400" dirty="0"/>
              <a:t>Atmega328 is the microcontroller, used in basic Arduino boards </a:t>
            </a:r>
            <a:r>
              <a:rPr lang="en-US" sz="1400" dirty="0" err="1"/>
              <a:t>i.e</a:t>
            </a:r>
            <a:r>
              <a:rPr lang="en-US" sz="1400" dirty="0"/>
              <a:t> Arduino UNO, Arduino Pro Mini and Arduino Nano.</a:t>
            </a:r>
          </a:p>
          <a:p>
            <a:pPr indent="-457200">
              <a:buFont typeface="Sniglet"/>
              <a:buAutoNum type="arabicPeriod"/>
            </a:pPr>
            <a:r>
              <a:rPr lang="en-US" sz="1400" dirty="0"/>
              <a:t>It has an EEPROM memory of 1KB and its SRAM memory is 2KB.</a:t>
            </a:r>
          </a:p>
          <a:p>
            <a:pPr indent="-457200">
              <a:buFont typeface="Sniglet"/>
              <a:buAutoNum type="arabicPeriod"/>
            </a:pPr>
            <a:r>
              <a:rPr lang="en-US" sz="1400" dirty="0"/>
              <a:t>It has 8 Pins for ADC operations, which all combine to form </a:t>
            </a:r>
            <a:r>
              <a:rPr lang="en-US" sz="1400" dirty="0" err="1"/>
              <a:t>PortA</a:t>
            </a:r>
            <a:r>
              <a:rPr lang="en-US" sz="1400" dirty="0"/>
              <a:t> ( PA0 – PA7 ).</a:t>
            </a:r>
          </a:p>
          <a:p>
            <a:pPr indent="-457200">
              <a:buFont typeface="Sniglet"/>
              <a:buAutoNum type="arabicPeriod"/>
            </a:pPr>
            <a:r>
              <a:rPr lang="en-US" sz="1400" dirty="0"/>
              <a:t>It also has 3 built-in Timers, two of them are 8 Bit timers while the third one is 16-Bit Timer.</a:t>
            </a:r>
          </a:p>
          <a:p>
            <a:pPr indent="-457200">
              <a:buFont typeface="Sniglet"/>
              <a:buAutoNum type="arabicPeriod"/>
            </a:pPr>
            <a:r>
              <a:rPr lang="en-US" sz="1400" dirty="0"/>
              <a:t>You must have heard of Arduino UNO, UNO is based on atmega328 Microcontroller. It’s UNO’s heart. 🙂</a:t>
            </a:r>
          </a:p>
          <a:p>
            <a:pPr indent="-457200">
              <a:buFont typeface="Sniglet"/>
              <a:buAutoNum type="arabicPeriod"/>
            </a:pPr>
            <a:r>
              <a:rPr lang="en-US" sz="1400" dirty="0"/>
              <a:t>It operates ranging from 3.3V to 5.5V but normally we use 5V as a standard.</a:t>
            </a:r>
          </a:p>
          <a:p>
            <a:pPr indent="-457200">
              <a:buFont typeface="Sniglet"/>
              <a:buAutoNum type="arabicPeriod"/>
            </a:pPr>
            <a:r>
              <a:rPr lang="en-US" sz="1400" dirty="0"/>
              <a:t>Its excellent features include cost-efficiency, low power dissipation, programming lock for security purposes, real timer counter with separate oscillator.</a:t>
            </a:r>
          </a:p>
        </p:txBody>
      </p:sp>
    </p:spTree>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929</Words>
  <Application>Microsoft Office PowerPoint</Application>
  <PresentationFormat>On-screen Show (16:9)</PresentationFormat>
  <Paragraphs>132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Sniglet</vt:lpstr>
      <vt:lpstr>Arial</vt:lpstr>
      <vt:lpstr>Calibri</vt:lpstr>
      <vt:lpstr>Walter Turncoat</vt:lpstr>
      <vt:lpstr>Ursula template</vt:lpstr>
      <vt:lpstr>7-Segment traffic light system</vt:lpstr>
      <vt:lpstr>hello!</vt:lpstr>
      <vt:lpstr>What is that one problem that we face living in high tech metropolitan cities?</vt:lpstr>
      <vt:lpstr>PowerPoint Presentation</vt:lpstr>
      <vt:lpstr>ABSTRACT</vt:lpstr>
      <vt:lpstr>INTRODUCTION </vt:lpstr>
      <vt:lpstr>WHY NEED THIS SYSTEM?</vt:lpstr>
      <vt:lpstr>What microcontroller?</vt:lpstr>
      <vt:lpstr>PowerPoint Presentation</vt:lpstr>
      <vt:lpstr>SPECIFICATIONS:</vt:lpstr>
      <vt:lpstr>COMPONENTS REQUIRED </vt:lpstr>
      <vt:lpstr>BLOCK DIAGRAM</vt:lpstr>
      <vt:lpstr>BLOCK DIAGRAM</vt:lpstr>
      <vt:lpstr>CIRCUIT DIAGRAM</vt:lpstr>
      <vt:lpstr>Working</vt:lpstr>
      <vt:lpstr>WORKING</vt:lpstr>
      <vt:lpstr>CONCLUSION  </vt:lpstr>
      <vt:lpstr>THANK YOUUU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7-Segment traffic light system</dc:title>
  <cp:lastModifiedBy>Aryan Pandey</cp:lastModifiedBy>
  <cp:revision>8</cp:revision>
  <dcterms:modified xsi:type="dcterms:W3CDTF">2023-04-29T19:44:12Z</dcterms:modified>
</cp:coreProperties>
</file>