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0" r:id="rId6"/>
    <p:sldId id="262" r:id="rId7"/>
    <p:sldId id="263" r:id="rId8"/>
    <p:sldId id="264" r:id="rId9"/>
    <p:sldId id="265" r:id="rId10"/>
    <p:sldId id="276" r:id="rId11"/>
    <p:sldId id="266" r:id="rId12"/>
    <p:sldId id="274" r:id="rId13"/>
    <p:sldId id="275"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66"/>
    <a:srgbClr val="4902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FCDB-42E8-92E6-4185-A21C5257E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236087-428E-BC7F-528C-F6C7EFD4A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35A31-3D4D-A646-646B-1A36C87E4CBF}"/>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AEF9F666-5E72-476F-5152-FEEC19BBA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4E5F1-AE54-502C-81B5-A09E7013BDC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27326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0099-0801-48AC-A2F6-5203BBEE7E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F92E5-FAED-7B42-E6CF-9F894DB53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13086-1A41-F63D-11D7-426482DC3B0F}"/>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44E6AC00-0DC0-766D-EB64-EC4017F70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19CBC-7C3A-D625-8C96-3A109A64B8E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23772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7AB88-BBDE-2744-833D-5BD016B009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D77E20-DEF6-8E7D-C908-BEB81F1B5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6CA9B-DD85-0F4B-F318-29B1EC7926BD}"/>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0BD0913E-41BF-6779-6BAD-6A69CD26A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FE9C2A-A986-BF0A-4BED-CD567A8D3C54}"/>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73040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6C2A3-6DB1-4838-A82A-729C45366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683145-B20C-3B91-9551-4178468A8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561AC-8F45-90CD-5EF7-455D032D9402}"/>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CC1978CC-837B-1299-88B4-6C0366C720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B1670-8B97-8F30-1BE4-49167EC65CB1}"/>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0704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669F-2F55-CE03-8DA2-BA840E39D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B80D9D-56C3-6C13-0698-336B6AEAF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89D5E-764D-C1BB-CF4F-651EFB2D0859}"/>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D7B52AE7-CD4A-5672-EEF4-0E1FA0657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CF027-B537-E4D9-D47D-9C9B173320EB}"/>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76996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9E03-4D32-2E76-3675-8CF8B1641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1A86F-65C9-EEBA-D6DC-45C9D6CBF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CEEE29-0197-33CC-A0CD-43F20F9C5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EE073A-375B-51FB-9C20-42D69B05067E}"/>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6" name="Footer Placeholder 5">
            <a:extLst>
              <a:ext uri="{FF2B5EF4-FFF2-40B4-BE49-F238E27FC236}">
                <a16:creationId xmlns:a16="http://schemas.microsoft.com/office/drawing/2014/main" id="{2A4695ED-B676-1007-4D7E-289DB30587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3AAA7-3917-657E-824B-702C5C2589D8}"/>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16746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7822-CA29-DBD5-ABA7-79126DCAA0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EF5D4-B689-E7FC-EF44-35451F1B9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A9ED0-04E7-8050-085D-66614712B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F0FFD7-A350-4C76-BD9D-343457A6A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D09D05-ECBA-B636-302F-E8EF9D8AA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219F10-34A9-E5A1-246B-2CABFD623B98}"/>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8" name="Footer Placeholder 7">
            <a:extLst>
              <a:ext uri="{FF2B5EF4-FFF2-40B4-BE49-F238E27FC236}">
                <a16:creationId xmlns:a16="http://schemas.microsoft.com/office/drawing/2014/main" id="{0A90C4B4-D272-212D-502B-DCF9B14F2E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E714B-56CC-2218-22BA-E6A063BC2F6F}"/>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56162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0EC7-0071-AF97-26D5-78908F284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FBD1FC-7CD1-593C-FB93-BB74FF80EEF8}"/>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4" name="Footer Placeholder 3">
            <a:extLst>
              <a:ext uri="{FF2B5EF4-FFF2-40B4-BE49-F238E27FC236}">
                <a16:creationId xmlns:a16="http://schemas.microsoft.com/office/drawing/2014/main" id="{37EF4459-2369-E160-DA52-1E2FF66F76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A8F594-F439-A4D7-5CBF-15B82FD6847A}"/>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470472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A9895-43AD-49FE-D74A-BFA63B11F169}"/>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3" name="Footer Placeholder 2">
            <a:extLst>
              <a:ext uri="{FF2B5EF4-FFF2-40B4-BE49-F238E27FC236}">
                <a16:creationId xmlns:a16="http://schemas.microsoft.com/office/drawing/2014/main" id="{C2F639CD-43AE-63A1-99FC-D8FB39C1B9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E13321-F14A-362C-EC86-337B340FA322}"/>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3641769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03EAA-1CCC-22F2-6173-634F74CD0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746F9-FE16-6FF8-7BBB-02E4A3CCC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C6E64E-5B0F-432E-3E70-55CC69299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7A978-5DC1-564F-DDD2-5F50D528BA3A}"/>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6" name="Footer Placeholder 5">
            <a:extLst>
              <a:ext uri="{FF2B5EF4-FFF2-40B4-BE49-F238E27FC236}">
                <a16:creationId xmlns:a16="http://schemas.microsoft.com/office/drawing/2014/main" id="{C0B2257D-606F-DC3E-EC9D-D8F1627B3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B0939-D96D-2DB4-62BD-F4BEC7618F70}"/>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248818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4AA1-9367-7712-1A0A-E38B1359D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6084B6-DC79-9DAD-BF80-F23D360B9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70DD28-23FE-5D2C-05E7-090F66881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D2CCF-111E-4460-17B6-277E2C72A64E}"/>
              </a:ext>
            </a:extLst>
          </p:cNvPr>
          <p:cNvSpPr>
            <a:spLocks noGrp="1"/>
          </p:cNvSpPr>
          <p:nvPr>
            <p:ph type="dt" sz="half" idx="10"/>
          </p:nvPr>
        </p:nvSpPr>
        <p:spPr/>
        <p:txBody>
          <a:bodyPr/>
          <a:lstStyle/>
          <a:p>
            <a:fld id="{1366B46A-A5CD-4590-934A-B4E3106B8C93}" type="datetimeFigureOut">
              <a:rPr lang="en-IN" smtClean="0"/>
              <a:t>28-04-2023</a:t>
            </a:fld>
            <a:endParaRPr lang="en-IN"/>
          </a:p>
        </p:txBody>
      </p:sp>
      <p:sp>
        <p:nvSpPr>
          <p:cNvPr id="6" name="Footer Placeholder 5">
            <a:extLst>
              <a:ext uri="{FF2B5EF4-FFF2-40B4-BE49-F238E27FC236}">
                <a16:creationId xmlns:a16="http://schemas.microsoft.com/office/drawing/2014/main" id="{2AA0CF30-345F-DC42-7172-FF1B73EF8C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8FA04-DFA9-5B67-9DD0-8ED8C24970BB}"/>
              </a:ext>
            </a:extLst>
          </p:cNvPr>
          <p:cNvSpPr>
            <a:spLocks noGrp="1"/>
          </p:cNvSpPr>
          <p:nvPr>
            <p:ph type="sldNum" sz="quarter" idx="12"/>
          </p:nvPr>
        </p:nvSpPr>
        <p:spPr/>
        <p:txBody>
          <a:bodyPr/>
          <a:lstStyle/>
          <a:p>
            <a:fld id="{52C002A5-7625-4884-9C33-6EABC404AB8D}" type="slidenum">
              <a:rPr lang="en-IN" smtClean="0"/>
              <a:t>‹#›</a:t>
            </a:fld>
            <a:endParaRPr lang="en-IN"/>
          </a:p>
        </p:txBody>
      </p:sp>
    </p:spTree>
    <p:extLst>
      <p:ext uri="{BB962C8B-B14F-4D97-AF65-F5344CB8AC3E}">
        <p14:creationId xmlns:p14="http://schemas.microsoft.com/office/powerpoint/2010/main" val="196539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C8218-5190-6D1D-9210-15D50BF9A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CC294-7773-ECF4-1D0E-211B4D763E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CE44B-6F14-5C1B-EF70-C881E3176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6B46A-A5CD-4590-934A-B4E3106B8C93}" type="datetimeFigureOut">
              <a:rPr lang="en-IN" smtClean="0"/>
              <a:t>28-04-2023</a:t>
            </a:fld>
            <a:endParaRPr lang="en-IN"/>
          </a:p>
        </p:txBody>
      </p:sp>
      <p:sp>
        <p:nvSpPr>
          <p:cNvPr id="5" name="Footer Placeholder 4">
            <a:extLst>
              <a:ext uri="{FF2B5EF4-FFF2-40B4-BE49-F238E27FC236}">
                <a16:creationId xmlns:a16="http://schemas.microsoft.com/office/drawing/2014/main" id="{BE61492A-D2CD-58F2-0457-1C54CD009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539568-BE80-248E-F274-C7E6D5BAD3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002A5-7625-4884-9C33-6EABC404AB8D}" type="slidenum">
              <a:rPr lang="en-IN" smtClean="0"/>
              <a:t>‹#›</a:t>
            </a:fld>
            <a:endParaRPr lang="en-IN"/>
          </a:p>
        </p:txBody>
      </p:sp>
    </p:spTree>
    <p:extLst>
      <p:ext uri="{BB962C8B-B14F-4D97-AF65-F5344CB8AC3E}">
        <p14:creationId xmlns:p14="http://schemas.microsoft.com/office/powerpoint/2010/main" val="3325042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F8388D-819D-7DF9-7C87-4BAD21638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978" y="1749494"/>
            <a:ext cx="9525000" cy="4048125"/>
          </a:xfrm>
          <a:prstGeom prst="rect">
            <a:avLst/>
          </a:prstGeom>
        </p:spPr>
      </p:pic>
      <p:sp>
        <p:nvSpPr>
          <p:cNvPr id="6" name="Title 3">
            <a:extLst>
              <a:ext uri="{FF2B5EF4-FFF2-40B4-BE49-F238E27FC236}">
                <a16:creationId xmlns:a16="http://schemas.microsoft.com/office/drawing/2014/main" id="{CC9E2220-FB67-A25B-F3FF-C02260B44623}"/>
              </a:ext>
            </a:extLst>
          </p:cNvPr>
          <p:cNvSpPr txBox="1">
            <a:spLocks/>
          </p:cNvSpPr>
          <p:nvPr/>
        </p:nvSpPr>
        <p:spPr>
          <a:xfrm>
            <a:off x="1676400" y="51669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latin typeface="roboto" panose="020B0604020202020204" pitchFamily="2" charset="0"/>
                <a:ea typeface="roboto" panose="020B0604020202020204" pitchFamily="2" charset="0"/>
                <a:cs typeface="roboto" panose="020B0604020202020204" pitchFamily="2" charset="0"/>
              </a:rPr>
              <a:t>Graphic &amp; Web Development</a:t>
            </a:r>
            <a:endParaRPr lang="en-IN"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FE2D83E4-20F3-7F41-3044-5A210A3D75C7}"/>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8937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442464" y="28209"/>
            <a:ext cx="10559412"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442466" y="738487"/>
            <a:ext cx="75883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Select the Type Tool from the toolbar on the left-hand side of the screen.</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442464" y="2099087"/>
            <a:ext cx="80389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Click and drag to create a text frame where you want the text to go.</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DDF8E0B2-DE6E-9909-94BB-8AC66D23021F}"/>
              </a:ext>
            </a:extLst>
          </p:cNvPr>
          <p:cNvSpPr txBox="1">
            <a:spLocks/>
          </p:cNvSpPr>
          <p:nvPr/>
        </p:nvSpPr>
        <p:spPr>
          <a:xfrm>
            <a:off x="442466" y="1388809"/>
            <a:ext cx="96177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i-IN" sz="2400" dirty="0">
                <a:latin typeface="adobe-clean"/>
              </a:rPr>
              <a:t>बायाँतर्फको स्क्रिनमा </a:t>
            </a:r>
            <a:r>
              <a:rPr lang="en-US" sz="2400" dirty="0">
                <a:latin typeface="adobe-clean"/>
              </a:rPr>
              <a:t>Toolbar </a:t>
            </a:r>
            <a:r>
              <a:rPr lang="hi-IN" sz="2400" dirty="0">
                <a:latin typeface="adobe-clean"/>
              </a:rPr>
              <a:t>बाट टाइप टुल </a:t>
            </a:r>
            <a:r>
              <a:rPr lang="en-US" sz="2400" dirty="0">
                <a:latin typeface="adobe-clean"/>
              </a:rPr>
              <a:t>Select</a:t>
            </a:r>
            <a:r>
              <a:rPr lang="hi-IN" sz="2400" dirty="0">
                <a:latin typeface="adobe-clean"/>
              </a:rPr>
              <a:t> गर्नुहोस्।</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6" name="Title 3">
            <a:extLst>
              <a:ext uri="{FF2B5EF4-FFF2-40B4-BE49-F238E27FC236}">
                <a16:creationId xmlns:a16="http://schemas.microsoft.com/office/drawing/2014/main" id="{55507FC8-017C-E565-BAF1-7146C9073224}"/>
              </a:ext>
            </a:extLst>
          </p:cNvPr>
          <p:cNvSpPr txBox="1">
            <a:spLocks/>
          </p:cNvSpPr>
          <p:nvPr/>
        </p:nvSpPr>
        <p:spPr>
          <a:xfrm>
            <a:off x="442466" y="2921512"/>
            <a:ext cx="79064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Text </a:t>
            </a:r>
            <a:r>
              <a:rPr lang="hi-IN" sz="2400" dirty="0">
                <a:latin typeface="adobe-clean"/>
              </a:rPr>
              <a:t>लाई राख्न चाहानुभएको स्थानमा </a:t>
            </a:r>
            <a:r>
              <a:rPr lang="en-US" sz="2400" dirty="0">
                <a:latin typeface="adobe-clean"/>
              </a:rPr>
              <a:t>Text</a:t>
            </a:r>
            <a:r>
              <a:rPr lang="hi-IN" sz="2400" dirty="0">
                <a:latin typeface="adobe-clean"/>
              </a:rPr>
              <a:t> </a:t>
            </a:r>
            <a:r>
              <a:rPr lang="en-US" sz="2400" dirty="0">
                <a:latin typeface="adobe-clean"/>
              </a:rPr>
              <a:t>frame </a:t>
            </a:r>
            <a:r>
              <a:rPr lang="hi-IN" sz="2400" dirty="0">
                <a:latin typeface="adobe-clean"/>
              </a:rPr>
              <a:t>बनाउन लागि </a:t>
            </a:r>
            <a:r>
              <a:rPr lang="en-US" sz="2400" dirty="0">
                <a:latin typeface="adobe-clean"/>
              </a:rPr>
              <a:t>Click </a:t>
            </a:r>
            <a:r>
              <a:rPr lang="hi-IN" sz="2400" dirty="0">
                <a:latin typeface="adobe-clean"/>
              </a:rPr>
              <a:t>र </a:t>
            </a:r>
            <a:r>
              <a:rPr lang="en-US" sz="2400" dirty="0">
                <a:latin typeface="adobe-clean"/>
              </a:rPr>
              <a:t>Drag </a:t>
            </a:r>
            <a:r>
              <a:rPr lang="hi-IN" sz="2400" dirty="0">
                <a:latin typeface="adobe-clean"/>
              </a:rPr>
              <a:t>गर्नुहोस्</a:t>
            </a:r>
            <a:endParaRPr lang="en-IN" sz="2400" b="1" dirty="0">
              <a:latin typeface="roboto" panose="020B0604020202020204" pitchFamily="2" charset="0"/>
              <a:ea typeface="roboto" panose="020B0604020202020204" pitchFamily="2" charset="0"/>
              <a:cs typeface="roboto" panose="020B0604020202020204" pitchFamily="2" charset="0"/>
            </a:endParaRPr>
          </a:p>
        </p:txBody>
      </p:sp>
      <p:pic>
        <p:nvPicPr>
          <p:cNvPr id="11" name="Picture 10">
            <a:extLst>
              <a:ext uri="{FF2B5EF4-FFF2-40B4-BE49-F238E27FC236}">
                <a16:creationId xmlns:a16="http://schemas.microsoft.com/office/drawing/2014/main" id="{7B88C6E8-6672-14FA-EEF8-05AE2C76BB41}"/>
              </a:ext>
            </a:extLst>
          </p:cNvPr>
          <p:cNvPicPr>
            <a:picLocks noChangeAspect="1"/>
          </p:cNvPicPr>
          <p:nvPr/>
        </p:nvPicPr>
        <p:blipFill rotWithShape="1">
          <a:blip r:embed="rId3"/>
          <a:srcRect t="5776" r="91196" b="57403"/>
          <a:stretch/>
        </p:blipFill>
        <p:spPr>
          <a:xfrm>
            <a:off x="9168170" y="908531"/>
            <a:ext cx="1833705" cy="4311591"/>
          </a:xfrm>
          <a:prstGeom prst="rect">
            <a:avLst/>
          </a:prstGeom>
        </p:spPr>
      </p:pic>
      <p:pic>
        <p:nvPicPr>
          <p:cNvPr id="13" name="Picture 12">
            <a:extLst>
              <a:ext uri="{FF2B5EF4-FFF2-40B4-BE49-F238E27FC236}">
                <a16:creationId xmlns:a16="http://schemas.microsoft.com/office/drawing/2014/main" id="{8C447A17-C472-ECD3-A6B7-C27111E41C3B}"/>
              </a:ext>
            </a:extLst>
          </p:cNvPr>
          <p:cNvPicPr>
            <a:picLocks noChangeAspect="1"/>
          </p:cNvPicPr>
          <p:nvPr/>
        </p:nvPicPr>
        <p:blipFill rotWithShape="1">
          <a:blip r:embed="rId3"/>
          <a:srcRect l="30707" t="15538" r="38967" b="22460"/>
          <a:stretch/>
        </p:blipFill>
        <p:spPr>
          <a:xfrm>
            <a:off x="5251324" y="3705456"/>
            <a:ext cx="2635422" cy="3029332"/>
          </a:xfrm>
          <a:prstGeom prst="rect">
            <a:avLst/>
          </a:prstGeom>
        </p:spPr>
      </p:pic>
    </p:spTree>
    <p:extLst>
      <p:ext uri="{BB962C8B-B14F-4D97-AF65-F5344CB8AC3E}">
        <p14:creationId xmlns:p14="http://schemas.microsoft.com/office/powerpoint/2010/main" val="902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621695" y="20585"/>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9" name="Title 3">
            <a:extLst>
              <a:ext uri="{FF2B5EF4-FFF2-40B4-BE49-F238E27FC236}">
                <a16:creationId xmlns:a16="http://schemas.microsoft.com/office/drawing/2014/main" id="{7E98F1A3-F8A7-025D-3AD3-75604830F7C2}"/>
              </a:ext>
            </a:extLst>
          </p:cNvPr>
          <p:cNvSpPr txBox="1">
            <a:spLocks/>
          </p:cNvSpPr>
          <p:nvPr/>
        </p:nvSpPr>
        <p:spPr>
          <a:xfrm>
            <a:off x="621695" y="1173004"/>
            <a:ext cx="77669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With the text frame selected, go to File &gt; Place, and select the text file you want to add to the document. The text will automatically flow into the text frame.</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12" name="Title 3">
            <a:extLst>
              <a:ext uri="{FF2B5EF4-FFF2-40B4-BE49-F238E27FC236}">
                <a16:creationId xmlns:a16="http://schemas.microsoft.com/office/drawing/2014/main" id="{14448165-B742-CA2E-F49A-09D43BCBF77A}"/>
              </a:ext>
            </a:extLst>
          </p:cNvPr>
          <p:cNvSpPr txBox="1">
            <a:spLocks/>
          </p:cNvSpPr>
          <p:nvPr/>
        </p:nvSpPr>
        <p:spPr>
          <a:xfrm>
            <a:off x="621695" y="2934757"/>
            <a:ext cx="7766931" cy="204806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Text Frame</a:t>
            </a:r>
            <a:r>
              <a:rPr lang="en-US" sz="2400" dirty="0"/>
              <a:t> </a:t>
            </a:r>
            <a:r>
              <a:rPr lang="hi-IN" sz="2400" dirty="0"/>
              <a:t>छानिएको अवस्थामा, </a:t>
            </a:r>
            <a:endParaRPr lang="en-US" sz="2400" dirty="0"/>
          </a:p>
          <a:p>
            <a:endParaRPr lang="en-US" sz="2400" dirty="0">
              <a:latin typeface="adobe-clean"/>
            </a:endParaRPr>
          </a:p>
          <a:p>
            <a:r>
              <a:rPr lang="en-US" sz="2400" dirty="0">
                <a:latin typeface="adobe-clean"/>
              </a:rPr>
              <a:t>File &gt; Place </a:t>
            </a:r>
            <a:r>
              <a:rPr lang="hi-IN" sz="2400" dirty="0"/>
              <a:t>मा जानुहोस्, र </a:t>
            </a:r>
            <a:r>
              <a:rPr lang="en-US" sz="2400" dirty="0"/>
              <a:t>Documents </a:t>
            </a:r>
            <a:r>
              <a:rPr lang="hi-IN" sz="2400" dirty="0"/>
              <a:t>मा थप्न चाहनुभएको </a:t>
            </a:r>
            <a:r>
              <a:rPr lang="en-US" sz="2400" dirty="0"/>
              <a:t>Text File </a:t>
            </a:r>
            <a:r>
              <a:rPr lang="hi-IN" sz="2400" dirty="0"/>
              <a:t>छान्नुहोस्। </a:t>
            </a:r>
            <a:endParaRPr lang="en-US" sz="2400" dirty="0"/>
          </a:p>
          <a:p>
            <a:endParaRPr lang="en-US" sz="2400" dirty="0"/>
          </a:p>
          <a:p>
            <a:r>
              <a:rPr lang="en-US" sz="2400" dirty="0"/>
              <a:t>Text</a:t>
            </a:r>
            <a:r>
              <a:rPr lang="hi-IN" sz="2400" dirty="0"/>
              <a:t> स्वचालित रूपमा </a:t>
            </a:r>
            <a:r>
              <a:rPr lang="en-US" sz="2400" dirty="0"/>
              <a:t>Text</a:t>
            </a:r>
            <a:r>
              <a:rPr lang="hi-IN" sz="2400" dirty="0"/>
              <a:t> </a:t>
            </a:r>
            <a:r>
              <a:rPr lang="en-US" sz="2400" dirty="0"/>
              <a:t>Frame</a:t>
            </a:r>
            <a:r>
              <a:rPr lang="hi-IN" sz="2400" dirty="0"/>
              <a:t> मा </a:t>
            </a:r>
            <a:r>
              <a:rPr lang="en-US" sz="2400" dirty="0"/>
              <a:t>Flow </a:t>
            </a:r>
            <a:r>
              <a:rPr lang="hi-IN" sz="2400" dirty="0"/>
              <a:t>हुनेछ।</a:t>
            </a:r>
            <a:endParaRPr lang="en-IN" sz="1400" b="1" dirty="0">
              <a:latin typeface="roboto" panose="020B0604020202020204" pitchFamily="2" charset="0"/>
              <a:ea typeface="roboto" panose="020B0604020202020204" pitchFamily="2" charset="0"/>
              <a:cs typeface="roboto" panose="020B0604020202020204" pitchFamily="2" charset="0"/>
            </a:endParaRPr>
          </a:p>
        </p:txBody>
      </p:sp>
      <p:pic>
        <p:nvPicPr>
          <p:cNvPr id="14" name="Picture 13">
            <a:extLst>
              <a:ext uri="{FF2B5EF4-FFF2-40B4-BE49-F238E27FC236}">
                <a16:creationId xmlns:a16="http://schemas.microsoft.com/office/drawing/2014/main" id="{468051AF-62D6-B0BB-67A2-94DC8CE385C6}"/>
              </a:ext>
            </a:extLst>
          </p:cNvPr>
          <p:cNvPicPr>
            <a:picLocks noChangeAspect="1"/>
          </p:cNvPicPr>
          <p:nvPr/>
        </p:nvPicPr>
        <p:blipFill rotWithShape="1">
          <a:blip r:embed="rId3"/>
          <a:srcRect t="5152" r="65074" b="41289"/>
          <a:stretch/>
        </p:blipFill>
        <p:spPr>
          <a:xfrm>
            <a:off x="8188657" y="1425173"/>
            <a:ext cx="3721091" cy="3208249"/>
          </a:xfrm>
          <a:prstGeom prst="rect">
            <a:avLst/>
          </a:prstGeom>
        </p:spPr>
      </p:pic>
    </p:spTree>
    <p:extLst>
      <p:ext uri="{BB962C8B-B14F-4D97-AF65-F5344CB8AC3E}">
        <p14:creationId xmlns:p14="http://schemas.microsoft.com/office/powerpoint/2010/main" val="106608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77421" y="177422"/>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10" name="Title 3">
            <a:extLst>
              <a:ext uri="{FF2B5EF4-FFF2-40B4-BE49-F238E27FC236}">
                <a16:creationId xmlns:a16="http://schemas.microsoft.com/office/drawing/2014/main" id="{57A287FA-15B2-0C61-BEC2-C295551A6DE2}"/>
              </a:ext>
            </a:extLst>
          </p:cNvPr>
          <p:cNvSpPr txBox="1">
            <a:spLocks/>
          </p:cNvSpPr>
          <p:nvPr/>
        </p:nvSpPr>
        <p:spPr>
          <a:xfrm>
            <a:off x="177421" y="1338815"/>
            <a:ext cx="7336562" cy="1477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adobe-clean"/>
              </a:rPr>
              <a:t>To add graphics, go to File &gt; Place, and select the image file you want to add. Click and drag to create an image frame where you want the graphic to go. You can then resize and position the image as needed.</a:t>
            </a:r>
            <a:endParaRPr lang="en-IN" sz="20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0D959053-FDB8-854C-6018-8686C9F9831E}"/>
              </a:ext>
            </a:extLst>
          </p:cNvPr>
          <p:cNvSpPr txBox="1">
            <a:spLocks/>
          </p:cNvSpPr>
          <p:nvPr/>
        </p:nvSpPr>
        <p:spPr>
          <a:xfrm>
            <a:off x="284091" y="2816649"/>
            <a:ext cx="7720875" cy="30531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adobe-clean"/>
              </a:rPr>
              <a:t>Graphics Add </a:t>
            </a:r>
            <a:r>
              <a:rPr lang="hi-IN" sz="2400" dirty="0">
                <a:latin typeface="adobe-clean"/>
              </a:rPr>
              <a:t>गर्नका लागि</a:t>
            </a:r>
            <a:r>
              <a:rPr lang="en-US" sz="2400" dirty="0">
                <a:latin typeface="adobe-clean"/>
              </a:rPr>
              <a:t>,</a:t>
            </a:r>
            <a:r>
              <a:rPr lang="hi-IN" sz="2400" dirty="0">
                <a:latin typeface="adobe-clean"/>
              </a:rPr>
              <a:t> </a:t>
            </a:r>
            <a:endParaRPr lang="en-US" sz="2400" dirty="0">
              <a:latin typeface="adobe-clean"/>
            </a:endParaRPr>
          </a:p>
          <a:p>
            <a:pPr algn="just"/>
            <a:endParaRPr lang="en-US" sz="2400" dirty="0">
              <a:latin typeface="adobe-clean"/>
            </a:endParaRPr>
          </a:p>
          <a:p>
            <a:pPr algn="just"/>
            <a:r>
              <a:rPr lang="en-US" sz="2400" dirty="0">
                <a:latin typeface="adobe-clean"/>
              </a:rPr>
              <a:t>File &gt; Place </a:t>
            </a:r>
            <a:r>
              <a:rPr lang="hi-IN" sz="2400" dirty="0">
                <a:latin typeface="adobe-clean"/>
              </a:rPr>
              <a:t>मा जानुहोस्, र तपाईंले जुन </a:t>
            </a:r>
            <a:r>
              <a:rPr lang="en-US" sz="2400" dirty="0">
                <a:latin typeface="adobe-clean"/>
              </a:rPr>
              <a:t>Image</a:t>
            </a:r>
            <a:r>
              <a:rPr lang="hi-IN" sz="2400" dirty="0">
                <a:latin typeface="adobe-clean"/>
              </a:rPr>
              <a:t> </a:t>
            </a:r>
            <a:r>
              <a:rPr lang="en-US" sz="2400" dirty="0">
                <a:latin typeface="adobe-clean"/>
              </a:rPr>
              <a:t>file</a:t>
            </a:r>
            <a:r>
              <a:rPr lang="hi-IN" sz="2400" dirty="0">
                <a:latin typeface="adobe-clean"/>
              </a:rPr>
              <a:t> </a:t>
            </a:r>
            <a:r>
              <a:rPr lang="en-US" sz="2400" dirty="0">
                <a:latin typeface="adobe-clean"/>
              </a:rPr>
              <a:t>add</a:t>
            </a:r>
            <a:r>
              <a:rPr lang="hi-IN" sz="2400" dirty="0">
                <a:latin typeface="adobe-clean"/>
              </a:rPr>
              <a:t> गर्न चाहनुहुन्छ त्यसलाई छान्नुहोस्।</a:t>
            </a:r>
            <a:endParaRPr lang="en-US" sz="2400" dirty="0">
              <a:latin typeface="adobe-clean"/>
            </a:endParaRPr>
          </a:p>
          <a:p>
            <a:pPr algn="just"/>
            <a:endParaRPr lang="en-US" sz="2400" dirty="0">
              <a:latin typeface="adobe-clean"/>
            </a:endParaRPr>
          </a:p>
          <a:p>
            <a:pPr algn="just"/>
            <a:r>
              <a:rPr lang="en-US" sz="2400" dirty="0">
                <a:latin typeface="adobe-clean"/>
              </a:rPr>
              <a:t>Image </a:t>
            </a:r>
            <a:r>
              <a:rPr lang="hi-IN" sz="2400" dirty="0">
                <a:latin typeface="adobe-clean"/>
              </a:rPr>
              <a:t>को स्थान बनाउन </a:t>
            </a:r>
            <a:r>
              <a:rPr lang="en-US" sz="2400" dirty="0">
                <a:latin typeface="adobe-clean"/>
              </a:rPr>
              <a:t>Click</a:t>
            </a:r>
            <a:r>
              <a:rPr lang="hi-IN" sz="2400" dirty="0">
                <a:latin typeface="adobe-clean"/>
              </a:rPr>
              <a:t> र </a:t>
            </a:r>
            <a:r>
              <a:rPr lang="en-US" sz="2400" dirty="0">
                <a:latin typeface="adobe-clean"/>
              </a:rPr>
              <a:t>Drag</a:t>
            </a:r>
            <a:r>
              <a:rPr lang="hi-IN" sz="2400" dirty="0">
                <a:latin typeface="adobe-clean"/>
              </a:rPr>
              <a:t> गर्नुहोस् जहाँ तपाईं </a:t>
            </a:r>
            <a:r>
              <a:rPr lang="en-US" sz="2400" dirty="0">
                <a:latin typeface="adobe-clean"/>
              </a:rPr>
              <a:t>Graphic</a:t>
            </a:r>
            <a:r>
              <a:rPr lang="hi-IN" sz="2400" dirty="0">
                <a:latin typeface="adobe-clean"/>
              </a:rPr>
              <a:t> राख्न चाहनुहुन्छ। त्यसपछि आवश्यक छ भने </a:t>
            </a:r>
            <a:r>
              <a:rPr lang="en-US" sz="2400" dirty="0">
                <a:latin typeface="adobe-clean"/>
              </a:rPr>
              <a:t>Image </a:t>
            </a:r>
            <a:r>
              <a:rPr lang="hi-IN" sz="2400" dirty="0">
                <a:latin typeface="adobe-clean"/>
              </a:rPr>
              <a:t>को </a:t>
            </a:r>
            <a:r>
              <a:rPr lang="en-US" sz="2400" dirty="0">
                <a:latin typeface="adobe-clean"/>
              </a:rPr>
              <a:t>Size</a:t>
            </a:r>
            <a:r>
              <a:rPr lang="hi-IN" sz="2400" dirty="0">
                <a:latin typeface="adobe-clean"/>
              </a:rPr>
              <a:t> र </a:t>
            </a:r>
            <a:r>
              <a:rPr lang="en-US" sz="2400" dirty="0">
                <a:latin typeface="adobe-clean"/>
              </a:rPr>
              <a:t>Position</a:t>
            </a:r>
            <a:r>
              <a:rPr lang="hi-IN" sz="2400" dirty="0">
                <a:latin typeface="adobe-clean"/>
              </a:rPr>
              <a:t> निर्धारित गर्न सक्नुहुनेछ।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31851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84091" y="177422"/>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To place text and graphics in InDesign, you can follow these steps:</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11" name="Title 3">
            <a:extLst>
              <a:ext uri="{FF2B5EF4-FFF2-40B4-BE49-F238E27FC236}">
                <a16:creationId xmlns:a16="http://schemas.microsoft.com/office/drawing/2014/main" id="{E0FA6EDB-EFB6-F5F0-8016-35B5E7D488BB}"/>
              </a:ext>
            </a:extLst>
          </p:cNvPr>
          <p:cNvSpPr txBox="1">
            <a:spLocks/>
          </p:cNvSpPr>
          <p:nvPr/>
        </p:nvSpPr>
        <p:spPr>
          <a:xfrm>
            <a:off x="284091" y="1048397"/>
            <a:ext cx="74684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To adjust the text and graphic placement, you can use the selection tool to move, resize, or rotate the text or graphic frames.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3" name="Title 3">
            <a:extLst>
              <a:ext uri="{FF2B5EF4-FFF2-40B4-BE49-F238E27FC236}">
                <a16:creationId xmlns:a16="http://schemas.microsoft.com/office/drawing/2014/main" id="{38F95D63-250A-8180-2249-73EA533E6E7B}"/>
              </a:ext>
            </a:extLst>
          </p:cNvPr>
          <p:cNvSpPr txBox="1">
            <a:spLocks/>
          </p:cNvSpPr>
          <p:nvPr/>
        </p:nvSpPr>
        <p:spPr>
          <a:xfrm>
            <a:off x="284091" y="2582153"/>
            <a:ext cx="7468431"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Text</a:t>
            </a:r>
            <a:r>
              <a:rPr lang="hi-IN" sz="2400" dirty="0">
                <a:latin typeface="adobe-clean"/>
              </a:rPr>
              <a:t> र </a:t>
            </a:r>
            <a:r>
              <a:rPr lang="en-US" sz="2400" dirty="0">
                <a:latin typeface="adobe-clean"/>
              </a:rPr>
              <a:t>Graphics</a:t>
            </a:r>
            <a:r>
              <a:rPr lang="hi-IN" sz="2400" dirty="0">
                <a:latin typeface="adobe-clean"/>
              </a:rPr>
              <a:t> प्लेसमेन्ट </a:t>
            </a:r>
            <a:r>
              <a:rPr lang="en-US" sz="2400" dirty="0">
                <a:latin typeface="adobe-clean"/>
              </a:rPr>
              <a:t>Adjust</a:t>
            </a:r>
            <a:r>
              <a:rPr lang="hi-IN" sz="2400" dirty="0">
                <a:latin typeface="adobe-clean"/>
              </a:rPr>
              <a:t> गर्न, </a:t>
            </a:r>
            <a:endParaRPr lang="en-US" sz="2400" dirty="0">
              <a:latin typeface="adobe-clean"/>
            </a:endParaRPr>
          </a:p>
          <a:p>
            <a:endParaRPr lang="en-US" sz="2400" dirty="0">
              <a:latin typeface="adobe-clean"/>
            </a:endParaRPr>
          </a:p>
          <a:p>
            <a:r>
              <a:rPr lang="hi-IN" sz="2400" dirty="0">
                <a:latin typeface="adobe-clean"/>
              </a:rPr>
              <a:t>तपाईंले </a:t>
            </a:r>
            <a:r>
              <a:rPr lang="en-US" sz="2400" dirty="0">
                <a:latin typeface="adobe-clean"/>
              </a:rPr>
              <a:t>Text</a:t>
            </a:r>
            <a:r>
              <a:rPr lang="hi-IN" sz="2400" dirty="0">
                <a:latin typeface="adobe-clean"/>
              </a:rPr>
              <a:t> वा </a:t>
            </a:r>
            <a:r>
              <a:rPr lang="en-US" sz="2400" dirty="0">
                <a:latin typeface="adobe-clean"/>
              </a:rPr>
              <a:t>Graphic Frame</a:t>
            </a:r>
            <a:r>
              <a:rPr lang="hi-IN" sz="2400" dirty="0">
                <a:latin typeface="adobe-clean"/>
              </a:rPr>
              <a:t>हरू </a:t>
            </a:r>
            <a:r>
              <a:rPr lang="en-US" sz="2400" dirty="0">
                <a:latin typeface="adobe-clean"/>
              </a:rPr>
              <a:t>Move</a:t>
            </a:r>
            <a:r>
              <a:rPr lang="hi-IN" sz="2400" dirty="0">
                <a:latin typeface="adobe-clean"/>
              </a:rPr>
              <a:t>, </a:t>
            </a:r>
            <a:r>
              <a:rPr lang="en-US" sz="2400" dirty="0">
                <a:latin typeface="adobe-clean"/>
              </a:rPr>
              <a:t>Resize</a:t>
            </a:r>
            <a:r>
              <a:rPr lang="hi-IN" sz="2400" dirty="0">
                <a:latin typeface="adobe-clean"/>
              </a:rPr>
              <a:t> गर्न वा </a:t>
            </a:r>
            <a:r>
              <a:rPr lang="en-US" sz="2400" dirty="0">
                <a:latin typeface="adobe-clean"/>
              </a:rPr>
              <a:t>Rotate</a:t>
            </a:r>
            <a:r>
              <a:rPr lang="hi-IN" sz="2400" dirty="0">
                <a:latin typeface="adobe-clean"/>
              </a:rPr>
              <a:t> गर्न </a:t>
            </a:r>
            <a:r>
              <a:rPr lang="en-US" sz="2400" dirty="0">
                <a:latin typeface="adobe-clean"/>
              </a:rPr>
              <a:t>Selection</a:t>
            </a:r>
            <a:r>
              <a:rPr lang="hi-IN" sz="2400" dirty="0">
                <a:latin typeface="adobe-clean"/>
              </a:rPr>
              <a:t> </a:t>
            </a:r>
            <a:r>
              <a:rPr lang="en-US" sz="2400" dirty="0">
                <a:latin typeface="adobe-clean"/>
              </a:rPr>
              <a:t>Tool</a:t>
            </a:r>
            <a:r>
              <a:rPr lang="hi-IN" sz="2400" dirty="0">
                <a:latin typeface="adobe-clean"/>
              </a:rPr>
              <a:t> प्रयोग गर्न सक्नुहुन्छ।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16296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673928" y="2212619"/>
            <a:ext cx="9435350"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Types of  Graphic Images:</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3426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310397" y="0"/>
            <a:ext cx="10559411" cy="1325563"/>
          </a:xfrm>
        </p:spPr>
        <p:txBody>
          <a:bodyPr>
            <a:noAutofit/>
          </a:bodyPr>
          <a:lstStyle/>
          <a:p>
            <a:r>
              <a:rPr lang="en-US" sz="2400" b="1" dirty="0">
                <a:solidFill>
                  <a:srgbClr val="FF3366"/>
                </a:solidFill>
                <a:latin typeface="roboto" panose="020B0604020202020204" pitchFamily="2" charset="0"/>
                <a:ea typeface="roboto" panose="020B0604020202020204" pitchFamily="2" charset="0"/>
                <a:cs typeface="roboto" panose="020B0604020202020204" pitchFamily="2" charset="0"/>
              </a:rPr>
              <a:t>InDesign supports various types of graphic images, including:</a:t>
            </a:r>
            <a:endParaRPr lang="en-IN" sz="24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358799" y="662781"/>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Vector graphics: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344615" y="1489903"/>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Vector graphics are created using mathematical equations and are</a:t>
            </a:r>
          </a:p>
          <a:p>
            <a:r>
              <a:rPr lang="en-US" sz="2400" dirty="0">
                <a:latin typeface="adobe-clean"/>
              </a:rPr>
              <a:t>resolution-independent, meaning (</a:t>
            </a:r>
            <a:r>
              <a:rPr lang="hi-IN" sz="2400" dirty="0">
                <a:latin typeface="adobe-clean"/>
              </a:rPr>
              <a:t>यसको मतलब </a:t>
            </a:r>
            <a:r>
              <a:rPr lang="en-US" sz="2400" dirty="0">
                <a:latin typeface="adobe-clean"/>
              </a:rPr>
              <a:t>) that they can be scaled up or down without losing quality.</a:t>
            </a:r>
          </a:p>
          <a:p>
            <a:endParaRPr lang="en-US" sz="2400" dirty="0">
              <a:latin typeface="adobe-clean"/>
            </a:endParaRPr>
          </a:p>
          <a:p>
            <a:r>
              <a:rPr lang="en-US" sz="2400" dirty="0">
                <a:latin typeface="adobe-clean"/>
              </a:rPr>
              <a:t>Examples of vector graphics include logos, icons, and illustrations.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Star: 5 Points 1">
            <a:extLst>
              <a:ext uri="{FF2B5EF4-FFF2-40B4-BE49-F238E27FC236}">
                <a16:creationId xmlns:a16="http://schemas.microsoft.com/office/drawing/2014/main" id="{B88E69D3-010E-7F48-F29D-9B30FAED9E98}"/>
              </a:ext>
            </a:extLst>
          </p:cNvPr>
          <p:cNvSpPr/>
          <p:nvPr/>
        </p:nvSpPr>
        <p:spPr>
          <a:xfrm>
            <a:off x="2552131" y="5322627"/>
            <a:ext cx="1282890" cy="1002878"/>
          </a:xfrm>
          <a:prstGeom prst="star5">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31D06B2-DD1C-8C14-E3C9-EE798A0A0ACE}"/>
              </a:ext>
            </a:extLst>
          </p:cNvPr>
          <p:cNvSpPr/>
          <p:nvPr/>
        </p:nvSpPr>
        <p:spPr>
          <a:xfrm>
            <a:off x="4790364" y="5322627"/>
            <a:ext cx="1746914" cy="1119116"/>
          </a:xfrm>
          <a:prstGeom prst="roundRect">
            <a:avLst/>
          </a:prstGeom>
          <a:solidFill>
            <a:srgbClr val="FF33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54834B9B-752D-9D88-FEE3-0A651FF0EEDE}"/>
              </a:ext>
            </a:extLst>
          </p:cNvPr>
          <p:cNvSpPr txBox="1">
            <a:spLocks/>
          </p:cNvSpPr>
          <p:nvPr/>
        </p:nvSpPr>
        <p:spPr>
          <a:xfrm>
            <a:off x="358799" y="3498624"/>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Vector</a:t>
            </a:r>
            <a:r>
              <a:rPr lang="hi-IN" sz="2400" dirty="0">
                <a:latin typeface="adobe-clean"/>
              </a:rPr>
              <a:t> </a:t>
            </a:r>
            <a:r>
              <a:rPr lang="en-US" sz="2400" dirty="0">
                <a:latin typeface="adobe-clean"/>
              </a:rPr>
              <a:t>graphics </a:t>
            </a:r>
            <a:r>
              <a:rPr lang="hi-IN" sz="2400" dirty="0">
                <a:latin typeface="adobe-clean"/>
              </a:rPr>
              <a:t>अरु </a:t>
            </a:r>
            <a:r>
              <a:rPr lang="en-US" sz="2400" dirty="0">
                <a:latin typeface="adobe-clean"/>
              </a:rPr>
              <a:t>mathematical equation use </a:t>
            </a:r>
            <a:r>
              <a:rPr lang="hi-IN" sz="2400" dirty="0">
                <a:latin typeface="adobe-clean"/>
              </a:rPr>
              <a:t>गरेर बनाइएको हुन्छन्</a:t>
            </a:r>
            <a:endParaRPr lang="en-US" sz="2400" dirty="0">
              <a:latin typeface="adobe-clean"/>
            </a:endParaRPr>
          </a:p>
          <a:p>
            <a:r>
              <a:rPr lang="hi-IN" sz="2800" b="1" dirty="0">
                <a:latin typeface="roboto" panose="020B0604020202020204" pitchFamily="2" charset="0"/>
                <a:ea typeface="roboto" panose="020B0604020202020204" pitchFamily="2" charset="0"/>
                <a:cs typeface="roboto" panose="020B0604020202020204" pitchFamily="2" charset="0"/>
              </a:rPr>
              <a:t>र यिनीहरु </a:t>
            </a:r>
            <a:r>
              <a:rPr lang="en-US" sz="2800" dirty="0">
                <a:latin typeface="adobe-clean"/>
              </a:rPr>
              <a:t>resolution-independent </a:t>
            </a:r>
            <a:r>
              <a:rPr lang="hi-IN" sz="2800" dirty="0">
                <a:latin typeface="adobe-clean"/>
              </a:rPr>
              <a:t>हुन्छन्</a:t>
            </a:r>
            <a:r>
              <a:rPr lang="en-US" sz="2800" dirty="0">
                <a:latin typeface="adobe-clean"/>
              </a:rPr>
              <a:t> | </a:t>
            </a:r>
            <a:r>
              <a:rPr lang="hi-IN" sz="2800" dirty="0">
                <a:latin typeface="adobe-clean"/>
              </a:rPr>
              <a:t>यसको मतलब हामीले </a:t>
            </a:r>
            <a:r>
              <a:rPr lang="en-US" sz="2800" dirty="0">
                <a:latin typeface="adobe-clean"/>
              </a:rPr>
              <a:t>quality loose </a:t>
            </a:r>
            <a:r>
              <a:rPr lang="hi-IN" sz="2800" dirty="0">
                <a:latin typeface="adobe-clean"/>
              </a:rPr>
              <a:t>नगरी </a:t>
            </a:r>
            <a:r>
              <a:rPr lang="en-US" sz="2800" dirty="0">
                <a:latin typeface="adobe-clean"/>
              </a:rPr>
              <a:t>Vector graphics </a:t>
            </a:r>
            <a:r>
              <a:rPr lang="hi-IN" sz="2800" dirty="0">
                <a:latin typeface="adobe-clean"/>
              </a:rPr>
              <a:t>लाई </a:t>
            </a:r>
            <a:r>
              <a:rPr lang="en-US" sz="2800" dirty="0">
                <a:latin typeface="adobe-clean"/>
              </a:rPr>
              <a:t>scale Up </a:t>
            </a:r>
            <a:r>
              <a:rPr lang="hi-IN" sz="2800" dirty="0">
                <a:latin typeface="adobe-clean"/>
              </a:rPr>
              <a:t>वा </a:t>
            </a:r>
            <a:r>
              <a:rPr lang="en-US" sz="2800" dirty="0">
                <a:latin typeface="adobe-clean"/>
              </a:rPr>
              <a:t>scale down </a:t>
            </a:r>
            <a:r>
              <a:rPr lang="hi-IN" sz="2800" dirty="0">
                <a:latin typeface="adobe-clean"/>
              </a:rPr>
              <a:t>गर्नसक्छौं</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31352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animBg="1"/>
      <p:bldP spid="6"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054834" y="345925"/>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Raster images: </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008706"/>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Raster images are made up of pixels and are resolution-dependent, meaning that their quality decreases when they are scaled up. </a:t>
            </a:r>
          </a:p>
          <a:p>
            <a:endParaRPr lang="en-US" sz="2400" dirty="0">
              <a:latin typeface="adobe-clean"/>
            </a:endParaRPr>
          </a:p>
          <a:p>
            <a:r>
              <a:rPr lang="en-US" sz="2400" dirty="0">
                <a:latin typeface="adobe-clean"/>
              </a:rPr>
              <a:t>Examples of raster images include photographs and scanned images.</a:t>
            </a:r>
            <a:endParaRPr lang="en-IN" sz="2400" b="1" dirty="0">
              <a:latin typeface="roboto" panose="020B0604020202020204" pitchFamily="2" charset="0"/>
              <a:ea typeface="roboto" panose="020B0604020202020204" pitchFamily="2" charset="0"/>
              <a:cs typeface="roboto" panose="020B0604020202020204" pitchFamily="2" charset="0"/>
            </a:endParaRPr>
          </a:p>
        </p:txBody>
      </p:sp>
      <p:pic>
        <p:nvPicPr>
          <p:cNvPr id="10" name="Picture 9">
            <a:extLst>
              <a:ext uri="{FF2B5EF4-FFF2-40B4-BE49-F238E27FC236}">
                <a16:creationId xmlns:a16="http://schemas.microsoft.com/office/drawing/2014/main" id="{6087BF66-3D60-5B72-06DF-3A4B1E294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0187" y="3429000"/>
            <a:ext cx="2346828" cy="2322443"/>
          </a:xfrm>
          <a:prstGeom prst="rect">
            <a:avLst/>
          </a:prstGeom>
        </p:spPr>
      </p:pic>
      <p:sp>
        <p:nvSpPr>
          <p:cNvPr id="2" name="Title 3">
            <a:extLst>
              <a:ext uri="{FF2B5EF4-FFF2-40B4-BE49-F238E27FC236}">
                <a16:creationId xmlns:a16="http://schemas.microsoft.com/office/drawing/2014/main" id="{32166C81-842D-674C-3F0E-7F2CDE44AB5A}"/>
              </a:ext>
            </a:extLst>
          </p:cNvPr>
          <p:cNvSpPr txBox="1">
            <a:spLocks/>
          </p:cNvSpPr>
          <p:nvPr/>
        </p:nvSpPr>
        <p:spPr>
          <a:xfrm>
            <a:off x="959299" y="2864069"/>
            <a:ext cx="6680580"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adobe-clean"/>
              </a:rPr>
              <a:t>Raster Image</a:t>
            </a:r>
            <a:r>
              <a:rPr lang="hi-IN" sz="2400" dirty="0">
                <a:latin typeface="adobe-clean"/>
              </a:rPr>
              <a:t>हरू</a:t>
            </a:r>
            <a:r>
              <a:rPr lang="en-US" sz="2400" dirty="0">
                <a:latin typeface="adobe-clean"/>
              </a:rPr>
              <a:t> </a:t>
            </a:r>
            <a:r>
              <a:rPr lang="en-US" sz="2400" dirty="0" err="1">
                <a:latin typeface="adobe-clean"/>
              </a:rPr>
              <a:t>Pixles</a:t>
            </a:r>
            <a:r>
              <a:rPr lang="en-US" sz="2400" dirty="0">
                <a:latin typeface="adobe-clean"/>
              </a:rPr>
              <a:t> (BATA)</a:t>
            </a:r>
            <a:r>
              <a:rPr lang="hi-IN" sz="2400" dirty="0">
                <a:latin typeface="adobe-clean"/>
              </a:rPr>
              <a:t> मिलेर बनेका हुन्छन् र रिजोल्युसनमा निर्भर हुन्छन्, यसको मतलब तिनीहरूको गुणस्तर घट्दै जान्छ</a:t>
            </a:r>
            <a:r>
              <a:rPr lang="en-US" sz="2400" dirty="0">
                <a:latin typeface="adobe-clean"/>
              </a:rPr>
              <a:t> When they scaled up.</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1109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959299" y="536994"/>
            <a:ext cx="61784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49021F"/>
                </a:solidFill>
                <a:latin typeface="adobe-clean"/>
              </a:rPr>
              <a:t>EPS (Encapsulated PostScript) files: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619871"/>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EPS files are vector graphics files that can be imported into InDesign. They are often used for logos and other graphic elements that need to be high-quality and scalable.</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3884471F-B548-585E-2490-794B69B3329E}"/>
              </a:ext>
            </a:extLst>
          </p:cNvPr>
          <p:cNvSpPr txBox="1">
            <a:spLocks/>
          </p:cNvSpPr>
          <p:nvPr/>
        </p:nvSpPr>
        <p:spPr>
          <a:xfrm>
            <a:off x="959299" y="2945434"/>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EPS </a:t>
            </a:r>
            <a:r>
              <a:rPr lang="hi-IN" sz="2400" dirty="0">
                <a:latin typeface="adobe-clean"/>
              </a:rPr>
              <a:t>फाइलहरू भेक्टर ग्राफिक्स फाइलहरू हुन् जसलाई </a:t>
            </a:r>
            <a:r>
              <a:rPr lang="en-US" sz="2400" dirty="0">
                <a:latin typeface="adobe-clean"/>
              </a:rPr>
              <a:t>InDesign </a:t>
            </a:r>
            <a:r>
              <a:rPr lang="hi-IN" sz="2400" dirty="0">
                <a:latin typeface="adobe-clean"/>
              </a:rPr>
              <a:t>मा </a:t>
            </a:r>
            <a:r>
              <a:rPr lang="en-US" sz="2400" dirty="0">
                <a:latin typeface="adobe-clean"/>
              </a:rPr>
              <a:t>Import </a:t>
            </a:r>
            <a:r>
              <a:rPr lang="hi-IN" sz="2400" dirty="0">
                <a:latin typeface="adobe-clean"/>
              </a:rPr>
              <a:t>गर्न सकिन्छ </a:t>
            </a:r>
            <a:r>
              <a:rPr lang="en-US" sz="2400" dirty="0">
                <a:latin typeface="adobe-clean"/>
              </a:rPr>
              <a:t>। </a:t>
            </a:r>
            <a:r>
              <a:rPr lang="hi-IN" sz="2400" dirty="0">
                <a:latin typeface="adobe-clean"/>
              </a:rPr>
              <a:t>तिनीहरू प्राय: लोगो र अन्य ग्राफिकको लागि प्रयोग गरिन्छ</a:t>
            </a:r>
            <a:r>
              <a:rPr lang="en-US" sz="2400" dirty="0">
                <a:latin typeface="adobe-clean"/>
              </a:rPr>
              <a:t> </a:t>
            </a:r>
            <a:r>
              <a:rPr lang="hi-IN" sz="2400" dirty="0">
                <a:latin typeface="adobe-clean"/>
              </a:rPr>
              <a:t>र जुन </a:t>
            </a:r>
            <a:r>
              <a:rPr lang="en-US" sz="2400" dirty="0">
                <a:latin typeface="adobe-clean"/>
              </a:rPr>
              <a:t>High Quality</a:t>
            </a:r>
            <a:r>
              <a:rPr lang="hi-IN" sz="2400" dirty="0">
                <a:latin typeface="adobe-clean"/>
              </a:rPr>
              <a:t> र </a:t>
            </a:r>
            <a:r>
              <a:rPr lang="en-US" sz="2400" dirty="0">
                <a:latin typeface="adobe-clean"/>
              </a:rPr>
              <a:t>Scalable </a:t>
            </a:r>
            <a:r>
              <a:rPr lang="hi-IN" sz="2400" dirty="0">
                <a:latin typeface="adobe-clean"/>
              </a:rPr>
              <a:t>हुन आवश्यक 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60757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959299" y="536994"/>
            <a:ext cx="68881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49021F"/>
                </a:solidFill>
                <a:latin typeface="adobe-clean"/>
              </a:rPr>
              <a:t>PDF (Portable Document Format) files:</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106556"/>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PDF files can contain both vector and raster graphics</a:t>
            </a:r>
          </a:p>
          <a:p>
            <a:r>
              <a:rPr lang="en-US" sz="2400" dirty="0">
                <a:latin typeface="adobe-clean"/>
              </a:rPr>
              <a:t>and are often used for importing complex graphics into InDesign.</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CADAF2C0-7E7C-FEA6-ACCF-8FA5E92CC51D}"/>
              </a:ext>
            </a:extLst>
          </p:cNvPr>
          <p:cNvSpPr txBox="1">
            <a:spLocks/>
          </p:cNvSpPr>
          <p:nvPr/>
        </p:nvSpPr>
        <p:spPr>
          <a:xfrm>
            <a:off x="959299" y="2342519"/>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PDF files</a:t>
            </a:r>
            <a:r>
              <a:rPr lang="hi-IN" sz="2400" dirty="0">
                <a:latin typeface="adobe-clean"/>
              </a:rPr>
              <a:t>मा हामीले दुवै </a:t>
            </a:r>
            <a:r>
              <a:rPr lang="en-US" sz="2400" dirty="0">
                <a:latin typeface="adobe-clean"/>
              </a:rPr>
              <a:t>vector and raster graphics contain </a:t>
            </a:r>
            <a:r>
              <a:rPr lang="hi-IN" sz="2400" dirty="0">
                <a:latin typeface="adobe-clean"/>
              </a:rPr>
              <a:t>गर्नसक्छ</a:t>
            </a:r>
            <a:r>
              <a:rPr lang="en-US" sz="2400" dirty="0">
                <a:latin typeface="adobe-clean"/>
              </a:rPr>
              <a:t> or </a:t>
            </a:r>
            <a:r>
              <a:rPr lang="hi-IN" sz="2400" dirty="0">
                <a:latin typeface="adobe-clean"/>
              </a:rPr>
              <a:t>राख्न सक्छौं</a:t>
            </a:r>
            <a:r>
              <a:rPr lang="en-US" sz="2400" dirty="0">
                <a:latin typeface="adobe-clean"/>
              </a:rPr>
              <a:t> </a:t>
            </a:r>
            <a:r>
              <a:rPr lang="hi-IN" sz="2400" dirty="0">
                <a:latin typeface="adobe-clean"/>
              </a:rPr>
              <a:t>र हामीले </a:t>
            </a:r>
            <a:r>
              <a:rPr lang="en-US" sz="2400" dirty="0" err="1">
                <a:latin typeface="adobe-clean"/>
              </a:rPr>
              <a:t>InDesing</a:t>
            </a:r>
            <a:r>
              <a:rPr lang="en-US" sz="2400" dirty="0">
                <a:latin typeface="adobe-clean"/>
              </a:rPr>
              <a:t> </a:t>
            </a:r>
            <a:r>
              <a:rPr lang="hi-IN" sz="2400" dirty="0">
                <a:latin typeface="adobe-clean"/>
              </a:rPr>
              <a:t>मा </a:t>
            </a:r>
            <a:r>
              <a:rPr lang="en-US" sz="2400" dirty="0">
                <a:latin typeface="adobe-clean"/>
              </a:rPr>
              <a:t>complex graphics </a:t>
            </a:r>
            <a:r>
              <a:rPr lang="hi-IN" sz="2400" dirty="0">
                <a:latin typeface="adobe-clean"/>
              </a:rPr>
              <a:t>हरु </a:t>
            </a:r>
            <a:r>
              <a:rPr lang="en-US" sz="2400" dirty="0">
                <a:latin typeface="adobe-clean"/>
              </a:rPr>
              <a:t>import </a:t>
            </a:r>
            <a:r>
              <a:rPr lang="hi-IN" sz="2400" dirty="0">
                <a:latin typeface="adobe-clean"/>
              </a:rPr>
              <a:t>गर्न पनि </a:t>
            </a:r>
            <a:r>
              <a:rPr lang="en-US" sz="2400" dirty="0">
                <a:latin typeface="adobe-clean"/>
              </a:rPr>
              <a:t>pdf use </a:t>
            </a:r>
            <a:r>
              <a:rPr lang="hi-IN" sz="2400" dirty="0">
                <a:latin typeface="adobe-clean"/>
              </a:rPr>
              <a:t>गर्छौं</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212683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082129" y="763682"/>
            <a:ext cx="68881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49021F"/>
                </a:solidFill>
                <a:latin typeface="adobe-clean"/>
              </a:rPr>
              <a:t>InDesign Native Graphics :</a:t>
            </a:r>
            <a:endParaRPr lang="en-IN" sz="3200" b="1" dirty="0">
              <a:solidFill>
                <a:srgbClr val="49021F"/>
              </a:solidFill>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
        <p:nvSpPr>
          <p:cNvPr id="8" name="Title 3">
            <a:extLst>
              <a:ext uri="{FF2B5EF4-FFF2-40B4-BE49-F238E27FC236}">
                <a16:creationId xmlns:a16="http://schemas.microsoft.com/office/drawing/2014/main" id="{F0F33EE7-E918-0E5B-1F80-A36358934234}"/>
              </a:ext>
            </a:extLst>
          </p:cNvPr>
          <p:cNvSpPr txBox="1">
            <a:spLocks/>
          </p:cNvSpPr>
          <p:nvPr/>
        </p:nvSpPr>
        <p:spPr>
          <a:xfrm>
            <a:off x="959299" y="1426463"/>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InDesign also allows you to create graphics within the program</a:t>
            </a:r>
          </a:p>
          <a:p>
            <a:r>
              <a:rPr lang="en-US" sz="2400" dirty="0">
                <a:latin typeface="adobe-clean"/>
              </a:rPr>
              <a:t>using tools such as the Pen Tool and the Shape Tool.</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
        <p:nvSpPr>
          <p:cNvPr id="2" name="Title 3">
            <a:extLst>
              <a:ext uri="{FF2B5EF4-FFF2-40B4-BE49-F238E27FC236}">
                <a16:creationId xmlns:a16="http://schemas.microsoft.com/office/drawing/2014/main" id="{CABFC13C-5357-9935-F089-7D572A229678}"/>
              </a:ext>
            </a:extLst>
          </p:cNvPr>
          <p:cNvSpPr txBox="1">
            <a:spLocks/>
          </p:cNvSpPr>
          <p:nvPr/>
        </p:nvSpPr>
        <p:spPr>
          <a:xfrm>
            <a:off x="959299" y="2441899"/>
            <a:ext cx="9617716" cy="23224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dobe-clean"/>
              </a:rPr>
              <a:t>InDesign </a:t>
            </a:r>
            <a:r>
              <a:rPr lang="hi-IN" sz="2400" dirty="0">
                <a:latin typeface="adobe-clean"/>
              </a:rPr>
              <a:t>ले हामीलाई </a:t>
            </a:r>
            <a:r>
              <a:rPr lang="en-US" sz="2400" dirty="0">
                <a:latin typeface="adobe-clean"/>
              </a:rPr>
              <a:t>Program</a:t>
            </a:r>
            <a:r>
              <a:rPr lang="hi-IN" sz="2400" dirty="0">
                <a:latin typeface="adobe-clean"/>
              </a:rPr>
              <a:t> भित्र ग्राफिक्स </a:t>
            </a:r>
            <a:r>
              <a:rPr lang="en-US" sz="2400" dirty="0">
                <a:latin typeface="adobe-clean"/>
              </a:rPr>
              <a:t>Create</a:t>
            </a:r>
            <a:r>
              <a:rPr lang="hi-IN" sz="2400" dirty="0">
                <a:latin typeface="adobe-clean"/>
              </a:rPr>
              <a:t> गर्न अनुमति दिन्छ</a:t>
            </a:r>
            <a:r>
              <a:rPr lang="en-US" sz="2400" dirty="0">
                <a:latin typeface="adobe-clean"/>
              </a:rPr>
              <a:t>, Pen Tool </a:t>
            </a:r>
            <a:r>
              <a:rPr lang="hi-IN" sz="2400" dirty="0">
                <a:latin typeface="adobe-clean"/>
              </a:rPr>
              <a:t>र </a:t>
            </a:r>
            <a:r>
              <a:rPr lang="en-US" sz="2400" dirty="0">
                <a:latin typeface="adobe-clean"/>
              </a:rPr>
              <a:t>Shape Tool </a:t>
            </a:r>
            <a:r>
              <a:rPr lang="hi-IN" sz="2400" dirty="0">
                <a:latin typeface="adobe-clean"/>
              </a:rPr>
              <a:t>जस्ता </a:t>
            </a:r>
            <a:r>
              <a:rPr lang="en-US" sz="2400" dirty="0">
                <a:latin typeface="adobe-clean"/>
              </a:rPr>
              <a:t>Tool</a:t>
            </a:r>
            <a:r>
              <a:rPr lang="hi-IN" sz="2400" dirty="0">
                <a:latin typeface="adobe-clean"/>
              </a:rPr>
              <a:t>हरू </a:t>
            </a:r>
            <a:r>
              <a:rPr lang="en-US" sz="2400" dirty="0">
                <a:latin typeface="adobe-clean"/>
              </a:rPr>
              <a:t>Use</a:t>
            </a:r>
            <a:r>
              <a:rPr lang="hi-IN" sz="2400" dirty="0">
                <a:latin typeface="adobe-clean"/>
              </a:rPr>
              <a:t> गरेर।</a:t>
            </a:r>
            <a:endParaRPr lang="en-IN" sz="2400" b="1" dirty="0">
              <a:latin typeface="roboto" panose="020B0604020202020204" pitchFamily="2" charset="0"/>
              <a:ea typeface="roboto" panose="020B0604020202020204" pitchFamily="2" charset="0"/>
              <a:cs typeface="roboto" panose="020B0604020202020204" pitchFamily="2" charset="0"/>
            </a:endParaRPr>
          </a:p>
        </p:txBody>
      </p:sp>
    </p:spTree>
    <p:extLst>
      <p:ext uri="{BB962C8B-B14F-4D97-AF65-F5344CB8AC3E}">
        <p14:creationId xmlns:p14="http://schemas.microsoft.com/office/powerpoint/2010/main" val="365099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3529998" y="4397580"/>
            <a:ext cx="5132004"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329" y="1301828"/>
            <a:ext cx="2856337" cy="2785676"/>
          </a:xfrm>
          <a:prstGeom prst="rect">
            <a:avLst/>
          </a:prstGeom>
        </p:spPr>
      </p:pic>
      <p:sp>
        <p:nvSpPr>
          <p:cNvPr id="2" name="Title 3">
            <a:extLst>
              <a:ext uri="{FF2B5EF4-FFF2-40B4-BE49-F238E27FC236}">
                <a16:creationId xmlns:a16="http://schemas.microsoft.com/office/drawing/2014/main" id="{0D90132C-1B9D-8282-849D-40F7678C5382}"/>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45748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673928" y="2212619"/>
            <a:ext cx="9435350"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Thank You</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20182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252870" y="2209455"/>
            <a:ext cx="9104243" cy="1325563"/>
          </a:xfrm>
        </p:spPr>
        <p:txBody>
          <a:bodyPr>
            <a:noAutofit/>
          </a:bodyPr>
          <a:lstStyle/>
          <a:p>
            <a:pPr algn="ctr"/>
            <a:r>
              <a:rPr lang="en-IN" sz="13800" b="1" dirty="0">
                <a:solidFill>
                  <a:srgbClr val="FF3366"/>
                </a:solidFill>
                <a:latin typeface="roboto" panose="02000000000000000000" pitchFamily="2" charset="0"/>
                <a:ea typeface="roboto" panose="02000000000000000000" pitchFamily="2" charset="0"/>
                <a:cs typeface="roboto" panose="02000000000000000000" pitchFamily="2" charset="0"/>
              </a:rPr>
              <a:t>Familiarize</a:t>
            </a:r>
            <a:br>
              <a:rPr lang="en-IN" sz="13800" b="1" dirty="0">
                <a:solidFill>
                  <a:srgbClr val="FF3366"/>
                </a:solidFill>
                <a:latin typeface="roboto" panose="02000000000000000000" pitchFamily="2" charset="0"/>
                <a:ea typeface="roboto" panose="02000000000000000000" pitchFamily="2" charset="0"/>
                <a:cs typeface="roboto" panose="02000000000000000000" pitchFamily="2" charset="0"/>
              </a:rPr>
            </a:br>
            <a:r>
              <a:rPr lang="en-IN" sz="11500" b="1" dirty="0">
                <a:solidFill>
                  <a:srgbClr val="FF3366"/>
                </a:solidFill>
                <a:latin typeface="roboto" panose="020B0604020202020204" pitchFamily="2" charset="0"/>
                <a:ea typeface="roboto" panose="020B0604020202020204" pitchFamily="2" charset="0"/>
                <a:cs typeface="roboto" panose="020B0604020202020204" pitchFamily="2" charset="0"/>
              </a:rPr>
              <a:t> InDesign</a:t>
            </a:r>
          </a:p>
        </p:txBody>
      </p:sp>
      <p:pic>
        <p:nvPicPr>
          <p:cNvPr id="2" name="Picture 1">
            <a:extLst>
              <a:ext uri="{FF2B5EF4-FFF2-40B4-BE49-F238E27FC236}">
                <a16:creationId xmlns:a16="http://schemas.microsoft.com/office/drawing/2014/main" id="{ECB7154D-1457-43B9-17C2-C41C50E12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75798756-4F09-7DEF-60C0-A2B1EE6D3102}"/>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99213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2074460" y="28960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What is 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2" name="Title 3">
            <a:extLst>
              <a:ext uri="{FF2B5EF4-FFF2-40B4-BE49-F238E27FC236}">
                <a16:creationId xmlns:a16="http://schemas.microsoft.com/office/drawing/2014/main" id="{D4C29890-EDA1-30D8-FF87-5A9EAAB9E61E}"/>
              </a:ext>
            </a:extLst>
          </p:cNvPr>
          <p:cNvSpPr txBox="1">
            <a:spLocks/>
          </p:cNvSpPr>
          <p:nvPr/>
        </p:nvSpPr>
        <p:spPr>
          <a:xfrm>
            <a:off x="2074460" y="3068835"/>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Create and publish books, digital magazines, eBooks, posters, and interactive PDFs with InDesign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3" name="Title 3">
            <a:extLst>
              <a:ext uri="{FF2B5EF4-FFF2-40B4-BE49-F238E27FC236}">
                <a16:creationId xmlns:a16="http://schemas.microsoft.com/office/drawing/2014/main" id="{5F945EB2-7BF1-EB70-D8FE-E9C732EC08E6}"/>
              </a:ext>
            </a:extLst>
          </p:cNvPr>
          <p:cNvSpPr txBox="1">
            <a:spLocks/>
          </p:cNvSpPr>
          <p:nvPr/>
        </p:nvSpPr>
        <p:spPr>
          <a:xfrm>
            <a:off x="2074460" y="1615167"/>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The main purpose of Adobe InDesign is Layout 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6" name="Title 3">
            <a:extLst>
              <a:ext uri="{FF2B5EF4-FFF2-40B4-BE49-F238E27FC236}">
                <a16:creationId xmlns:a16="http://schemas.microsoft.com/office/drawing/2014/main" id="{A17264E6-52DB-BBB4-B51B-EDDAAAB98FE3}"/>
              </a:ext>
            </a:extLst>
          </p:cNvPr>
          <p:cNvSpPr txBox="1">
            <a:spLocks/>
          </p:cNvSpPr>
          <p:nvPr/>
        </p:nvSpPr>
        <p:spPr>
          <a:xfrm>
            <a:off x="2074460" y="2261887"/>
            <a:ext cx="82159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i="0" dirty="0">
                <a:effectLst/>
                <a:latin typeface="adobe-clean"/>
              </a:rPr>
              <a:t>Master of Handling the Huge Text Design</a:t>
            </a:r>
            <a:endParaRPr lang="en-IN" sz="2800" b="1" dirty="0">
              <a:latin typeface="roboto" panose="020B0604020202020204" pitchFamily="2" charset="0"/>
              <a:ea typeface="roboto" panose="020B0604020202020204" pitchFamily="2" charset="0"/>
              <a:cs typeface="roboto" panose="020B0604020202020204" pitchFamily="2" charset="0"/>
            </a:endParaRPr>
          </a:p>
        </p:txBody>
      </p:sp>
      <p:sp>
        <p:nvSpPr>
          <p:cNvPr id="7" name="Title 3">
            <a:extLst>
              <a:ext uri="{FF2B5EF4-FFF2-40B4-BE49-F238E27FC236}">
                <a16:creationId xmlns:a16="http://schemas.microsoft.com/office/drawing/2014/main" id="{ABBF314E-1033-59AF-5B43-146B0490240F}"/>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4189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What is Adobe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266077" y="1118770"/>
            <a:ext cx="10151164" cy="49033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InDesign is a professional desktop publishing software developed by Adobe Systems. It is widely used in the publishing industry for creating various types of documents, such as brochures, flyers, magazines, and books. InDesign allows users to create layouts with text, graphics, and images, and has powerful tools for typography and layout design.</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7" name="Title 3">
            <a:extLst>
              <a:ext uri="{FF2B5EF4-FFF2-40B4-BE49-F238E27FC236}">
                <a16:creationId xmlns:a16="http://schemas.microsoft.com/office/drawing/2014/main" id="{AA7CE62E-E348-557E-A925-88A9D5FA43EB}"/>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92113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Open a new document:</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4" y="1397065"/>
            <a:ext cx="10151164"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New &gt; Document. </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397065"/>
            <a:ext cx="10151164" cy="365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This will open a dialog box where you can specify the document settings, such as the page size,</a:t>
            </a:r>
          </a:p>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number of pages, and margins.</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30ECB4A1-8910-9714-77A2-D9B2889B7ACD}"/>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34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Save a document:</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4" y="1397065"/>
            <a:ext cx="10151164"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Save or File &gt; Save As</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397065"/>
            <a:ext cx="10151164" cy="365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And choose a location to save the file. InDesign files have the extension .</a:t>
            </a:r>
            <a:r>
              <a:rPr lang="en-US" sz="3200" b="1" dirty="0" err="1">
                <a:latin typeface="roboto" panose="02000000000000000000" pitchFamily="2" charset="0"/>
                <a:ea typeface="roboto" panose="02000000000000000000" pitchFamily="2" charset="0"/>
                <a:cs typeface="roboto" panose="02000000000000000000" pitchFamily="2" charset="0"/>
              </a:rPr>
              <a:t>indd</a:t>
            </a:r>
            <a:r>
              <a:rPr lang="en-US" sz="3200" b="1" dirty="0">
                <a:latin typeface="roboto" panose="02000000000000000000" pitchFamily="2" charset="0"/>
                <a:ea typeface="roboto" panose="02000000000000000000" pitchFamily="2" charset="0"/>
                <a:cs typeface="roboto" panose="02000000000000000000" pitchFamily="2" charset="0"/>
              </a:rPr>
              <a:t>.</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6193485C-CB2F-9353-E6A2-EC4A830E1B98}"/>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250447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266077" y="173144"/>
            <a:ext cx="8215952" cy="1325563"/>
          </a:xfrm>
        </p:spPr>
        <p:txBody>
          <a:bodyPr/>
          <a:lstStyle/>
          <a:p>
            <a:r>
              <a:rPr lang="en-IN" b="1" dirty="0">
                <a:solidFill>
                  <a:srgbClr val="FF3366"/>
                </a:solidFill>
                <a:latin typeface="roboto" panose="020B0604020202020204" pitchFamily="2" charset="0"/>
                <a:ea typeface="roboto" panose="020B0604020202020204" pitchFamily="2" charset="0"/>
                <a:cs typeface="roboto" panose="020B0604020202020204" pitchFamily="2" charset="0"/>
              </a:rPr>
              <a:t>Print in InDesign</a:t>
            </a:r>
          </a:p>
        </p:txBody>
      </p:sp>
      <p:pic>
        <p:nvPicPr>
          <p:cNvPr id="5" name="Picture 4">
            <a:extLst>
              <a:ext uri="{FF2B5EF4-FFF2-40B4-BE49-F238E27FC236}">
                <a16:creationId xmlns:a16="http://schemas.microsoft.com/office/drawing/2014/main" id="{C9CE4B97-D551-626A-52C0-F7BAC9F3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5F945EB2-7BF1-EB70-D8FE-E9C732EC08E6}"/>
              </a:ext>
            </a:extLst>
          </p:cNvPr>
          <p:cNvSpPr txBox="1">
            <a:spLocks/>
          </p:cNvSpPr>
          <p:nvPr/>
        </p:nvSpPr>
        <p:spPr>
          <a:xfrm>
            <a:off x="1425104" y="1397065"/>
            <a:ext cx="10151164" cy="1041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File &gt; Print,</a:t>
            </a:r>
          </a:p>
        </p:txBody>
      </p:sp>
      <p:sp>
        <p:nvSpPr>
          <p:cNvPr id="2" name="Title 3">
            <a:extLst>
              <a:ext uri="{FF2B5EF4-FFF2-40B4-BE49-F238E27FC236}">
                <a16:creationId xmlns:a16="http://schemas.microsoft.com/office/drawing/2014/main" id="{406AC9D6-CBFD-7933-C092-3BB0DB39B24E}"/>
              </a:ext>
            </a:extLst>
          </p:cNvPr>
          <p:cNvSpPr txBox="1">
            <a:spLocks/>
          </p:cNvSpPr>
          <p:nvPr/>
        </p:nvSpPr>
        <p:spPr>
          <a:xfrm>
            <a:off x="1425104" y="1600200"/>
            <a:ext cx="10151164" cy="32235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and choose your printer and print settings. You can also preview the document before printing to</a:t>
            </a:r>
          </a:p>
          <a:p>
            <a:pPr>
              <a:lnSpc>
                <a:spcPct val="100000"/>
              </a:lnSpc>
            </a:pPr>
            <a:r>
              <a:rPr lang="en-US" sz="3200" b="1" dirty="0">
                <a:latin typeface="roboto" panose="02000000000000000000" pitchFamily="2" charset="0"/>
                <a:ea typeface="roboto" panose="02000000000000000000" pitchFamily="2" charset="0"/>
                <a:cs typeface="roboto" panose="02000000000000000000" pitchFamily="2" charset="0"/>
              </a:rPr>
              <a:t>ensure that everything looks as you intended.</a:t>
            </a:r>
            <a:endParaRPr lang="en-IN" sz="3200" b="1" dirty="0">
              <a:latin typeface="roboto" panose="02000000000000000000" pitchFamily="2" charset="0"/>
              <a:ea typeface="roboto" panose="02000000000000000000" pitchFamily="2" charset="0"/>
              <a:cs typeface="roboto" panose="02000000000000000000" pitchFamily="2" charset="0"/>
            </a:endParaRPr>
          </a:p>
        </p:txBody>
      </p:sp>
      <p:sp>
        <p:nvSpPr>
          <p:cNvPr id="6" name="Title 3">
            <a:extLst>
              <a:ext uri="{FF2B5EF4-FFF2-40B4-BE49-F238E27FC236}">
                <a16:creationId xmlns:a16="http://schemas.microsoft.com/office/drawing/2014/main" id="{35BDBF2E-3876-9DB1-22D0-D09D163AA2B9}"/>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391853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15A063-7DCC-42FB-E3AF-63647FC5A3D6}"/>
              </a:ext>
            </a:extLst>
          </p:cNvPr>
          <p:cNvSpPr>
            <a:spLocks noGrp="1"/>
          </p:cNvSpPr>
          <p:nvPr>
            <p:ph type="title"/>
          </p:nvPr>
        </p:nvSpPr>
        <p:spPr>
          <a:xfrm>
            <a:off x="1987826" y="2103437"/>
            <a:ext cx="9104243" cy="1325563"/>
          </a:xfrm>
        </p:spPr>
        <p:txBody>
          <a:bodyPr>
            <a:noAutofit/>
          </a:bodyPr>
          <a:lstStyle/>
          <a:p>
            <a:pPr algn="ctr"/>
            <a:r>
              <a:rPr lang="en-IN" sz="9600" b="1" dirty="0">
                <a:solidFill>
                  <a:srgbClr val="FF3366"/>
                </a:solidFill>
                <a:latin typeface="roboto" panose="02000000000000000000" pitchFamily="2" charset="0"/>
                <a:ea typeface="roboto" panose="02000000000000000000" pitchFamily="2" charset="0"/>
                <a:cs typeface="roboto" panose="02000000000000000000" pitchFamily="2" charset="0"/>
              </a:rPr>
              <a:t>Place Text/Graphics:</a:t>
            </a:r>
            <a:endParaRPr lang="en-IN" sz="8800" b="1" dirty="0">
              <a:solidFill>
                <a:srgbClr val="FF3366"/>
              </a:solidFill>
              <a:latin typeface="roboto" panose="020B0604020202020204" pitchFamily="2" charset="0"/>
              <a:ea typeface="roboto" panose="020B0604020202020204" pitchFamily="2" charset="0"/>
              <a:cs typeface="roboto" panose="020B0604020202020204" pitchFamily="2" charset="0"/>
            </a:endParaRPr>
          </a:p>
        </p:txBody>
      </p:sp>
      <p:pic>
        <p:nvPicPr>
          <p:cNvPr id="2" name="Picture 1">
            <a:extLst>
              <a:ext uri="{FF2B5EF4-FFF2-40B4-BE49-F238E27FC236}">
                <a16:creationId xmlns:a16="http://schemas.microsoft.com/office/drawing/2014/main" id="{40178CFE-718C-67E8-909D-7F4E96DA3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091" y="6022074"/>
            <a:ext cx="675208" cy="658504"/>
          </a:xfrm>
          <a:prstGeom prst="rect">
            <a:avLst/>
          </a:prstGeom>
        </p:spPr>
      </p:pic>
      <p:sp>
        <p:nvSpPr>
          <p:cNvPr id="3" name="Title 3">
            <a:extLst>
              <a:ext uri="{FF2B5EF4-FFF2-40B4-BE49-F238E27FC236}">
                <a16:creationId xmlns:a16="http://schemas.microsoft.com/office/drawing/2014/main" id="{12C1478C-34E0-BCB3-08FB-FDADBD4F3B54}"/>
              </a:ext>
            </a:extLst>
          </p:cNvPr>
          <p:cNvSpPr txBox="1">
            <a:spLocks/>
          </p:cNvSpPr>
          <p:nvPr/>
        </p:nvSpPr>
        <p:spPr>
          <a:xfrm>
            <a:off x="9750311" y="5900926"/>
            <a:ext cx="51320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49021F"/>
                </a:solidFill>
                <a:latin typeface="roboto" panose="020B0604020202020204" pitchFamily="2" charset="0"/>
                <a:ea typeface="roboto" panose="020B0604020202020204" pitchFamily="2" charset="0"/>
                <a:cs typeface="roboto" panose="020B0604020202020204" pitchFamily="2" charset="0"/>
              </a:rPr>
              <a:t>-By Aryan Pariyar</a:t>
            </a:r>
          </a:p>
        </p:txBody>
      </p:sp>
    </p:spTree>
    <p:extLst>
      <p:ext uri="{BB962C8B-B14F-4D97-AF65-F5344CB8AC3E}">
        <p14:creationId xmlns:p14="http://schemas.microsoft.com/office/powerpoint/2010/main" val="1282436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945</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adobe-clean</vt:lpstr>
      <vt:lpstr>Arial</vt:lpstr>
      <vt:lpstr>Calibri</vt:lpstr>
      <vt:lpstr>Calibri Light</vt:lpstr>
      <vt:lpstr>roboto</vt:lpstr>
      <vt:lpstr>Office Theme</vt:lpstr>
      <vt:lpstr>PowerPoint Presentation</vt:lpstr>
      <vt:lpstr>Adobe InDesign</vt:lpstr>
      <vt:lpstr>Familiarize  InDesign</vt:lpstr>
      <vt:lpstr>What is Adobe InDesign?</vt:lpstr>
      <vt:lpstr>What is Adobe InDesign?</vt:lpstr>
      <vt:lpstr>Open a new document:</vt:lpstr>
      <vt:lpstr>Save a document:</vt:lpstr>
      <vt:lpstr>Print in InDesign</vt:lpstr>
      <vt:lpstr>Place Text/Graphics:</vt:lpstr>
      <vt:lpstr>To place text and graphics in InDesign, you can follow these steps:</vt:lpstr>
      <vt:lpstr>To place text and graphics in InDesign, you can follow these steps:</vt:lpstr>
      <vt:lpstr>To place text and graphics in InDesign, you can follow these steps:</vt:lpstr>
      <vt:lpstr>To place text and graphics in InDesign, you can follow these steps:</vt:lpstr>
      <vt:lpstr>Types of  Graphic Images:</vt:lpstr>
      <vt:lpstr>InDesign supports various types of graphic images, including:</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Pariyar</dc:creator>
  <cp:lastModifiedBy>Aryan Pariyar</cp:lastModifiedBy>
  <cp:revision>8</cp:revision>
  <dcterms:created xsi:type="dcterms:W3CDTF">2023-04-27T14:19:02Z</dcterms:created>
  <dcterms:modified xsi:type="dcterms:W3CDTF">2023-04-28T15:28:16Z</dcterms:modified>
</cp:coreProperties>
</file>