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61" r:id="rId3"/>
    <p:sldId id="262" r:id="rId4"/>
    <p:sldId id="264" r:id="rId5"/>
    <p:sldId id="265" r:id="rId6"/>
    <p:sldId id="363" r:id="rId7"/>
    <p:sldId id="263" r:id="rId8"/>
    <p:sldId id="266" r:id="rId9"/>
    <p:sldId id="364" r:id="rId10"/>
    <p:sldId id="293" r:id="rId11"/>
    <p:sldId id="294" r:id="rId12"/>
    <p:sldId id="296" r:id="rId13"/>
    <p:sldId id="267" r:id="rId14"/>
    <p:sldId id="298" r:id="rId15"/>
    <p:sldId id="299" r:id="rId16"/>
    <p:sldId id="295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3" r:id="rId30"/>
    <p:sldId id="314" r:id="rId31"/>
    <p:sldId id="316" r:id="rId32"/>
    <p:sldId id="315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7" r:id="rId53"/>
    <p:sldId id="341" r:id="rId54"/>
    <p:sldId id="338" r:id="rId55"/>
    <p:sldId id="339" r:id="rId56"/>
    <p:sldId id="340" r:id="rId57"/>
    <p:sldId id="342" r:id="rId58"/>
    <p:sldId id="343" r:id="rId59"/>
    <p:sldId id="344" r:id="rId60"/>
    <p:sldId id="356" r:id="rId61"/>
    <p:sldId id="345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7" r:id="rId72"/>
    <p:sldId id="362" r:id="rId73"/>
    <p:sldId id="358" r:id="rId74"/>
    <p:sldId id="359" r:id="rId75"/>
    <p:sldId id="360" r:id="rId76"/>
    <p:sldId id="29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7FEDC-EC9A-415E-84BA-12FA2B83447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B6C66-DCE4-4A81-933C-090FF9E0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46F-FF84-4638-BB9C-4B89D8B8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D4FAE-F604-4A0E-BA80-B805E631B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98D5-C694-4DF1-BAF1-0DA695B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1955-3DF1-4B4B-92FA-80C11B876CC3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A0C5-2AEC-417C-9B5C-9AB78635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DC25-120B-4AFF-919E-18C096E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33F-D2B8-4502-9066-AF4CAE9F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AC5A4-926D-4D75-81B3-89126FF4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46F73-BFEA-4A9F-A956-61D253B6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C8F-FC9E-434E-B6E3-5A13E2F01B7B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9E58-8B4E-4E01-BF07-044429DF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1D36-B660-47CF-93AD-F15267BE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73878-BB27-417C-A528-C1A193FB1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34C2F-C655-4857-B71C-F9D8DBA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C3EE-50D2-4282-83D7-2665A8F7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8858-8845-470C-BD8F-05CA8B6C1A20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5112-1D2C-480D-87AD-9E4E1EC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B5541-4517-48A2-82F5-FBE60A90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3D59-EA37-44A3-AB4F-7D577E85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250-FBB3-4800-9B3D-4A0B2AEF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D5C7-1B9B-4CE0-A6A3-F661A578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6AA4-9EE7-4B4D-977D-4507AF3342B5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E7E1-29DE-43E6-A8FB-64255922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A34A-79A3-48EF-9B38-A2474A27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7DAC-9618-4C7B-A455-68DBB416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B4F1-A721-4A12-9E2A-E8D6D9AB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D8D00-EDFB-4F0D-A4E9-F93D1FC3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BE05-2EFF-4FD4-99B7-A4486BABFCDF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534A-265C-4588-A06B-60A56A16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B3AE-E2EB-472E-BC7D-9EB283A6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13F9-690D-417D-A06A-CEC6FDCD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9A32-82B9-46A8-A0A9-4DDB8FF21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3B2A1-D9AA-4D4D-8FA6-F211B2EB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69D74-D90B-4D1A-A892-E112E46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43-015E-4F97-A1F6-9ECD517EA706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E32FC-510E-4E2E-9831-A7FF0A12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B7A08-9699-410E-B57F-92138A80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7622-602A-42AC-9590-CE1D4248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3D924-743D-481A-A218-47DAC833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D28-0CCE-4171-BB49-F384D485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D81F4-8C49-43DA-95CB-E298FFC05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8D8C6-F2BC-4A83-8C24-33D89199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F4CE3-E8EA-43DE-B7EA-56F387F2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243-7333-46B9-95DB-24FBB4C160CD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3B569-3224-4C6A-AF0E-2DC8DA51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49B94-141E-41E3-9ABB-5D8F23DA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4186-65DD-4828-AE5C-0516CA85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7831A-C10E-4BD9-B695-080128AF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490-E202-4F36-B5C8-6C19138F6BA1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E64EB-19CD-4224-9BBE-883415AD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0163D-F9AB-4959-A000-8F03A36D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3889D-7B54-4980-ACE9-A17388AA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1BC4-4C1A-419F-9EED-E4478E90DFCC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78820-B5B7-41B7-A7D0-C6DDE089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E768-F026-44A3-A353-BDC329C3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ADE5-14FB-4A6A-82F8-81B3C362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B343-866D-435E-B00E-E6CCEE49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BE0F-8E7A-4BAD-9801-336BD5D78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0D707-256B-44D4-AF9D-797055B1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601-6532-41A7-91A9-A6B25BA7D71D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D2F60-8E3B-4B56-9E0B-67AFD9A8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E56E-C24F-4AFE-BE5B-7541372E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8BDA-E849-46F7-8DAA-C6EB0EAE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4FB3C-0FAC-4FED-980F-EABCFF871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61BE-8E80-4294-8C2D-3BCC9D1A4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33A7C-CA6A-464E-94D1-714EFA5C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B0F1-1D14-4069-A6ED-033310739977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66F2-6552-418F-B5B9-5CF922A5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62B79-E953-4C9C-8E6F-9451FADA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D1195-EFC1-4D90-8744-00E459E4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E9FA0-1CF9-452C-8F3A-3C733F03D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7BE2-C7FE-4CD7-8B73-858EF9E63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7451-429F-43FE-B8D9-89353991FC14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C853-65CA-49E2-8FCD-A4607431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8BF1-E7BC-475C-B053-A89E381A4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yamsi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ffects.docx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yamsi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0185-5445-4805-8086-1F9E9A25E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5879E-AED5-4BAB-AEAE-951523E24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www.Shyamsir.com</a:t>
            </a:r>
            <a:endParaRPr lang="en-US" sz="3200" dirty="0"/>
          </a:p>
          <a:p>
            <a:r>
              <a:rPr lang="en-US" sz="3200" dirty="0"/>
              <a:t>78 74 39 11 91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568F6-E5D3-4BBB-A0CE-407DC13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97542-427B-4B0C-80B1-F432F1AE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52" y="23813"/>
            <a:ext cx="1629789" cy="165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29718-0D56-4829-832A-A34A6889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430" y="23813"/>
            <a:ext cx="1653017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AE8AB8-21AE-49D9-80DA-0B08431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22535-9DEC-4006-B346-AB181B8A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6" y="719476"/>
            <a:ext cx="11419047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CA3B-FEC2-47A8-B863-95A853BC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Basic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AF882-4830-44D8-8E9B-368D7328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3790C-D54B-4C2F-8BDA-67DC5484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04" y="1870075"/>
            <a:ext cx="8022025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6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CA3B-FEC2-47A8-B863-95A853BC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Basic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AF882-4830-44D8-8E9B-368D7328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E96A3-A7A2-42D0-AEE3-4E1E2217DB7F}"/>
              </a:ext>
            </a:extLst>
          </p:cNvPr>
          <p:cNvSpPr txBox="1"/>
          <p:nvPr/>
        </p:nvSpPr>
        <p:spPr>
          <a:xfrm>
            <a:off x="990600" y="189513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$(document).ready(function(){</a:t>
            </a:r>
          </a:p>
          <a:p>
            <a:endParaRPr lang="en-US" sz="2800" dirty="0"/>
          </a:p>
          <a:p>
            <a:r>
              <a:rPr lang="en-US" sz="2800" dirty="0"/>
              <a:t>});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$(function(){</a:t>
            </a:r>
          </a:p>
          <a:p>
            <a:endParaRPr lang="en-US" sz="2800" dirty="0"/>
          </a:p>
          <a:p>
            <a:r>
              <a:rPr lang="en-US" sz="2800" dirty="0"/>
              <a:t>));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17CCB9-BA86-4886-B811-AF1DFE15477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990600" y="3880293"/>
            <a:ext cx="100219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6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DC89B2-B106-4F9B-A655-96DB815F7D31}"/>
              </a:ext>
            </a:extLst>
          </p:cNvPr>
          <p:cNvSpPr txBox="1"/>
          <p:nvPr/>
        </p:nvSpPr>
        <p:spPr>
          <a:xfrm>
            <a:off x="622852" y="1300084"/>
            <a:ext cx="10840278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btnAns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 me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here the logic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93F54C-6E09-468A-A8D1-33B2262553D4}"/>
              </a:ext>
            </a:extLst>
          </p:cNvPr>
          <p:cNvSpPr txBox="1">
            <a:spLocks/>
          </p:cNvSpPr>
          <p:nvPr/>
        </p:nvSpPr>
        <p:spPr>
          <a:xfrm>
            <a:off x="0" y="19812"/>
            <a:ext cx="12192000" cy="11887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00B176"/>
                </a:solidFill>
                <a:latin typeface="Podkova"/>
              </a:rPr>
              <a:t>Click Event</a:t>
            </a:r>
          </a:p>
        </p:txBody>
      </p:sp>
    </p:spTree>
    <p:extLst>
      <p:ext uri="{BB962C8B-B14F-4D97-AF65-F5344CB8AC3E}">
        <p14:creationId xmlns:p14="http://schemas.microsoft.com/office/powerpoint/2010/main" val="153500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93F54C-6E09-468A-A8D1-33B2262553D4}"/>
              </a:ext>
            </a:extLst>
          </p:cNvPr>
          <p:cNvSpPr txBox="1">
            <a:spLocks/>
          </p:cNvSpPr>
          <p:nvPr/>
        </p:nvSpPr>
        <p:spPr>
          <a:xfrm>
            <a:off x="0" y="19812"/>
            <a:ext cx="12192000" cy="11887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00B176"/>
                </a:solidFill>
                <a:latin typeface="Podkova"/>
              </a:rPr>
              <a:t>Click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EF366-0DC1-4ACA-A988-36815F7B7B67}"/>
              </a:ext>
            </a:extLst>
          </p:cNvPr>
          <p:cNvSpPr txBox="1"/>
          <p:nvPr/>
        </p:nvSpPr>
        <p:spPr>
          <a:xfrm>
            <a:off x="308112" y="1208532"/>
            <a:ext cx="1085021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Consolas" panose="020B0609020204030204" pitchFamily="49" charset="0"/>
              </a:rPr>
              <a:t>  &lt;div id="test"&gt;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      Hello How are you?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 &lt;/div&gt;</a:t>
            </a:r>
          </a:p>
          <a:p>
            <a:endParaRPr lang="en-US" sz="3200" b="0" dirty="0"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 &lt;div id="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copytest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 &lt;/div&gt;</a:t>
            </a:r>
          </a:p>
          <a:p>
            <a:endParaRPr lang="en-US" sz="3200" b="0" dirty="0"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  &lt;button id="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"&gt;Click me&lt;/button&gt;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26311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93F54C-6E09-468A-A8D1-33B2262553D4}"/>
              </a:ext>
            </a:extLst>
          </p:cNvPr>
          <p:cNvSpPr txBox="1">
            <a:spLocks/>
          </p:cNvSpPr>
          <p:nvPr/>
        </p:nvSpPr>
        <p:spPr>
          <a:xfrm>
            <a:off x="0" y="19812"/>
            <a:ext cx="12192000" cy="11887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00B176"/>
                </a:solidFill>
                <a:latin typeface="Podkova"/>
              </a:rPr>
              <a:t>Click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EF366-0DC1-4ACA-A988-36815F7B7B67}"/>
              </a:ext>
            </a:extLst>
          </p:cNvPr>
          <p:cNvSpPr txBox="1"/>
          <p:nvPr/>
        </p:nvSpPr>
        <p:spPr>
          <a:xfrm>
            <a:off x="308112" y="1208532"/>
            <a:ext cx="108502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                let a =$("#test").html();</a:t>
            </a:r>
          </a:p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                alert(a);</a:t>
            </a:r>
          </a:p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                $("#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copytest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").text(a);</a:t>
            </a:r>
          </a:p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pPr algn="just"/>
            <a:r>
              <a:rPr lang="en-US" sz="32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5471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How to Access our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B940-97BC-4915-A9F2-6E7C8777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Class</a:t>
            </a:r>
          </a:p>
          <a:p>
            <a:pPr marL="0" indent="0">
              <a:buNone/>
            </a:pPr>
            <a:r>
              <a:rPr lang="en-US" sz="3600" dirty="0"/>
              <a:t>$('.</a:t>
            </a:r>
            <a:r>
              <a:rPr lang="en-US" sz="3600" dirty="0" err="1"/>
              <a:t>classname</a:t>
            </a:r>
            <a:r>
              <a:rPr lang="en-US" sz="3600" dirty="0"/>
              <a:t>’)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Id</a:t>
            </a:r>
          </a:p>
          <a:p>
            <a:pPr marL="0" indent="0">
              <a:buNone/>
            </a:pPr>
            <a:r>
              <a:rPr lang="en-US" sz="3600" dirty="0"/>
              <a:t>$("#</a:t>
            </a:r>
            <a:r>
              <a:rPr lang="en-US" sz="3600" dirty="0" err="1"/>
              <a:t>idname</a:t>
            </a:r>
            <a:r>
              <a:rPr lang="en-US" sz="3600" dirty="0"/>
              <a:t>")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Tag</a:t>
            </a:r>
          </a:p>
          <a:p>
            <a:pPr marL="0" indent="0">
              <a:buNone/>
            </a:pPr>
            <a:r>
              <a:rPr lang="en-US" sz="3600" dirty="0"/>
              <a:t>$("</a:t>
            </a:r>
            <a:r>
              <a:rPr lang="en-US" sz="3600" dirty="0" err="1"/>
              <a:t>tagname</a:t>
            </a:r>
            <a:r>
              <a:rPr lang="en-US" sz="3600" dirty="0"/>
              <a:t>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</p:spTree>
    <p:extLst>
      <p:ext uri="{BB962C8B-B14F-4D97-AF65-F5344CB8AC3E}">
        <p14:creationId xmlns:p14="http://schemas.microsoft.com/office/powerpoint/2010/main" val="76103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How to Access our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B940-97BC-4915-A9F2-6E7C8777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861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$("*") - All tags</a:t>
            </a:r>
          </a:p>
          <a:p>
            <a:endParaRPr lang="en-US" sz="3600" dirty="0"/>
          </a:p>
          <a:p>
            <a:r>
              <a:rPr lang="en-US" sz="3600" dirty="0"/>
              <a:t>$("ul li") - All &lt;li&gt; inside &lt;ul&gt;</a:t>
            </a:r>
          </a:p>
          <a:p>
            <a:endParaRPr lang="en-US" sz="3600" dirty="0"/>
          </a:p>
          <a:p>
            <a:r>
              <a:rPr lang="en-US" sz="3600" dirty="0"/>
              <a:t>$(".</a:t>
            </a:r>
            <a:r>
              <a:rPr lang="en-US" sz="3600" dirty="0" err="1"/>
              <a:t>abc</a:t>
            </a:r>
            <a:r>
              <a:rPr lang="en-US" sz="3600" dirty="0"/>
              <a:t>,.</a:t>
            </a:r>
            <a:r>
              <a:rPr lang="en-US" sz="3600" dirty="0" err="1"/>
              <a:t>xyz</a:t>
            </a:r>
            <a:r>
              <a:rPr lang="en-US" sz="3600" dirty="0"/>
              <a:t>") - Class</a:t>
            </a:r>
          </a:p>
          <a:p>
            <a:endParaRPr lang="en-US" sz="3600" dirty="0"/>
          </a:p>
          <a:p>
            <a:r>
              <a:rPr lang="en-US" sz="3600" dirty="0"/>
              <a:t>$("h1,div,p") - Specific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1AE518-6053-46A8-B041-C82366BC05DF}"/>
              </a:ext>
            </a:extLst>
          </p:cNvPr>
          <p:cNvSpPr txBox="1">
            <a:spLocks/>
          </p:cNvSpPr>
          <p:nvPr/>
        </p:nvSpPr>
        <p:spPr>
          <a:xfrm>
            <a:off x="6506818" y="1690688"/>
            <a:ext cx="45189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/>
              <a:t>$("p:first") - first</a:t>
            </a:r>
          </a:p>
          <a:p>
            <a:endParaRPr lang="en-US" sz="3600" dirty="0"/>
          </a:p>
          <a:p>
            <a:r>
              <a:rPr lang="en-US" sz="3600" dirty="0"/>
              <a:t>$("p:last") - last</a:t>
            </a:r>
          </a:p>
          <a:p>
            <a:endParaRPr lang="en-US" sz="3600" dirty="0"/>
          </a:p>
          <a:p>
            <a:r>
              <a:rPr lang="en-US" sz="3600" dirty="0"/>
              <a:t>$("</a:t>
            </a:r>
            <a:r>
              <a:rPr lang="en-US" sz="3600" dirty="0" err="1"/>
              <a:t>li:even</a:t>
            </a:r>
            <a:r>
              <a:rPr lang="en-US" sz="3600" dirty="0"/>
              <a:t>") - even</a:t>
            </a:r>
          </a:p>
          <a:p>
            <a:endParaRPr lang="en-US" sz="3600" dirty="0"/>
          </a:p>
          <a:p>
            <a:r>
              <a:rPr lang="en-US" sz="3600" dirty="0"/>
              <a:t>$("</a:t>
            </a:r>
            <a:r>
              <a:rPr lang="en-US" sz="3600" dirty="0" err="1"/>
              <a:t>li:odd</a:t>
            </a:r>
            <a:r>
              <a:rPr lang="en-US" sz="3600" dirty="0"/>
              <a:t>") - odd</a:t>
            </a:r>
          </a:p>
        </p:txBody>
      </p:sp>
    </p:spTree>
    <p:extLst>
      <p:ext uri="{BB962C8B-B14F-4D97-AF65-F5344CB8AC3E}">
        <p14:creationId xmlns:p14="http://schemas.microsoft.com/office/powerpoint/2010/main" val="23275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Using tag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AD566-3764-479E-9F35-71867F33D445}"/>
              </a:ext>
            </a:extLst>
          </p:cNvPr>
          <p:cNvSpPr txBox="1"/>
          <p:nvPr/>
        </p:nvSpPr>
        <p:spPr>
          <a:xfrm>
            <a:off x="838200" y="192761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dirty="0">
                <a:effectLst/>
                <a:latin typeface="Consolas" panose="020B0609020204030204" pitchFamily="49" charset="0"/>
              </a:rPr>
              <a:t> &lt;ul&gt;</a:t>
            </a:r>
          </a:p>
          <a:p>
            <a:r>
              <a:rPr lang="it-IT" sz="2800" b="0" dirty="0">
                <a:effectLst/>
                <a:latin typeface="Consolas" panose="020B0609020204030204" pitchFamily="49" charset="0"/>
              </a:rPr>
              <a:t>       &lt;li&gt;Ahmedabad&lt;/li&gt;</a:t>
            </a:r>
          </a:p>
          <a:p>
            <a:r>
              <a:rPr lang="it-IT" sz="2800" b="0" dirty="0">
                <a:effectLst/>
                <a:latin typeface="Consolas" panose="020B0609020204030204" pitchFamily="49" charset="0"/>
              </a:rPr>
              <a:t>       &lt;li&gt;Surat&lt;/li&gt;</a:t>
            </a:r>
          </a:p>
          <a:p>
            <a:r>
              <a:rPr lang="it-IT" sz="2800" b="0" dirty="0">
                <a:effectLst/>
                <a:latin typeface="Consolas" panose="020B0609020204030204" pitchFamily="49" charset="0"/>
              </a:rPr>
              <a:t>       &lt;li&gt;Baroda&lt;/li&gt;</a:t>
            </a:r>
          </a:p>
          <a:p>
            <a:r>
              <a:rPr lang="it-IT" sz="2800" b="0" dirty="0">
                <a:effectLst/>
                <a:latin typeface="Consolas" panose="020B0609020204030204" pitchFamily="49" charset="0"/>
              </a:rPr>
              <a:t>       &lt;li&gt;Mumbai&lt;/li&gt;</a:t>
            </a:r>
          </a:p>
          <a:p>
            <a:r>
              <a:rPr lang="it-IT" sz="2800" b="0" dirty="0">
                <a:effectLst/>
                <a:latin typeface="Consolas" panose="020B0609020204030204" pitchFamily="49" charset="0"/>
              </a:rPr>
              <a:t>       &lt;li&gt;Surat&lt;/li&gt;</a:t>
            </a:r>
          </a:p>
          <a:p>
            <a:r>
              <a:rPr lang="it-IT" sz="2800" b="0" dirty="0">
                <a:effectLst/>
                <a:latin typeface="Consolas" panose="020B0609020204030204" pitchFamily="49" charset="0"/>
              </a:rPr>
              <a:t>       &lt;li&gt;Valsad&lt;/li&gt;</a:t>
            </a:r>
          </a:p>
          <a:p>
            <a:r>
              <a:rPr lang="it-IT" sz="2800" b="0" dirty="0">
                <a:effectLst/>
                <a:latin typeface="Consolas" panose="020B0609020204030204" pitchFamily="49" charset="0"/>
              </a:rPr>
              <a:t>       &lt;li&gt;Pune&lt;/li&gt;</a:t>
            </a:r>
          </a:p>
          <a:p>
            <a:r>
              <a:rPr lang="it-IT" sz="2800" b="0" dirty="0">
                <a:effectLst/>
                <a:latin typeface="Consolas" panose="020B0609020204030204" pitchFamily="49" charset="0"/>
              </a:rPr>
              <a:t>   &lt;/ul&gt;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034EEF-500B-4C41-A780-94C50AA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781" y="1821053"/>
            <a:ext cx="4178019" cy="40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0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Using tag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89112" y="2172133"/>
            <a:ext cx="110655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 &lt;button id="</a:t>
            </a:r>
            <a:r>
              <a:rPr lang="en-US" sz="2800" dirty="0" err="1">
                <a:latin typeface="Consolas" panose="020B0609020204030204" pitchFamily="49" charset="0"/>
              </a:rPr>
              <a:t>btnAns</a:t>
            </a:r>
            <a:r>
              <a:rPr lang="en-US" sz="2800" dirty="0">
                <a:latin typeface="Consolas" panose="020B0609020204030204" pitchFamily="49" charset="0"/>
              </a:rPr>
              <a:t>"&gt;Click me&lt;/button&gt;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    $("#</a:t>
            </a:r>
            <a:r>
              <a:rPr lang="en-US" sz="2800" dirty="0" err="1">
                <a:latin typeface="Consolas" panose="020B0609020204030204" pitchFamily="49" charset="0"/>
              </a:rPr>
              <a:t>btnAns</a:t>
            </a:r>
            <a:r>
              <a:rPr lang="en-US" sz="2800" dirty="0">
                <a:latin typeface="Consolas" panose="020B0609020204030204" pitchFamily="49" charset="0"/>
              </a:rPr>
              <a:t>").click(function(){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       $("ul").</a:t>
            </a:r>
            <a:r>
              <a:rPr lang="en-US" sz="2800" dirty="0" err="1">
                <a:latin typeface="Consolas" panose="020B0609020204030204" pitchFamily="49" charset="0"/>
              </a:rPr>
              <a:t>css</a:t>
            </a:r>
            <a:r>
              <a:rPr lang="en-US" sz="2800" dirty="0">
                <a:latin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</a:rPr>
              <a:t>color","red</a:t>
            </a:r>
            <a:r>
              <a:rPr lang="en-US" sz="28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1251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D72661-00C8-400B-9E9A-90877F46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413D9-9A96-4134-A1BD-C0B1E854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2" y="1375051"/>
            <a:ext cx="10702124" cy="33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Using odd/even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1106556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 &lt;button id="</a:t>
            </a:r>
            <a:r>
              <a:rPr lang="en-US" sz="2800" dirty="0" err="1">
                <a:latin typeface="Consolas" panose="020B0609020204030204" pitchFamily="49" charset="0"/>
              </a:rPr>
              <a:t>btnAns</a:t>
            </a:r>
            <a:r>
              <a:rPr lang="en-US" sz="2800" dirty="0">
                <a:latin typeface="Consolas" panose="020B0609020204030204" pitchFamily="49" charset="0"/>
              </a:rPr>
              <a:t>"&gt;Click me&lt;/button&gt;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    $("#</a:t>
            </a:r>
            <a:r>
              <a:rPr lang="en-US" sz="2800" dirty="0" err="1">
                <a:latin typeface="Consolas" panose="020B0609020204030204" pitchFamily="49" charset="0"/>
              </a:rPr>
              <a:t>btnAns</a:t>
            </a:r>
            <a:r>
              <a:rPr lang="en-US" sz="2800" dirty="0">
                <a:latin typeface="Consolas" panose="020B0609020204030204" pitchFamily="49" charset="0"/>
              </a:rPr>
              <a:t>").click(function(){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      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li:even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color"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2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li:odd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color"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4094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Using p:first/p:last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55261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&lt;p&gt;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First Paragraph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&lt;/p&gt;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&lt;p&gt;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Second Paragraph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&lt;/p&gt;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  &lt;p&gt;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Third Paragraph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  &lt;/p&gt;</a:t>
            </a:r>
          </a:p>
        </p:txBody>
      </p:sp>
    </p:spTree>
    <p:extLst>
      <p:ext uri="{BB962C8B-B14F-4D97-AF65-F5344CB8AC3E}">
        <p14:creationId xmlns:p14="http://schemas.microsoft.com/office/powerpoint/2010/main" val="300986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Using p:first/p:last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1141012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 &lt;button id="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"&gt;Click me&lt;/button&gt;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   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$("p:first").css("border","2px solid red");              $("p:last").css("border","3px dotted blue");</a:t>
            </a:r>
          </a:p>
          <a:p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8991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Using 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li:eq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114101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       $("ul 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li:eq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(2)").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color","red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&lt;/script&gt;</a:t>
            </a:r>
          </a:p>
          <a:p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01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Using 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li:gt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(3) , 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li:lt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114101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$("ul 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li:gt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(3)").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color","red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");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$("ul 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li:lt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(3)").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color","red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");</a:t>
            </a:r>
          </a:p>
          <a:p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31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Click/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Dblclick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11410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 &lt;div id="box"&gt;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&lt;h1&gt;Test box&lt;/h1&gt;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&lt;p&gt;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    hi hello how are you?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    &lt;/p&gt;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 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3333525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Click/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Dblclick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/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contextmenu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114101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$("#box").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dblclick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$("#box").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("background-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color","orange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$("#box").click(function(){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$("#box").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("background-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color","red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23652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Click/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Dblclick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/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contextmenu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11410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   $("#box").</a:t>
            </a:r>
            <a:r>
              <a:rPr lang="en-US" sz="2400" dirty="0" err="1">
                <a:latin typeface="Consolas" panose="020B0609020204030204" pitchFamily="49" charset="0"/>
              </a:rPr>
              <a:t>contextmenu</a:t>
            </a:r>
            <a:r>
              <a:rPr lang="en-US" sz="2400" dirty="0">
                <a:latin typeface="Consolas" panose="020B0609020204030204" pitchFamily="49" charset="0"/>
              </a:rPr>
              <a:t>(function(){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       $("#box").</a:t>
            </a:r>
            <a:r>
              <a:rPr lang="en-US" sz="2400" dirty="0" err="1">
                <a:latin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</a:rPr>
              <a:t>("background-</a:t>
            </a:r>
            <a:r>
              <a:rPr lang="en-US" sz="2400" dirty="0" err="1">
                <a:latin typeface="Consolas" panose="020B0609020204030204" pitchFamily="49" charset="0"/>
              </a:rPr>
              <a:t>color","blue</a:t>
            </a:r>
            <a:r>
              <a:rPr lang="en-US" sz="24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    });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718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Mouseleave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/</a:t>
            </a:r>
            <a:r>
              <a:rPr lang="en-US" sz="5400" b="1" dirty="0" err="1">
                <a:solidFill>
                  <a:srgbClr val="00B176"/>
                </a:solidFill>
                <a:latin typeface="Podkova"/>
              </a:rPr>
              <a:t>Mouseenter</a:t>
            </a:r>
            <a:r>
              <a:rPr lang="en-US" sz="5400" b="1" dirty="0">
                <a:solidFill>
                  <a:srgbClr val="00B176"/>
                </a:solidFill>
                <a:latin typeface="Podkova"/>
              </a:rPr>
              <a:t>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76D4-21B4-42F7-82E3-6A8D76F1439C}"/>
              </a:ext>
            </a:extLst>
          </p:cNvPr>
          <p:cNvSpPr txBox="1"/>
          <p:nvPr/>
        </p:nvSpPr>
        <p:spPr>
          <a:xfrm>
            <a:off x="662608" y="1889383"/>
            <a:ext cx="114101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 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$("#box").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mouseleave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$("#box").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("background-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color","red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$("#box").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mouseenter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$("#box").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("background-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color","blue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5054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Keyboard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3B53-DEDC-4938-A128-2FBE3D028352}"/>
              </a:ext>
            </a:extLst>
          </p:cNvPr>
          <p:cNvSpPr txBox="1"/>
          <p:nvPr/>
        </p:nvSpPr>
        <p:spPr>
          <a:xfrm>
            <a:off x="838200" y="209600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rgbClr val="00B176"/>
                </a:solidFill>
                <a:latin typeface="Podkova"/>
              </a:rPr>
              <a:t>Keypress</a:t>
            </a:r>
            <a:br>
              <a:rPr lang="en-US" sz="6000" b="1" dirty="0">
                <a:solidFill>
                  <a:srgbClr val="00B176"/>
                </a:solidFill>
                <a:latin typeface="Podkova"/>
              </a:rPr>
            </a:br>
            <a:r>
              <a:rPr lang="en-US" sz="6000" b="1" dirty="0" err="1">
                <a:solidFill>
                  <a:srgbClr val="00B176"/>
                </a:solidFill>
                <a:latin typeface="Podkova"/>
              </a:rPr>
              <a:t>keyup</a:t>
            </a:r>
            <a:br>
              <a:rPr lang="en-US" sz="6000" b="1" dirty="0">
                <a:solidFill>
                  <a:srgbClr val="00B176"/>
                </a:solidFill>
                <a:latin typeface="Podkova"/>
              </a:rPr>
            </a:br>
            <a:r>
              <a:rPr lang="en-US" sz="6000" b="1" dirty="0" err="1">
                <a:solidFill>
                  <a:srgbClr val="00B176"/>
                </a:solidFill>
                <a:latin typeface="Podkova"/>
              </a:rPr>
              <a:t>keydown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5037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63E3-6217-1245-80A6-F15B3326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https://jquery.com/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9ACC-9FC8-A14D-B003-739F9901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2638044"/>
            <a:ext cx="11435788" cy="3531262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  <a:latin typeface="Helvetica Neue"/>
              </a:rPr>
              <a:t>jQuery is a fast, small, and feature-rich </a:t>
            </a:r>
            <a:r>
              <a:rPr lang="en-US" sz="4000" b="0" i="0" dirty="0">
                <a:solidFill>
                  <a:srgbClr val="333333"/>
                </a:solidFill>
                <a:effectLst/>
                <a:latin typeface="Helvetica Neue"/>
              </a:rPr>
              <a:t>JavaScript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83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Form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3B53-DEDC-4938-A128-2FBE3D028352}"/>
              </a:ext>
            </a:extLst>
          </p:cNvPr>
          <p:cNvSpPr txBox="1"/>
          <p:nvPr/>
        </p:nvSpPr>
        <p:spPr>
          <a:xfrm>
            <a:off x="838200" y="1690688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focus()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blur()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change()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select()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submit()</a:t>
            </a:r>
          </a:p>
        </p:txBody>
      </p:sp>
    </p:spTree>
    <p:extLst>
      <p:ext uri="{BB962C8B-B14F-4D97-AF65-F5344CB8AC3E}">
        <p14:creationId xmlns:p14="http://schemas.microsoft.com/office/powerpoint/2010/main" val="98432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C9B30-3BA7-45E3-BF9C-C5F8F9B8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0AEE5-827D-4350-BC6A-60A55A60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2" y="414194"/>
            <a:ext cx="7066167" cy="54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4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Form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3B53-DEDC-4938-A128-2FBE3D028352}"/>
              </a:ext>
            </a:extLst>
          </p:cNvPr>
          <p:cNvSpPr txBox="1"/>
          <p:nvPr/>
        </p:nvSpPr>
        <p:spPr>
          <a:xfrm>
            <a:off x="838199" y="1690688"/>
            <a:ext cx="103731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 		$(".form-control").focus(function(){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$(this).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("background-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color","lime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$(".form-control").blur(function(){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$(this).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("background-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color","white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>
                <a:latin typeface="Consolas" panose="020B0609020204030204" pitchFamily="49" charset="0"/>
              </a:rPr>
              <a:t>$("#</a:t>
            </a:r>
            <a:r>
              <a:rPr lang="en-US" sz="2400" dirty="0">
                <a:latin typeface="Consolas" panose="020B0609020204030204" pitchFamily="49" charset="0"/>
              </a:rPr>
              <a:t>Gender").change(function(){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       let a=$(this).</a:t>
            </a:r>
            <a:r>
              <a:rPr lang="en-US" sz="2400" dirty="0" err="1">
                <a:latin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       $("#</a:t>
            </a:r>
            <a:r>
              <a:rPr lang="en-US" sz="2400" dirty="0" err="1">
                <a:latin typeface="Consolas" panose="020B0609020204030204" pitchFamily="49" charset="0"/>
              </a:rPr>
              <a:t>Genderdisplay</a:t>
            </a:r>
            <a:r>
              <a:rPr lang="en-US" sz="2400" dirty="0">
                <a:latin typeface="Consolas" panose="020B0609020204030204" pitchFamily="49" charset="0"/>
              </a:rPr>
              <a:t>").html(a);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       });</a:t>
            </a:r>
          </a:p>
        </p:txBody>
      </p:sp>
    </p:spTree>
    <p:extLst>
      <p:ext uri="{BB962C8B-B14F-4D97-AF65-F5344CB8AC3E}">
        <p14:creationId xmlns:p14="http://schemas.microsoft.com/office/powerpoint/2010/main" val="318445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Form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3B53-DEDC-4938-A128-2FBE3D028352}"/>
              </a:ext>
            </a:extLst>
          </p:cNvPr>
          <p:cNvSpPr txBox="1"/>
          <p:nvPr/>
        </p:nvSpPr>
        <p:spPr>
          <a:xfrm>
            <a:off x="838199" y="1690688"/>
            <a:ext cx="103731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 $("#</a:t>
            </a:r>
            <a:r>
              <a:rPr lang="en-US" sz="2400" dirty="0" err="1">
                <a:latin typeface="Consolas" panose="020B0609020204030204" pitchFamily="49" charset="0"/>
              </a:rPr>
              <a:t>firstname</a:t>
            </a:r>
            <a:r>
              <a:rPr lang="en-US" sz="2400" dirty="0">
                <a:latin typeface="Consolas" panose="020B0609020204030204" pitchFamily="49" charset="0"/>
              </a:rPr>
              <a:t>,#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").select(function(){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    $(this).</a:t>
            </a:r>
            <a:r>
              <a:rPr lang="en-US" sz="2400" dirty="0" err="1">
                <a:latin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</a:rPr>
              <a:t>("background-</a:t>
            </a:r>
            <a:r>
              <a:rPr lang="en-US" sz="2400" dirty="0" err="1">
                <a:latin typeface="Consolas" panose="020B0609020204030204" pitchFamily="49" charset="0"/>
              </a:rPr>
              <a:t>color","yellow</a:t>
            </a:r>
            <a:r>
              <a:rPr lang="en-US" sz="24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 });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15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Scrolling 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043F-B5CF-487F-9AB7-6A6CFAA7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74" y="1554731"/>
            <a:ext cx="5352381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00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Scrolling 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D65F8-FC12-4FB2-946F-9B0F9C2A1714}"/>
              </a:ext>
            </a:extLst>
          </p:cNvPr>
          <p:cNvSpPr txBox="1"/>
          <p:nvPr/>
        </p:nvSpPr>
        <p:spPr>
          <a:xfrm>
            <a:off x="556591" y="193157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&lt;style&gt;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#box{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width:40%;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height:200px;</a:t>
            </a:r>
          </a:p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background:pink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padding:10px;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border:1 px solid #000;</a:t>
            </a:r>
          </a:p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overflow:auto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B5854-5A3F-4AE9-842B-899CD1CA35C9}"/>
              </a:ext>
            </a:extLst>
          </p:cNvPr>
          <p:cNvSpPr txBox="1"/>
          <p:nvPr/>
        </p:nvSpPr>
        <p:spPr>
          <a:xfrm>
            <a:off x="4996069" y="23298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 &lt;div id="box"&gt;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        Here are answers to a few common questions about Notepad: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How do I change header and footer commands in Notepad?.....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81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Scrolling 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AA297-2E82-432D-9223-B899BC1EB6F3}"/>
              </a:ext>
            </a:extLst>
          </p:cNvPr>
          <p:cNvSpPr txBox="1"/>
          <p:nvPr/>
        </p:nvSpPr>
        <p:spPr>
          <a:xfrm>
            <a:off x="2057400" y="1810940"/>
            <a:ext cx="6096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           $("#box").scroll(function(){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              console.log("scrolling");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           $(window).resize(function(){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              console.log("resizing");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07985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Get Methods()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8A92C-C5EC-4AB1-8E29-824240377668}"/>
              </a:ext>
            </a:extLst>
          </p:cNvPr>
          <p:cNvSpPr txBox="1"/>
          <p:nvPr/>
        </p:nvSpPr>
        <p:spPr>
          <a:xfrm>
            <a:off x="838200" y="1690688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b="1" dirty="0"/>
              <a:t>text()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b="1" dirty="0"/>
              <a:t>html()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b="1" dirty="0" err="1"/>
              <a:t>attr</a:t>
            </a:r>
            <a:r>
              <a:rPr lang="en-US" sz="66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b="1" dirty="0" err="1"/>
              <a:t>val</a:t>
            </a:r>
            <a:r>
              <a:rPr lang="en-US" sz="6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8514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Get Methods() html()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7804B-D94D-452E-BFB3-A3C8C0C4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24" y="365125"/>
            <a:ext cx="5190476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7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Get Methods() html()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AFF46-89AE-4D15-B585-FAA50F54DEE1}"/>
              </a:ext>
            </a:extLst>
          </p:cNvPr>
          <p:cNvSpPr txBox="1"/>
          <p:nvPr/>
        </p:nvSpPr>
        <p:spPr>
          <a:xfrm>
            <a:off x="742122" y="2136338"/>
            <a:ext cx="43997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&lt;style&gt;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#box{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width:40%;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height:200px;</a:t>
            </a:r>
          </a:p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background:pink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padding:10px;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border:1 px solid #000;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848C6-A098-4C5F-8D1F-AD10E0112CEC}"/>
              </a:ext>
            </a:extLst>
          </p:cNvPr>
          <p:cNvSpPr txBox="1"/>
          <p:nvPr/>
        </p:nvSpPr>
        <p:spPr>
          <a:xfrm>
            <a:off x="4837043" y="1951672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&lt;div id="box"&gt;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&lt;h1&gt;Yamaha&lt;/h1&gt;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&lt;p&gt;How to do? that just call&lt;/p&gt;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let a=$('body').html();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    console.log(a);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&lt;/script&gt;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5428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A7423-E079-5996-61D6-E6968680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009"/>
            <a:ext cx="12170195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52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Get Methods() html()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42F55-4623-400B-A987-6EA9EF5F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57" y="365125"/>
            <a:ext cx="4628571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0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Get Methods() html()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AFF46-89AE-4D15-B585-FAA50F54DEE1}"/>
              </a:ext>
            </a:extLst>
          </p:cNvPr>
          <p:cNvSpPr txBox="1"/>
          <p:nvPr/>
        </p:nvSpPr>
        <p:spPr>
          <a:xfrm>
            <a:off x="742122" y="2136338"/>
            <a:ext cx="43997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&lt;style&gt;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#box{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width:40%;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height:200px;</a:t>
            </a:r>
          </a:p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background:pink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padding:10px;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border:1 px solid #000;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848C6-A098-4C5F-8D1F-AD10E0112CEC}"/>
              </a:ext>
            </a:extLst>
          </p:cNvPr>
          <p:cNvSpPr txBox="1"/>
          <p:nvPr/>
        </p:nvSpPr>
        <p:spPr>
          <a:xfrm>
            <a:off x="4837043" y="1951672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&lt;div id="box"&gt;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&lt;h1&gt;Yamaha&lt;/h1&gt;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&lt;p&gt;How to do? that just call&lt;/p&gt;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let a=$(‘#box').html();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    console.log(a);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&lt;/script&gt;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65738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Get Methods() html()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848C6-A098-4C5F-8D1F-AD10E0112CEC}"/>
              </a:ext>
            </a:extLst>
          </p:cNvPr>
          <p:cNvSpPr txBox="1"/>
          <p:nvPr/>
        </p:nvSpPr>
        <p:spPr>
          <a:xfrm>
            <a:off x="1709530" y="1951672"/>
            <a:ext cx="92235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&lt;div id="box"&gt;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&lt;h1&gt;Yamaha&lt;/h1&gt;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&lt;p&gt;How to do? that just call&lt;/p&gt;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let a=$(‘#box p').html();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    console.log(a);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    &lt;/script&gt;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520867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Get Methods() text()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AA2A3-2D2C-4DFF-B9CF-DF3BAB07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578"/>
            <a:ext cx="5867400" cy="43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16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Get Methods() text()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BBEDF-4928-4D33-92F1-02AD909D4218}"/>
              </a:ext>
            </a:extLst>
          </p:cNvPr>
          <p:cNvSpPr txBox="1"/>
          <p:nvPr/>
        </p:nvSpPr>
        <p:spPr>
          <a:xfrm>
            <a:off x="1762539" y="1997839"/>
            <a:ext cx="89717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 &lt;div id="box"&gt;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&lt;h1&gt;Yamaha&lt;/h1&gt;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&lt;p&gt;How to do? that just call&lt;/p&gt;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let a=$('#box').text();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console.log(a);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59622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Controls of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6B7A3-C39E-47A2-8789-2BA5883F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15" y="365124"/>
            <a:ext cx="5483704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4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Controls of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3DD1B-8DFA-4730-8783-24FB73A16E4A}"/>
              </a:ext>
            </a:extLst>
          </p:cNvPr>
          <p:cNvSpPr txBox="1"/>
          <p:nvPr/>
        </p:nvSpPr>
        <p:spPr>
          <a:xfrm>
            <a:off x="838200" y="1573698"/>
            <a:ext cx="104128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&lt;div class="container"&gt;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&lt;form name="frm1" class="form-horizontal" method="post"&gt;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&lt;div class="form-group"&gt;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for="email"&gt;Email address:&lt;/label&gt;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&lt;input type="email" class="form-control" id="email"&gt;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&lt;/div&gt;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&lt;div class="form-group"&gt;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for="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effectLst/>
                <a:latin typeface="Consolas" panose="020B0609020204030204" pitchFamily="49" charset="0"/>
              </a:rPr>
              <a:t>"&gt;Password:&lt;/label&gt;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&lt;input type="password" class="form-control" id="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273735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Controls of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3DD1B-8DFA-4730-8783-24FB73A16E4A}"/>
              </a:ext>
            </a:extLst>
          </p:cNvPr>
          <p:cNvSpPr txBox="1"/>
          <p:nvPr/>
        </p:nvSpPr>
        <p:spPr>
          <a:xfrm>
            <a:off x="838200" y="1573698"/>
            <a:ext cx="104128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&lt;div class="form-group"&gt;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for="gender"&gt;Gender:&lt;/label&gt;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&lt;select class="form-control" id="Gender"&gt;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&lt;option&gt;Select&lt;/option&gt;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&lt;option&gt;Male&lt;/option&gt;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&lt;option&gt;Female&lt;/option&gt;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&lt;/select&gt;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410090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Controls of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3DD1B-8DFA-4730-8783-24FB73A16E4A}"/>
              </a:ext>
            </a:extLst>
          </p:cNvPr>
          <p:cNvSpPr txBox="1"/>
          <p:nvPr/>
        </p:nvSpPr>
        <p:spPr>
          <a:xfrm>
            <a:off x="838200" y="1573698"/>
            <a:ext cx="104128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 &lt;div class="form-group"&gt;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for="Occupation"&gt;Occupation:&lt;/label&gt;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class="radio-inline"&gt;&lt;input type="radio" name="occupation" id="occupation" value="Business"&gt; Business&lt;/label&gt;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class="radio-inline"&gt;&lt;input type="radio" name="occupation" id="occupation" value="Job"&gt; Job&lt;/label&gt;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class="radio-inline"&gt;&lt;input type="radio" name="occupation" id="occupation" value="Student"&gt; Student&lt;/label&gt;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class="radio-inline"&gt;&lt;input type="radio" name="occupation" id="occupation" value="Other"&gt; Other&lt;/label&gt;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2303297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Controls of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3DD1B-8DFA-4730-8783-24FB73A16E4A}"/>
              </a:ext>
            </a:extLst>
          </p:cNvPr>
          <p:cNvSpPr txBox="1"/>
          <p:nvPr/>
        </p:nvSpPr>
        <p:spPr>
          <a:xfrm>
            <a:off x="838200" y="1573698"/>
            <a:ext cx="10412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&lt;div class="form-group"&gt;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for="Hobbies"&gt;Hobbies:&lt;/label&gt;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class="checkbox-inline"&gt;&lt;input type="checkbox" name="hobbies" value="Singing"&gt; Singing&lt;/label&gt;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class="checkbox-inline"&gt;&lt;input type="checkbox" name="hobbies" value="Dancing"&gt; Dancing 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class="checkbox-inline"&gt;&lt;input type="checkbox" name="hobbies" value="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Skatting</a:t>
            </a:r>
            <a:r>
              <a:rPr lang="en-US" b="0" dirty="0">
                <a:effectLst/>
                <a:latin typeface="Consolas" panose="020B0609020204030204" pitchFamily="49" charset="0"/>
              </a:rPr>
              <a:t>"&gt;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Skatting</a:t>
            </a:r>
            <a:r>
              <a:rPr lang="en-US" b="0" dirty="0">
                <a:effectLst/>
                <a:latin typeface="Consolas" panose="020B0609020204030204" pitchFamily="49" charset="0"/>
              </a:rPr>
              <a:t>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&lt;label class="checkbox-inline"&gt;&lt;input type="checkbox" name="hobbies" value="Chatting"&gt; Chatting&lt;/label&gt;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38470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21839E-DC62-1174-B4DC-D86D0D78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83" y="194272"/>
            <a:ext cx="7742591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16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Controls of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3DD1B-8DFA-4730-8783-24FB73A16E4A}"/>
              </a:ext>
            </a:extLst>
          </p:cNvPr>
          <p:cNvSpPr txBox="1"/>
          <p:nvPr/>
        </p:nvSpPr>
        <p:spPr>
          <a:xfrm>
            <a:off x="838200" y="1573698"/>
            <a:ext cx="10412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&lt;input type="button" class="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effectLst/>
                <a:latin typeface="Consolas" panose="020B0609020204030204" pitchFamily="49" charset="0"/>
              </a:rPr>
              <a:t>-default" id="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b="0" dirty="0">
                <a:effectLst/>
                <a:latin typeface="Consolas" panose="020B0609020204030204" pitchFamily="49" charset="0"/>
              </a:rPr>
              <a:t>" value="click me"&gt;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&lt;div id="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Selecteddisplay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58424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676061-68B6-4CA3-A951-6AF61B72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DF0D4-EBEF-4D72-8535-4ABB64811B25}"/>
              </a:ext>
            </a:extLst>
          </p:cNvPr>
          <p:cNvSpPr txBox="1"/>
          <p:nvPr/>
        </p:nvSpPr>
        <p:spPr>
          <a:xfrm>
            <a:off x="463826" y="307467"/>
            <a:ext cx="10972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alert("hi");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let str="";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let email=$('#email').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let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pwd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=$('#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pwd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').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let gender=$('#Gender').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let occupation=$("#occupation").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			    str = "Email = " + email +"&lt;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&gt;";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str += "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PWd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 = " +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pwd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 +"&lt;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&gt;";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str += "Gender = " + gender +"&lt;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&gt;";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str += "Occupation = " + occupation +"&lt;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&gt;";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70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676061-68B6-4CA3-A951-6AF61B72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DF0D4-EBEF-4D72-8535-4ABB64811B25}"/>
              </a:ext>
            </a:extLst>
          </p:cNvPr>
          <p:cNvSpPr txBox="1"/>
          <p:nvPr/>
        </p:nvSpPr>
        <p:spPr>
          <a:xfrm>
            <a:off x="463826" y="307467"/>
            <a:ext cx="1097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		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strhobbies</a:t>
            </a:r>
            <a:r>
              <a:rPr lang="en-US" sz="2400" b="0">
                <a:effectLst/>
                <a:latin typeface="Consolas" panose="020B0609020204030204" pitchFamily="49" charset="0"/>
              </a:rPr>
              <a:t>="";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$('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input:checkbox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[name=hobbies]').each(function() 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{    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    if($(this).is(':checked'))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        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strhobbies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+=($(this).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()) +" ";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        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str+="Hobbies = " +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strhobbies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   $('#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Selecteddisplay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').html(str);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95272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2CD-0299-4954-A9F8-E67330DC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Controls of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094-E5B8-4B6A-B249-C590382F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3DD1B-8DFA-4730-8783-24FB73A16E4A}"/>
              </a:ext>
            </a:extLst>
          </p:cNvPr>
          <p:cNvSpPr txBox="1"/>
          <p:nvPr/>
        </p:nvSpPr>
        <p:spPr>
          <a:xfrm>
            <a:off x="838200" y="1573698"/>
            <a:ext cx="1041289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Set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$(“#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txtname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”).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(“ram”);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88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Controls of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77B2-3050-4570-989F-C8DEE6B1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0B921-096F-408B-A669-BC286D0B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54" y="1870074"/>
            <a:ext cx="7765596" cy="34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05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Controls of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77B2-3050-4570-989F-C8DEE6B1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3130688"/>
          </a:xfrm>
        </p:spPr>
        <p:txBody>
          <a:bodyPr/>
          <a:lstStyle/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   .red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color:red</a:t>
            </a:r>
            <a:r>
              <a:rPr lang="es-E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C238D-2EF1-4728-AA20-BA7FA0C1DAE5}"/>
              </a:ext>
            </a:extLst>
          </p:cNvPr>
          <p:cNvSpPr txBox="1"/>
          <p:nvPr/>
        </p:nvSpPr>
        <p:spPr>
          <a:xfrm>
            <a:off x="4784035" y="1544309"/>
            <a:ext cx="67321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&lt;div class="container"&gt;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&lt;input type="button" class="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-default" id="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 value="click me"&gt;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&lt;div id="box"&gt;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&lt;h1&gt;Heading tag&lt;/h1&gt;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&lt;p&gt;This is paragraph tag&lt;/p&gt;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558434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Controls of 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6B410-A2C4-49EA-83CC-3D453180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  $("#box h1").text("Now this is heading tag");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  $("#box h1").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attr</a:t>
            </a:r>
            <a:r>
              <a:rPr lang="en-US" b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class","red</a:t>
            </a:r>
            <a:r>
              <a:rPr lang="en-US" b="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          $("#box p").html("&lt;b&gt;This is new paragraph tag&lt;/b&gt;");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28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Add/Remove Classes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6B410-A2C4-49EA-83CC-3D453180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88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ES" b="0" dirty="0">
                <a:effectLst/>
                <a:latin typeface="Consolas" panose="020B0609020204030204" pitchFamily="49" charset="0"/>
              </a:rPr>
            </a:br>
            <a:r>
              <a:rPr lang="es-ES" b="0" dirty="0"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   .red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color:red</a:t>
            </a:r>
            <a:r>
              <a:rPr lang="es-E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59F74-9775-495F-91CE-21DF4964F022}"/>
              </a:ext>
            </a:extLst>
          </p:cNvPr>
          <p:cNvSpPr txBox="1"/>
          <p:nvPr/>
        </p:nvSpPr>
        <p:spPr>
          <a:xfrm>
            <a:off x="4638260" y="1228397"/>
            <a:ext cx="781878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&lt;div class="container"&gt;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&lt;input type="button" class="</a:t>
            </a:r>
            <a:r>
              <a:rPr lang="en-US" sz="2000" dirty="0" err="1">
                <a:latin typeface="Consolas" panose="020B0609020204030204" pitchFamily="49" charset="0"/>
              </a:rPr>
              <a:t>btn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btn</a:t>
            </a:r>
            <a:r>
              <a:rPr lang="en-US" sz="2000" dirty="0">
                <a:latin typeface="Consolas" panose="020B0609020204030204" pitchFamily="49" charset="0"/>
              </a:rPr>
              <a:t>-default" id="</a:t>
            </a:r>
            <a:r>
              <a:rPr lang="en-US" sz="2000" dirty="0" err="1">
                <a:latin typeface="Consolas" panose="020B0609020204030204" pitchFamily="49" charset="0"/>
              </a:rPr>
              <a:t>btnAdd</a:t>
            </a:r>
            <a:r>
              <a:rPr lang="en-US" sz="2000" dirty="0">
                <a:latin typeface="Consolas" panose="020B0609020204030204" pitchFamily="49" charset="0"/>
              </a:rPr>
              <a:t>" value="Add Class"&gt;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&lt;input type="button" class="</a:t>
            </a:r>
            <a:r>
              <a:rPr lang="en-US" sz="2000" dirty="0" err="1">
                <a:latin typeface="Consolas" panose="020B0609020204030204" pitchFamily="49" charset="0"/>
              </a:rPr>
              <a:t>btn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btn</a:t>
            </a:r>
            <a:r>
              <a:rPr lang="en-US" sz="2000" dirty="0">
                <a:latin typeface="Consolas" panose="020B0609020204030204" pitchFamily="49" charset="0"/>
              </a:rPr>
              <a:t>-default" id="</a:t>
            </a:r>
            <a:r>
              <a:rPr lang="en-US" sz="2000" dirty="0" err="1">
                <a:latin typeface="Consolas" panose="020B0609020204030204" pitchFamily="49" charset="0"/>
              </a:rPr>
              <a:t>btnRemove</a:t>
            </a:r>
            <a:r>
              <a:rPr lang="en-US" sz="2000" dirty="0">
                <a:latin typeface="Consolas" panose="020B0609020204030204" pitchFamily="49" charset="0"/>
              </a:rPr>
              <a:t>" value="Remove Class"&gt;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&lt;div id="box"&gt;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&lt;h1&gt;Heading tag&lt;/h1&gt;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&lt;p&gt;This is paragraph tag&lt;/p&gt;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&lt;/div&gt;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10091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Add/Remove Classes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6B410-A2C4-49EA-83CC-3D453180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6475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btnAdd</a:t>
            </a:r>
            <a:r>
              <a:rPr lang="en-US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      $("#box,h1").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addClass</a:t>
            </a:r>
            <a:r>
              <a:rPr lang="en-US" b="0" dirty="0">
                <a:effectLst/>
                <a:latin typeface="Consolas" panose="020B0609020204030204" pitchFamily="49" charset="0"/>
              </a:rPr>
              <a:t>("red");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btnRemove</a:t>
            </a:r>
            <a:r>
              <a:rPr lang="en-US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      $("#box,h1").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removeClass</a:t>
            </a:r>
            <a:r>
              <a:rPr lang="en-US" b="0" dirty="0">
                <a:effectLst/>
                <a:latin typeface="Consolas" panose="020B0609020204030204" pitchFamily="49" charset="0"/>
              </a:rPr>
              <a:t>("red");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76262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Toggle Classes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6B410-A2C4-49EA-83CC-3D453180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647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$("#box,h1").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toggleClass</a:t>
            </a:r>
            <a:r>
              <a:rPr lang="en-US" b="0" dirty="0">
                <a:effectLst/>
                <a:latin typeface="Consolas" panose="020B0609020204030204" pitchFamily="49" charset="0"/>
              </a:rPr>
              <a:t>("red”)</a:t>
            </a:r>
          </a:p>
        </p:txBody>
      </p:sp>
    </p:spTree>
    <p:extLst>
      <p:ext uri="{BB962C8B-B14F-4D97-AF65-F5344CB8AC3E}">
        <p14:creationId xmlns:p14="http://schemas.microsoft.com/office/powerpoint/2010/main" val="332940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07F55-C2C9-E86B-7341-3A5214B5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97" y="1276163"/>
            <a:ext cx="9518205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40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Toggle Classes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6B410-A2C4-49EA-83CC-3D453180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647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Console.log($("#box").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hasClass</a:t>
            </a:r>
            <a:r>
              <a:rPr lang="en-US" b="0" dirty="0">
                <a:effectLst/>
                <a:latin typeface="Consolas" panose="020B0609020204030204" pitchFamily="49" charset="0"/>
              </a:rPr>
              <a:t>("red”));</a:t>
            </a:r>
          </a:p>
        </p:txBody>
      </p:sp>
    </p:spTree>
    <p:extLst>
      <p:ext uri="{BB962C8B-B14F-4D97-AF65-F5344CB8AC3E}">
        <p14:creationId xmlns:p14="http://schemas.microsoft.com/office/powerpoint/2010/main" val="3055080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0B176"/>
                </a:solidFill>
                <a:latin typeface="Podkova"/>
              </a:rPr>
              <a:t>css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6B410-A2C4-49EA-83CC-3D453180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647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$("#box,h1").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effectLst/>
                <a:latin typeface="Consolas" panose="020B0609020204030204" pitchFamily="49" charset="0"/>
              </a:rPr>
              <a:t>({“background”:”red”,”color</a:t>
            </a:r>
            <a:r>
              <a:rPr lang="en-US" dirty="0">
                <a:latin typeface="Consolas" panose="020B0609020204030204" pitchFamily="49" charset="0"/>
              </a:rPr>
              <a:t>”:”green”,”border”:”5px dotted green”});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1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On/Off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E70B4-E620-47D9-9A34-62A77503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88" y="663047"/>
            <a:ext cx="6019359" cy="55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6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Prepend/Append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3732-4127-4000-AE79-427C35ADD543}"/>
              </a:ext>
            </a:extLst>
          </p:cNvPr>
          <p:cNvSpPr txBox="1"/>
          <p:nvPr/>
        </p:nvSpPr>
        <p:spPr>
          <a:xfrm>
            <a:off x="838200" y="1981923"/>
            <a:ext cx="54300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&lt;div class="container"&gt;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&lt;ul&gt;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&lt;li&gt;USA&lt;/li&gt;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&lt;li&gt;Canada&lt;/li&gt;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&lt;/ul&gt;  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&lt;input type="button" class="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effectLst/>
                <a:latin typeface="Consolas" panose="020B0609020204030204" pitchFamily="49" charset="0"/>
              </a:rPr>
              <a:t>-default" id="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btnAdd</a:t>
            </a:r>
            <a:r>
              <a:rPr lang="en-US" b="0" dirty="0">
                <a:effectLst/>
                <a:latin typeface="Consolas" panose="020B0609020204030204" pitchFamily="49" charset="0"/>
              </a:rPr>
              <a:t>" value="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AddNewItem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11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Prepend</a:t>
            </a:r>
            <a:r>
              <a:rPr lang="en-US" sz="4400" b="1">
                <a:solidFill>
                  <a:srgbClr val="00B176"/>
                </a:solidFill>
                <a:latin typeface="Podkova"/>
              </a:rPr>
              <a:t>/Append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3732-4127-4000-AE79-427C35ADD543}"/>
              </a:ext>
            </a:extLst>
          </p:cNvPr>
          <p:cNvSpPr txBox="1"/>
          <p:nvPr/>
        </p:nvSpPr>
        <p:spPr>
          <a:xfrm>
            <a:off x="838199" y="1981923"/>
            <a:ext cx="10041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 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btnAdd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 $("ul").prepend("&lt;li&gt;New Item&lt;/li&gt;");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93034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Before/After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3732-4127-4000-AE79-427C35ADD543}"/>
              </a:ext>
            </a:extLst>
          </p:cNvPr>
          <p:cNvSpPr txBox="1"/>
          <p:nvPr/>
        </p:nvSpPr>
        <p:spPr>
          <a:xfrm>
            <a:off x="838199" y="1981923"/>
            <a:ext cx="10041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btnAdd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                  $("ul").before("&lt;p&gt;New Item&lt;/p&gt;");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30879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Before/After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3732-4127-4000-AE79-427C35ADD543}"/>
              </a:ext>
            </a:extLst>
          </p:cNvPr>
          <p:cNvSpPr txBox="1"/>
          <p:nvPr/>
        </p:nvSpPr>
        <p:spPr>
          <a:xfrm>
            <a:off x="838199" y="1981923"/>
            <a:ext cx="10041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btnAdd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                  $("ul").before("&lt;p&gt;New Item&lt;/p&gt;");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32728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0B176"/>
                </a:solidFill>
                <a:latin typeface="Podkova"/>
              </a:rPr>
              <a:t>appendTo</a:t>
            </a:r>
            <a:r>
              <a:rPr lang="en-US" sz="4400" b="1" dirty="0">
                <a:solidFill>
                  <a:srgbClr val="00B176"/>
                </a:solidFill>
                <a:latin typeface="Podkova"/>
              </a:rPr>
              <a:t> / </a:t>
            </a:r>
            <a:r>
              <a:rPr lang="en-US" sz="4400" b="1" dirty="0" err="1">
                <a:solidFill>
                  <a:srgbClr val="00B176"/>
                </a:solidFill>
                <a:latin typeface="Podkova"/>
              </a:rPr>
              <a:t>prependTo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3732-4127-4000-AE79-427C35ADD543}"/>
              </a:ext>
            </a:extLst>
          </p:cNvPr>
          <p:cNvSpPr txBox="1"/>
          <p:nvPr/>
        </p:nvSpPr>
        <p:spPr>
          <a:xfrm>
            <a:off x="838199" y="1981923"/>
            <a:ext cx="10041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btnAdd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                  $("&lt;p&gt;New Item&lt;/p&gt;").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appendTo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(“#box”);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702048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176"/>
                </a:solidFill>
                <a:latin typeface="Podkova"/>
              </a:rPr>
              <a:t>Clone()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3732-4127-4000-AE79-427C35ADD543}"/>
              </a:ext>
            </a:extLst>
          </p:cNvPr>
          <p:cNvSpPr txBox="1"/>
          <p:nvPr/>
        </p:nvSpPr>
        <p:spPr>
          <a:xfrm>
            <a:off x="838199" y="1981923"/>
            <a:ext cx="10041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$(document).ready(function(){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$("#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btnAdd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pt-BR" sz="2400" b="1" dirty="0">
                <a:effectLst/>
                <a:latin typeface="Consolas" panose="020B0609020204030204" pitchFamily="49" charset="0"/>
              </a:rPr>
              <a:t>$("#box h2").clone().prependTo("#box2");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   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72386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176"/>
                </a:solidFill>
                <a:latin typeface="Podkova"/>
              </a:rPr>
              <a:t>ReplaceWith</a:t>
            </a:r>
            <a:r>
              <a:rPr lang="en-US" b="1" dirty="0">
                <a:solidFill>
                  <a:srgbClr val="00B176"/>
                </a:solidFill>
                <a:latin typeface="Podkova"/>
              </a:rPr>
              <a:t> &amp; </a:t>
            </a:r>
            <a:r>
              <a:rPr lang="en-US" b="1" dirty="0" err="1">
                <a:solidFill>
                  <a:srgbClr val="00B176"/>
                </a:solidFill>
                <a:latin typeface="Podkova"/>
              </a:rPr>
              <a:t>ReplaceAll</a:t>
            </a:r>
            <a:endParaRPr lang="en-US" b="1" dirty="0">
              <a:solidFill>
                <a:srgbClr val="00B176"/>
              </a:solidFill>
              <a:latin typeface="Podkov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3732-4127-4000-AE79-427C35ADD543}"/>
              </a:ext>
            </a:extLst>
          </p:cNvPr>
          <p:cNvSpPr txBox="1"/>
          <p:nvPr/>
        </p:nvSpPr>
        <p:spPr>
          <a:xfrm>
            <a:off x="838199" y="1981923"/>
            <a:ext cx="100418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$("#box p:first").replaceWith("&lt;h3&gt;Wooooooooooo&lt;/h3&gt;");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Difference is </a:t>
            </a:r>
            <a:r>
              <a:rPr lang="en-US" sz="2400" dirty="0" err="1">
                <a:latin typeface="Consolas" panose="020B0609020204030204" pitchFamily="49" charset="0"/>
              </a:rPr>
              <a:t>ReplaceWith</a:t>
            </a:r>
            <a:r>
              <a:rPr lang="en-US" sz="2400" dirty="0">
                <a:latin typeface="Consolas" panose="020B0609020204030204" pitchFamily="49" charset="0"/>
              </a:rPr>
              <a:t> can replace text or tag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ReplaceAll</a:t>
            </a:r>
            <a:r>
              <a:rPr lang="en-US" sz="2400" dirty="0">
                <a:latin typeface="Consolas" panose="020B0609020204030204" pitchFamily="49" charset="0"/>
              </a:rPr>
              <a:t> only for Tags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1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5E9E-5290-954A-8EF4-F422CD2B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6" y="19812"/>
            <a:ext cx="11237843" cy="11887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176"/>
                </a:solidFill>
                <a:latin typeface="Podkova"/>
              </a:rPr>
              <a:t>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5FCA-6FE1-5749-A27A-E799FAC7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2" y="1577870"/>
            <a:ext cx="4576697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/>
              <a:t>$(selector).action()</a:t>
            </a:r>
          </a:p>
          <a:p>
            <a:pPr marL="0" indent="0" algn="just">
              <a:buNone/>
            </a:pPr>
            <a:endParaRPr lang="en-US" sz="4400" dirty="0"/>
          </a:p>
          <a:p>
            <a:pPr marL="0" indent="0" algn="just">
              <a:buNone/>
            </a:pPr>
            <a:r>
              <a:rPr lang="en-US" sz="4400" dirty="0"/>
              <a:t>$(“#test”).hide()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9D0B6-C623-4A79-BC27-8617F7A835AF}"/>
              </a:ext>
            </a:extLst>
          </p:cNvPr>
          <p:cNvSpPr txBox="1">
            <a:spLocks/>
          </p:cNvSpPr>
          <p:nvPr/>
        </p:nvSpPr>
        <p:spPr>
          <a:xfrm>
            <a:off x="5734459" y="1686339"/>
            <a:ext cx="5781679" cy="348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dirty="0"/>
              <a:t>$ sign to define/access jQuery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500" dirty="0"/>
              <a:t>Selector means html elements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5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500" dirty="0"/>
              <a:t>Action() to be performed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55037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176"/>
                </a:solidFill>
                <a:latin typeface="Podkova"/>
              </a:rPr>
              <a:t>Height() Width() </a:t>
            </a:r>
            <a:r>
              <a:rPr lang="en-US" b="1" dirty="0" err="1">
                <a:solidFill>
                  <a:srgbClr val="00B176"/>
                </a:solidFill>
                <a:latin typeface="Podkova"/>
              </a:rPr>
              <a:t>innerHeight</a:t>
            </a:r>
            <a:r>
              <a:rPr lang="en-US" b="1" dirty="0">
                <a:solidFill>
                  <a:srgbClr val="00B176"/>
                </a:solidFill>
                <a:latin typeface="Podkova"/>
              </a:rPr>
              <a:t>() </a:t>
            </a:r>
            <a:r>
              <a:rPr lang="en-US" b="1" dirty="0" err="1">
                <a:solidFill>
                  <a:srgbClr val="00B176"/>
                </a:solidFill>
                <a:latin typeface="Podkova"/>
              </a:rPr>
              <a:t>innerWidth</a:t>
            </a:r>
            <a:r>
              <a:rPr lang="en-US" b="1" dirty="0">
                <a:solidFill>
                  <a:srgbClr val="00B176"/>
                </a:solidFill>
                <a:latin typeface="Podkova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3732-4127-4000-AE79-427C35ADD543}"/>
              </a:ext>
            </a:extLst>
          </p:cNvPr>
          <p:cNvSpPr txBox="1"/>
          <p:nvPr/>
        </p:nvSpPr>
        <p:spPr>
          <a:xfrm>
            <a:off x="838199" y="1981923"/>
            <a:ext cx="10041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Console.log($("#box").height())</a:t>
            </a:r>
          </a:p>
        </p:txBody>
      </p:sp>
    </p:spTree>
    <p:extLst>
      <p:ext uri="{BB962C8B-B14F-4D97-AF65-F5344CB8AC3E}">
        <p14:creationId xmlns:p14="http://schemas.microsoft.com/office/powerpoint/2010/main" val="37815740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176"/>
                </a:solidFill>
                <a:latin typeface="Podkova"/>
              </a:rPr>
              <a:t>jQuery Effects – </a:t>
            </a:r>
            <a:r>
              <a:rPr lang="en-US" b="1" dirty="0">
                <a:solidFill>
                  <a:srgbClr val="00B176"/>
                </a:solidFill>
                <a:latin typeface="Podkova"/>
                <a:hlinkClick r:id="rId2" action="ppaction://hlinkfile"/>
              </a:rPr>
              <a:t>click Here</a:t>
            </a:r>
            <a:endParaRPr lang="en-US" b="1" dirty="0">
              <a:solidFill>
                <a:srgbClr val="00B176"/>
              </a:solidFill>
              <a:latin typeface="Podkov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E858A-DA78-4DE8-A6CB-7942A6CF8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45"/>
          <a:stretch/>
        </p:blipFill>
        <p:spPr>
          <a:xfrm>
            <a:off x="2839278" y="2472566"/>
            <a:ext cx="5780099" cy="23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76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176"/>
                </a:solidFill>
                <a:latin typeface="Podkova"/>
              </a:rPr>
              <a:t>Hide(),show(),toggle()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E858A-DA78-4DE8-A6CB-7942A6CF8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45"/>
          <a:stretch/>
        </p:blipFill>
        <p:spPr>
          <a:xfrm>
            <a:off x="2839278" y="2472566"/>
            <a:ext cx="5780099" cy="23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45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176"/>
                </a:solidFill>
                <a:latin typeface="Podkova"/>
              </a:rPr>
              <a:t>Hide(),show(),toggle()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08739-7841-4D14-B1A3-FFF8A3FB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43" y="1690688"/>
            <a:ext cx="6888826" cy="442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5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176"/>
                </a:solidFill>
                <a:latin typeface="Podkova"/>
              </a:rPr>
              <a:t>fadeIn</a:t>
            </a:r>
            <a:r>
              <a:rPr lang="en-US" b="1" dirty="0">
                <a:solidFill>
                  <a:srgbClr val="00B176"/>
                </a:solidFill>
                <a:latin typeface="Podkova"/>
              </a:rPr>
              <a:t> / </a:t>
            </a:r>
            <a:r>
              <a:rPr lang="en-US" b="1" dirty="0" err="1">
                <a:solidFill>
                  <a:srgbClr val="00B176"/>
                </a:solidFill>
                <a:latin typeface="Podkova"/>
              </a:rPr>
              <a:t>fadeOut</a:t>
            </a:r>
            <a:r>
              <a:rPr lang="en-US" b="1" dirty="0">
                <a:solidFill>
                  <a:srgbClr val="00B176"/>
                </a:solidFill>
                <a:latin typeface="Podkova"/>
              </a:rPr>
              <a:t> / </a:t>
            </a:r>
            <a:r>
              <a:rPr lang="en-US" b="1" dirty="0" err="1">
                <a:solidFill>
                  <a:srgbClr val="00B176"/>
                </a:solidFill>
                <a:latin typeface="Podkova"/>
              </a:rPr>
              <a:t>fadeToggle</a:t>
            </a:r>
            <a:endParaRPr lang="en-US" b="1" dirty="0">
              <a:solidFill>
                <a:srgbClr val="00B176"/>
              </a:solidFill>
              <a:latin typeface="Podkov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61DBD-451D-4EE9-80D6-3925D9A1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93" y="1942619"/>
            <a:ext cx="6060593" cy="41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994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3E8-A85A-4EA5-BA30-2DAE8EF2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176"/>
                </a:solidFill>
                <a:latin typeface="Podkova"/>
              </a:rPr>
              <a:t>slideUp</a:t>
            </a:r>
            <a:r>
              <a:rPr lang="en-US" b="1" dirty="0">
                <a:solidFill>
                  <a:srgbClr val="00B176"/>
                </a:solidFill>
                <a:latin typeface="Podkova"/>
              </a:rPr>
              <a:t> / </a:t>
            </a:r>
            <a:r>
              <a:rPr lang="en-US" b="1" dirty="0" err="1">
                <a:solidFill>
                  <a:srgbClr val="00B176"/>
                </a:solidFill>
                <a:latin typeface="Podkova"/>
              </a:rPr>
              <a:t>slideDown</a:t>
            </a:r>
            <a:r>
              <a:rPr lang="en-US" b="1" dirty="0">
                <a:solidFill>
                  <a:srgbClr val="00B176"/>
                </a:solidFill>
                <a:latin typeface="Podkova"/>
              </a:rPr>
              <a:t> / </a:t>
            </a:r>
            <a:r>
              <a:rPr lang="en-US" b="1" dirty="0" err="1">
                <a:solidFill>
                  <a:srgbClr val="00B176"/>
                </a:solidFill>
                <a:latin typeface="Podkova"/>
              </a:rPr>
              <a:t>slideToggle</a:t>
            </a:r>
            <a:endParaRPr lang="en-US" b="1" dirty="0">
              <a:solidFill>
                <a:srgbClr val="00B176"/>
              </a:solidFill>
              <a:latin typeface="Podkov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2AD-EFCD-4238-9C09-6922016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34749-292B-4C72-8C54-A3BD2AC9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1" y="2307550"/>
            <a:ext cx="6212763" cy="3070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E64DEF-2FD3-4A21-8C6A-D1F5BFAE559E}"/>
              </a:ext>
            </a:extLst>
          </p:cNvPr>
          <p:cNvSpPr txBox="1"/>
          <p:nvPr/>
        </p:nvSpPr>
        <p:spPr>
          <a:xfrm>
            <a:off x="7023652" y="2505670"/>
            <a:ext cx="43301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slideUp</a:t>
            </a:r>
            <a:r>
              <a:rPr lang="en-US" sz="3600" b="1" dirty="0"/>
              <a:t>()</a:t>
            </a:r>
          </a:p>
          <a:p>
            <a:r>
              <a:rPr lang="en-US" sz="3600" b="1" dirty="0" err="1"/>
              <a:t>slideUp</a:t>
            </a:r>
            <a:r>
              <a:rPr lang="en-US" sz="3600" b="1" dirty="0"/>
              <a:t>(fast) slow</a:t>
            </a:r>
          </a:p>
          <a:p>
            <a:r>
              <a:rPr lang="en-US" sz="3600" b="1" dirty="0" err="1"/>
              <a:t>slideUp</a:t>
            </a:r>
            <a:r>
              <a:rPr lang="en-US" sz="3600" b="1" dirty="0"/>
              <a:t>(3000)</a:t>
            </a:r>
          </a:p>
        </p:txBody>
      </p:sp>
    </p:spTree>
    <p:extLst>
      <p:ext uri="{BB962C8B-B14F-4D97-AF65-F5344CB8AC3E}">
        <p14:creationId xmlns:p14="http://schemas.microsoft.com/office/powerpoint/2010/main" val="34847980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0185-5445-4805-8086-1F9E9A25E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5879E-AED5-4BAB-AEAE-951523E24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www.Shyamsir.com</a:t>
            </a:r>
            <a:endParaRPr lang="en-US" sz="3200" dirty="0"/>
          </a:p>
          <a:p>
            <a:r>
              <a:rPr lang="en-US" sz="3200" dirty="0"/>
              <a:t>78 74 39 11 91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568F6-E5D3-4BBB-A0CE-407DC13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97542-427B-4B0C-80B1-F432F1AE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52" y="23813"/>
            <a:ext cx="1629789" cy="165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29718-0D56-4829-832A-A34A6889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430" y="23813"/>
            <a:ext cx="1653017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32032-2B2E-4F69-3909-296F3CA25ECA}"/>
              </a:ext>
            </a:extLst>
          </p:cNvPr>
          <p:cNvSpPr txBox="1"/>
          <p:nvPr/>
        </p:nvSpPr>
        <p:spPr>
          <a:xfrm>
            <a:off x="267476" y="230860"/>
            <a:ext cx="115544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&lt;!DOCTYPE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html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&lt;html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lang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</a:t>
            </a:r>
            <a:r>
              <a:rPr lang="en-IE" sz="2400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endParaRPr lang="en-IE" sz="2400" b="0" dirty="0">
              <a:effectLst/>
              <a:latin typeface="Consolas" panose="020B0609020204030204" pitchFamily="49" charset="0"/>
            </a:endParaRP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&lt;meta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charset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="UTF-8"&gt;</a:t>
            </a:r>
          </a:p>
          <a:p>
            <a:endParaRPr lang="en-IE" sz="2400" b="0" dirty="0">
              <a:effectLst/>
              <a:latin typeface="Consolas" panose="020B0609020204030204" pitchFamily="49" charset="0"/>
            </a:endParaRP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&lt;meta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name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="viewport"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content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="width=device-width, initial-scale=1.0"&gt;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&lt;title&gt;Document&lt;/title&gt;</a:t>
            </a:r>
          </a:p>
          <a:p>
            <a:endParaRPr lang="en-IE" sz="2400" b="0" dirty="0">
              <a:effectLst/>
              <a:latin typeface="Consolas" panose="020B0609020204030204" pitchFamily="49" charset="0"/>
            </a:endParaRP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&lt;script </a:t>
            </a:r>
            <a:r>
              <a:rPr lang="en-IE" sz="2400" b="0" i="1" dirty="0" err="1">
                <a:effectLst/>
                <a:latin typeface="Consolas" panose="020B0609020204030204" pitchFamily="49" charset="0"/>
              </a:rPr>
              <a:t>src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="https://code.jquery.com/jquery-3.7.1.js"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integrity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="sha256-eKhayi8LEQwp4NKxN+CfCh+3qOVUtJn3QNZ0TciWLP4=" </a:t>
            </a:r>
            <a:r>
              <a:rPr lang="en-IE" sz="2400" b="0" i="1" dirty="0" err="1">
                <a:effectLst/>
                <a:latin typeface="Consolas" panose="020B0609020204030204" pitchFamily="49" charset="0"/>
              </a:rPr>
              <a:t>crossorigin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="anonymous"&gt;&lt;/script&gt;        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42803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32032-2B2E-4F69-3909-296F3CA25ECA}"/>
              </a:ext>
            </a:extLst>
          </p:cNvPr>
          <p:cNvSpPr txBox="1"/>
          <p:nvPr/>
        </p:nvSpPr>
        <p:spPr>
          <a:xfrm>
            <a:off x="267476" y="230860"/>
            <a:ext cx="1155440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&lt;div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id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</a:t>
            </a:r>
            <a:r>
              <a:rPr lang="en-IE" sz="2400" b="0" dirty="0" err="1">
                <a:effectLst/>
                <a:latin typeface="Consolas" panose="020B0609020204030204" pitchFamily="49" charset="0"/>
              </a:rPr>
              <a:t>divdata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    Hello how are u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&lt;/div&gt;    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type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="button"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id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</a:t>
            </a:r>
            <a:r>
              <a:rPr lang="en-IE" sz="24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" </a:t>
            </a:r>
            <a:r>
              <a:rPr lang="en-IE" sz="2400" b="0" i="1" dirty="0">
                <a:effectLst/>
                <a:latin typeface="Consolas" panose="020B0609020204030204" pitchFamily="49" charset="0"/>
              </a:rPr>
              <a:t>value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="Click me"/&gt;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</a:t>
            </a:r>
            <a:r>
              <a:rPr lang="en-IE" sz="2400" b="0" dirty="0" err="1">
                <a:effectLst/>
                <a:latin typeface="Consolas" panose="020B0609020204030204" pitchFamily="49" charset="0"/>
              </a:rPr>
              <a:t>scirpt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&lt;script&gt;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            $(document).ready(function(){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                $("#</a:t>
            </a:r>
            <a:r>
              <a:rPr lang="en-IE" sz="2400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").click(function(){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                    let a =$("#</a:t>
            </a:r>
            <a:r>
              <a:rPr lang="en-IE" sz="2400" b="0" dirty="0" err="1">
                <a:effectLst/>
                <a:latin typeface="Consolas" panose="020B0609020204030204" pitchFamily="49" charset="0"/>
              </a:rPr>
              <a:t>divdata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").html();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                    alert(a);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                });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            });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            &lt;/script&gt; 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IE" sz="2400" b="0" dirty="0" err="1">
                <a:effectLst/>
                <a:latin typeface="Consolas" panose="020B0609020204030204" pitchFamily="49" charset="0"/>
              </a:rPr>
              <a:t>scirpt</a:t>
            </a:r>
            <a:r>
              <a:rPr lang="en-IE" sz="2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E" sz="24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0750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3425</Words>
  <Application>Microsoft Office PowerPoint</Application>
  <PresentationFormat>Widescreen</PresentationFormat>
  <Paragraphs>630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Helvetica Neue</vt:lpstr>
      <vt:lpstr>Podkova</vt:lpstr>
      <vt:lpstr>Office Theme</vt:lpstr>
      <vt:lpstr>jQuery</vt:lpstr>
      <vt:lpstr>PowerPoint Presentation</vt:lpstr>
      <vt:lpstr>https://jquery.com/</vt:lpstr>
      <vt:lpstr>PowerPoint Presentation</vt:lpstr>
      <vt:lpstr>PowerPoint Presentation</vt:lpstr>
      <vt:lpstr>PowerPoint Presentation</vt:lpstr>
      <vt:lpstr>jQuery</vt:lpstr>
      <vt:lpstr>PowerPoint Presentation</vt:lpstr>
      <vt:lpstr>PowerPoint Presentation</vt:lpstr>
      <vt:lpstr>PowerPoint Presentation</vt:lpstr>
      <vt:lpstr>Basic Syntax</vt:lpstr>
      <vt:lpstr>Basic Syntax</vt:lpstr>
      <vt:lpstr>PowerPoint Presentation</vt:lpstr>
      <vt:lpstr>PowerPoint Presentation</vt:lpstr>
      <vt:lpstr>PowerPoint Presentation</vt:lpstr>
      <vt:lpstr>How to Access our Elements?</vt:lpstr>
      <vt:lpstr>How to Access our Elements?</vt:lpstr>
      <vt:lpstr>Using tag name</vt:lpstr>
      <vt:lpstr>Using tag name</vt:lpstr>
      <vt:lpstr>Using odd/even</vt:lpstr>
      <vt:lpstr>Using p:first/p:last</vt:lpstr>
      <vt:lpstr>Using p:first/p:last</vt:lpstr>
      <vt:lpstr>Using li:eq(2)</vt:lpstr>
      <vt:lpstr>Using li:gt(3) , li:lt(3)</vt:lpstr>
      <vt:lpstr>Click/Dblclick Event</vt:lpstr>
      <vt:lpstr>Click/Dblclick/contextmenu Event</vt:lpstr>
      <vt:lpstr>Click/Dblclick/contextmenu Event</vt:lpstr>
      <vt:lpstr>Mouseleave/Mouseenter Event</vt:lpstr>
      <vt:lpstr>Keyboard Event</vt:lpstr>
      <vt:lpstr>Form Event</vt:lpstr>
      <vt:lpstr>PowerPoint Presentation</vt:lpstr>
      <vt:lpstr>Form Event</vt:lpstr>
      <vt:lpstr>Form Event</vt:lpstr>
      <vt:lpstr>Scrolling Resizing</vt:lpstr>
      <vt:lpstr>Scrolling Resizing</vt:lpstr>
      <vt:lpstr>Scrolling Resizing</vt:lpstr>
      <vt:lpstr>Get Methods()</vt:lpstr>
      <vt:lpstr>Get Methods() html()</vt:lpstr>
      <vt:lpstr>Get Methods() html()</vt:lpstr>
      <vt:lpstr>Get Methods() html()</vt:lpstr>
      <vt:lpstr>Get Methods() html()</vt:lpstr>
      <vt:lpstr>Get Methods() html()</vt:lpstr>
      <vt:lpstr>Get Methods() text()</vt:lpstr>
      <vt:lpstr>Get Methods() text()</vt:lpstr>
      <vt:lpstr>Controls of form</vt:lpstr>
      <vt:lpstr>Controls of form</vt:lpstr>
      <vt:lpstr>Controls of form</vt:lpstr>
      <vt:lpstr>Controls of form</vt:lpstr>
      <vt:lpstr>Controls of form</vt:lpstr>
      <vt:lpstr>Controls of form</vt:lpstr>
      <vt:lpstr>PowerPoint Presentation</vt:lpstr>
      <vt:lpstr>PowerPoint Presentation</vt:lpstr>
      <vt:lpstr>Controls of form</vt:lpstr>
      <vt:lpstr>Controls of form</vt:lpstr>
      <vt:lpstr>Controls of form</vt:lpstr>
      <vt:lpstr>Controls of form</vt:lpstr>
      <vt:lpstr>Add/Remove Classes</vt:lpstr>
      <vt:lpstr>Add/Remove Classes</vt:lpstr>
      <vt:lpstr>Toggle Classes</vt:lpstr>
      <vt:lpstr>Toggle Classes</vt:lpstr>
      <vt:lpstr>css</vt:lpstr>
      <vt:lpstr>On/Off</vt:lpstr>
      <vt:lpstr>Prepend/Append</vt:lpstr>
      <vt:lpstr>Prepend/Append</vt:lpstr>
      <vt:lpstr>Before/After</vt:lpstr>
      <vt:lpstr>Before/After</vt:lpstr>
      <vt:lpstr>appendTo / prependTo</vt:lpstr>
      <vt:lpstr>Clone()</vt:lpstr>
      <vt:lpstr>ReplaceWith &amp; ReplaceAll</vt:lpstr>
      <vt:lpstr>Height() Width() innerHeight() innerWidth()</vt:lpstr>
      <vt:lpstr>jQuery Effects – click Here</vt:lpstr>
      <vt:lpstr>Hide(),show(),toggle()</vt:lpstr>
      <vt:lpstr>Hide(),show(),toggle()</vt:lpstr>
      <vt:lpstr>fadeIn / fadeOut / fadeToggle</vt:lpstr>
      <vt:lpstr>slideUp / slideDown / slideToggle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shyam chawda</dc:creator>
  <cp:lastModifiedBy>suresh chovatia</cp:lastModifiedBy>
  <cp:revision>380</cp:revision>
  <dcterms:created xsi:type="dcterms:W3CDTF">2021-05-02T07:07:51Z</dcterms:created>
  <dcterms:modified xsi:type="dcterms:W3CDTF">2023-12-20T06:22:01Z</dcterms:modified>
</cp:coreProperties>
</file>